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26.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24" r:id="rId2"/>
    <p:sldMasterId id="2147483650" r:id="rId3"/>
    <p:sldMasterId id="2147483886" r:id="rId4"/>
    <p:sldMasterId id="2147483872" r:id="rId5"/>
  </p:sldMasterIdLst>
  <p:notesMasterIdLst>
    <p:notesMasterId r:id="rId42"/>
  </p:notesMasterIdLst>
  <p:handoutMasterIdLst>
    <p:handoutMasterId r:id="rId43"/>
  </p:handoutMasterIdLst>
  <p:sldIdLst>
    <p:sldId id="256" r:id="rId6"/>
    <p:sldId id="338" r:id="rId7"/>
    <p:sldId id="372" r:id="rId8"/>
    <p:sldId id="386" r:id="rId9"/>
    <p:sldId id="408" r:id="rId10"/>
    <p:sldId id="366" r:id="rId11"/>
    <p:sldId id="403" r:id="rId12"/>
    <p:sldId id="378" r:id="rId13"/>
    <p:sldId id="387" r:id="rId14"/>
    <p:sldId id="389" r:id="rId15"/>
    <p:sldId id="409" r:id="rId16"/>
    <p:sldId id="404" r:id="rId17"/>
    <p:sldId id="380" r:id="rId18"/>
    <p:sldId id="361" r:id="rId19"/>
    <p:sldId id="388" r:id="rId20"/>
    <p:sldId id="405" r:id="rId21"/>
    <p:sldId id="358" r:id="rId22"/>
    <p:sldId id="352" r:id="rId23"/>
    <p:sldId id="390" r:id="rId24"/>
    <p:sldId id="399" r:id="rId25"/>
    <p:sldId id="381" r:id="rId26"/>
    <p:sldId id="382" r:id="rId27"/>
    <p:sldId id="373" r:id="rId28"/>
    <p:sldId id="362" r:id="rId29"/>
    <p:sldId id="385" r:id="rId30"/>
    <p:sldId id="396" r:id="rId31"/>
    <p:sldId id="406" r:id="rId32"/>
    <p:sldId id="356" r:id="rId33"/>
    <p:sldId id="392" r:id="rId34"/>
    <p:sldId id="401" r:id="rId35"/>
    <p:sldId id="402" r:id="rId36"/>
    <p:sldId id="407" r:id="rId37"/>
    <p:sldId id="391" r:id="rId38"/>
    <p:sldId id="351" r:id="rId39"/>
    <p:sldId id="376" r:id="rId40"/>
    <p:sldId id="400" r:id="rId41"/>
  </p:sldIdLst>
  <p:sldSz cx="9144000" cy="6858000" type="screen4x3"/>
  <p:notesSz cx="6797675" cy="9928225"/>
  <p:defaultTextStyle>
    <a:defPPr>
      <a:defRPr lang="es-ES_tradnl"/>
    </a:defPPr>
    <a:lvl1pPr algn="l" rtl="0" fontAlgn="base">
      <a:spcBef>
        <a:spcPct val="0"/>
      </a:spcBef>
      <a:spcAft>
        <a:spcPct val="0"/>
      </a:spcAft>
      <a:defRPr b="1" kern="1200">
        <a:solidFill>
          <a:schemeClr val="tx1"/>
        </a:solidFill>
        <a:latin typeface="BdE Neue Helvetica 55 Roman" pitchFamily="34" charset="0"/>
        <a:ea typeface="+mn-ea"/>
        <a:cs typeface="+mn-cs"/>
      </a:defRPr>
    </a:lvl1pPr>
    <a:lvl2pPr marL="457200" algn="l" rtl="0" fontAlgn="base">
      <a:spcBef>
        <a:spcPct val="0"/>
      </a:spcBef>
      <a:spcAft>
        <a:spcPct val="0"/>
      </a:spcAft>
      <a:defRPr b="1" kern="1200">
        <a:solidFill>
          <a:schemeClr val="tx1"/>
        </a:solidFill>
        <a:latin typeface="BdE Neue Helvetica 55 Roman" pitchFamily="34" charset="0"/>
        <a:ea typeface="+mn-ea"/>
        <a:cs typeface="+mn-cs"/>
      </a:defRPr>
    </a:lvl2pPr>
    <a:lvl3pPr marL="914400" algn="l" rtl="0" fontAlgn="base">
      <a:spcBef>
        <a:spcPct val="0"/>
      </a:spcBef>
      <a:spcAft>
        <a:spcPct val="0"/>
      </a:spcAft>
      <a:defRPr b="1" kern="1200">
        <a:solidFill>
          <a:schemeClr val="tx1"/>
        </a:solidFill>
        <a:latin typeface="BdE Neue Helvetica 55 Roman" pitchFamily="34" charset="0"/>
        <a:ea typeface="+mn-ea"/>
        <a:cs typeface="+mn-cs"/>
      </a:defRPr>
    </a:lvl3pPr>
    <a:lvl4pPr marL="1371600" algn="l" rtl="0" fontAlgn="base">
      <a:spcBef>
        <a:spcPct val="0"/>
      </a:spcBef>
      <a:spcAft>
        <a:spcPct val="0"/>
      </a:spcAft>
      <a:defRPr b="1" kern="1200">
        <a:solidFill>
          <a:schemeClr val="tx1"/>
        </a:solidFill>
        <a:latin typeface="BdE Neue Helvetica 55 Roman" pitchFamily="34" charset="0"/>
        <a:ea typeface="+mn-ea"/>
        <a:cs typeface="+mn-cs"/>
      </a:defRPr>
    </a:lvl4pPr>
    <a:lvl5pPr marL="1828800" algn="l" rtl="0" fontAlgn="base">
      <a:spcBef>
        <a:spcPct val="0"/>
      </a:spcBef>
      <a:spcAft>
        <a:spcPct val="0"/>
      </a:spcAft>
      <a:defRPr b="1" kern="1200">
        <a:solidFill>
          <a:schemeClr val="tx1"/>
        </a:solidFill>
        <a:latin typeface="BdE Neue Helvetica 55 Roman" pitchFamily="34" charset="0"/>
        <a:ea typeface="+mn-ea"/>
        <a:cs typeface="+mn-cs"/>
      </a:defRPr>
    </a:lvl5pPr>
    <a:lvl6pPr marL="2286000" algn="l" defTabSz="914400" rtl="0" eaLnBrk="1" latinLnBrk="0" hangingPunct="1">
      <a:defRPr b="1" kern="1200">
        <a:solidFill>
          <a:schemeClr val="tx1"/>
        </a:solidFill>
        <a:latin typeface="BdE Neue Helvetica 55 Roman" pitchFamily="34" charset="0"/>
        <a:ea typeface="+mn-ea"/>
        <a:cs typeface="+mn-cs"/>
      </a:defRPr>
    </a:lvl6pPr>
    <a:lvl7pPr marL="2743200" algn="l" defTabSz="914400" rtl="0" eaLnBrk="1" latinLnBrk="0" hangingPunct="1">
      <a:defRPr b="1" kern="1200">
        <a:solidFill>
          <a:schemeClr val="tx1"/>
        </a:solidFill>
        <a:latin typeface="BdE Neue Helvetica 55 Roman" pitchFamily="34" charset="0"/>
        <a:ea typeface="+mn-ea"/>
        <a:cs typeface="+mn-cs"/>
      </a:defRPr>
    </a:lvl7pPr>
    <a:lvl8pPr marL="3200400" algn="l" defTabSz="914400" rtl="0" eaLnBrk="1" latinLnBrk="0" hangingPunct="1">
      <a:defRPr b="1" kern="1200">
        <a:solidFill>
          <a:schemeClr val="tx1"/>
        </a:solidFill>
        <a:latin typeface="BdE Neue Helvetica 55 Roman" pitchFamily="34" charset="0"/>
        <a:ea typeface="+mn-ea"/>
        <a:cs typeface="+mn-cs"/>
      </a:defRPr>
    </a:lvl8pPr>
    <a:lvl9pPr marL="3657600" algn="l" defTabSz="914400" rtl="0" eaLnBrk="1" latinLnBrk="0" hangingPunct="1">
      <a:defRPr b="1" kern="1200">
        <a:solidFill>
          <a:schemeClr val="tx1"/>
        </a:solidFill>
        <a:latin typeface="BdE Neue Helvetica 55 Roman"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5C48"/>
    <a:srgbClr val="333333"/>
    <a:srgbClr val="DEDEDE"/>
    <a:srgbClr val="E1E1E1"/>
    <a:srgbClr val="D9D9D9"/>
    <a:srgbClr val="C0C0C0"/>
    <a:srgbClr val="669966"/>
    <a:srgbClr val="666666"/>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20094" autoAdjust="0"/>
    <p:restoredTop sz="88947" autoAdjust="0"/>
  </p:normalViewPr>
  <p:slideViewPr>
    <p:cSldViewPr snapToGrid="0">
      <p:cViewPr varScale="1">
        <p:scale>
          <a:sx n="65" d="100"/>
          <a:sy n="65" d="100"/>
        </p:scale>
        <p:origin x="-564" y="-96"/>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810" y="1362"/>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WINNT\Profiles\sgeigc\Archivos%20temporales%20de%20Internet\Content.Outlook\L2ELS7JM\CDS_Soberanos_10a&#241;os_v2.xls"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plotArea>
      <c:layout>
        <c:manualLayout>
          <c:layoutTarget val="inner"/>
          <c:xMode val="edge"/>
          <c:yMode val="edge"/>
          <c:x val="5.0632618684398112E-2"/>
          <c:y val="0.2170228721409824"/>
          <c:w val="0.91680486175787168"/>
          <c:h val="0.53587012149797053"/>
        </c:manualLayout>
      </c:layout>
      <c:lineChart>
        <c:grouping val="standard"/>
        <c:ser>
          <c:idx val="1"/>
          <c:order val="0"/>
          <c:tx>
            <c:v>US</c:v>
          </c:tx>
          <c:spPr>
            <a:ln w="25400">
              <a:solidFill>
                <a:srgbClr val="FF0000"/>
              </a:solidFill>
            </a:ln>
          </c:spPr>
          <c:marker>
            <c:symbol val="none"/>
          </c:marker>
          <c:cat>
            <c:numRef>
              <c:f>Hoja2!$B$7:$B$2000</c:f>
              <c:numCache>
                <c:formatCode>[$-409]mmm\-yy;@</c:formatCode>
                <c:ptCount val="1994"/>
                <c:pt idx="0">
                  <c:v>39814</c:v>
                </c:pt>
                <c:pt idx="1">
                  <c:v>39815</c:v>
                </c:pt>
                <c:pt idx="2">
                  <c:v>39818</c:v>
                </c:pt>
                <c:pt idx="3">
                  <c:v>39819</c:v>
                </c:pt>
                <c:pt idx="4">
                  <c:v>39820</c:v>
                </c:pt>
                <c:pt idx="5">
                  <c:v>39821</c:v>
                </c:pt>
                <c:pt idx="6">
                  <c:v>39822</c:v>
                </c:pt>
                <c:pt idx="7">
                  <c:v>39825</c:v>
                </c:pt>
                <c:pt idx="8">
                  <c:v>39826</c:v>
                </c:pt>
                <c:pt idx="9">
                  <c:v>39827</c:v>
                </c:pt>
                <c:pt idx="10">
                  <c:v>39828</c:v>
                </c:pt>
                <c:pt idx="11">
                  <c:v>39829</c:v>
                </c:pt>
                <c:pt idx="12">
                  <c:v>39832</c:v>
                </c:pt>
                <c:pt idx="13">
                  <c:v>39833</c:v>
                </c:pt>
                <c:pt idx="14">
                  <c:v>39834</c:v>
                </c:pt>
                <c:pt idx="15">
                  <c:v>39835</c:v>
                </c:pt>
                <c:pt idx="16">
                  <c:v>39836</c:v>
                </c:pt>
                <c:pt idx="17">
                  <c:v>39839</c:v>
                </c:pt>
                <c:pt idx="18">
                  <c:v>39840</c:v>
                </c:pt>
                <c:pt idx="19">
                  <c:v>39841</c:v>
                </c:pt>
                <c:pt idx="20">
                  <c:v>39842</c:v>
                </c:pt>
                <c:pt idx="21">
                  <c:v>39843</c:v>
                </c:pt>
                <c:pt idx="22">
                  <c:v>39846</c:v>
                </c:pt>
                <c:pt idx="23">
                  <c:v>39847</c:v>
                </c:pt>
                <c:pt idx="24">
                  <c:v>39848</c:v>
                </c:pt>
                <c:pt idx="25">
                  <c:v>39849</c:v>
                </c:pt>
                <c:pt idx="26">
                  <c:v>39850</c:v>
                </c:pt>
                <c:pt idx="27">
                  <c:v>39853</c:v>
                </c:pt>
                <c:pt idx="28">
                  <c:v>39854</c:v>
                </c:pt>
                <c:pt idx="29">
                  <c:v>39855</c:v>
                </c:pt>
                <c:pt idx="30">
                  <c:v>39856</c:v>
                </c:pt>
                <c:pt idx="31">
                  <c:v>39857</c:v>
                </c:pt>
                <c:pt idx="32">
                  <c:v>39860</c:v>
                </c:pt>
                <c:pt idx="33">
                  <c:v>39861</c:v>
                </c:pt>
                <c:pt idx="34">
                  <c:v>39862</c:v>
                </c:pt>
                <c:pt idx="35">
                  <c:v>39863</c:v>
                </c:pt>
                <c:pt idx="36">
                  <c:v>39864</c:v>
                </c:pt>
                <c:pt idx="37">
                  <c:v>39867</c:v>
                </c:pt>
                <c:pt idx="38">
                  <c:v>39868</c:v>
                </c:pt>
                <c:pt idx="39">
                  <c:v>39869</c:v>
                </c:pt>
                <c:pt idx="40">
                  <c:v>39870</c:v>
                </c:pt>
                <c:pt idx="41">
                  <c:v>39871</c:v>
                </c:pt>
                <c:pt idx="42">
                  <c:v>39874</c:v>
                </c:pt>
                <c:pt idx="43">
                  <c:v>39875</c:v>
                </c:pt>
                <c:pt idx="44">
                  <c:v>39876</c:v>
                </c:pt>
                <c:pt idx="45">
                  <c:v>39877</c:v>
                </c:pt>
                <c:pt idx="46">
                  <c:v>39878</c:v>
                </c:pt>
                <c:pt idx="47">
                  <c:v>39881</c:v>
                </c:pt>
                <c:pt idx="48">
                  <c:v>39882</c:v>
                </c:pt>
                <c:pt idx="49">
                  <c:v>39883</c:v>
                </c:pt>
                <c:pt idx="50">
                  <c:v>39884</c:v>
                </c:pt>
                <c:pt idx="51">
                  <c:v>39885</c:v>
                </c:pt>
                <c:pt idx="52">
                  <c:v>39888</c:v>
                </c:pt>
                <c:pt idx="53">
                  <c:v>39889</c:v>
                </c:pt>
                <c:pt idx="54">
                  <c:v>39890</c:v>
                </c:pt>
                <c:pt idx="55">
                  <c:v>39891</c:v>
                </c:pt>
                <c:pt idx="56">
                  <c:v>39892</c:v>
                </c:pt>
                <c:pt idx="57">
                  <c:v>39895</c:v>
                </c:pt>
                <c:pt idx="58">
                  <c:v>39896</c:v>
                </c:pt>
                <c:pt idx="59">
                  <c:v>39897</c:v>
                </c:pt>
                <c:pt idx="60">
                  <c:v>39898</c:v>
                </c:pt>
                <c:pt idx="61">
                  <c:v>39899</c:v>
                </c:pt>
                <c:pt idx="62">
                  <c:v>39902</c:v>
                </c:pt>
                <c:pt idx="63">
                  <c:v>39903</c:v>
                </c:pt>
                <c:pt idx="64">
                  <c:v>39904</c:v>
                </c:pt>
                <c:pt idx="65">
                  <c:v>39905</c:v>
                </c:pt>
                <c:pt idx="66">
                  <c:v>39906</c:v>
                </c:pt>
                <c:pt idx="67">
                  <c:v>39909</c:v>
                </c:pt>
                <c:pt idx="68">
                  <c:v>39910</c:v>
                </c:pt>
                <c:pt idx="69">
                  <c:v>39911</c:v>
                </c:pt>
                <c:pt idx="70">
                  <c:v>39912</c:v>
                </c:pt>
                <c:pt idx="71">
                  <c:v>39913</c:v>
                </c:pt>
                <c:pt idx="72">
                  <c:v>39916</c:v>
                </c:pt>
                <c:pt idx="73">
                  <c:v>39917</c:v>
                </c:pt>
                <c:pt idx="74">
                  <c:v>39918</c:v>
                </c:pt>
                <c:pt idx="75">
                  <c:v>39919</c:v>
                </c:pt>
                <c:pt idx="76">
                  <c:v>39920</c:v>
                </c:pt>
                <c:pt idx="77">
                  <c:v>39923</c:v>
                </c:pt>
                <c:pt idx="78">
                  <c:v>39924</c:v>
                </c:pt>
                <c:pt idx="79">
                  <c:v>39925</c:v>
                </c:pt>
                <c:pt idx="80">
                  <c:v>39926</c:v>
                </c:pt>
                <c:pt idx="81">
                  <c:v>39927</c:v>
                </c:pt>
                <c:pt idx="82">
                  <c:v>39930</c:v>
                </c:pt>
                <c:pt idx="83">
                  <c:v>39931</c:v>
                </c:pt>
                <c:pt idx="84">
                  <c:v>39932</c:v>
                </c:pt>
                <c:pt idx="85">
                  <c:v>39933</c:v>
                </c:pt>
                <c:pt idx="86">
                  <c:v>39934</c:v>
                </c:pt>
                <c:pt idx="87">
                  <c:v>39937</c:v>
                </c:pt>
                <c:pt idx="88">
                  <c:v>39938</c:v>
                </c:pt>
                <c:pt idx="89">
                  <c:v>39939</c:v>
                </c:pt>
                <c:pt idx="90">
                  <c:v>39940</c:v>
                </c:pt>
                <c:pt idx="91">
                  <c:v>39941</c:v>
                </c:pt>
                <c:pt idx="92">
                  <c:v>39944</c:v>
                </c:pt>
                <c:pt idx="93">
                  <c:v>39945</c:v>
                </c:pt>
                <c:pt idx="94">
                  <c:v>39946</c:v>
                </c:pt>
                <c:pt idx="95">
                  <c:v>39947</c:v>
                </c:pt>
                <c:pt idx="96">
                  <c:v>39948</c:v>
                </c:pt>
                <c:pt idx="97">
                  <c:v>39951</c:v>
                </c:pt>
                <c:pt idx="98">
                  <c:v>39952</c:v>
                </c:pt>
                <c:pt idx="99">
                  <c:v>39953</c:v>
                </c:pt>
                <c:pt idx="100">
                  <c:v>39954</c:v>
                </c:pt>
                <c:pt idx="101">
                  <c:v>39955</c:v>
                </c:pt>
                <c:pt idx="102">
                  <c:v>39958</c:v>
                </c:pt>
                <c:pt idx="103">
                  <c:v>39959</c:v>
                </c:pt>
                <c:pt idx="104">
                  <c:v>39960</c:v>
                </c:pt>
                <c:pt idx="105">
                  <c:v>39961</c:v>
                </c:pt>
                <c:pt idx="106">
                  <c:v>39962</c:v>
                </c:pt>
                <c:pt idx="107">
                  <c:v>39965</c:v>
                </c:pt>
                <c:pt idx="108">
                  <c:v>39966</c:v>
                </c:pt>
                <c:pt idx="109">
                  <c:v>39967</c:v>
                </c:pt>
                <c:pt idx="110">
                  <c:v>39968</c:v>
                </c:pt>
                <c:pt idx="111">
                  <c:v>39969</c:v>
                </c:pt>
                <c:pt idx="112">
                  <c:v>39972</c:v>
                </c:pt>
                <c:pt idx="113">
                  <c:v>39973</c:v>
                </c:pt>
                <c:pt idx="114">
                  <c:v>39974</c:v>
                </c:pt>
                <c:pt idx="115">
                  <c:v>39975</c:v>
                </c:pt>
                <c:pt idx="116">
                  <c:v>39976</c:v>
                </c:pt>
                <c:pt idx="117">
                  <c:v>39979</c:v>
                </c:pt>
                <c:pt idx="118">
                  <c:v>39980</c:v>
                </c:pt>
                <c:pt idx="119">
                  <c:v>39981</c:v>
                </c:pt>
                <c:pt idx="120">
                  <c:v>39982</c:v>
                </c:pt>
                <c:pt idx="121">
                  <c:v>39983</c:v>
                </c:pt>
                <c:pt idx="122">
                  <c:v>39986</c:v>
                </c:pt>
                <c:pt idx="123">
                  <c:v>39987</c:v>
                </c:pt>
                <c:pt idx="124">
                  <c:v>39988</c:v>
                </c:pt>
                <c:pt idx="125">
                  <c:v>39989</c:v>
                </c:pt>
                <c:pt idx="126">
                  <c:v>39990</c:v>
                </c:pt>
                <c:pt idx="127">
                  <c:v>39993</c:v>
                </c:pt>
                <c:pt idx="128">
                  <c:v>39994</c:v>
                </c:pt>
                <c:pt idx="129">
                  <c:v>39995</c:v>
                </c:pt>
                <c:pt idx="130">
                  <c:v>39996</c:v>
                </c:pt>
                <c:pt idx="131">
                  <c:v>39997</c:v>
                </c:pt>
                <c:pt idx="132">
                  <c:v>40000</c:v>
                </c:pt>
                <c:pt idx="133">
                  <c:v>40001</c:v>
                </c:pt>
                <c:pt idx="134">
                  <c:v>40002</c:v>
                </c:pt>
                <c:pt idx="135">
                  <c:v>40003</c:v>
                </c:pt>
                <c:pt idx="136">
                  <c:v>40004</c:v>
                </c:pt>
                <c:pt idx="137">
                  <c:v>40007</c:v>
                </c:pt>
                <c:pt idx="138">
                  <c:v>40008</c:v>
                </c:pt>
                <c:pt idx="139">
                  <c:v>40009</c:v>
                </c:pt>
                <c:pt idx="140">
                  <c:v>40010</c:v>
                </c:pt>
                <c:pt idx="141">
                  <c:v>40011</c:v>
                </c:pt>
                <c:pt idx="142">
                  <c:v>40014</c:v>
                </c:pt>
                <c:pt idx="143">
                  <c:v>40015</c:v>
                </c:pt>
                <c:pt idx="144">
                  <c:v>40016</c:v>
                </c:pt>
                <c:pt idx="145">
                  <c:v>40017</c:v>
                </c:pt>
                <c:pt idx="146">
                  <c:v>40018</c:v>
                </c:pt>
                <c:pt idx="147">
                  <c:v>40021</c:v>
                </c:pt>
                <c:pt idx="148">
                  <c:v>40022</c:v>
                </c:pt>
                <c:pt idx="149">
                  <c:v>40023</c:v>
                </c:pt>
                <c:pt idx="150">
                  <c:v>40024</c:v>
                </c:pt>
                <c:pt idx="151">
                  <c:v>40025</c:v>
                </c:pt>
                <c:pt idx="152">
                  <c:v>40028</c:v>
                </c:pt>
                <c:pt idx="153">
                  <c:v>40029</c:v>
                </c:pt>
                <c:pt idx="154">
                  <c:v>40030</c:v>
                </c:pt>
                <c:pt idx="155">
                  <c:v>40031</c:v>
                </c:pt>
                <c:pt idx="156">
                  <c:v>40032</c:v>
                </c:pt>
                <c:pt idx="157">
                  <c:v>40035</c:v>
                </c:pt>
                <c:pt idx="158">
                  <c:v>40036</c:v>
                </c:pt>
                <c:pt idx="159">
                  <c:v>40037</c:v>
                </c:pt>
                <c:pt idx="160">
                  <c:v>40038</c:v>
                </c:pt>
                <c:pt idx="161">
                  <c:v>40039</c:v>
                </c:pt>
                <c:pt idx="162">
                  <c:v>40042</c:v>
                </c:pt>
                <c:pt idx="163">
                  <c:v>40043</c:v>
                </c:pt>
                <c:pt idx="164">
                  <c:v>40044</c:v>
                </c:pt>
                <c:pt idx="165">
                  <c:v>40045</c:v>
                </c:pt>
                <c:pt idx="166">
                  <c:v>40046</c:v>
                </c:pt>
                <c:pt idx="167">
                  <c:v>40049</c:v>
                </c:pt>
                <c:pt idx="168">
                  <c:v>40050</c:v>
                </c:pt>
                <c:pt idx="169">
                  <c:v>40051</c:v>
                </c:pt>
                <c:pt idx="170">
                  <c:v>40052</c:v>
                </c:pt>
                <c:pt idx="171">
                  <c:v>40053</c:v>
                </c:pt>
                <c:pt idx="172">
                  <c:v>40056</c:v>
                </c:pt>
                <c:pt idx="173">
                  <c:v>40057</c:v>
                </c:pt>
                <c:pt idx="174">
                  <c:v>40058</c:v>
                </c:pt>
                <c:pt idx="175">
                  <c:v>40059</c:v>
                </c:pt>
                <c:pt idx="176">
                  <c:v>40060</c:v>
                </c:pt>
                <c:pt idx="177">
                  <c:v>40063</c:v>
                </c:pt>
                <c:pt idx="178">
                  <c:v>40064</c:v>
                </c:pt>
                <c:pt idx="179">
                  <c:v>40065</c:v>
                </c:pt>
                <c:pt idx="180">
                  <c:v>40066</c:v>
                </c:pt>
                <c:pt idx="181">
                  <c:v>40067</c:v>
                </c:pt>
                <c:pt idx="182">
                  <c:v>40070</c:v>
                </c:pt>
                <c:pt idx="183">
                  <c:v>40071</c:v>
                </c:pt>
                <c:pt idx="184">
                  <c:v>40072</c:v>
                </c:pt>
                <c:pt idx="185">
                  <c:v>40073</c:v>
                </c:pt>
                <c:pt idx="186">
                  <c:v>40074</c:v>
                </c:pt>
                <c:pt idx="187">
                  <c:v>40077</c:v>
                </c:pt>
                <c:pt idx="188">
                  <c:v>40078</c:v>
                </c:pt>
                <c:pt idx="189">
                  <c:v>40079</c:v>
                </c:pt>
                <c:pt idx="190">
                  <c:v>40080</c:v>
                </c:pt>
                <c:pt idx="191">
                  <c:v>40081</c:v>
                </c:pt>
                <c:pt idx="192">
                  <c:v>40084</c:v>
                </c:pt>
                <c:pt idx="193">
                  <c:v>40085</c:v>
                </c:pt>
                <c:pt idx="194">
                  <c:v>40086</c:v>
                </c:pt>
                <c:pt idx="195">
                  <c:v>40087</c:v>
                </c:pt>
                <c:pt idx="196">
                  <c:v>40088</c:v>
                </c:pt>
                <c:pt idx="197">
                  <c:v>40091</c:v>
                </c:pt>
                <c:pt idx="198">
                  <c:v>40092</c:v>
                </c:pt>
                <c:pt idx="199">
                  <c:v>40093</c:v>
                </c:pt>
                <c:pt idx="200">
                  <c:v>40094</c:v>
                </c:pt>
                <c:pt idx="201">
                  <c:v>40095</c:v>
                </c:pt>
                <c:pt idx="202">
                  <c:v>40098</c:v>
                </c:pt>
                <c:pt idx="203">
                  <c:v>40099</c:v>
                </c:pt>
                <c:pt idx="204">
                  <c:v>40100</c:v>
                </c:pt>
                <c:pt idx="205">
                  <c:v>40101</c:v>
                </c:pt>
                <c:pt idx="206">
                  <c:v>40102</c:v>
                </c:pt>
                <c:pt idx="207">
                  <c:v>40105</c:v>
                </c:pt>
                <c:pt idx="208">
                  <c:v>40106</c:v>
                </c:pt>
                <c:pt idx="209">
                  <c:v>40107</c:v>
                </c:pt>
                <c:pt idx="210">
                  <c:v>40108</c:v>
                </c:pt>
                <c:pt idx="211">
                  <c:v>40109</c:v>
                </c:pt>
                <c:pt idx="212">
                  <c:v>40112</c:v>
                </c:pt>
                <c:pt idx="213">
                  <c:v>40113</c:v>
                </c:pt>
                <c:pt idx="214">
                  <c:v>40114</c:v>
                </c:pt>
                <c:pt idx="215">
                  <c:v>40115</c:v>
                </c:pt>
                <c:pt idx="216">
                  <c:v>40116</c:v>
                </c:pt>
                <c:pt idx="217">
                  <c:v>40119</c:v>
                </c:pt>
                <c:pt idx="218">
                  <c:v>40120</c:v>
                </c:pt>
                <c:pt idx="219">
                  <c:v>40121</c:v>
                </c:pt>
                <c:pt idx="220">
                  <c:v>40122</c:v>
                </c:pt>
                <c:pt idx="221">
                  <c:v>40123</c:v>
                </c:pt>
                <c:pt idx="222">
                  <c:v>40126</c:v>
                </c:pt>
                <c:pt idx="223">
                  <c:v>40127</c:v>
                </c:pt>
                <c:pt idx="224">
                  <c:v>40128</c:v>
                </c:pt>
                <c:pt idx="225">
                  <c:v>40129</c:v>
                </c:pt>
                <c:pt idx="226">
                  <c:v>40130</c:v>
                </c:pt>
                <c:pt idx="227">
                  <c:v>40133</c:v>
                </c:pt>
                <c:pt idx="228">
                  <c:v>40134</c:v>
                </c:pt>
                <c:pt idx="229">
                  <c:v>40135</c:v>
                </c:pt>
                <c:pt idx="230">
                  <c:v>40136</c:v>
                </c:pt>
                <c:pt idx="231">
                  <c:v>40137</c:v>
                </c:pt>
                <c:pt idx="232">
                  <c:v>40140</c:v>
                </c:pt>
                <c:pt idx="233">
                  <c:v>40141</c:v>
                </c:pt>
                <c:pt idx="234">
                  <c:v>40142</c:v>
                </c:pt>
                <c:pt idx="235">
                  <c:v>40143</c:v>
                </c:pt>
                <c:pt idx="236">
                  <c:v>40144</c:v>
                </c:pt>
                <c:pt idx="237">
                  <c:v>40147</c:v>
                </c:pt>
                <c:pt idx="238">
                  <c:v>40148</c:v>
                </c:pt>
                <c:pt idx="239">
                  <c:v>40149</c:v>
                </c:pt>
                <c:pt idx="240">
                  <c:v>40150</c:v>
                </c:pt>
                <c:pt idx="241">
                  <c:v>40151</c:v>
                </c:pt>
                <c:pt idx="242">
                  <c:v>40154</c:v>
                </c:pt>
                <c:pt idx="243">
                  <c:v>40155</c:v>
                </c:pt>
                <c:pt idx="244">
                  <c:v>40156</c:v>
                </c:pt>
                <c:pt idx="245">
                  <c:v>40157</c:v>
                </c:pt>
                <c:pt idx="246">
                  <c:v>40158</c:v>
                </c:pt>
                <c:pt idx="247">
                  <c:v>40161</c:v>
                </c:pt>
                <c:pt idx="248">
                  <c:v>40162</c:v>
                </c:pt>
                <c:pt idx="249">
                  <c:v>40163</c:v>
                </c:pt>
                <c:pt idx="250">
                  <c:v>40164</c:v>
                </c:pt>
                <c:pt idx="251">
                  <c:v>40165</c:v>
                </c:pt>
                <c:pt idx="252">
                  <c:v>40168</c:v>
                </c:pt>
                <c:pt idx="253">
                  <c:v>40169</c:v>
                </c:pt>
                <c:pt idx="254">
                  <c:v>40170</c:v>
                </c:pt>
                <c:pt idx="255">
                  <c:v>40171</c:v>
                </c:pt>
                <c:pt idx="256">
                  <c:v>40172</c:v>
                </c:pt>
                <c:pt idx="257">
                  <c:v>40175</c:v>
                </c:pt>
                <c:pt idx="258">
                  <c:v>40176</c:v>
                </c:pt>
                <c:pt idx="259">
                  <c:v>40177</c:v>
                </c:pt>
                <c:pt idx="260">
                  <c:v>40178</c:v>
                </c:pt>
                <c:pt idx="261">
                  <c:v>40179</c:v>
                </c:pt>
                <c:pt idx="262">
                  <c:v>40182</c:v>
                </c:pt>
                <c:pt idx="263">
                  <c:v>40183</c:v>
                </c:pt>
                <c:pt idx="264">
                  <c:v>40184</c:v>
                </c:pt>
                <c:pt idx="265">
                  <c:v>40185</c:v>
                </c:pt>
                <c:pt idx="266">
                  <c:v>40186</c:v>
                </c:pt>
                <c:pt idx="267">
                  <c:v>40189</c:v>
                </c:pt>
                <c:pt idx="268">
                  <c:v>40190</c:v>
                </c:pt>
                <c:pt idx="269">
                  <c:v>40191</c:v>
                </c:pt>
                <c:pt idx="270">
                  <c:v>40192</c:v>
                </c:pt>
                <c:pt idx="271">
                  <c:v>40193</c:v>
                </c:pt>
                <c:pt idx="272">
                  <c:v>40196</c:v>
                </c:pt>
                <c:pt idx="273">
                  <c:v>40197</c:v>
                </c:pt>
                <c:pt idx="274">
                  <c:v>40198</c:v>
                </c:pt>
                <c:pt idx="275">
                  <c:v>40199</c:v>
                </c:pt>
                <c:pt idx="276">
                  <c:v>40200</c:v>
                </c:pt>
                <c:pt idx="277">
                  <c:v>40203</c:v>
                </c:pt>
                <c:pt idx="278">
                  <c:v>40204</c:v>
                </c:pt>
                <c:pt idx="279">
                  <c:v>40205</c:v>
                </c:pt>
                <c:pt idx="280">
                  <c:v>40206</c:v>
                </c:pt>
                <c:pt idx="281">
                  <c:v>40207</c:v>
                </c:pt>
                <c:pt idx="282">
                  <c:v>40210</c:v>
                </c:pt>
                <c:pt idx="283">
                  <c:v>40211</c:v>
                </c:pt>
                <c:pt idx="284">
                  <c:v>40212</c:v>
                </c:pt>
                <c:pt idx="285">
                  <c:v>40213</c:v>
                </c:pt>
                <c:pt idx="286">
                  <c:v>40214</c:v>
                </c:pt>
                <c:pt idx="287">
                  <c:v>40217</c:v>
                </c:pt>
                <c:pt idx="288">
                  <c:v>40218</c:v>
                </c:pt>
                <c:pt idx="289">
                  <c:v>40219</c:v>
                </c:pt>
                <c:pt idx="290">
                  <c:v>40220</c:v>
                </c:pt>
                <c:pt idx="291">
                  <c:v>40221</c:v>
                </c:pt>
                <c:pt idx="292">
                  <c:v>40224</c:v>
                </c:pt>
                <c:pt idx="293">
                  <c:v>40225</c:v>
                </c:pt>
                <c:pt idx="294">
                  <c:v>40226</c:v>
                </c:pt>
                <c:pt idx="295">
                  <c:v>40227</c:v>
                </c:pt>
                <c:pt idx="296">
                  <c:v>40228</c:v>
                </c:pt>
                <c:pt idx="297">
                  <c:v>40231</c:v>
                </c:pt>
                <c:pt idx="298">
                  <c:v>40232</c:v>
                </c:pt>
                <c:pt idx="299">
                  <c:v>40233</c:v>
                </c:pt>
                <c:pt idx="300">
                  <c:v>40234</c:v>
                </c:pt>
                <c:pt idx="301">
                  <c:v>40235</c:v>
                </c:pt>
                <c:pt idx="302">
                  <c:v>40238</c:v>
                </c:pt>
                <c:pt idx="303">
                  <c:v>40239</c:v>
                </c:pt>
                <c:pt idx="304">
                  <c:v>40240</c:v>
                </c:pt>
                <c:pt idx="305">
                  <c:v>40241</c:v>
                </c:pt>
                <c:pt idx="306">
                  <c:v>40242</c:v>
                </c:pt>
                <c:pt idx="307">
                  <c:v>40245</c:v>
                </c:pt>
                <c:pt idx="308">
                  <c:v>40246</c:v>
                </c:pt>
                <c:pt idx="309">
                  <c:v>40247</c:v>
                </c:pt>
                <c:pt idx="310">
                  <c:v>40248</c:v>
                </c:pt>
                <c:pt idx="311">
                  <c:v>40249</c:v>
                </c:pt>
                <c:pt idx="312">
                  <c:v>40252</c:v>
                </c:pt>
                <c:pt idx="313">
                  <c:v>40253</c:v>
                </c:pt>
                <c:pt idx="314">
                  <c:v>40254</c:v>
                </c:pt>
                <c:pt idx="315">
                  <c:v>40255</c:v>
                </c:pt>
                <c:pt idx="316">
                  <c:v>40256</c:v>
                </c:pt>
                <c:pt idx="317">
                  <c:v>40259</c:v>
                </c:pt>
                <c:pt idx="318">
                  <c:v>40260</c:v>
                </c:pt>
                <c:pt idx="319">
                  <c:v>40261</c:v>
                </c:pt>
                <c:pt idx="320">
                  <c:v>40262</c:v>
                </c:pt>
                <c:pt idx="321">
                  <c:v>40263</c:v>
                </c:pt>
                <c:pt idx="322">
                  <c:v>40266</c:v>
                </c:pt>
                <c:pt idx="323">
                  <c:v>40267</c:v>
                </c:pt>
                <c:pt idx="324">
                  <c:v>40268</c:v>
                </c:pt>
                <c:pt idx="325">
                  <c:v>40269</c:v>
                </c:pt>
                <c:pt idx="326">
                  <c:v>40270</c:v>
                </c:pt>
                <c:pt idx="327">
                  <c:v>40273</c:v>
                </c:pt>
                <c:pt idx="328">
                  <c:v>40274</c:v>
                </c:pt>
                <c:pt idx="329">
                  <c:v>40275</c:v>
                </c:pt>
                <c:pt idx="330">
                  <c:v>40276</c:v>
                </c:pt>
                <c:pt idx="331">
                  <c:v>40277</c:v>
                </c:pt>
                <c:pt idx="332">
                  <c:v>40280</c:v>
                </c:pt>
                <c:pt idx="333">
                  <c:v>40281</c:v>
                </c:pt>
                <c:pt idx="334">
                  <c:v>40282</c:v>
                </c:pt>
                <c:pt idx="335">
                  <c:v>40283</c:v>
                </c:pt>
                <c:pt idx="336">
                  <c:v>40284</c:v>
                </c:pt>
                <c:pt idx="337">
                  <c:v>40287</c:v>
                </c:pt>
                <c:pt idx="338">
                  <c:v>40288</c:v>
                </c:pt>
                <c:pt idx="339">
                  <c:v>40289</c:v>
                </c:pt>
                <c:pt idx="340">
                  <c:v>40290</c:v>
                </c:pt>
                <c:pt idx="341">
                  <c:v>40291</c:v>
                </c:pt>
                <c:pt idx="342">
                  <c:v>40294</c:v>
                </c:pt>
                <c:pt idx="343">
                  <c:v>40295</c:v>
                </c:pt>
                <c:pt idx="344">
                  <c:v>40296</c:v>
                </c:pt>
                <c:pt idx="345">
                  <c:v>40297</c:v>
                </c:pt>
                <c:pt idx="346">
                  <c:v>40298</c:v>
                </c:pt>
                <c:pt idx="347">
                  <c:v>40301</c:v>
                </c:pt>
                <c:pt idx="348">
                  <c:v>40302</c:v>
                </c:pt>
                <c:pt idx="349">
                  <c:v>40303</c:v>
                </c:pt>
                <c:pt idx="350">
                  <c:v>40304</c:v>
                </c:pt>
                <c:pt idx="351">
                  <c:v>40305</c:v>
                </c:pt>
                <c:pt idx="352">
                  <c:v>40308</c:v>
                </c:pt>
                <c:pt idx="353">
                  <c:v>40309</c:v>
                </c:pt>
                <c:pt idx="354">
                  <c:v>40310</c:v>
                </c:pt>
                <c:pt idx="355">
                  <c:v>40311</c:v>
                </c:pt>
                <c:pt idx="356">
                  <c:v>40312</c:v>
                </c:pt>
                <c:pt idx="357">
                  <c:v>40315</c:v>
                </c:pt>
                <c:pt idx="358">
                  <c:v>40316</c:v>
                </c:pt>
                <c:pt idx="359">
                  <c:v>40317</c:v>
                </c:pt>
                <c:pt idx="360">
                  <c:v>40318</c:v>
                </c:pt>
                <c:pt idx="361">
                  <c:v>40319</c:v>
                </c:pt>
                <c:pt idx="362">
                  <c:v>40322</c:v>
                </c:pt>
                <c:pt idx="363">
                  <c:v>40323</c:v>
                </c:pt>
                <c:pt idx="364">
                  <c:v>40324</c:v>
                </c:pt>
                <c:pt idx="365">
                  <c:v>40325</c:v>
                </c:pt>
                <c:pt idx="366">
                  <c:v>40326</c:v>
                </c:pt>
                <c:pt idx="367">
                  <c:v>40329</c:v>
                </c:pt>
                <c:pt idx="368">
                  <c:v>40330</c:v>
                </c:pt>
                <c:pt idx="369">
                  <c:v>40331</c:v>
                </c:pt>
                <c:pt idx="370">
                  <c:v>40332</c:v>
                </c:pt>
                <c:pt idx="371">
                  <c:v>40333</c:v>
                </c:pt>
                <c:pt idx="372">
                  <c:v>40336</c:v>
                </c:pt>
                <c:pt idx="373">
                  <c:v>40337</c:v>
                </c:pt>
                <c:pt idx="374">
                  <c:v>40338</c:v>
                </c:pt>
                <c:pt idx="375">
                  <c:v>40339</c:v>
                </c:pt>
                <c:pt idx="376">
                  <c:v>40340</c:v>
                </c:pt>
                <c:pt idx="377">
                  <c:v>40343</c:v>
                </c:pt>
                <c:pt idx="378">
                  <c:v>40344</c:v>
                </c:pt>
                <c:pt idx="379">
                  <c:v>40345</c:v>
                </c:pt>
                <c:pt idx="380">
                  <c:v>40346</c:v>
                </c:pt>
                <c:pt idx="381">
                  <c:v>40347</c:v>
                </c:pt>
                <c:pt idx="382">
                  <c:v>40350</c:v>
                </c:pt>
                <c:pt idx="383">
                  <c:v>40351</c:v>
                </c:pt>
                <c:pt idx="384">
                  <c:v>40352</c:v>
                </c:pt>
                <c:pt idx="385">
                  <c:v>40353</c:v>
                </c:pt>
                <c:pt idx="386">
                  <c:v>40354</c:v>
                </c:pt>
                <c:pt idx="387">
                  <c:v>40357</c:v>
                </c:pt>
                <c:pt idx="388">
                  <c:v>40358</c:v>
                </c:pt>
                <c:pt idx="389">
                  <c:v>40359</c:v>
                </c:pt>
                <c:pt idx="390">
                  <c:v>40360</c:v>
                </c:pt>
                <c:pt idx="391">
                  <c:v>40361</c:v>
                </c:pt>
                <c:pt idx="392">
                  <c:v>40364</c:v>
                </c:pt>
                <c:pt idx="393">
                  <c:v>40365</c:v>
                </c:pt>
                <c:pt idx="394">
                  <c:v>40366</c:v>
                </c:pt>
                <c:pt idx="395">
                  <c:v>40367</c:v>
                </c:pt>
                <c:pt idx="396">
                  <c:v>40368</c:v>
                </c:pt>
                <c:pt idx="397">
                  <c:v>40371</c:v>
                </c:pt>
                <c:pt idx="398">
                  <c:v>40372</c:v>
                </c:pt>
                <c:pt idx="399">
                  <c:v>40373</c:v>
                </c:pt>
                <c:pt idx="400">
                  <c:v>40374</c:v>
                </c:pt>
                <c:pt idx="401">
                  <c:v>40375</c:v>
                </c:pt>
                <c:pt idx="402">
                  <c:v>40378</c:v>
                </c:pt>
                <c:pt idx="403">
                  <c:v>40379</c:v>
                </c:pt>
                <c:pt idx="404">
                  <c:v>40380</c:v>
                </c:pt>
                <c:pt idx="405">
                  <c:v>40381</c:v>
                </c:pt>
                <c:pt idx="406">
                  <c:v>40382</c:v>
                </c:pt>
                <c:pt idx="407">
                  <c:v>40385</c:v>
                </c:pt>
                <c:pt idx="408">
                  <c:v>40386</c:v>
                </c:pt>
                <c:pt idx="409">
                  <c:v>40387</c:v>
                </c:pt>
                <c:pt idx="410">
                  <c:v>40388</c:v>
                </c:pt>
                <c:pt idx="411">
                  <c:v>40389</c:v>
                </c:pt>
                <c:pt idx="412">
                  <c:v>40392</c:v>
                </c:pt>
                <c:pt idx="413">
                  <c:v>40393</c:v>
                </c:pt>
                <c:pt idx="414">
                  <c:v>40394</c:v>
                </c:pt>
                <c:pt idx="415">
                  <c:v>40395</c:v>
                </c:pt>
                <c:pt idx="416">
                  <c:v>40396</c:v>
                </c:pt>
                <c:pt idx="417">
                  <c:v>40399</c:v>
                </c:pt>
                <c:pt idx="418">
                  <c:v>40400</c:v>
                </c:pt>
                <c:pt idx="419">
                  <c:v>40401</c:v>
                </c:pt>
                <c:pt idx="420">
                  <c:v>40402</c:v>
                </c:pt>
                <c:pt idx="421">
                  <c:v>40403</c:v>
                </c:pt>
                <c:pt idx="422">
                  <c:v>40406</c:v>
                </c:pt>
                <c:pt idx="423">
                  <c:v>40407</c:v>
                </c:pt>
                <c:pt idx="424">
                  <c:v>40408</c:v>
                </c:pt>
                <c:pt idx="425">
                  <c:v>40409</c:v>
                </c:pt>
                <c:pt idx="426">
                  <c:v>40410</c:v>
                </c:pt>
                <c:pt idx="427">
                  <c:v>40413</c:v>
                </c:pt>
                <c:pt idx="428">
                  <c:v>40414</c:v>
                </c:pt>
                <c:pt idx="429">
                  <c:v>40415</c:v>
                </c:pt>
                <c:pt idx="430">
                  <c:v>40416</c:v>
                </c:pt>
                <c:pt idx="431">
                  <c:v>40417</c:v>
                </c:pt>
                <c:pt idx="432">
                  <c:v>40420</c:v>
                </c:pt>
                <c:pt idx="433">
                  <c:v>40421</c:v>
                </c:pt>
                <c:pt idx="434">
                  <c:v>40422</c:v>
                </c:pt>
                <c:pt idx="435">
                  <c:v>40423</c:v>
                </c:pt>
                <c:pt idx="436">
                  <c:v>40424</c:v>
                </c:pt>
                <c:pt idx="437">
                  <c:v>40427</c:v>
                </c:pt>
                <c:pt idx="438">
                  <c:v>40428</c:v>
                </c:pt>
                <c:pt idx="439">
                  <c:v>40429</c:v>
                </c:pt>
                <c:pt idx="440">
                  <c:v>40430</c:v>
                </c:pt>
                <c:pt idx="441">
                  <c:v>40431</c:v>
                </c:pt>
                <c:pt idx="442">
                  <c:v>40434</c:v>
                </c:pt>
                <c:pt idx="443">
                  <c:v>40435</c:v>
                </c:pt>
                <c:pt idx="444">
                  <c:v>40436</c:v>
                </c:pt>
                <c:pt idx="445">
                  <c:v>40437</c:v>
                </c:pt>
                <c:pt idx="446">
                  <c:v>40438</c:v>
                </c:pt>
                <c:pt idx="447">
                  <c:v>40441</c:v>
                </c:pt>
                <c:pt idx="448">
                  <c:v>40442</c:v>
                </c:pt>
                <c:pt idx="449">
                  <c:v>40443</c:v>
                </c:pt>
                <c:pt idx="450">
                  <c:v>40444</c:v>
                </c:pt>
                <c:pt idx="451">
                  <c:v>40445</c:v>
                </c:pt>
                <c:pt idx="452">
                  <c:v>40448</c:v>
                </c:pt>
                <c:pt idx="453">
                  <c:v>40449</c:v>
                </c:pt>
                <c:pt idx="454">
                  <c:v>40450</c:v>
                </c:pt>
                <c:pt idx="455">
                  <c:v>40451</c:v>
                </c:pt>
                <c:pt idx="456">
                  <c:v>40452</c:v>
                </c:pt>
                <c:pt idx="457">
                  <c:v>40455</c:v>
                </c:pt>
                <c:pt idx="458">
                  <c:v>40456</c:v>
                </c:pt>
                <c:pt idx="459">
                  <c:v>40457</c:v>
                </c:pt>
                <c:pt idx="460">
                  <c:v>40458</c:v>
                </c:pt>
                <c:pt idx="461">
                  <c:v>40459</c:v>
                </c:pt>
                <c:pt idx="462">
                  <c:v>40462</c:v>
                </c:pt>
                <c:pt idx="463">
                  <c:v>40463</c:v>
                </c:pt>
                <c:pt idx="464">
                  <c:v>40464</c:v>
                </c:pt>
                <c:pt idx="465">
                  <c:v>40465</c:v>
                </c:pt>
                <c:pt idx="466">
                  <c:v>40466</c:v>
                </c:pt>
                <c:pt idx="467">
                  <c:v>40469</c:v>
                </c:pt>
                <c:pt idx="468">
                  <c:v>40470</c:v>
                </c:pt>
                <c:pt idx="469">
                  <c:v>40471</c:v>
                </c:pt>
                <c:pt idx="470">
                  <c:v>40472</c:v>
                </c:pt>
                <c:pt idx="471">
                  <c:v>40473</c:v>
                </c:pt>
                <c:pt idx="472">
                  <c:v>40476</c:v>
                </c:pt>
                <c:pt idx="473">
                  <c:v>40477</c:v>
                </c:pt>
                <c:pt idx="474">
                  <c:v>40478</c:v>
                </c:pt>
                <c:pt idx="475">
                  <c:v>40479</c:v>
                </c:pt>
                <c:pt idx="476">
                  <c:v>40480</c:v>
                </c:pt>
                <c:pt idx="477">
                  <c:v>40483</c:v>
                </c:pt>
                <c:pt idx="478">
                  <c:v>40484</c:v>
                </c:pt>
                <c:pt idx="479">
                  <c:v>40485</c:v>
                </c:pt>
                <c:pt idx="480">
                  <c:v>40486</c:v>
                </c:pt>
                <c:pt idx="481">
                  <c:v>40487</c:v>
                </c:pt>
                <c:pt idx="482">
                  <c:v>40490</c:v>
                </c:pt>
                <c:pt idx="483">
                  <c:v>40491</c:v>
                </c:pt>
                <c:pt idx="484">
                  <c:v>40492</c:v>
                </c:pt>
                <c:pt idx="485">
                  <c:v>40493</c:v>
                </c:pt>
                <c:pt idx="486">
                  <c:v>40494</c:v>
                </c:pt>
                <c:pt idx="487">
                  <c:v>40497</c:v>
                </c:pt>
                <c:pt idx="488">
                  <c:v>40498</c:v>
                </c:pt>
                <c:pt idx="489">
                  <c:v>40499</c:v>
                </c:pt>
                <c:pt idx="490">
                  <c:v>40500</c:v>
                </c:pt>
                <c:pt idx="491">
                  <c:v>40501</c:v>
                </c:pt>
                <c:pt idx="492">
                  <c:v>40504</c:v>
                </c:pt>
                <c:pt idx="493">
                  <c:v>40505</c:v>
                </c:pt>
                <c:pt idx="494">
                  <c:v>40506</c:v>
                </c:pt>
                <c:pt idx="495">
                  <c:v>40507</c:v>
                </c:pt>
                <c:pt idx="496">
                  <c:v>40508</c:v>
                </c:pt>
                <c:pt idx="497">
                  <c:v>40511</c:v>
                </c:pt>
                <c:pt idx="498">
                  <c:v>40512</c:v>
                </c:pt>
                <c:pt idx="499">
                  <c:v>40513</c:v>
                </c:pt>
                <c:pt idx="500">
                  <c:v>40514</c:v>
                </c:pt>
                <c:pt idx="501">
                  <c:v>40515</c:v>
                </c:pt>
                <c:pt idx="502">
                  <c:v>40518</c:v>
                </c:pt>
                <c:pt idx="503">
                  <c:v>40519</c:v>
                </c:pt>
                <c:pt idx="504">
                  <c:v>40520</c:v>
                </c:pt>
                <c:pt idx="505">
                  <c:v>40521</c:v>
                </c:pt>
                <c:pt idx="506">
                  <c:v>40522</c:v>
                </c:pt>
                <c:pt idx="507">
                  <c:v>40525</c:v>
                </c:pt>
                <c:pt idx="508">
                  <c:v>40526</c:v>
                </c:pt>
                <c:pt idx="509">
                  <c:v>40527</c:v>
                </c:pt>
                <c:pt idx="510">
                  <c:v>40528</c:v>
                </c:pt>
                <c:pt idx="511">
                  <c:v>40529</c:v>
                </c:pt>
                <c:pt idx="512">
                  <c:v>40532</c:v>
                </c:pt>
                <c:pt idx="513">
                  <c:v>40533</c:v>
                </c:pt>
                <c:pt idx="514">
                  <c:v>40534</c:v>
                </c:pt>
                <c:pt idx="515">
                  <c:v>40535</c:v>
                </c:pt>
                <c:pt idx="516">
                  <c:v>40536</c:v>
                </c:pt>
                <c:pt idx="517">
                  <c:v>40539</c:v>
                </c:pt>
                <c:pt idx="518">
                  <c:v>40540</c:v>
                </c:pt>
                <c:pt idx="519">
                  <c:v>40541</c:v>
                </c:pt>
                <c:pt idx="520">
                  <c:v>40542</c:v>
                </c:pt>
                <c:pt idx="521">
                  <c:v>40543</c:v>
                </c:pt>
                <c:pt idx="522">
                  <c:v>40546</c:v>
                </c:pt>
                <c:pt idx="523">
                  <c:v>40547</c:v>
                </c:pt>
                <c:pt idx="524">
                  <c:v>40548</c:v>
                </c:pt>
                <c:pt idx="525">
                  <c:v>40549</c:v>
                </c:pt>
                <c:pt idx="526">
                  <c:v>40550</c:v>
                </c:pt>
                <c:pt idx="527">
                  <c:v>40553</c:v>
                </c:pt>
                <c:pt idx="528">
                  <c:v>40554</c:v>
                </c:pt>
                <c:pt idx="529">
                  <c:v>40555</c:v>
                </c:pt>
                <c:pt idx="530">
                  <c:v>40556</c:v>
                </c:pt>
                <c:pt idx="531">
                  <c:v>40557</c:v>
                </c:pt>
                <c:pt idx="532">
                  <c:v>40560</c:v>
                </c:pt>
                <c:pt idx="533">
                  <c:v>40561</c:v>
                </c:pt>
                <c:pt idx="534">
                  <c:v>40562</c:v>
                </c:pt>
                <c:pt idx="535">
                  <c:v>40563</c:v>
                </c:pt>
                <c:pt idx="536">
                  <c:v>40564</c:v>
                </c:pt>
                <c:pt idx="537">
                  <c:v>40567</c:v>
                </c:pt>
                <c:pt idx="538">
                  <c:v>40568</c:v>
                </c:pt>
                <c:pt idx="539">
                  <c:v>40569</c:v>
                </c:pt>
                <c:pt idx="540">
                  <c:v>40570</c:v>
                </c:pt>
                <c:pt idx="541">
                  <c:v>40571</c:v>
                </c:pt>
                <c:pt idx="542">
                  <c:v>40574</c:v>
                </c:pt>
                <c:pt idx="543">
                  <c:v>40575</c:v>
                </c:pt>
                <c:pt idx="544">
                  <c:v>40576</c:v>
                </c:pt>
                <c:pt idx="545">
                  <c:v>40577</c:v>
                </c:pt>
                <c:pt idx="546">
                  <c:v>40578</c:v>
                </c:pt>
                <c:pt idx="547">
                  <c:v>40581</c:v>
                </c:pt>
                <c:pt idx="548">
                  <c:v>40582</c:v>
                </c:pt>
                <c:pt idx="549">
                  <c:v>40583</c:v>
                </c:pt>
                <c:pt idx="550">
                  <c:v>40584</c:v>
                </c:pt>
                <c:pt idx="551">
                  <c:v>40585</c:v>
                </c:pt>
                <c:pt idx="552">
                  <c:v>40588</c:v>
                </c:pt>
                <c:pt idx="553">
                  <c:v>40589</c:v>
                </c:pt>
                <c:pt idx="554">
                  <c:v>40590</c:v>
                </c:pt>
                <c:pt idx="555">
                  <c:v>40591</c:v>
                </c:pt>
                <c:pt idx="556">
                  <c:v>40592</c:v>
                </c:pt>
                <c:pt idx="557">
                  <c:v>40595</c:v>
                </c:pt>
                <c:pt idx="558">
                  <c:v>40596</c:v>
                </c:pt>
                <c:pt idx="559">
                  <c:v>40597</c:v>
                </c:pt>
                <c:pt idx="560">
                  <c:v>40598</c:v>
                </c:pt>
                <c:pt idx="561">
                  <c:v>40599</c:v>
                </c:pt>
                <c:pt idx="562">
                  <c:v>40602</c:v>
                </c:pt>
                <c:pt idx="563">
                  <c:v>40603</c:v>
                </c:pt>
                <c:pt idx="564">
                  <c:v>40604</c:v>
                </c:pt>
                <c:pt idx="565">
                  <c:v>40605</c:v>
                </c:pt>
                <c:pt idx="566">
                  <c:v>40606</c:v>
                </c:pt>
                <c:pt idx="567">
                  <c:v>40609</c:v>
                </c:pt>
                <c:pt idx="568">
                  <c:v>40610</c:v>
                </c:pt>
                <c:pt idx="569">
                  <c:v>40611</c:v>
                </c:pt>
                <c:pt idx="570">
                  <c:v>40612</c:v>
                </c:pt>
                <c:pt idx="571">
                  <c:v>40613</c:v>
                </c:pt>
                <c:pt idx="572">
                  <c:v>40616</c:v>
                </c:pt>
                <c:pt idx="573">
                  <c:v>40617</c:v>
                </c:pt>
                <c:pt idx="574">
                  <c:v>40618</c:v>
                </c:pt>
                <c:pt idx="575">
                  <c:v>40619</c:v>
                </c:pt>
                <c:pt idx="576">
                  <c:v>40620</c:v>
                </c:pt>
                <c:pt idx="577">
                  <c:v>40623</c:v>
                </c:pt>
                <c:pt idx="578">
                  <c:v>40624</c:v>
                </c:pt>
                <c:pt idx="579">
                  <c:v>40625</c:v>
                </c:pt>
                <c:pt idx="580">
                  <c:v>40626</c:v>
                </c:pt>
                <c:pt idx="581">
                  <c:v>40627</c:v>
                </c:pt>
                <c:pt idx="582">
                  <c:v>40630</c:v>
                </c:pt>
                <c:pt idx="583">
                  <c:v>40631</c:v>
                </c:pt>
                <c:pt idx="584">
                  <c:v>40632</c:v>
                </c:pt>
                <c:pt idx="585">
                  <c:v>40633</c:v>
                </c:pt>
                <c:pt idx="586">
                  <c:v>40634</c:v>
                </c:pt>
                <c:pt idx="587">
                  <c:v>40637</c:v>
                </c:pt>
                <c:pt idx="588">
                  <c:v>40638</c:v>
                </c:pt>
                <c:pt idx="589">
                  <c:v>40639</c:v>
                </c:pt>
                <c:pt idx="590">
                  <c:v>40640</c:v>
                </c:pt>
                <c:pt idx="591">
                  <c:v>40641</c:v>
                </c:pt>
                <c:pt idx="592">
                  <c:v>40644</c:v>
                </c:pt>
                <c:pt idx="593">
                  <c:v>40645</c:v>
                </c:pt>
                <c:pt idx="594">
                  <c:v>40646</c:v>
                </c:pt>
                <c:pt idx="595">
                  <c:v>40647</c:v>
                </c:pt>
                <c:pt idx="596">
                  <c:v>40648</c:v>
                </c:pt>
                <c:pt idx="597">
                  <c:v>40651</c:v>
                </c:pt>
                <c:pt idx="598">
                  <c:v>40652</c:v>
                </c:pt>
                <c:pt idx="599">
                  <c:v>40653</c:v>
                </c:pt>
                <c:pt idx="600">
                  <c:v>40654</c:v>
                </c:pt>
                <c:pt idx="601">
                  <c:v>40655</c:v>
                </c:pt>
                <c:pt idx="602">
                  <c:v>40658</c:v>
                </c:pt>
                <c:pt idx="603">
                  <c:v>40659</c:v>
                </c:pt>
                <c:pt idx="604">
                  <c:v>40660</c:v>
                </c:pt>
                <c:pt idx="605">
                  <c:v>40661</c:v>
                </c:pt>
                <c:pt idx="606">
                  <c:v>40662</c:v>
                </c:pt>
                <c:pt idx="607">
                  <c:v>40665</c:v>
                </c:pt>
                <c:pt idx="608">
                  <c:v>40666</c:v>
                </c:pt>
                <c:pt idx="609">
                  <c:v>40667</c:v>
                </c:pt>
                <c:pt idx="610">
                  <c:v>40668</c:v>
                </c:pt>
                <c:pt idx="611">
                  <c:v>40669</c:v>
                </c:pt>
                <c:pt idx="612">
                  <c:v>40672</c:v>
                </c:pt>
                <c:pt idx="613">
                  <c:v>40673</c:v>
                </c:pt>
                <c:pt idx="614">
                  <c:v>40674</c:v>
                </c:pt>
                <c:pt idx="615">
                  <c:v>40675</c:v>
                </c:pt>
                <c:pt idx="616">
                  <c:v>40676</c:v>
                </c:pt>
                <c:pt idx="617">
                  <c:v>40679</c:v>
                </c:pt>
                <c:pt idx="618">
                  <c:v>40680</c:v>
                </c:pt>
                <c:pt idx="619">
                  <c:v>40681</c:v>
                </c:pt>
                <c:pt idx="620">
                  <c:v>40682</c:v>
                </c:pt>
                <c:pt idx="621">
                  <c:v>40683</c:v>
                </c:pt>
                <c:pt idx="622">
                  <c:v>40686</c:v>
                </c:pt>
                <c:pt idx="623">
                  <c:v>40687</c:v>
                </c:pt>
                <c:pt idx="624">
                  <c:v>40688</c:v>
                </c:pt>
                <c:pt idx="625">
                  <c:v>40689</c:v>
                </c:pt>
                <c:pt idx="626">
                  <c:v>40690</c:v>
                </c:pt>
                <c:pt idx="627">
                  <c:v>40693</c:v>
                </c:pt>
                <c:pt idx="628">
                  <c:v>40694</c:v>
                </c:pt>
                <c:pt idx="629">
                  <c:v>40695</c:v>
                </c:pt>
                <c:pt idx="630">
                  <c:v>40696</c:v>
                </c:pt>
                <c:pt idx="631">
                  <c:v>40697</c:v>
                </c:pt>
                <c:pt idx="632">
                  <c:v>40700</c:v>
                </c:pt>
                <c:pt idx="633">
                  <c:v>40701</c:v>
                </c:pt>
                <c:pt idx="634">
                  <c:v>40702</c:v>
                </c:pt>
                <c:pt idx="635">
                  <c:v>40703</c:v>
                </c:pt>
                <c:pt idx="636">
                  <c:v>40704</c:v>
                </c:pt>
                <c:pt idx="637">
                  <c:v>40707</c:v>
                </c:pt>
                <c:pt idx="638">
                  <c:v>40708</c:v>
                </c:pt>
                <c:pt idx="639">
                  <c:v>40709</c:v>
                </c:pt>
                <c:pt idx="640">
                  <c:v>40710</c:v>
                </c:pt>
                <c:pt idx="641">
                  <c:v>40711</c:v>
                </c:pt>
                <c:pt idx="642">
                  <c:v>40714</c:v>
                </c:pt>
                <c:pt idx="643">
                  <c:v>40715</c:v>
                </c:pt>
                <c:pt idx="644">
                  <c:v>40716</c:v>
                </c:pt>
                <c:pt idx="645">
                  <c:v>40717</c:v>
                </c:pt>
                <c:pt idx="646">
                  <c:v>40718</c:v>
                </c:pt>
                <c:pt idx="647">
                  <c:v>40721</c:v>
                </c:pt>
                <c:pt idx="648">
                  <c:v>40722</c:v>
                </c:pt>
                <c:pt idx="649">
                  <c:v>40723</c:v>
                </c:pt>
                <c:pt idx="650">
                  <c:v>40724</c:v>
                </c:pt>
                <c:pt idx="651">
                  <c:v>40725</c:v>
                </c:pt>
                <c:pt idx="652">
                  <c:v>40728</c:v>
                </c:pt>
                <c:pt idx="653">
                  <c:v>40729</c:v>
                </c:pt>
                <c:pt idx="654">
                  <c:v>40730</c:v>
                </c:pt>
                <c:pt idx="655">
                  <c:v>40731</c:v>
                </c:pt>
                <c:pt idx="656">
                  <c:v>40732</c:v>
                </c:pt>
                <c:pt idx="657">
                  <c:v>40735</c:v>
                </c:pt>
                <c:pt idx="658">
                  <c:v>40736</c:v>
                </c:pt>
                <c:pt idx="659">
                  <c:v>40737</c:v>
                </c:pt>
                <c:pt idx="660">
                  <c:v>40738</c:v>
                </c:pt>
                <c:pt idx="661">
                  <c:v>40739</c:v>
                </c:pt>
                <c:pt idx="662">
                  <c:v>40742</c:v>
                </c:pt>
                <c:pt idx="663">
                  <c:v>40743</c:v>
                </c:pt>
                <c:pt idx="664">
                  <c:v>40744</c:v>
                </c:pt>
                <c:pt idx="665">
                  <c:v>40745</c:v>
                </c:pt>
                <c:pt idx="666">
                  <c:v>40746</c:v>
                </c:pt>
                <c:pt idx="667">
                  <c:v>40749</c:v>
                </c:pt>
                <c:pt idx="668">
                  <c:v>40750</c:v>
                </c:pt>
                <c:pt idx="669">
                  <c:v>40751</c:v>
                </c:pt>
                <c:pt idx="670">
                  <c:v>40752</c:v>
                </c:pt>
                <c:pt idx="671">
                  <c:v>40753</c:v>
                </c:pt>
                <c:pt idx="672">
                  <c:v>40756</c:v>
                </c:pt>
                <c:pt idx="673">
                  <c:v>40757</c:v>
                </c:pt>
                <c:pt idx="674">
                  <c:v>40758</c:v>
                </c:pt>
                <c:pt idx="675">
                  <c:v>40759</c:v>
                </c:pt>
                <c:pt idx="676">
                  <c:v>40760</c:v>
                </c:pt>
                <c:pt idx="677">
                  <c:v>40763</c:v>
                </c:pt>
                <c:pt idx="678">
                  <c:v>40764</c:v>
                </c:pt>
                <c:pt idx="679">
                  <c:v>40765</c:v>
                </c:pt>
                <c:pt idx="680">
                  <c:v>40766</c:v>
                </c:pt>
                <c:pt idx="681">
                  <c:v>40767</c:v>
                </c:pt>
                <c:pt idx="682">
                  <c:v>40770</c:v>
                </c:pt>
                <c:pt idx="683">
                  <c:v>40771</c:v>
                </c:pt>
                <c:pt idx="684">
                  <c:v>40772</c:v>
                </c:pt>
                <c:pt idx="685">
                  <c:v>40773</c:v>
                </c:pt>
                <c:pt idx="686">
                  <c:v>40774</c:v>
                </c:pt>
                <c:pt idx="687">
                  <c:v>40777</c:v>
                </c:pt>
                <c:pt idx="688">
                  <c:v>40778</c:v>
                </c:pt>
                <c:pt idx="689">
                  <c:v>40779</c:v>
                </c:pt>
                <c:pt idx="690">
                  <c:v>40780</c:v>
                </c:pt>
                <c:pt idx="691">
                  <c:v>40781</c:v>
                </c:pt>
                <c:pt idx="692">
                  <c:v>40784</c:v>
                </c:pt>
                <c:pt idx="693">
                  <c:v>40785</c:v>
                </c:pt>
                <c:pt idx="694">
                  <c:v>40786</c:v>
                </c:pt>
                <c:pt idx="695">
                  <c:v>40787</c:v>
                </c:pt>
                <c:pt idx="696">
                  <c:v>40788</c:v>
                </c:pt>
                <c:pt idx="697">
                  <c:v>40791</c:v>
                </c:pt>
                <c:pt idx="698">
                  <c:v>40792</c:v>
                </c:pt>
                <c:pt idx="699">
                  <c:v>40793</c:v>
                </c:pt>
                <c:pt idx="700">
                  <c:v>40794</c:v>
                </c:pt>
                <c:pt idx="701">
                  <c:v>40795</c:v>
                </c:pt>
                <c:pt idx="702">
                  <c:v>40798</c:v>
                </c:pt>
                <c:pt idx="703">
                  <c:v>40799</c:v>
                </c:pt>
                <c:pt idx="704">
                  <c:v>40800</c:v>
                </c:pt>
                <c:pt idx="705">
                  <c:v>40801</c:v>
                </c:pt>
                <c:pt idx="706">
                  <c:v>40802</c:v>
                </c:pt>
                <c:pt idx="707">
                  <c:v>40805</c:v>
                </c:pt>
                <c:pt idx="708">
                  <c:v>40806</c:v>
                </c:pt>
                <c:pt idx="709">
                  <c:v>40807</c:v>
                </c:pt>
                <c:pt idx="710">
                  <c:v>40808</c:v>
                </c:pt>
                <c:pt idx="711">
                  <c:v>40809</c:v>
                </c:pt>
                <c:pt idx="712">
                  <c:v>40812</c:v>
                </c:pt>
                <c:pt idx="713">
                  <c:v>40813</c:v>
                </c:pt>
                <c:pt idx="714">
                  <c:v>40814</c:v>
                </c:pt>
                <c:pt idx="715">
                  <c:v>40815</c:v>
                </c:pt>
                <c:pt idx="716">
                  <c:v>40816</c:v>
                </c:pt>
                <c:pt idx="717">
                  <c:v>40819</c:v>
                </c:pt>
                <c:pt idx="718">
                  <c:v>40820</c:v>
                </c:pt>
                <c:pt idx="719">
                  <c:v>40821</c:v>
                </c:pt>
                <c:pt idx="720">
                  <c:v>40822</c:v>
                </c:pt>
                <c:pt idx="721">
                  <c:v>40823</c:v>
                </c:pt>
                <c:pt idx="722">
                  <c:v>40826</c:v>
                </c:pt>
                <c:pt idx="723">
                  <c:v>40827</c:v>
                </c:pt>
                <c:pt idx="724">
                  <c:v>40828</c:v>
                </c:pt>
                <c:pt idx="725">
                  <c:v>40829</c:v>
                </c:pt>
                <c:pt idx="726">
                  <c:v>40830</c:v>
                </c:pt>
                <c:pt idx="727">
                  <c:v>40833</c:v>
                </c:pt>
                <c:pt idx="728">
                  <c:v>40834</c:v>
                </c:pt>
                <c:pt idx="729">
                  <c:v>40835</c:v>
                </c:pt>
                <c:pt idx="730">
                  <c:v>40836</c:v>
                </c:pt>
                <c:pt idx="731">
                  <c:v>40837</c:v>
                </c:pt>
                <c:pt idx="732">
                  <c:v>40840</c:v>
                </c:pt>
                <c:pt idx="733">
                  <c:v>40841</c:v>
                </c:pt>
                <c:pt idx="734">
                  <c:v>40842</c:v>
                </c:pt>
                <c:pt idx="735">
                  <c:v>40843</c:v>
                </c:pt>
                <c:pt idx="736">
                  <c:v>40844</c:v>
                </c:pt>
                <c:pt idx="737">
                  <c:v>40847</c:v>
                </c:pt>
                <c:pt idx="738">
                  <c:v>40848</c:v>
                </c:pt>
              </c:numCache>
            </c:numRef>
          </c:cat>
          <c:val>
            <c:numRef>
              <c:f>Hoja2!$R$7:$R$2000</c:f>
              <c:numCache>
                <c:formatCode>General</c:formatCode>
                <c:ptCount val="1994"/>
                <c:pt idx="0">
                  <c:v>67</c:v>
                </c:pt>
                <c:pt idx="1">
                  <c:v>67</c:v>
                </c:pt>
                <c:pt idx="2">
                  <c:v>66</c:v>
                </c:pt>
                <c:pt idx="3">
                  <c:v>66</c:v>
                </c:pt>
                <c:pt idx="4">
                  <c:v>63.000000000000007</c:v>
                </c:pt>
                <c:pt idx="5">
                  <c:v>63.000000000000007</c:v>
                </c:pt>
                <c:pt idx="6">
                  <c:v>63.000000000000007</c:v>
                </c:pt>
                <c:pt idx="7">
                  <c:v>62.000000000000007</c:v>
                </c:pt>
                <c:pt idx="8">
                  <c:v>62.000000000000007</c:v>
                </c:pt>
                <c:pt idx="9">
                  <c:v>63.000000000000007</c:v>
                </c:pt>
                <c:pt idx="10">
                  <c:v>63.000000000000007</c:v>
                </c:pt>
                <c:pt idx="11">
                  <c:v>64</c:v>
                </c:pt>
                <c:pt idx="12">
                  <c:v>68</c:v>
                </c:pt>
                <c:pt idx="13">
                  <c:v>77</c:v>
                </c:pt>
                <c:pt idx="14">
                  <c:v>77</c:v>
                </c:pt>
                <c:pt idx="15">
                  <c:v>77</c:v>
                </c:pt>
                <c:pt idx="16">
                  <c:v>82</c:v>
                </c:pt>
                <c:pt idx="17">
                  <c:v>82</c:v>
                </c:pt>
                <c:pt idx="18">
                  <c:v>79</c:v>
                </c:pt>
                <c:pt idx="19">
                  <c:v>79</c:v>
                </c:pt>
                <c:pt idx="20">
                  <c:v>79</c:v>
                </c:pt>
                <c:pt idx="21">
                  <c:v>79</c:v>
                </c:pt>
                <c:pt idx="22">
                  <c:v>79</c:v>
                </c:pt>
                <c:pt idx="23">
                  <c:v>79</c:v>
                </c:pt>
                <c:pt idx="24">
                  <c:v>85</c:v>
                </c:pt>
                <c:pt idx="25">
                  <c:v>85</c:v>
                </c:pt>
                <c:pt idx="26">
                  <c:v>85</c:v>
                </c:pt>
                <c:pt idx="27">
                  <c:v>84</c:v>
                </c:pt>
                <c:pt idx="28">
                  <c:v>87.000000000000014</c:v>
                </c:pt>
                <c:pt idx="29">
                  <c:v>87.000000000000014</c:v>
                </c:pt>
                <c:pt idx="30">
                  <c:v>87.000000000000014</c:v>
                </c:pt>
                <c:pt idx="31">
                  <c:v>87.000000000000014</c:v>
                </c:pt>
                <c:pt idx="32">
                  <c:v>89.000000000000014</c:v>
                </c:pt>
                <c:pt idx="33">
                  <c:v>89.000000000000014</c:v>
                </c:pt>
                <c:pt idx="34">
                  <c:v>89.000000000000014</c:v>
                </c:pt>
                <c:pt idx="35">
                  <c:v>92.000000000000014</c:v>
                </c:pt>
                <c:pt idx="36">
                  <c:v>97.000000000000014</c:v>
                </c:pt>
                <c:pt idx="37">
                  <c:v>97.000000000000014</c:v>
                </c:pt>
                <c:pt idx="38">
                  <c:v>97.000000000000014</c:v>
                </c:pt>
                <c:pt idx="39">
                  <c:v>97.000000000000014</c:v>
                </c:pt>
                <c:pt idx="40">
                  <c:v>97.000000000000014</c:v>
                </c:pt>
                <c:pt idx="41">
                  <c:v>94.000000000000014</c:v>
                </c:pt>
                <c:pt idx="42">
                  <c:v>94.000000000000014</c:v>
                </c:pt>
                <c:pt idx="43">
                  <c:v>94.000000000000014</c:v>
                </c:pt>
                <c:pt idx="44">
                  <c:v>92.000000000000014</c:v>
                </c:pt>
                <c:pt idx="45">
                  <c:v>92.000000000000014</c:v>
                </c:pt>
                <c:pt idx="46">
                  <c:v>92.000000000000014</c:v>
                </c:pt>
                <c:pt idx="47">
                  <c:v>92.000000000000014</c:v>
                </c:pt>
                <c:pt idx="48">
                  <c:v>92.000000000000014</c:v>
                </c:pt>
                <c:pt idx="49">
                  <c:v>92.000000000000014</c:v>
                </c:pt>
                <c:pt idx="50">
                  <c:v>92.000000000000014</c:v>
                </c:pt>
                <c:pt idx="51">
                  <c:v>82</c:v>
                </c:pt>
                <c:pt idx="52">
                  <c:v>77</c:v>
                </c:pt>
                <c:pt idx="53">
                  <c:v>77</c:v>
                </c:pt>
                <c:pt idx="54">
                  <c:v>77</c:v>
                </c:pt>
                <c:pt idx="55">
                  <c:v>74</c:v>
                </c:pt>
                <c:pt idx="56">
                  <c:v>70</c:v>
                </c:pt>
                <c:pt idx="57">
                  <c:v>65</c:v>
                </c:pt>
                <c:pt idx="58">
                  <c:v>65</c:v>
                </c:pt>
                <c:pt idx="59">
                  <c:v>65</c:v>
                </c:pt>
                <c:pt idx="60">
                  <c:v>63.000000000000007</c:v>
                </c:pt>
                <c:pt idx="61">
                  <c:v>63.000000000000007</c:v>
                </c:pt>
                <c:pt idx="62">
                  <c:v>63.000000000000007</c:v>
                </c:pt>
                <c:pt idx="63">
                  <c:v>63.000000000000007</c:v>
                </c:pt>
                <c:pt idx="64">
                  <c:v>63.000000000000007</c:v>
                </c:pt>
                <c:pt idx="65">
                  <c:v>59.000000000000007</c:v>
                </c:pt>
                <c:pt idx="66">
                  <c:v>55.000000000000007</c:v>
                </c:pt>
                <c:pt idx="67">
                  <c:v>55.000000000000007</c:v>
                </c:pt>
                <c:pt idx="68">
                  <c:v>49.000000000000007</c:v>
                </c:pt>
                <c:pt idx="69">
                  <c:v>49.000000000000007</c:v>
                </c:pt>
                <c:pt idx="70">
                  <c:v>49.000000000000007</c:v>
                </c:pt>
                <c:pt idx="71">
                  <c:v>49.000000000000007</c:v>
                </c:pt>
                <c:pt idx="72">
                  <c:v>49.000000000000007</c:v>
                </c:pt>
                <c:pt idx="73">
                  <c:v>49.000000000000007</c:v>
                </c:pt>
                <c:pt idx="74">
                  <c:v>49.000000000000007</c:v>
                </c:pt>
                <c:pt idx="75">
                  <c:v>47.000000000000007</c:v>
                </c:pt>
                <c:pt idx="76">
                  <c:v>47.000000000000007</c:v>
                </c:pt>
                <c:pt idx="77">
                  <c:v>47.000000000000007</c:v>
                </c:pt>
                <c:pt idx="78">
                  <c:v>47.000000000000007</c:v>
                </c:pt>
                <c:pt idx="79">
                  <c:v>47.000000000000007</c:v>
                </c:pt>
                <c:pt idx="80">
                  <c:v>47.000000000000007</c:v>
                </c:pt>
                <c:pt idx="81">
                  <c:v>47.000000000000007</c:v>
                </c:pt>
                <c:pt idx="82">
                  <c:v>47.000000000000007</c:v>
                </c:pt>
                <c:pt idx="83">
                  <c:v>47.000000000000007</c:v>
                </c:pt>
                <c:pt idx="84">
                  <c:v>45.000000000000007</c:v>
                </c:pt>
                <c:pt idx="85">
                  <c:v>39</c:v>
                </c:pt>
                <c:pt idx="86">
                  <c:v>39</c:v>
                </c:pt>
                <c:pt idx="87">
                  <c:v>39</c:v>
                </c:pt>
                <c:pt idx="88">
                  <c:v>39</c:v>
                </c:pt>
                <c:pt idx="89">
                  <c:v>37</c:v>
                </c:pt>
                <c:pt idx="90">
                  <c:v>31.000000000000004</c:v>
                </c:pt>
                <c:pt idx="91">
                  <c:v>26.000000000000004</c:v>
                </c:pt>
                <c:pt idx="92">
                  <c:v>26.000000000000004</c:v>
                </c:pt>
                <c:pt idx="93">
                  <c:v>26.000000000000004</c:v>
                </c:pt>
                <c:pt idx="94">
                  <c:v>26.000000000000004</c:v>
                </c:pt>
                <c:pt idx="95">
                  <c:v>31.000000000000004</c:v>
                </c:pt>
                <c:pt idx="96">
                  <c:v>31.000000000000004</c:v>
                </c:pt>
                <c:pt idx="97">
                  <c:v>32</c:v>
                </c:pt>
                <c:pt idx="98">
                  <c:v>32</c:v>
                </c:pt>
                <c:pt idx="99">
                  <c:v>32</c:v>
                </c:pt>
                <c:pt idx="100">
                  <c:v>33</c:v>
                </c:pt>
                <c:pt idx="101">
                  <c:v>38</c:v>
                </c:pt>
                <c:pt idx="102">
                  <c:v>38</c:v>
                </c:pt>
                <c:pt idx="103">
                  <c:v>41</c:v>
                </c:pt>
                <c:pt idx="104">
                  <c:v>43</c:v>
                </c:pt>
                <c:pt idx="105">
                  <c:v>43</c:v>
                </c:pt>
                <c:pt idx="106">
                  <c:v>51.000000000000007</c:v>
                </c:pt>
                <c:pt idx="107">
                  <c:v>48.000000000000007</c:v>
                </c:pt>
                <c:pt idx="108">
                  <c:v>47.000000000000007</c:v>
                </c:pt>
                <c:pt idx="109">
                  <c:v>47.000000000000007</c:v>
                </c:pt>
                <c:pt idx="110">
                  <c:v>47.000000000000007</c:v>
                </c:pt>
                <c:pt idx="111">
                  <c:v>47.000000000000007</c:v>
                </c:pt>
                <c:pt idx="112">
                  <c:v>47.000000000000007</c:v>
                </c:pt>
                <c:pt idx="113">
                  <c:v>47.000000000000007</c:v>
                </c:pt>
                <c:pt idx="114">
                  <c:v>47.000000000000007</c:v>
                </c:pt>
                <c:pt idx="115">
                  <c:v>47.000000000000007</c:v>
                </c:pt>
                <c:pt idx="116">
                  <c:v>47.000000000000007</c:v>
                </c:pt>
                <c:pt idx="117">
                  <c:v>47.000000000000007</c:v>
                </c:pt>
                <c:pt idx="118">
                  <c:v>47.000000000000007</c:v>
                </c:pt>
                <c:pt idx="119">
                  <c:v>46.000000000000007</c:v>
                </c:pt>
                <c:pt idx="120">
                  <c:v>46.000000000000007</c:v>
                </c:pt>
                <c:pt idx="121">
                  <c:v>44.000000000000007</c:v>
                </c:pt>
                <c:pt idx="122">
                  <c:v>46.000000000000007</c:v>
                </c:pt>
                <c:pt idx="123">
                  <c:v>47.000000000000007</c:v>
                </c:pt>
                <c:pt idx="124">
                  <c:v>46.000000000000007</c:v>
                </c:pt>
                <c:pt idx="125">
                  <c:v>46.000000000000007</c:v>
                </c:pt>
                <c:pt idx="126">
                  <c:v>46.000000000000007</c:v>
                </c:pt>
                <c:pt idx="127">
                  <c:v>41</c:v>
                </c:pt>
                <c:pt idx="128">
                  <c:v>39</c:v>
                </c:pt>
                <c:pt idx="129">
                  <c:v>39</c:v>
                </c:pt>
                <c:pt idx="130">
                  <c:v>39</c:v>
                </c:pt>
                <c:pt idx="131">
                  <c:v>39</c:v>
                </c:pt>
                <c:pt idx="132">
                  <c:v>40</c:v>
                </c:pt>
                <c:pt idx="133">
                  <c:v>40</c:v>
                </c:pt>
                <c:pt idx="134">
                  <c:v>41</c:v>
                </c:pt>
                <c:pt idx="135">
                  <c:v>41</c:v>
                </c:pt>
                <c:pt idx="136">
                  <c:v>41</c:v>
                </c:pt>
                <c:pt idx="137">
                  <c:v>42</c:v>
                </c:pt>
                <c:pt idx="138">
                  <c:v>42</c:v>
                </c:pt>
                <c:pt idx="139">
                  <c:v>40</c:v>
                </c:pt>
                <c:pt idx="140">
                  <c:v>40</c:v>
                </c:pt>
                <c:pt idx="141">
                  <c:v>40</c:v>
                </c:pt>
                <c:pt idx="142">
                  <c:v>39</c:v>
                </c:pt>
                <c:pt idx="143">
                  <c:v>38</c:v>
                </c:pt>
                <c:pt idx="144">
                  <c:v>38</c:v>
                </c:pt>
                <c:pt idx="145">
                  <c:v>37</c:v>
                </c:pt>
                <c:pt idx="146">
                  <c:v>37</c:v>
                </c:pt>
                <c:pt idx="147">
                  <c:v>32</c:v>
                </c:pt>
                <c:pt idx="148">
                  <c:v>32</c:v>
                </c:pt>
                <c:pt idx="149">
                  <c:v>32</c:v>
                </c:pt>
                <c:pt idx="150">
                  <c:v>30.000000000000004</c:v>
                </c:pt>
                <c:pt idx="151">
                  <c:v>30.000000000000004</c:v>
                </c:pt>
                <c:pt idx="152">
                  <c:v>30.000000000000004</c:v>
                </c:pt>
                <c:pt idx="153">
                  <c:v>30.000000000000004</c:v>
                </c:pt>
                <c:pt idx="154">
                  <c:v>30.000000000000004</c:v>
                </c:pt>
                <c:pt idx="155">
                  <c:v>30.000000000000004</c:v>
                </c:pt>
                <c:pt idx="156">
                  <c:v>30.000000000000004</c:v>
                </c:pt>
                <c:pt idx="157">
                  <c:v>30.000000000000004</c:v>
                </c:pt>
                <c:pt idx="158">
                  <c:v>30.000000000000004</c:v>
                </c:pt>
                <c:pt idx="159">
                  <c:v>30.000000000000004</c:v>
                </c:pt>
                <c:pt idx="160">
                  <c:v>30.000000000000004</c:v>
                </c:pt>
                <c:pt idx="161">
                  <c:v>30.000000000000004</c:v>
                </c:pt>
                <c:pt idx="162">
                  <c:v>30.000000000000004</c:v>
                </c:pt>
                <c:pt idx="163">
                  <c:v>30.000000000000004</c:v>
                </c:pt>
                <c:pt idx="164">
                  <c:v>30.000000000000004</c:v>
                </c:pt>
                <c:pt idx="165">
                  <c:v>29.000000000000004</c:v>
                </c:pt>
                <c:pt idx="166">
                  <c:v>29.000000000000004</c:v>
                </c:pt>
                <c:pt idx="167">
                  <c:v>29.000000000000004</c:v>
                </c:pt>
                <c:pt idx="168">
                  <c:v>27.000000000000004</c:v>
                </c:pt>
                <c:pt idx="169">
                  <c:v>27.000000000000004</c:v>
                </c:pt>
                <c:pt idx="170">
                  <c:v>27.000000000000004</c:v>
                </c:pt>
                <c:pt idx="171">
                  <c:v>27.000000000000004</c:v>
                </c:pt>
                <c:pt idx="172">
                  <c:v>27.000000000000004</c:v>
                </c:pt>
                <c:pt idx="173">
                  <c:v>27.000000000000004</c:v>
                </c:pt>
                <c:pt idx="174">
                  <c:v>27.000000000000004</c:v>
                </c:pt>
                <c:pt idx="175">
                  <c:v>27.000000000000004</c:v>
                </c:pt>
                <c:pt idx="176">
                  <c:v>27.500000000000004</c:v>
                </c:pt>
                <c:pt idx="177">
                  <c:v>27.500000000000004</c:v>
                </c:pt>
                <c:pt idx="178">
                  <c:v>27.500000000000004</c:v>
                </c:pt>
                <c:pt idx="179">
                  <c:v>27.500000000000004</c:v>
                </c:pt>
                <c:pt idx="180">
                  <c:v>27.500000000000004</c:v>
                </c:pt>
                <c:pt idx="181">
                  <c:v>27.500000000000004</c:v>
                </c:pt>
                <c:pt idx="182">
                  <c:v>27.500000000000004</c:v>
                </c:pt>
                <c:pt idx="183">
                  <c:v>27.500000000000004</c:v>
                </c:pt>
                <c:pt idx="184">
                  <c:v>27.500000000000004</c:v>
                </c:pt>
                <c:pt idx="185">
                  <c:v>27.500000000000004</c:v>
                </c:pt>
                <c:pt idx="186">
                  <c:v>27.500000000000004</c:v>
                </c:pt>
                <c:pt idx="187">
                  <c:v>27.500000000000004</c:v>
                </c:pt>
                <c:pt idx="188">
                  <c:v>27.500000000000004</c:v>
                </c:pt>
                <c:pt idx="189">
                  <c:v>27.500000000000004</c:v>
                </c:pt>
                <c:pt idx="190">
                  <c:v>27.500000000000004</c:v>
                </c:pt>
                <c:pt idx="191">
                  <c:v>27.500000000000004</c:v>
                </c:pt>
                <c:pt idx="192">
                  <c:v>25.000000000000004</c:v>
                </c:pt>
                <c:pt idx="193">
                  <c:v>25.000000000000004</c:v>
                </c:pt>
                <c:pt idx="194">
                  <c:v>25.000000000000004</c:v>
                </c:pt>
                <c:pt idx="195">
                  <c:v>25.000000000000004</c:v>
                </c:pt>
                <c:pt idx="196">
                  <c:v>25.000000000000004</c:v>
                </c:pt>
                <c:pt idx="197">
                  <c:v>25.000000000000004</c:v>
                </c:pt>
                <c:pt idx="198">
                  <c:v>24.989990000000002</c:v>
                </c:pt>
                <c:pt idx="199">
                  <c:v>24.989990000000002</c:v>
                </c:pt>
                <c:pt idx="200">
                  <c:v>23.000000000000004</c:v>
                </c:pt>
                <c:pt idx="201">
                  <c:v>23.000000000000004</c:v>
                </c:pt>
                <c:pt idx="202">
                  <c:v>23.000000000000004</c:v>
                </c:pt>
                <c:pt idx="203">
                  <c:v>23.000000000000004</c:v>
                </c:pt>
                <c:pt idx="204">
                  <c:v>23.000000000000004</c:v>
                </c:pt>
                <c:pt idx="205">
                  <c:v>24.000000000000004</c:v>
                </c:pt>
                <c:pt idx="206">
                  <c:v>24.000000000000004</c:v>
                </c:pt>
                <c:pt idx="207">
                  <c:v>24.000000000000004</c:v>
                </c:pt>
                <c:pt idx="208">
                  <c:v>24.000000000000004</c:v>
                </c:pt>
                <c:pt idx="209">
                  <c:v>24.000000000000004</c:v>
                </c:pt>
                <c:pt idx="210">
                  <c:v>24.000000000000004</c:v>
                </c:pt>
                <c:pt idx="211">
                  <c:v>24.000000000000004</c:v>
                </c:pt>
                <c:pt idx="212">
                  <c:v>24.000000000000004</c:v>
                </c:pt>
                <c:pt idx="213">
                  <c:v>24.000000000000004</c:v>
                </c:pt>
                <c:pt idx="214">
                  <c:v>24.989990000000002</c:v>
                </c:pt>
                <c:pt idx="215">
                  <c:v>24.989990000000002</c:v>
                </c:pt>
                <c:pt idx="216">
                  <c:v>25.989990000000002</c:v>
                </c:pt>
                <c:pt idx="217">
                  <c:v>25.989990000000002</c:v>
                </c:pt>
                <c:pt idx="218">
                  <c:v>25.989990000000002</c:v>
                </c:pt>
                <c:pt idx="219">
                  <c:v>25.989990000000002</c:v>
                </c:pt>
                <c:pt idx="220">
                  <c:v>26.969990000000003</c:v>
                </c:pt>
                <c:pt idx="221">
                  <c:v>28.939990000000005</c:v>
                </c:pt>
                <c:pt idx="222">
                  <c:v>28.939990000000005</c:v>
                </c:pt>
                <c:pt idx="223">
                  <c:v>31.899990000000031</c:v>
                </c:pt>
                <c:pt idx="224">
                  <c:v>31.909990000000004</c:v>
                </c:pt>
                <c:pt idx="225">
                  <c:v>31.919999999999987</c:v>
                </c:pt>
                <c:pt idx="226">
                  <c:v>33.89</c:v>
                </c:pt>
                <c:pt idx="227">
                  <c:v>33.89</c:v>
                </c:pt>
                <c:pt idx="228">
                  <c:v>33.89</c:v>
                </c:pt>
                <c:pt idx="229">
                  <c:v>36.849990000000005</c:v>
                </c:pt>
                <c:pt idx="230">
                  <c:v>38.829990000000002</c:v>
                </c:pt>
                <c:pt idx="231">
                  <c:v>37.870000000000005</c:v>
                </c:pt>
                <c:pt idx="232">
                  <c:v>37.849990000000005</c:v>
                </c:pt>
                <c:pt idx="233">
                  <c:v>37.849990000000005</c:v>
                </c:pt>
                <c:pt idx="234">
                  <c:v>38.829990000000002</c:v>
                </c:pt>
                <c:pt idx="235">
                  <c:v>39.819990000000004</c:v>
                </c:pt>
                <c:pt idx="236">
                  <c:v>39.799990000000093</c:v>
                </c:pt>
                <c:pt idx="237">
                  <c:v>38.819990000000004</c:v>
                </c:pt>
                <c:pt idx="238">
                  <c:v>38.81</c:v>
                </c:pt>
                <c:pt idx="239">
                  <c:v>38.819990000000004</c:v>
                </c:pt>
                <c:pt idx="240">
                  <c:v>38.819990000000004</c:v>
                </c:pt>
                <c:pt idx="241">
                  <c:v>38.819990000000004</c:v>
                </c:pt>
                <c:pt idx="242">
                  <c:v>37.840000000000003</c:v>
                </c:pt>
                <c:pt idx="243">
                  <c:v>39.81</c:v>
                </c:pt>
                <c:pt idx="244">
                  <c:v>41.769990000000085</c:v>
                </c:pt>
                <c:pt idx="245">
                  <c:v>41.789990000000003</c:v>
                </c:pt>
                <c:pt idx="246">
                  <c:v>41.78</c:v>
                </c:pt>
                <c:pt idx="247">
                  <c:v>41.78</c:v>
                </c:pt>
                <c:pt idx="248">
                  <c:v>41.789990000000003</c:v>
                </c:pt>
                <c:pt idx="249">
                  <c:v>41.789990000000003</c:v>
                </c:pt>
                <c:pt idx="250">
                  <c:v>43.739990000000013</c:v>
                </c:pt>
                <c:pt idx="251">
                  <c:v>43.739990000000013</c:v>
                </c:pt>
                <c:pt idx="252">
                  <c:v>44.750000000000007</c:v>
                </c:pt>
                <c:pt idx="253">
                  <c:v>43.739990000000013</c:v>
                </c:pt>
                <c:pt idx="254">
                  <c:v>41.759990000000002</c:v>
                </c:pt>
                <c:pt idx="255">
                  <c:v>41.739990000000013</c:v>
                </c:pt>
                <c:pt idx="256">
                  <c:v>41.739990000000013</c:v>
                </c:pt>
                <c:pt idx="257">
                  <c:v>41.739990000000013</c:v>
                </c:pt>
                <c:pt idx="258">
                  <c:v>41.719990000000003</c:v>
                </c:pt>
                <c:pt idx="259">
                  <c:v>42.739990000000013</c:v>
                </c:pt>
                <c:pt idx="260">
                  <c:v>42.75</c:v>
                </c:pt>
                <c:pt idx="261">
                  <c:v>42.75</c:v>
                </c:pt>
                <c:pt idx="262">
                  <c:v>43.719990000000003</c:v>
                </c:pt>
                <c:pt idx="263">
                  <c:v>43.719990000000003</c:v>
                </c:pt>
                <c:pt idx="264">
                  <c:v>41.769990000000085</c:v>
                </c:pt>
                <c:pt idx="265">
                  <c:v>42.730000000000011</c:v>
                </c:pt>
                <c:pt idx="266">
                  <c:v>43.730000000000011</c:v>
                </c:pt>
                <c:pt idx="267">
                  <c:v>43.739990000000013</c:v>
                </c:pt>
                <c:pt idx="268">
                  <c:v>43.719990000000003</c:v>
                </c:pt>
                <c:pt idx="269">
                  <c:v>43.719990000000003</c:v>
                </c:pt>
                <c:pt idx="270">
                  <c:v>45.679990000000011</c:v>
                </c:pt>
                <c:pt idx="271">
                  <c:v>46.679990000000011</c:v>
                </c:pt>
                <c:pt idx="272">
                  <c:v>46.679990000000011</c:v>
                </c:pt>
                <c:pt idx="273">
                  <c:v>46.67</c:v>
                </c:pt>
                <c:pt idx="274">
                  <c:v>48.620000000000012</c:v>
                </c:pt>
                <c:pt idx="275">
                  <c:v>46.709990000000012</c:v>
                </c:pt>
                <c:pt idx="276">
                  <c:v>46.7</c:v>
                </c:pt>
                <c:pt idx="277">
                  <c:v>46.719990000000003</c:v>
                </c:pt>
                <c:pt idx="278">
                  <c:v>46.709990000000012</c:v>
                </c:pt>
                <c:pt idx="279">
                  <c:v>46.742720000000013</c:v>
                </c:pt>
                <c:pt idx="280">
                  <c:v>48.712220000000002</c:v>
                </c:pt>
                <c:pt idx="281">
                  <c:v>48.701570000000011</c:v>
                </c:pt>
                <c:pt idx="282">
                  <c:v>48.712020000000003</c:v>
                </c:pt>
                <c:pt idx="283">
                  <c:v>49.704510000000013</c:v>
                </c:pt>
                <c:pt idx="284">
                  <c:v>51.660170000000086</c:v>
                </c:pt>
                <c:pt idx="285">
                  <c:v>64.358550000000008</c:v>
                </c:pt>
                <c:pt idx="286">
                  <c:v>64.433760000000007</c:v>
                </c:pt>
                <c:pt idx="287">
                  <c:v>62.457399999999993</c:v>
                </c:pt>
                <c:pt idx="288">
                  <c:v>66.443660000000278</c:v>
                </c:pt>
                <c:pt idx="289">
                  <c:v>66.443660000000278</c:v>
                </c:pt>
                <c:pt idx="290">
                  <c:v>66.443660000000278</c:v>
                </c:pt>
                <c:pt idx="291">
                  <c:v>56.546400000000006</c:v>
                </c:pt>
                <c:pt idx="292">
                  <c:v>54.603700000000003</c:v>
                </c:pt>
                <c:pt idx="293">
                  <c:v>54.585220000000007</c:v>
                </c:pt>
                <c:pt idx="294">
                  <c:v>54.576550000000012</c:v>
                </c:pt>
                <c:pt idx="295">
                  <c:v>54.569990000000011</c:v>
                </c:pt>
                <c:pt idx="296">
                  <c:v>50.656560000000006</c:v>
                </c:pt>
                <c:pt idx="297">
                  <c:v>50.637010000000011</c:v>
                </c:pt>
                <c:pt idx="298">
                  <c:v>50.629200000000012</c:v>
                </c:pt>
                <c:pt idx="299">
                  <c:v>50.595020000000012</c:v>
                </c:pt>
                <c:pt idx="300">
                  <c:v>51.597430000000003</c:v>
                </c:pt>
                <c:pt idx="301">
                  <c:v>50.636290000000002</c:v>
                </c:pt>
                <c:pt idx="302">
                  <c:v>50.634700000000002</c:v>
                </c:pt>
                <c:pt idx="303">
                  <c:v>45.696870000000011</c:v>
                </c:pt>
                <c:pt idx="304">
                  <c:v>44.715470000000003</c:v>
                </c:pt>
                <c:pt idx="305">
                  <c:v>44.704510000000013</c:v>
                </c:pt>
                <c:pt idx="306">
                  <c:v>44.703130000000094</c:v>
                </c:pt>
                <c:pt idx="307">
                  <c:v>38.786900000000003</c:v>
                </c:pt>
                <c:pt idx="308">
                  <c:v>38.783750000000012</c:v>
                </c:pt>
                <c:pt idx="309">
                  <c:v>38.795360000000109</c:v>
                </c:pt>
                <c:pt idx="310">
                  <c:v>38.80095</c:v>
                </c:pt>
                <c:pt idx="311">
                  <c:v>36.816700000000004</c:v>
                </c:pt>
                <c:pt idx="312">
                  <c:v>36.816700000000004</c:v>
                </c:pt>
                <c:pt idx="313">
                  <c:v>36.821950000000001</c:v>
                </c:pt>
                <c:pt idx="314">
                  <c:v>36.824280000000002</c:v>
                </c:pt>
                <c:pt idx="315">
                  <c:v>38.794720000000012</c:v>
                </c:pt>
                <c:pt idx="316">
                  <c:v>40.780270000000002</c:v>
                </c:pt>
                <c:pt idx="317">
                  <c:v>43.720290000000013</c:v>
                </c:pt>
                <c:pt idx="318">
                  <c:v>42.727570000000085</c:v>
                </c:pt>
                <c:pt idx="319">
                  <c:v>41.735140000000094</c:v>
                </c:pt>
                <c:pt idx="320">
                  <c:v>41.734970000000011</c:v>
                </c:pt>
                <c:pt idx="321">
                  <c:v>41.734970000000011</c:v>
                </c:pt>
                <c:pt idx="322">
                  <c:v>44.688960000000002</c:v>
                </c:pt>
                <c:pt idx="323">
                  <c:v>44.688960000000002</c:v>
                </c:pt>
                <c:pt idx="324">
                  <c:v>45.65643</c:v>
                </c:pt>
                <c:pt idx="325">
                  <c:v>45.659550000000003</c:v>
                </c:pt>
                <c:pt idx="326">
                  <c:v>45.659550000000003</c:v>
                </c:pt>
                <c:pt idx="327">
                  <c:v>45.659550000000003</c:v>
                </c:pt>
                <c:pt idx="328">
                  <c:v>45.66966</c:v>
                </c:pt>
                <c:pt idx="329">
                  <c:v>46.649990000000003</c:v>
                </c:pt>
                <c:pt idx="330">
                  <c:v>47.649990000000003</c:v>
                </c:pt>
                <c:pt idx="331">
                  <c:v>47.649990000000003</c:v>
                </c:pt>
                <c:pt idx="332">
                  <c:v>43.692920000000093</c:v>
                </c:pt>
                <c:pt idx="333">
                  <c:v>43.700230000000012</c:v>
                </c:pt>
                <c:pt idx="334">
                  <c:v>44.691850000000002</c:v>
                </c:pt>
                <c:pt idx="335">
                  <c:v>44.707660000000004</c:v>
                </c:pt>
                <c:pt idx="336">
                  <c:v>44.690430000000013</c:v>
                </c:pt>
                <c:pt idx="337">
                  <c:v>44.702270000000013</c:v>
                </c:pt>
                <c:pt idx="338">
                  <c:v>44.706410000000012</c:v>
                </c:pt>
                <c:pt idx="339">
                  <c:v>44.699620000000003</c:v>
                </c:pt>
                <c:pt idx="340">
                  <c:v>45.693540000000013</c:v>
                </c:pt>
                <c:pt idx="341">
                  <c:v>44.730000000000011</c:v>
                </c:pt>
                <c:pt idx="342">
                  <c:v>44.679990000000011</c:v>
                </c:pt>
                <c:pt idx="343">
                  <c:v>45.688420000000001</c:v>
                </c:pt>
                <c:pt idx="344">
                  <c:v>44.634770000000003</c:v>
                </c:pt>
                <c:pt idx="345">
                  <c:v>44.679050000000011</c:v>
                </c:pt>
                <c:pt idx="346">
                  <c:v>43.695530000000154</c:v>
                </c:pt>
                <c:pt idx="347">
                  <c:v>43.695530000000154</c:v>
                </c:pt>
                <c:pt idx="348">
                  <c:v>44.62068</c:v>
                </c:pt>
                <c:pt idx="349">
                  <c:v>49.421220000000005</c:v>
                </c:pt>
                <c:pt idx="350">
                  <c:v>49.517669999999995</c:v>
                </c:pt>
                <c:pt idx="351">
                  <c:v>48.395130000000094</c:v>
                </c:pt>
                <c:pt idx="352">
                  <c:v>44.523410000000013</c:v>
                </c:pt>
                <c:pt idx="353">
                  <c:v>44.645740000000011</c:v>
                </c:pt>
                <c:pt idx="354">
                  <c:v>43.64</c:v>
                </c:pt>
                <c:pt idx="355">
                  <c:v>43.649990000000003</c:v>
                </c:pt>
                <c:pt idx="356">
                  <c:v>43.64</c:v>
                </c:pt>
                <c:pt idx="357">
                  <c:v>44.599990000000012</c:v>
                </c:pt>
                <c:pt idx="358">
                  <c:v>44.579990000000002</c:v>
                </c:pt>
                <c:pt idx="359">
                  <c:v>44.609990000000003</c:v>
                </c:pt>
                <c:pt idx="360">
                  <c:v>43.620000000000012</c:v>
                </c:pt>
                <c:pt idx="361">
                  <c:v>43.59</c:v>
                </c:pt>
                <c:pt idx="362">
                  <c:v>43.603840000000005</c:v>
                </c:pt>
                <c:pt idx="363">
                  <c:v>43.593870000000003</c:v>
                </c:pt>
                <c:pt idx="364">
                  <c:v>43.56</c:v>
                </c:pt>
                <c:pt idx="365">
                  <c:v>41.638600000000011</c:v>
                </c:pt>
                <c:pt idx="366">
                  <c:v>42.65849</c:v>
                </c:pt>
                <c:pt idx="367">
                  <c:v>42.65849</c:v>
                </c:pt>
                <c:pt idx="368">
                  <c:v>42.664080000000006</c:v>
                </c:pt>
                <c:pt idx="369">
                  <c:v>44.612550000000013</c:v>
                </c:pt>
                <c:pt idx="370">
                  <c:v>44.614780000000003</c:v>
                </c:pt>
                <c:pt idx="371">
                  <c:v>45.569990000000011</c:v>
                </c:pt>
                <c:pt idx="372">
                  <c:v>47.509990000000002</c:v>
                </c:pt>
                <c:pt idx="373">
                  <c:v>49.429990000000011</c:v>
                </c:pt>
                <c:pt idx="374">
                  <c:v>46.56</c:v>
                </c:pt>
                <c:pt idx="375">
                  <c:v>44.64</c:v>
                </c:pt>
                <c:pt idx="376">
                  <c:v>43.609990000000003</c:v>
                </c:pt>
                <c:pt idx="377">
                  <c:v>43.609990000000003</c:v>
                </c:pt>
                <c:pt idx="378">
                  <c:v>43.629990000000063</c:v>
                </c:pt>
                <c:pt idx="379">
                  <c:v>42.649990000000003</c:v>
                </c:pt>
                <c:pt idx="380">
                  <c:v>41.649990000000003</c:v>
                </c:pt>
                <c:pt idx="381">
                  <c:v>40.649990000000003</c:v>
                </c:pt>
                <c:pt idx="382">
                  <c:v>39.689990000000002</c:v>
                </c:pt>
                <c:pt idx="383">
                  <c:v>39.689990000000002</c:v>
                </c:pt>
                <c:pt idx="384">
                  <c:v>39.67</c:v>
                </c:pt>
                <c:pt idx="385">
                  <c:v>41.64</c:v>
                </c:pt>
                <c:pt idx="386">
                  <c:v>42.620000000000012</c:v>
                </c:pt>
                <c:pt idx="387">
                  <c:v>42.609990000000003</c:v>
                </c:pt>
                <c:pt idx="388">
                  <c:v>44.569990000000011</c:v>
                </c:pt>
                <c:pt idx="389">
                  <c:v>44.56</c:v>
                </c:pt>
                <c:pt idx="390">
                  <c:v>42.620000000000012</c:v>
                </c:pt>
                <c:pt idx="391">
                  <c:v>42.609990000000003</c:v>
                </c:pt>
                <c:pt idx="392">
                  <c:v>42.599990000000012</c:v>
                </c:pt>
                <c:pt idx="393">
                  <c:v>42.609990000000003</c:v>
                </c:pt>
                <c:pt idx="394">
                  <c:v>42.599990000000012</c:v>
                </c:pt>
                <c:pt idx="395">
                  <c:v>41.649990000000003</c:v>
                </c:pt>
                <c:pt idx="396">
                  <c:v>40.67</c:v>
                </c:pt>
                <c:pt idx="397">
                  <c:v>40.679990000000011</c:v>
                </c:pt>
                <c:pt idx="398">
                  <c:v>40.67</c:v>
                </c:pt>
                <c:pt idx="399">
                  <c:v>41.659990000000001</c:v>
                </c:pt>
                <c:pt idx="400">
                  <c:v>41.67</c:v>
                </c:pt>
                <c:pt idx="401">
                  <c:v>42.649990000000003</c:v>
                </c:pt>
                <c:pt idx="402">
                  <c:v>43.629990000000063</c:v>
                </c:pt>
                <c:pt idx="403">
                  <c:v>43.629990000000063</c:v>
                </c:pt>
                <c:pt idx="404">
                  <c:v>42.67</c:v>
                </c:pt>
                <c:pt idx="405">
                  <c:v>42.67</c:v>
                </c:pt>
                <c:pt idx="406">
                  <c:v>41.67</c:v>
                </c:pt>
                <c:pt idx="407">
                  <c:v>41.679990000000011</c:v>
                </c:pt>
                <c:pt idx="408">
                  <c:v>40.709990000000012</c:v>
                </c:pt>
                <c:pt idx="409">
                  <c:v>40.700000000000003</c:v>
                </c:pt>
                <c:pt idx="410">
                  <c:v>41.689990000000002</c:v>
                </c:pt>
                <c:pt idx="411">
                  <c:v>41.689990000000002</c:v>
                </c:pt>
                <c:pt idx="412">
                  <c:v>41.679990000000011</c:v>
                </c:pt>
                <c:pt idx="413">
                  <c:v>40.700000000000003</c:v>
                </c:pt>
                <c:pt idx="414">
                  <c:v>40.700000000000003</c:v>
                </c:pt>
                <c:pt idx="415">
                  <c:v>40.709990000000012</c:v>
                </c:pt>
                <c:pt idx="416">
                  <c:v>44.64</c:v>
                </c:pt>
                <c:pt idx="417">
                  <c:v>47.59</c:v>
                </c:pt>
                <c:pt idx="418">
                  <c:v>50.539990000000003</c:v>
                </c:pt>
                <c:pt idx="419">
                  <c:v>56.429990000000011</c:v>
                </c:pt>
                <c:pt idx="420">
                  <c:v>57.409990000000008</c:v>
                </c:pt>
                <c:pt idx="421">
                  <c:v>55.409990000000008</c:v>
                </c:pt>
                <c:pt idx="422">
                  <c:v>56.379990000000006</c:v>
                </c:pt>
                <c:pt idx="423">
                  <c:v>56.390000000000008</c:v>
                </c:pt>
                <c:pt idx="424">
                  <c:v>56.409990000000008</c:v>
                </c:pt>
                <c:pt idx="425">
                  <c:v>53.45</c:v>
                </c:pt>
                <c:pt idx="426">
                  <c:v>53.399990000000003</c:v>
                </c:pt>
                <c:pt idx="427">
                  <c:v>53.45</c:v>
                </c:pt>
                <c:pt idx="428">
                  <c:v>53.42</c:v>
                </c:pt>
                <c:pt idx="429">
                  <c:v>53.399990000000003</c:v>
                </c:pt>
                <c:pt idx="430">
                  <c:v>53.429990000000011</c:v>
                </c:pt>
                <c:pt idx="431">
                  <c:v>53.42</c:v>
                </c:pt>
                <c:pt idx="432">
                  <c:v>53.42</c:v>
                </c:pt>
                <c:pt idx="433">
                  <c:v>53.45</c:v>
                </c:pt>
                <c:pt idx="434">
                  <c:v>53.459990000000005</c:v>
                </c:pt>
                <c:pt idx="435">
                  <c:v>51.53</c:v>
                </c:pt>
                <c:pt idx="436">
                  <c:v>51.539990000000003</c:v>
                </c:pt>
                <c:pt idx="437">
                  <c:v>52.489990000000006</c:v>
                </c:pt>
                <c:pt idx="438">
                  <c:v>54.469990000000003</c:v>
                </c:pt>
                <c:pt idx="439">
                  <c:v>54.469990000000003</c:v>
                </c:pt>
                <c:pt idx="440">
                  <c:v>54.489990000000006</c:v>
                </c:pt>
                <c:pt idx="441">
                  <c:v>54.459990000000005</c:v>
                </c:pt>
                <c:pt idx="442">
                  <c:v>54.489990000000006</c:v>
                </c:pt>
                <c:pt idx="443">
                  <c:v>53.480000000000004</c:v>
                </c:pt>
                <c:pt idx="444">
                  <c:v>53.469990000000003</c:v>
                </c:pt>
                <c:pt idx="445">
                  <c:v>53.489990000000006</c:v>
                </c:pt>
                <c:pt idx="446">
                  <c:v>53.500000000000007</c:v>
                </c:pt>
                <c:pt idx="447">
                  <c:v>54.459990000000005</c:v>
                </c:pt>
                <c:pt idx="448">
                  <c:v>54.459990000000005</c:v>
                </c:pt>
                <c:pt idx="449">
                  <c:v>54.459990000000005</c:v>
                </c:pt>
                <c:pt idx="450">
                  <c:v>54.439990000000002</c:v>
                </c:pt>
                <c:pt idx="451">
                  <c:v>59.239990000000013</c:v>
                </c:pt>
                <c:pt idx="452">
                  <c:v>59.239990000000013</c:v>
                </c:pt>
                <c:pt idx="453">
                  <c:v>59.250000000000007</c:v>
                </c:pt>
                <c:pt idx="454">
                  <c:v>59.239990000000013</c:v>
                </c:pt>
                <c:pt idx="455">
                  <c:v>58.280000000000008</c:v>
                </c:pt>
                <c:pt idx="456">
                  <c:v>57.299990000000101</c:v>
                </c:pt>
                <c:pt idx="457">
                  <c:v>56.269990000000092</c:v>
                </c:pt>
                <c:pt idx="458">
                  <c:v>56.329990000000002</c:v>
                </c:pt>
                <c:pt idx="459">
                  <c:v>57.289990000000003</c:v>
                </c:pt>
                <c:pt idx="460">
                  <c:v>57.299990000000101</c:v>
                </c:pt>
                <c:pt idx="461">
                  <c:v>56.34</c:v>
                </c:pt>
                <c:pt idx="462">
                  <c:v>55.359989999999996</c:v>
                </c:pt>
                <c:pt idx="463">
                  <c:v>55.370000000000005</c:v>
                </c:pt>
                <c:pt idx="464">
                  <c:v>53.42</c:v>
                </c:pt>
                <c:pt idx="465">
                  <c:v>50.469990000000003</c:v>
                </c:pt>
                <c:pt idx="466">
                  <c:v>50.500000000000007</c:v>
                </c:pt>
                <c:pt idx="467">
                  <c:v>50.500000000000007</c:v>
                </c:pt>
                <c:pt idx="468">
                  <c:v>50.549990000000001</c:v>
                </c:pt>
                <c:pt idx="469">
                  <c:v>50.549990000000001</c:v>
                </c:pt>
                <c:pt idx="470">
                  <c:v>49.59</c:v>
                </c:pt>
                <c:pt idx="471">
                  <c:v>50.519990000000007</c:v>
                </c:pt>
                <c:pt idx="472">
                  <c:v>49.539990000000003</c:v>
                </c:pt>
                <c:pt idx="473">
                  <c:v>49.539990000000003</c:v>
                </c:pt>
                <c:pt idx="474">
                  <c:v>49.549990000000001</c:v>
                </c:pt>
                <c:pt idx="475">
                  <c:v>51.519990000000007</c:v>
                </c:pt>
                <c:pt idx="476">
                  <c:v>50.549990000000001</c:v>
                </c:pt>
                <c:pt idx="477">
                  <c:v>50.56</c:v>
                </c:pt>
                <c:pt idx="478">
                  <c:v>50.539990000000003</c:v>
                </c:pt>
                <c:pt idx="479">
                  <c:v>50.519990000000007</c:v>
                </c:pt>
                <c:pt idx="480">
                  <c:v>50.549990000000001</c:v>
                </c:pt>
                <c:pt idx="481">
                  <c:v>50.549990000000001</c:v>
                </c:pt>
                <c:pt idx="482">
                  <c:v>50.549990000000001</c:v>
                </c:pt>
                <c:pt idx="483">
                  <c:v>52.519990000000007</c:v>
                </c:pt>
                <c:pt idx="484">
                  <c:v>51.519990000000007</c:v>
                </c:pt>
                <c:pt idx="485">
                  <c:v>51.519990000000007</c:v>
                </c:pt>
                <c:pt idx="486">
                  <c:v>51.500000000000007</c:v>
                </c:pt>
                <c:pt idx="487">
                  <c:v>50.500000000000007</c:v>
                </c:pt>
                <c:pt idx="488">
                  <c:v>51.489990000000006</c:v>
                </c:pt>
                <c:pt idx="489">
                  <c:v>52.500000000000007</c:v>
                </c:pt>
                <c:pt idx="490">
                  <c:v>51.480000000000004</c:v>
                </c:pt>
                <c:pt idx="491">
                  <c:v>51.519700000000007</c:v>
                </c:pt>
                <c:pt idx="492">
                  <c:v>51.480000000000004</c:v>
                </c:pt>
                <c:pt idx="493">
                  <c:v>52.459990000000005</c:v>
                </c:pt>
                <c:pt idx="494">
                  <c:v>53.399990000000003</c:v>
                </c:pt>
                <c:pt idx="495">
                  <c:v>52.42</c:v>
                </c:pt>
                <c:pt idx="496">
                  <c:v>53.379990000000006</c:v>
                </c:pt>
                <c:pt idx="497">
                  <c:v>54.269990000000092</c:v>
                </c:pt>
                <c:pt idx="498">
                  <c:v>56.239990000000013</c:v>
                </c:pt>
                <c:pt idx="499">
                  <c:v>52.230000000000011</c:v>
                </c:pt>
                <c:pt idx="500">
                  <c:v>52.28</c:v>
                </c:pt>
                <c:pt idx="501">
                  <c:v>53.319990000000004</c:v>
                </c:pt>
                <c:pt idx="502">
                  <c:v>53.370000000000005</c:v>
                </c:pt>
                <c:pt idx="503">
                  <c:v>52.379990000000006</c:v>
                </c:pt>
                <c:pt idx="504">
                  <c:v>52.359989999999996</c:v>
                </c:pt>
                <c:pt idx="505">
                  <c:v>52.370000000000005</c:v>
                </c:pt>
                <c:pt idx="506">
                  <c:v>52.34</c:v>
                </c:pt>
                <c:pt idx="507">
                  <c:v>51.34</c:v>
                </c:pt>
                <c:pt idx="508">
                  <c:v>51.34</c:v>
                </c:pt>
                <c:pt idx="509">
                  <c:v>50.379990000000006</c:v>
                </c:pt>
                <c:pt idx="510">
                  <c:v>50.370000000000005</c:v>
                </c:pt>
                <c:pt idx="511">
                  <c:v>50.379990000000006</c:v>
                </c:pt>
                <c:pt idx="512">
                  <c:v>51.359989999999996</c:v>
                </c:pt>
                <c:pt idx="513">
                  <c:v>51.349990000000005</c:v>
                </c:pt>
                <c:pt idx="514">
                  <c:v>52.34</c:v>
                </c:pt>
                <c:pt idx="515">
                  <c:v>52.34</c:v>
                </c:pt>
                <c:pt idx="516">
                  <c:v>52.34</c:v>
                </c:pt>
                <c:pt idx="517">
                  <c:v>56.659990000000008</c:v>
                </c:pt>
                <c:pt idx="518">
                  <c:v>56.659990000000008</c:v>
                </c:pt>
                <c:pt idx="519">
                  <c:v>57.659990000000008</c:v>
                </c:pt>
                <c:pt idx="520">
                  <c:v>57.629990000000063</c:v>
                </c:pt>
                <c:pt idx="521">
                  <c:v>57.609990000000003</c:v>
                </c:pt>
                <c:pt idx="522">
                  <c:v>57.609990000000003</c:v>
                </c:pt>
                <c:pt idx="523">
                  <c:v>54.759990000000002</c:v>
                </c:pt>
                <c:pt idx="524">
                  <c:v>55.739990000000013</c:v>
                </c:pt>
                <c:pt idx="525">
                  <c:v>55.750000000000007</c:v>
                </c:pt>
                <c:pt idx="526">
                  <c:v>55.750000000000007</c:v>
                </c:pt>
                <c:pt idx="527">
                  <c:v>58.67</c:v>
                </c:pt>
                <c:pt idx="528">
                  <c:v>57.7</c:v>
                </c:pt>
                <c:pt idx="529">
                  <c:v>56.78</c:v>
                </c:pt>
                <c:pt idx="530">
                  <c:v>56.739990000000013</c:v>
                </c:pt>
                <c:pt idx="531">
                  <c:v>56.739990000000013</c:v>
                </c:pt>
                <c:pt idx="532">
                  <c:v>57.709990000000012</c:v>
                </c:pt>
                <c:pt idx="533">
                  <c:v>65.549990000000022</c:v>
                </c:pt>
                <c:pt idx="534">
                  <c:v>64.621990000000011</c:v>
                </c:pt>
                <c:pt idx="535">
                  <c:v>64.58699</c:v>
                </c:pt>
                <c:pt idx="536">
                  <c:v>63.625990000000108</c:v>
                </c:pt>
                <c:pt idx="537">
                  <c:v>63.608990000000013</c:v>
                </c:pt>
                <c:pt idx="538">
                  <c:v>64.607990000000001</c:v>
                </c:pt>
                <c:pt idx="539">
                  <c:v>65.600999999999999</c:v>
                </c:pt>
                <c:pt idx="540">
                  <c:v>65.594990000000024</c:v>
                </c:pt>
                <c:pt idx="541">
                  <c:v>67.558990000000009</c:v>
                </c:pt>
                <c:pt idx="542">
                  <c:v>64.556000000000012</c:v>
                </c:pt>
                <c:pt idx="543">
                  <c:v>62.627000000000002</c:v>
                </c:pt>
                <c:pt idx="544">
                  <c:v>61.661000000000008</c:v>
                </c:pt>
                <c:pt idx="545">
                  <c:v>62.649990000000003</c:v>
                </c:pt>
                <c:pt idx="546">
                  <c:v>61.599990000000012</c:v>
                </c:pt>
                <c:pt idx="547">
                  <c:v>61.649990000000003</c:v>
                </c:pt>
                <c:pt idx="548">
                  <c:v>62.640000000000008</c:v>
                </c:pt>
                <c:pt idx="549">
                  <c:v>62.647990000000007</c:v>
                </c:pt>
                <c:pt idx="550">
                  <c:v>62.679990000000011</c:v>
                </c:pt>
                <c:pt idx="551">
                  <c:v>61.683000000000007</c:v>
                </c:pt>
                <c:pt idx="552">
                  <c:v>62.689990000000002</c:v>
                </c:pt>
                <c:pt idx="553">
                  <c:v>58.948990000000002</c:v>
                </c:pt>
                <c:pt idx="554">
                  <c:v>58.941990000000004</c:v>
                </c:pt>
                <c:pt idx="555">
                  <c:v>58.989990000000006</c:v>
                </c:pt>
                <c:pt idx="556">
                  <c:v>58.92</c:v>
                </c:pt>
                <c:pt idx="557">
                  <c:v>58.961000000000006</c:v>
                </c:pt>
                <c:pt idx="558">
                  <c:v>59.929990000000011</c:v>
                </c:pt>
                <c:pt idx="559">
                  <c:v>59.920990000000003</c:v>
                </c:pt>
                <c:pt idx="560">
                  <c:v>59.941990000000004</c:v>
                </c:pt>
                <c:pt idx="561">
                  <c:v>59.942990000000002</c:v>
                </c:pt>
                <c:pt idx="562">
                  <c:v>59.948000000000008</c:v>
                </c:pt>
                <c:pt idx="563">
                  <c:v>59.459990000000005</c:v>
                </c:pt>
                <c:pt idx="564">
                  <c:v>57.989990000000006</c:v>
                </c:pt>
                <c:pt idx="565">
                  <c:v>57.521990000000002</c:v>
                </c:pt>
                <c:pt idx="566">
                  <c:v>57.071000000000005</c:v>
                </c:pt>
                <c:pt idx="567">
                  <c:v>57.056990000000006</c:v>
                </c:pt>
                <c:pt idx="568">
                  <c:v>56.532990000000012</c:v>
                </c:pt>
                <c:pt idx="569">
                  <c:v>57.075990000000012</c:v>
                </c:pt>
                <c:pt idx="570">
                  <c:v>57.062000000000012</c:v>
                </c:pt>
                <c:pt idx="571">
                  <c:v>57.512990000000002</c:v>
                </c:pt>
                <c:pt idx="572">
                  <c:v>56.553990000000006</c:v>
                </c:pt>
                <c:pt idx="573">
                  <c:v>57.550990000000006</c:v>
                </c:pt>
                <c:pt idx="574">
                  <c:v>56.800990000000006</c:v>
                </c:pt>
                <c:pt idx="575">
                  <c:v>56.765000000000093</c:v>
                </c:pt>
                <c:pt idx="576">
                  <c:v>56.334990000000005</c:v>
                </c:pt>
                <c:pt idx="577">
                  <c:v>56.215990000000012</c:v>
                </c:pt>
                <c:pt idx="578">
                  <c:v>56.717990000000007</c:v>
                </c:pt>
                <c:pt idx="579">
                  <c:v>60.284000000000006</c:v>
                </c:pt>
                <c:pt idx="580">
                  <c:v>57.219990000000003</c:v>
                </c:pt>
                <c:pt idx="581">
                  <c:v>57.224990000000012</c:v>
                </c:pt>
                <c:pt idx="582">
                  <c:v>56.745000000000012</c:v>
                </c:pt>
                <c:pt idx="583">
                  <c:v>56.747990000000001</c:v>
                </c:pt>
                <c:pt idx="584">
                  <c:v>56.290990000000093</c:v>
                </c:pt>
                <c:pt idx="585">
                  <c:v>56.246990000000011</c:v>
                </c:pt>
                <c:pt idx="586">
                  <c:v>55.799990000000093</c:v>
                </c:pt>
                <c:pt idx="587">
                  <c:v>55.790990000000093</c:v>
                </c:pt>
                <c:pt idx="588">
                  <c:v>55.804990000000004</c:v>
                </c:pt>
                <c:pt idx="589">
                  <c:v>51.925990000000013</c:v>
                </c:pt>
                <c:pt idx="590">
                  <c:v>53.877990000000004</c:v>
                </c:pt>
                <c:pt idx="591">
                  <c:v>54.858990000000006</c:v>
                </c:pt>
                <c:pt idx="592">
                  <c:v>54.871990000000004</c:v>
                </c:pt>
                <c:pt idx="593">
                  <c:v>54.892000000000003</c:v>
                </c:pt>
                <c:pt idx="594">
                  <c:v>54.864000000000004</c:v>
                </c:pt>
                <c:pt idx="595">
                  <c:v>55.370990000000006</c:v>
                </c:pt>
                <c:pt idx="596">
                  <c:v>55.394990000000007</c:v>
                </c:pt>
                <c:pt idx="597">
                  <c:v>61.765990000000095</c:v>
                </c:pt>
                <c:pt idx="598">
                  <c:v>61.713000000000008</c:v>
                </c:pt>
                <c:pt idx="599">
                  <c:v>59.267000000000003</c:v>
                </c:pt>
                <c:pt idx="600">
                  <c:v>59.299000000000063</c:v>
                </c:pt>
                <c:pt idx="601">
                  <c:v>59.299000000000063</c:v>
                </c:pt>
                <c:pt idx="602">
                  <c:v>59.299000000000063</c:v>
                </c:pt>
                <c:pt idx="603">
                  <c:v>59.300990000000006</c:v>
                </c:pt>
                <c:pt idx="604">
                  <c:v>59.302990000000008</c:v>
                </c:pt>
                <c:pt idx="605">
                  <c:v>57.860990000000008</c:v>
                </c:pt>
                <c:pt idx="606">
                  <c:v>57.860990000000008</c:v>
                </c:pt>
                <c:pt idx="607">
                  <c:v>57.860990000000008</c:v>
                </c:pt>
                <c:pt idx="608">
                  <c:v>56.364990000000006</c:v>
                </c:pt>
                <c:pt idx="609">
                  <c:v>55.907990000000005</c:v>
                </c:pt>
                <c:pt idx="610">
                  <c:v>56.385990000000007</c:v>
                </c:pt>
                <c:pt idx="611">
                  <c:v>56.350999999999999</c:v>
                </c:pt>
                <c:pt idx="612">
                  <c:v>56.880999999999993</c:v>
                </c:pt>
                <c:pt idx="613">
                  <c:v>56.872990000000001</c:v>
                </c:pt>
                <c:pt idx="614">
                  <c:v>56.888990000000007</c:v>
                </c:pt>
                <c:pt idx="615">
                  <c:v>56.871990000000004</c:v>
                </c:pt>
                <c:pt idx="616">
                  <c:v>56.856989999999996</c:v>
                </c:pt>
                <c:pt idx="617">
                  <c:v>58.724990000000012</c:v>
                </c:pt>
                <c:pt idx="618">
                  <c:v>58.746990000000011</c:v>
                </c:pt>
                <c:pt idx="619">
                  <c:v>58.746990000000011</c:v>
                </c:pt>
                <c:pt idx="620">
                  <c:v>63.687000000000005</c:v>
                </c:pt>
                <c:pt idx="621">
                  <c:v>62.217000000000006</c:v>
                </c:pt>
                <c:pt idx="622">
                  <c:v>62.782000000000011</c:v>
                </c:pt>
                <c:pt idx="623">
                  <c:v>61.334000000000003</c:v>
                </c:pt>
                <c:pt idx="624">
                  <c:v>60.394990000000007</c:v>
                </c:pt>
                <c:pt idx="625">
                  <c:v>59.884989999999995</c:v>
                </c:pt>
                <c:pt idx="626">
                  <c:v>59.392000000000003</c:v>
                </c:pt>
                <c:pt idx="627">
                  <c:v>59.392000000000003</c:v>
                </c:pt>
                <c:pt idx="628">
                  <c:v>59.392990000000012</c:v>
                </c:pt>
                <c:pt idx="629">
                  <c:v>58.409990000000008</c:v>
                </c:pt>
                <c:pt idx="630">
                  <c:v>58.431990000000006</c:v>
                </c:pt>
                <c:pt idx="631">
                  <c:v>57.961000000000006</c:v>
                </c:pt>
                <c:pt idx="632">
                  <c:v>57.06</c:v>
                </c:pt>
                <c:pt idx="633">
                  <c:v>57.513990000000007</c:v>
                </c:pt>
                <c:pt idx="634">
                  <c:v>59.002000000000002</c:v>
                </c:pt>
                <c:pt idx="635">
                  <c:v>58.981989999999996</c:v>
                </c:pt>
                <c:pt idx="636">
                  <c:v>60.944990000000004</c:v>
                </c:pt>
                <c:pt idx="637">
                  <c:v>61.387989999999995</c:v>
                </c:pt>
                <c:pt idx="638">
                  <c:v>60.888990000000007</c:v>
                </c:pt>
                <c:pt idx="639">
                  <c:v>61.886990000000004</c:v>
                </c:pt>
                <c:pt idx="640">
                  <c:v>61.814989999999995</c:v>
                </c:pt>
                <c:pt idx="641">
                  <c:v>61.287990000000008</c:v>
                </c:pt>
                <c:pt idx="642">
                  <c:v>61.730000000000011</c:v>
                </c:pt>
                <c:pt idx="643">
                  <c:v>60.737990000000003</c:v>
                </c:pt>
                <c:pt idx="644">
                  <c:v>61.272990000000092</c:v>
                </c:pt>
                <c:pt idx="645">
                  <c:v>61.137990000000002</c:v>
                </c:pt>
                <c:pt idx="646">
                  <c:v>61.181000000000004</c:v>
                </c:pt>
                <c:pt idx="647">
                  <c:v>61.711990000000007</c:v>
                </c:pt>
                <c:pt idx="648">
                  <c:v>61.217000000000006</c:v>
                </c:pt>
                <c:pt idx="649">
                  <c:v>60.334000000000003</c:v>
                </c:pt>
                <c:pt idx="650">
                  <c:v>60.284990000000008</c:v>
                </c:pt>
                <c:pt idx="651">
                  <c:v>60.359989999999996</c:v>
                </c:pt>
                <c:pt idx="652">
                  <c:v>60.336990000000007</c:v>
                </c:pt>
                <c:pt idx="653">
                  <c:v>60.323000000000008</c:v>
                </c:pt>
                <c:pt idx="654">
                  <c:v>63.758000000000003</c:v>
                </c:pt>
                <c:pt idx="655">
                  <c:v>63.734990000000003</c:v>
                </c:pt>
                <c:pt idx="656">
                  <c:v>62.299990000000101</c:v>
                </c:pt>
                <c:pt idx="657">
                  <c:v>60.754990000000006</c:v>
                </c:pt>
                <c:pt idx="658">
                  <c:v>60.226000000000013</c:v>
                </c:pt>
                <c:pt idx="659">
                  <c:v>59.758000000000003</c:v>
                </c:pt>
                <c:pt idx="660">
                  <c:v>64.282990000000012</c:v>
                </c:pt>
                <c:pt idx="661">
                  <c:v>65.673999999999978</c:v>
                </c:pt>
                <c:pt idx="662">
                  <c:v>65.63300000000001</c:v>
                </c:pt>
                <c:pt idx="663">
                  <c:v>62.215990000000012</c:v>
                </c:pt>
                <c:pt idx="664">
                  <c:v>61.724990000000012</c:v>
                </c:pt>
                <c:pt idx="665">
                  <c:v>63.259990000000002</c:v>
                </c:pt>
                <c:pt idx="666">
                  <c:v>62.323990000000002</c:v>
                </c:pt>
                <c:pt idx="667">
                  <c:v>66.190989999999999</c:v>
                </c:pt>
                <c:pt idx="668">
                  <c:v>64.314000000000007</c:v>
                </c:pt>
                <c:pt idx="669">
                  <c:v>69.171999999999983</c:v>
                </c:pt>
                <c:pt idx="670">
                  <c:v>72.187000000000012</c:v>
                </c:pt>
                <c:pt idx="671">
                  <c:v>69.116990000000001</c:v>
                </c:pt>
                <c:pt idx="672">
                  <c:v>61.293990000000093</c:v>
                </c:pt>
                <c:pt idx="673">
                  <c:v>64.217990000000171</c:v>
                </c:pt>
                <c:pt idx="674">
                  <c:v>65.554990000000004</c:v>
                </c:pt>
                <c:pt idx="675">
                  <c:v>65.069990000000004</c:v>
                </c:pt>
                <c:pt idx="676">
                  <c:v>64.579990000000009</c:v>
                </c:pt>
                <c:pt idx="677">
                  <c:v>64.948000000000022</c:v>
                </c:pt>
                <c:pt idx="678">
                  <c:v>64.978000000000009</c:v>
                </c:pt>
                <c:pt idx="679">
                  <c:v>63.797990000000013</c:v>
                </c:pt>
                <c:pt idx="680">
                  <c:v>64.478000000000009</c:v>
                </c:pt>
                <c:pt idx="681">
                  <c:v>60.642000000000003</c:v>
                </c:pt>
                <c:pt idx="682">
                  <c:v>59.634990000000002</c:v>
                </c:pt>
                <c:pt idx="683">
                  <c:v>59.672000000000011</c:v>
                </c:pt>
                <c:pt idx="684">
                  <c:v>58.157000000000004</c:v>
                </c:pt>
                <c:pt idx="685">
                  <c:v>58.67</c:v>
                </c:pt>
                <c:pt idx="686">
                  <c:v>59.110990000000008</c:v>
                </c:pt>
                <c:pt idx="687">
                  <c:v>59.644000000000005</c:v>
                </c:pt>
                <c:pt idx="688">
                  <c:v>59.603990000000003</c:v>
                </c:pt>
                <c:pt idx="689">
                  <c:v>59.633990000000011</c:v>
                </c:pt>
                <c:pt idx="690">
                  <c:v>59.172990000000013</c:v>
                </c:pt>
                <c:pt idx="691">
                  <c:v>59.633000000000003</c:v>
                </c:pt>
                <c:pt idx="692">
                  <c:v>59.633000000000003</c:v>
                </c:pt>
                <c:pt idx="693">
                  <c:v>60.047000000000004</c:v>
                </c:pt>
                <c:pt idx="694">
                  <c:v>60.116990000000008</c:v>
                </c:pt>
                <c:pt idx="695">
                  <c:v>61.106990000000003</c:v>
                </c:pt>
                <c:pt idx="696">
                  <c:v>61.616000000000007</c:v>
                </c:pt>
                <c:pt idx="697">
                  <c:v>62.469990000000003</c:v>
                </c:pt>
                <c:pt idx="698">
                  <c:v>64.461990000000171</c:v>
                </c:pt>
                <c:pt idx="699">
                  <c:v>61.773990000000012</c:v>
                </c:pt>
                <c:pt idx="700">
                  <c:v>61.239990000000013</c:v>
                </c:pt>
                <c:pt idx="701">
                  <c:v>62.769000000000013</c:v>
                </c:pt>
                <c:pt idx="702">
                  <c:v>62.860990000000008</c:v>
                </c:pt>
                <c:pt idx="703">
                  <c:v>61.907000000000004</c:v>
                </c:pt>
                <c:pt idx="704">
                  <c:v>61.926990000000011</c:v>
                </c:pt>
                <c:pt idx="705">
                  <c:v>60.95</c:v>
                </c:pt>
                <c:pt idx="706">
                  <c:v>60.95</c:v>
                </c:pt>
                <c:pt idx="707">
                  <c:v>60.95</c:v>
                </c:pt>
                <c:pt idx="708">
                  <c:v>64.915990000000022</c:v>
                </c:pt>
                <c:pt idx="709">
                  <c:v>65.85999000000001</c:v>
                </c:pt>
                <c:pt idx="710">
                  <c:v>67.771000000000001</c:v>
                </c:pt>
                <c:pt idx="711">
                  <c:v>66.754990000000006</c:v>
                </c:pt>
                <c:pt idx="712">
                  <c:v>65.149990000000003</c:v>
                </c:pt>
                <c:pt idx="713">
                  <c:v>65.140990000000002</c:v>
                </c:pt>
                <c:pt idx="714">
                  <c:v>65.149990000000003</c:v>
                </c:pt>
                <c:pt idx="715">
                  <c:v>65.2</c:v>
                </c:pt>
                <c:pt idx="716">
                  <c:v>62.759990000000002</c:v>
                </c:pt>
                <c:pt idx="717">
                  <c:v>62.711990000000007</c:v>
                </c:pt>
                <c:pt idx="718">
                  <c:v>64.64</c:v>
                </c:pt>
                <c:pt idx="719">
                  <c:v>63.159990000000008</c:v>
                </c:pt>
                <c:pt idx="720">
                  <c:v>62.189990000000002</c:v>
                </c:pt>
                <c:pt idx="721">
                  <c:v>61.379000000000005</c:v>
                </c:pt>
                <c:pt idx="722">
                  <c:v>61.750000000000007</c:v>
                </c:pt>
                <c:pt idx="723">
                  <c:v>61.327000000000005</c:v>
                </c:pt>
                <c:pt idx="724">
                  <c:v>59.379990000000006</c:v>
                </c:pt>
                <c:pt idx="725">
                  <c:v>58.939990000000002</c:v>
                </c:pt>
                <c:pt idx="726">
                  <c:v>58.414989999999996</c:v>
                </c:pt>
                <c:pt idx="727">
                  <c:v>56.42</c:v>
                </c:pt>
                <c:pt idx="728">
                  <c:v>56.470990000000008</c:v>
                </c:pt>
                <c:pt idx="729">
                  <c:v>53.601000000000006</c:v>
                </c:pt>
                <c:pt idx="730">
                  <c:v>53.614000000000004</c:v>
                </c:pt>
                <c:pt idx="731">
                  <c:v>53.592000000000013</c:v>
                </c:pt>
                <c:pt idx="732">
                  <c:v>54.568980000000003</c:v>
                </c:pt>
                <c:pt idx="733">
                  <c:v>54.594990000000003</c:v>
                </c:pt>
                <c:pt idx="734">
                  <c:v>53.515990000000002</c:v>
                </c:pt>
                <c:pt idx="735">
                  <c:v>49.81</c:v>
                </c:pt>
                <c:pt idx="736">
                  <c:v>48.756000000000007</c:v>
                </c:pt>
                <c:pt idx="737">
                  <c:v>47.163990000000013</c:v>
                </c:pt>
                <c:pt idx="738">
                  <c:v>56.943980000000003</c:v>
                </c:pt>
              </c:numCache>
            </c:numRef>
          </c:val>
        </c:ser>
        <c:ser>
          <c:idx val="0"/>
          <c:order val="1"/>
          <c:tx>
            <c:v>UK</c:v>
          </c:tx>
          <c:spPr>
            <a:ln w="25400">
              <a:solidFill>
                <a:schemeClr val="accent1"/>
              </a:solidFill>
            </a:ln>
          </c:spPr>
          <c:marker>
            <c:symbol val="none"/>
          </c:marker>
          <c:cat>
            <c:numRef>
              <c:f>Hoja2!$B$7:$B$2000</c:f>
              <c:numCache>
                <c:formatCode>[$-409]mmm\-yy;@</c:formatCode>
                <c:ptCount val="1994"/>
                <c:pt idx="0">
                  <c:v>39814</c:v>
                </c:pt>
                <c:pt idx="1">
                  <c:v>39815</c:v>
                </c:pt>
                <c:pt idx="2">
                  <c:v>39818</c:v>
                </c:pt>
                <c:pt idx="3">
                  <c:v>39819</c:v>
                </c:pt>
                <c:pt idx="4">
                  <c:v>39820</c:v>
                </c:pt>
                <c:pt idx="5">
                  <c:v>39821</c:v>
                </c:pt>
                <c:pt idx="6">
                  <c:v>39822</c:v>
                </c:pt>
                <c:pt idx="7">
                  <c:v>39825</c:v>
                </c:pt>
                <c:pt idx="8">
                  <c:v>39826</c:v>
                </c:pt>
                <c:pt idx="9">
                  <c:v>39827</c:v>
                </c:pt>
                <c:pt idx="10">
                  <c:v>39828</c:v>
                </c:pt>
                <c:pt idx="11">
                  <c:v>39829</c:v>
                </c:pt>
                <c:pt idx="12">
                  <c:v>39832</c:v>
                </c:pt>
                <c:pt idx="13">
                  <c:v>39833</c:v>
                </c:pt>
                <c:pt idx="14">
                  <c:v>39834</c:v>
                </c:pt>
                <c:pt idx="15">
                  <c:v>39835</c:v>
                </c:pt>
                <c:pt idx="16">
                  <c:v>39836</c:v>
                </c:pt>
                <c:pt idx="17">
                  <c:v>39839</c:v>
                </c:pt>
                <c:pt idx="18">
                  <c:v>39840</c:v>
                </c:pt>
                <c:pt idx="19">
                  <c:v>39841</c:v>
                </c:pt>
                <c:pt idx="20">
                  <c:v>39842</c:v>
                </c:pt>
                <c:pt idx="21">
                  <c:v>39843</c:v>
                </c:pt>
                <c:pt idx="22">
                  <c:v>39846</c:v>
                </c:pt>
                <c:pt idx="23">
                  <c:v>39847</c:v>
                </c:pt>
                <c:pt idx="24">
                  <c:v>39848</c:v>
                </c:pt>
                <c:pt idx="25">
                  <c:v>39849</c:v>
                </c:pt>
                <c:pt idx="26">
                  <c:v>39850</c:v>
                </c:pt>
                <c:pt idx="27">
                  <c:v>39853</c:v>
                </c:pt>
                <c:pt idx="28">
                  <c:v>39854</c:v>
                </c:pt>
                <c:pt idx="29">
                  <c:v>39855</c:v>
                </c:pt>
                <c:pt idx="30">
                  <c:v>39856</c:v>
                </c:pt>
                <c:pt idx="31">
                  <c:v>39857</c:v>
                </c:pt>
                <c:pt idx="32">
                  <c:v>39860</c:v>
                </c:pt>
                <c:pt idx="33">
                  <c:v>39861</c:v>
                </c:pt>
                <c:pt idx="34">
                  <c:v>39862</c:v>
                </c:pt>
                <c:pt idx="35">
                  <c:v>39863</c:v>
                </c:pt>
                <c:pt idx="36">
                  <c:v>39864</c:v>
                </c:pt>
                <c:pt idx="37">
                  <c:v>39867</c:v>
                </c:pt>
                <c:pt idx="38">
                  <c:v>39868</c:v>
                </c:pt>
                <c:pt idx="39">
                  <c:v>39869</c:v>
                </c:pt>
                <c:pt idx="40">
                  <c:v>39870</c:v>
                </c:pt>
                <c:pt idx="41">
                  <c:v>39871</c:v>
                </c:pt>
                <c:pt idx="42">
                  <c:v>39874</c:v>
                </c:pt>
                <c:pt idx="43">
                  <c:v>39875</c:v>
                </c:pt>
                <c:pt idx="44">
                  <c:v>39876</c:v>
                </c:pt>
                <c:pt idx="45">
                  <c:v>39877</c:v>
                </c:pt>
                <c:pt idx="46">
                  <c:v>39878</c:v>
                </c:pt>
                <c:pt idx="47">
                  <c:v>39881</c:v>
                </c:pt>
                <c:pt idx="48">
                  <c:v>39882</c:v>
                </c:pt>
                <c:pt idx="49">
                  <c:v>39883</c:v>
                </c:pt>
                <c:pt idx="50">
                  <c:v>39884</c:v>
                </c:pt>
                <c:pt idx="51">
                  <c:v>39885</c:v>
                </c:pt>
                <c:pt idx="52">
                  <c:v>39888</c:v>
                </c:pt>
                <c:pt idx="53">
                  <c:v>39889</c:v>
                </c:pt>
                <c:pt idx="54">
                  <c:v>39890</c:v>
                </c:pt>
                <c:pt idx="55">
                  <c:v>39891</c:v>
                </c:pt>
                <c:pt idx="56">
                  <c:v>39892</c:v>
                </c:pt>
                <c:pt idx="57">
                  <c:v>39895</c:v>
                </c:pt>
                <c:pt idx="58">
                  <c:v>39896</c:v>
                </c:pt>
                <c:pt idx="59">
                  <c:v>39897</c:v>
                </c:pt>
                <c:pt idx="60">
                  <c:v>39898</c:v>
                </c:pt>
                <c:pt idx="61">
                  <c:v>39899</c:v>
                </c:pt>
                <c:pt idx="62">
                  <c:v>39902</c:v>
                </c:pt>
                <c:pt idx="63">
                  <c:v>39903</c:v>
                </c:pt>
                <c:pt idx="64">
                  <c:v>39904</c:v>
                </c:pt>
                <c:pt idx="65">
                  <c:v>39905</c:v>
                </c:pt>
                <c:pt idx="66">
                  <c:v>39906</c:v>
                </c:pt>
                <c:pt idx="67">
                  <c:v>39909</c:v>
                </c:pt>
                <c:pt idx="68">
                  <c:v>39910</c:v>
                </c:pt>
                <c:pt idx="69">
                  <c:v>39911</c:v>
                </c:pt>
                <c:pt idx="70">
                  <c:v>39912</c:v>
                </c:pt>
                <c:pt idx="71">
                  <c:v>39913</c:v>
                </c:pt>
                <c:pt idx="72">
                  <c:v>39916</c:v>
                </c:pt>
                <c:pt idx="73">
                  <c:v>39917</c:v>
                </c:pt>
                <c:pt idx="74">
                  <c:v>39918</c:v>
                </c:pt>
                <c:pt idx="75">
                  <c:v>39919</c:v>
                </c:pt>
                <c:pt idx="76">
                  <c:v>39920</c:v>
                </c:pt>
                <c:pt idx="77">
                  <c:v>39923</c:v>
                </c:pt>
                <c:pt idx="78">
                  <c:v>39924</c:v>
                </c:pt>
                <c:pt idx="79">
                  <c:v>39925</c:v>
                </c:pt>
                <c:pt idx="80">
                  <c:v>39926</c:v>
                </c:pt>
                <c:pt idx="81">
                  <c:v>39927</c:v>
                </c:pt>
                <c:pt idx="82">
                  <c:v>39930</c:v>
                </c:pt>
                <c:pt idx="83">
                  <c:v>39931</c:v>
                </c:pt>
                <c:pt idx="84">
                  <c:v>39932</c:v>
                </c:pt>
                <c:pt idx="85">
                  <c:v>39933</c:v>
                </c:pt>
                <c:pt idx="86">
                  <c:v>39934</c:v>
                </c:pt>
                <c:pt idx="87">
                  <c:v>39937</c:v>
                </c:pt>
                <c:pt idx="88">
                  <c:v>39938</c:v>
                </c:pt>
                <c:pt idx="89">
                  <c:v>39939</c:v>
                </c:pt>
                <c:pt idx="90">
                  <c:v>39940</c:v>
                </c:pt>
                <c:pt idx="91">
                  <c:v>39941</c:v>
                </c:pt>
                <c:pt idx="92">
                  <c:v>39944</c:v>
                </c:pt>
                <c:pt idx="93">
                  <c:v>39945</c:v>
                </c:pt>
                <c:pt idx="94">
                  <c:v>39946</c:v>
                </c:pt>
                <c:pt idx="95">
                  <c:v>39947</c:v>
                </c:pt>
                <c:pt idx="96">
                  <c:v>39948</c:v>
                </c:pt>
                <c:pt idx="97">
                  <c:v>39951</c:v>
                </c:pt>
                <c:pt idx="98">
                  <c:v>39952</c:v>
                </c:pt>
                <c:pt idx="99">
                  <c:v>39953</c:v>
                </c:pt>
                <c:pt idx="100">
                  <c:v>39954</c:v>
                </c:pt>
                <c:pt idx="101">
                  <c:v>39955</c:v>
                </c:pt>
                <c:pt idx="102">
                  <c:v>39958</c:v>
                </c:pt>
                <c:pt idx="103">
                  <c:v>39959</c:v>
                </c:pt>
                <c:pt idx="104">
                  <c:v>39960</c:v>
                </c:pt>
                <c:pt idx="105">
                  <c:v>39961</c:v>
                </c:pt>
                <c:pt idx="106">
                  <c:v>39962</c:v>
                </c:pt>
                <c:pt idx="107">
                  <c:v>39965</c:v>
                </c:pt>
                <c:pt idx="108">
                  <c:v>39966</c:v>
                </c:pt>
                <c:pt idx="109">
                  <c:v>39967</c:v>
                </c:pt>
                <c:pt idx="110">
                  <c:v>39968</c:v>
                </c:pt>
                <c:pt idx="111">
                  <c:v>39969</c:v>
                </c:pt>
                <c:pt idx="112">
                  <c:v>39972</c:v>
                </c:pt>
                <c:pt idx="113">
                  <c:v>39973</c:v>
                </c:pt>
                <c:pt idx="114">
                  <c:v>39974</c:v>
                </c:pt>
                <c:pt idx="115">
                  <c:v>39975</c:v>
                </c:pt>
                <c:pt idx="116">
                  <c:v>39976</c:v>
                </c:pt>
                <c:pt idx="117">
                  <c:v>39979</c:v>
                </c:pt>
                <c:pt idx="118">
                  <c:v>39980</c:v>
                </c:pt>
                <c:pt idx="119">
                  <c:v>39981</c:v>
                </c:pt>
                <c:pt idx="120">
                  <c:v>39982</c:v>
                </c:pt>
                <c:pt idx="121">
                  <c:v>39983</c:v>
                </c:pt>
                <c:pt idx="122">
                  <c:v>39986</c:v>
                </c:pt>
                <c:pt idx="123">
                  <c:v>39987</c:v>
                </c:pt>
                <c:pt idx="124">
                  <c:v>39988</c:v>
                </c:pt>
                <c:pt idx="125">
                  <c:v>39989</c:v>
                </c:pt>
                <c:pt idx="126">
                  <c:v>39990</c:v>
                </c:pt>
                <c:pt idx="127">
                  <c:v>39993</c:v>
                </c:pt>
                <c:pt idx="128">
                  <c:v>39994</c:v>
                </c:pt>
                <c:pt idx="129">
                  <c:v>39995</c:v>
                </c:pt>
                <c:pt idx="130">
                  <c:v>39996</c:v>
                </c:pt>
                <c:pt idx="131">
                  <c:v>39997</c:v>
                </c:pt>
                <c:pt idx="132">
                  <c:v>40000</c:v>
                </c:pt>
                <c:pt idx="133">
                  <c:v>40001</c:v>
                </c:pt>
                <c:pt idx="134">
                  <c:v>40002</c:v>
                </c:pt>
                <c:pt idx="135">
                  <c:v>40003</c:v>
                </c:pt>
                <c:pt idx="136">
                  <c:v>40004</c:v>
                </c:pt>
                <c:pt idx="137">
                  <c:v>40007</c:v>
                </c:pt>
                <c:pt idx="138">
                  <c:v>40008</c:v>
                </c:pt>
                <c:pt idx="139">
                  <c:v>40009</c:v>
                </c:pt>
                <c:pt idx="140">
                  <c:v>40010</c:v>
                </c:pt>
                <c:pt idx="141">
                  <c:v>40011</c:v>
                </c:pt>
                <c:pt idx="142">
                  <c:v>40014</c:v>
                </c:pt>
                <c:pt idx="143">
                  <c:v>40015</c:v>
                </c:pt>
                <c:pt idx="144">
                  <c:v>40016</c:v>
                </c:pt>
                <c:pt idx="145">
                  <c:v>40017</c:v>
                </c:pt>
                <c:pt idx="146">
                  <c:v>40018</c:v>
                </c:pt>
                <c:pt idx="147">
                  <c:v>40021</c:v>
                </c:pt>
                <c:pt idx="148">
                  <c:v>40022</c:v>
                </c:pt>
                <c:pt idx="149">
                  <c:v>40023</c:v>
                </c:pt>
                <c:pt idx="150">
                  <c:v>40024</c:v>
                </c:pt>
                <c:pt idx="151">
                  <c:v>40025</c:v>
                </c:pt>
                <c:pt idx="152">
                  <c:v>40028</c:v>
                </c:pt>
                <c:pt idx="153">
                  <c:v>40029</c:v>
                </c:pt>
                <c:pt idx="154">
                  <c:v>40030</c:v>
                </c:pt>
                <c:pt idx="155">
                  <c:v>40031</c:v>
                </c:pt>
                <c:pt idx="156">
                  <c:v>40032</c:v>
                </c:pt>
                <c:pt idx="157">
                  <c:v>40035</c:v>
                </c:pt>
                <c:pt idx="158">
                  <c:v>40036</c:v>
                </c:pt>
                <c:pt idx="159">
                  <c:v>40037</c:v>
                </c:pt>
                <c:pt idx="160">
                  <c:v>40038</c:v>
                </c:pt>
                <c:pt idx="161">
                  <c:v>40039</c:v>
                </c:pt>
                <c:pt idx="162">
                  <c:v>40042</c:v>
                </c:pt>
                <c:pt idx="163">
                  <c:v>40043</c:v>
                </c:pt>
                <c:pt idx="164">
                  <c:v>40044</c:v>
                </c:pt>
                <c:pt idx="165">
                  <c:v>40045</c:v>
                </c:pt>
                <c:pt idx="166">
                  <c:v>40046</c:v>
                </c:pt>
                <c:pt idx="167">
                  <c:v>40049</c:v>
                </c:pt>
                <c:pt idx="168">
                  <c:v>40050</c:v>
                </c:pt>
                <c:pt idx="169">
                  <c:v>40051</c:v>
                </c:pt>
                <c:pt idx="170">
                  <c:v>40052</c:v>
                </c:pt>
                <c:pt idx="171">
                  <c:v>40053</c:v>
                </c:pt>
                <c:pt idx="172">
                  <c:v>40056</c:v>
                </c:pt>
                <c:pt idx="173">
                  <c:v>40057</c:v>
                </c:pt>
                <c:pt idx="174">
                  <c:v>40058</c:v>
                </c:pt>
                <c:pt idx="175">
                  <c:v>40059</c:v>
                </c:pt>
                <c:pt idx="176">
                  <c:v>40060</c:v>
                </c:pt>
                <c:pt idx="177">
                  <c:v>40063</c:v>
                </c:pt>
                <c:pt idx="178">
                  <c:v>40064</c:v>
                </c:pt>
                <c:pt idx="179">
                  <c:v>40065</c:v>
                </c:pt>
                <c:pt idx="180">
                  <c:v>40066</c:v>
                </c:pt>
                <c:pt idx="181">
                  <c:v>40067</c:v>
                </c:pt>
                <c:pt idx="182">
                  <c:v>40070</c:v>
                </c:pt>
                <c:pt idx="183">
                  <c:v>40071</c:v>
                </c:pt>
                <c:pt idx="184">
                  <c:v>40072</c:v>
                </c:pt>
                <c:pt idx="185">
                  <c:v>40073</c:v>
                </c:pt>
                <c:pt idx="186">
                  <c:v>40074</c:v>
                </c:pt>
                <c:pt idx="187">
                  <c:v>40077</c:v>
                </c:pt>
                <c:pt idx="188">
                  <c:v>40078</c:v>
                </c:pt>
                <c:pt idx="189">
                  <c:v>40079</c:v>
                </c:pt>
                <c:pt idx="190">
                  <c:v>40080</c:v>
                </c:pt>
                <c:pt idx="191">
                  <c:v>40081</c:v>
                </c:pt>
                <c:pt idx="192">
                  <c:v>40084</c:v>
                </c:pt>
                <c:pt idx="193">
                  <c:v>40085</c:v>
                </c:pt>
                <c:pt idx="194">
                  <c:v>40086</c:v>
                </c:pt>
                <c:pt idx="195">
                  <c:v>40087</c:v>
                </c:pt>
                <c:pt idx="196">
                  <c:v>40088</c:v>
                </c:pt>
                <c:pt idx="197">
                  <c:v>40091</c:v>
                </c:pt>
                <c:pt idx="198">
                  <c:v>40092</c:v>
                </c:pt>
                <c:pt idx="199">
                  <c:v>40093</c:v>
                </c:pt>
                <c:pt idx="200">
                  <c:v>40094</c:v>
                </c:pt>
                <c:pt idx="201">
                  <c:v>40095</c:v>
                </c:pt>
                <c:pt idx="202">
                  <c:v>40098</c:v>
                </c:pt>
                <c:pt idx="203">
                  <c:v>40099</c:v>
                </c:pt>
                <c:pt idx="204">
                  <c:v>40100</c:v>
                </c:pt>
                <c:pt idx="205">
                  <c:v>40101</c:v>
                </c:pt>
                <c:pt idx="206">
                  <c:v>40102</c:v>
                </c:pt>
                <c:pt idx="207">
                  <c:v>40105</c:v>
                </c:pt>
                <c:pt idx="208">
                  <c:v>40106</c:v>
                </c:pt>
                <c:pt idx="209">
                  <c:v>40107</c:v>
                </c:pt>
                <c:pt idx="210">
                  <c:v>40108</c:v>
                </c:pt>
                <c:pt idx="211">
                  <c:v>40109</c:v>
                </c:pt>
                <c:pt idx="212">
                  <c:v>40112</c:v>
                </c:pt>
                <c:pt idx="213">
                  <c:v>40113</c:v>
                </c:pt>
                <c:pt idx="214">
                  <c:v>40114</c:v>
                </c:pt>
                <c:pt idx="215">
                  <c:v>40115</c:v>
                </c:pt>
                <c:pt idx="216">
                  <c:v>40116</c:v>
                </c:pt>
                <c:pt idx="217">
                  <c:v>40119</c:v>
                </c:pt>
                <c:pt idx="218">
                  <c:v>40120</c:v>
                </c:pt>
                <c:pt idx="219">
                  <c:v>40121</c:v>
                </c:pt>
                <c:pt idx="220">
                  <c:v>40122</c:v>
                </c:pt>
                <c:pt idx="221">
                  <c:v>40123</c:v>
                </c:pt>
                <c:pt idx="222">
                  <c:v>40126</c:v>
                </c:pt>
                <c:pt idx="223">
                  <c:v>40127</c:v>
                </c:pt>
                <c:pt idx="224">
                  <c:v>40128</c:v>
                </c:pt>
                <c:pt idx="225">
                  <c:v>40129</c:v>
                </c:pt>
                <c:pt idx="226">
                  <c:v>40130</c:v>
                </c:pt>
                <c:pt idx="227">
                  <c:v>40133</c:v>
                </c:pt>
                <c:pt idx="228">
                  <c:v>40134</c:v>
                </c:pt>
                <c:pt idx="229">
                  <c:v>40135</c:v>
                </c:pt>
                <c:pt idx="230">
                  <c:v>40136</c:v>
                </c:pt>
                <c:pt idx="231">
                  <c:v>40137</c:v>
                </c:pt>
                <c:pt idx="232">
                  <c:v>40140</c:v>
                </c:pt>
                <c:pt idx="233">
                  <c:v>40141</c:v>
                </c:pt>
                <c:pt idx="234">
                  <c:v>40142</c:v>
                </c:pt>
                <c:pt idx="235">
                  <c:v>40143</c:v>
                </c:pt>
                <c:pt idx="236">
                  <c:v>40144</c:v>
                </c:pt>
                <c:pt idx="237">
                  <c:v>40147</c:v>
                </c:pt>
                <c:pt idx="238">
                  <c:v>40148</c:v>
                </c:pt>
                <c:pt idx="239">
                  <c:v>40149</c:v>
                </c:pt>
                <c:pt idx="240">
                  <c:v>40150</c:v>
                </c:pt>
                <c:pt idx="241">
                  <c:v>40151</c:v>
                </c:pt>
                <c:pt idx="242">
                  <c:v>40154</c:v>
                </c:pt>
                <c:pt idx="243">
                  <c:v>40155</c:v>
                </c:pt>
                <c:pt idx="244">
                  <c:v>40156</c:v>
                </c:pt>
                <c:pt idx="245">
                  <c:v>40157</c:v>
                </c:pt>
                <c:pt idx="246">
                  <c:v>40158</c:v>
                </c:pt>
                <c:pt idx="247">
                  <c:v>40161</c:v>
                </c:pt>
                <c:pt idx="248">
                  <c:v>40162</c:v>
                </c:pt>
                <c:pt idx="249">
                  <c:v>40163</c:v>
                </c:pt>
                <c:pt idx="250">
                  <c:v>40164</c:v>
                </c:pt>
                <c:pt idx="251">
                  <c:v>40165</c:v>
                </c:pt>
                <c:pt idx="252">
                  <c:v>40168</c:v>
                </c:pt>
                <c:pt idx="253">
                  <c:v>40169</c:v>
                </c:pt>
                <c:pt idx="254">
                  <c:v>40170</c:v>
                </c:pt>
                <c:pt idx="255">
                  <c:v>40171</c:v>
                </c:pt>
                <c:pt idx="256">
                  <c:v>40172</c:v>
                </c:pt>
                <c:pt idx="257">
                  <c:v>40175</c:v>
                </c:pt>
                <c:pt idx="258">
                  <c:v>40176</c:v>
                </c:pt>
                <c:pt idx="259">
                  <c:v>40177</c:v>
                </c:pt>
                <c:pt idx="260">
                  <c:v>40178</c:v>
                </c:pt>
                <c:pt idx="261">
                  <c:v>40179</c:v>
                </c:pt>
                <c:pt idx="262">
                  <c:v>40182</c:v>
                </c:pt>
                <c:pt idx="263">
                  <c:v>40183</c:v>
                </c:pt>
                <c:pt idx="264">
                  <c:v>40184</c:v>
                </c:pt>
                <c:pt idx="265">
                  <c:v>40185</c:v>
                </c:pt>
                <c:pt idx="266">
                  <c:v>40186</c:v>
                </c:pt>
                <c:pt idx="267">
                  <c:v>40189</c:v>
                </c:pt>
                <c:pt idx="268">
                  <c:v>40190</c:v>
                </c:pt>
                <c:pt idx="269">
                  <c:v>40191</c:v>
                </c:pt>
                <c:pt idx="270">
                  <c:v>40192</c:v>
                </c:pt>
                <c:pt idx="271">
                  <c:v>40193</c:v>
                </c:pt>
                <c:pt idx="272">
                  <c:v>40196</c:v>
                </c:pt>
                <c:pt idx="273">
                  <c:v>40197</c:v>
                </c:pt>
                <c:pt idx="274">
                  <c:v>40198</c:v>
                </c:pt>
                <c:pt idx="275">
                  <c:v>40199</c:v>
                </c:pt>
                <c:pt idx="276">
                  <c:v>40200</c:v>
                </c:pt>
                <c:pt idx="277">
                  <c:v>40203</c:v>
                </c:pt>
                <c:pt idx="278">
                  <c:v>40204</c:v>
                </c:pt>
                <c:pt idx="279">
                  <c:v>40205</c:v>
                </c:pt>
                <c:pt idx="280">
                  <c:v>40206</c:v>
                </c:pt>
                <c:pt idx="281">
                  <c:v>40207</c:v>
                </c:pt>
                <c:pt idx="282">
                  <c:v>40210</c:v>
                </c:pt>
                <c:pt idx="283">
                  <c:v>40211</c:v>
                </c:pt>
                <c:pt idx="284">
                  <c:v>40212</c:v>
                </c:pt>
                <c:pt idx="285">
                  <c:v>40213</c:v>
                </c:pt>
                <c:pt idx="286">
                  <c:v>40214</c:v>
                </c:pt>
                <c:pt idx="287">
                  <c:v>40217</c:v>
                </c:pt>
                <c:pt idx="288">
                  <c:v>40218</c:v>
                </c:pt>
                <c:pt idx="289">
                  <c:v>40219</c:v>
                </c:pt>
                <c:pt idx="290">
                  <c:v>40220</c:v>
                </c:pt>
                <c:pt idx="291">
                  <c:v>40221</c:v>
                </c:pt>
                <c:pt idx="292">
                  <c:v>40224</c:v>
                </c:pt>
                <c:pt idx="293">
                  <c:v>40225</c:v>
                </c:pt>
                <c:pt idx="294">
                  <c:v>40226</c:v>
                </c:pt>
                <c:pt idx="295">
                  <c:v>40227</c:v>
                </c:pt>
                <c:pt idx="296">
                  <c:v>40228</c:v>
                </c:pt>
                <c:pt idx="297">
                  <c:v>40231</c:v>
                </c:pt>
                <c:pt idx="298">
                  <c:v>40232</c:v>
                </c:pt>
                <c:pt idx="299">
                  <c:v>40233</c:v>
                </c:pt>
                <c:pt idx="300">
                  <c:v>40234</c:v>
                </c:pt>
                <c:pt idx="301">
                  <c:v>40235</c:v>
                </c:pt>
                <c:pt idx="302">
                  <c:v>40238</c:v>
                </c:pt>
                <c:pt idx="303">
                  <c:v>40239</c:v>
                </c:pt>
                <c:pt idx="304">
                  <c:v>40240</c:v>
                </c:pt>
                <c:pt idx="305">
                  <c:v>40241</c:v>
                </c:pt>
                <c:pt idx="306">
                  <c:v>40242</c:v>
                </c:pt>
                <c:pt idx="307">
                  <c:v>40245</c:v>
                </c:pt>
                <c:pt idx="308">
                  <c:v>40246</c:v>
                </c:pt>
                <c:pt idx="309">
                  <c:v>40247</c:v>
                </c:pt>
                <c:pt idx="310">
                  <c:v>40248</c:v>
                </c:pt>
                <c:pt idx="311">
                  <c:v>40249</c:v>
                </c:pt>
                <c:pt idx="312">
                  <c:v>40252</c:v>
                </c:pt>
                <c:pt idx="313">
                  <c:v>40253</c:v>
                </c:pt>
                <c:pt idx="314">
                  <c:v>40254</c:v>
                </c:pt>
                <c:pt idx="315">
                  <c:v>40255</c:v>
                </c:pt>
                <c:pt idx="316">
                  <c:v>40256</c:v>
                </c:pt>
                <c:pt idx="317">
                  <c:v>40259</c:v>
                </c:pt>
                <c:pt idx="318">
                  <c:v>40260</c:v>
                </c:pt>
                <c:pt idx="319">
                  <c:v>40261</c:v>
                </c:pt>
                <c:pt idx="320">
                  <c:v>40262</c:v>
                </c:pt>
                <c:pt idx="321">
                  <c:v>40263</c:v>
                </c:pt>
                <c:pt idx="322">
                  <c:v>40266</c:v>
                </c:pt>
                <c:pt idx="323">
                  <c:v>40267</c:v>
                </c:pt>
                <c:pt idx="324">
                  <c:v>40268</c:v>
                </c:pt>
                <c:pt idx="325">
                  <c:v>40269</c:v>
                </c:pt>
                <c:pt idx="326">
                  <c:v>40270</c:v>
                </c:pt>
                <c:pt idx="327">
                  <c:v>40273</c:v>
                </c:pt>
                <c:pt idx="328">
                  <c:v>40274</c:v>
                </c:pt>
                <c:pt idx="329">
                  <c:v>40275</c:v>
                </c:pt>
                <c:pt idx="330">
                  <c:v>40276</c:v>
                </c:pt>
                <c:pt idx="331">
                  <c:v>40277</c:v>
                </c:pt>
                <c:pt idx="332">
                  <c:v>40280</c:v>
                </c:pt>
                <c:pt idx="333">
                  <c:v>40281</c:v>
                </c:pt>
                <c:pt idx="334">
                  <c:v>40282</c:v>
                </c:pt>
                <c:pt idx="335">
                  <c:v>40283</c:v>
                </c:pt>
                <c:pt idx="336">
                  <c:v>40284</c:v>
                </c:pt>
                <c:pt idx="337">
                  <c:v>40287</c:v>
                </c:pt>
                <c:pt idx="338">
                  <c:v>40288</c:v>
                </c:pt>
                <c:pt idx="339">
                  <c:v>40289</c:v>
                </c:pt>
                <c:pt idx="340">
                  <c:v>40290</c:v>
                </c:pt>
                <c:pt idx="341">
                  <c:v>40291</c:v>
                </c:pt>
                <c:pt idx="342">
                  <c:v>40294</c:v>
                </c:pt>
                <c:pt idx="343">
                  <c:v>40295</c:v>
                </c:pt>
                <c:pt idx="344">
                  <c:v>40296</c:v>
                </c:pt>
                <c:pt idx="345">
                  <c:v>40297</c:v>
                </c:pt>
                <c:pt idx="346">
                  <c:v>40298</c:v>
                </c:pt>
                <c:pt idx="347">
                  <c:v>40301</c:v>
                </c:pt>
                <c:pt idx="348">
                  <c:v>40302</c:v>
                </c:pt>
                <c:pt idx="349">
                  <c:v>40303</c:v>
                </c:pt>
                <c:pt idx="350">
                  <c:v>40304</c:v>
                </c:pt>
                <c:pt idx="351">
                  <c:v>40305</c:v>
                </c:pt>
                <c:pt idx="352">
                  <c:v>40308</c:v>
                </c:pt>
                <c:pt idx="353">
                  <c:v>40309</c:v>
                </c:pt>
                <c:pt idx="354">
                  <c:v>40310</c:v>
                </c:pt>
                <c:pt idx="355">
                  <c:v>40311</c:v>
                </c:pt>
                <c:pt idx="356">
                  <c:v>40312</c:v>
                </c:pt>
                <c:pt idx="357">
                  <c:v>40315</c:v>
                </c:pt>
                <c:pt idx="358">
                  <c:v>40316</c:v>
                </c:pt>
                <c:pt idx="359">
                  <c:v>40317</c:v>
                </c:pt>
                <c:pt idx="360">
                  <c:v>40318</c:v>
                </c:pt>
                <c:pt idx="361">
                  <c:v>40319</c:v>
                </c:pt>
                <c:pt idx="362">
                  <c:v>40322</c:v>
                </c:pt>
                <c:pt idx="363">
                  <c:v>40323</c:v>
                </c:pt>
                <c:pt idx="364">
                  <c:v>40324</c:v>
                </c:pt>
                <c:pt idx="365">
                  <c:v>40325</c:v>
                </c:pt>
                <c:pt idx="366">
                  <c:v>40326</c:v>
                </c:pt>
                <c:pt idx="367">
                  <c:v>40329</c:v>
                </c:pt>
                <c:pt idx="368">
                  <c:v>40330</c:v>
                </c:pt>
                <c:pt idx="369">
                  <c:v>40331</c:v>
                </c:pt>
                <c:pt idx="370">
                  <c:v>40332</c:v>
                </c:pt>
                <c:pt idx="371">
                  <c:v>40333</c:v>
                </c:pt>
                <c:pt idx="372">
                  <c:v>40336</c:v>
                </c:pt>
                <c:pt idx="373">
                  <c:v>40337</c:v>
                </c:pt>
                <c:pt idx="374">
                  <c:v>40338</c:v>
                </c:pt>
                <c:pt idx="375">
                  <c:v>40339</c:v>
                </c:pt>
                <c:pt idx="376">
                  <c:v>40340</c:v>
                </c:pt>
                <c:pt idx="377">
                  <c:v>40343</c:v>
                </c:pt>
                <c:pt idx="378">
                  <c:v>40344</c:v>
                </c:pt>
                <c:pt idx="379">
                  <c:v>40345</c:v>
                </c:pt>
                <c:pt idx="380">
                  <c:v>40346</c:v>
                </c:pt>
                <c:pt idx="381">
                  <c:v>40347</c:v>
                </c:pt>
                <c:pt idx="382">
                  <c:v>40350</c:v>
                </c:pt>
                <c:pt idx="383">
                  <c:v>40351</c:v>
                </c:pt>
                <c:pt idx="384">
                  <c:v>40352</c:v>
                </c:pt>
                <c:pt idx="385">
                  <c:v>40353</c:v>
                </c:pt>
                <c:pt idx="386">
                  <c:v>40354</c:v>
                </c:pt>
                <c:pt idx="387">
                  <c:v>40357</c:v>
                </c:pt>
                <c:pt idx="388">
                  <c:v>40358</c:v>
                </c:pt>
                <c:pt idx="389">
                  <c:v>40359</c:v>
                </c:pt>
                <c:pt idx="390">
                  <c:v>40360</c:v>
                </c:pt>
                <c:pt idx="391">
                  <c:v>40361</c:v>
                </c:pt>
                <c:pt idx="392">
                  <c:v>40364</c:v>
                </c:pt>
                <c:pt idx="393">
                  <c:v>40365</c:v>
                </c:pt>
                <c:pt idx="394">
                  <c:v>40366</c:v>
                </c:pt>
                <c:pt idx="395">
                  <c:v>40367</c:v>
                </c:pt>
                <c:pt idx="396">
                  <c:v>40368</c:v>
                </c:pt>
                <c:pt idx="397">
                  <c:v>40371</c:v>
                </c:pt>
                <c:pt idx="398">
                  <c:v>40372</c:v>
                </c:pt>
                <c:pt idx="399">
                  <c:v>40373</c:v>
                </c:pt>
                <c:pt idx="400">
                  <c:v>40374</c:v>
                </c:pt>
                <c:pt idx="401">
                  <c:v>40375</c:v>
                </c:pt>
                <c:pt idx="402">
                  <c:v>40378</c:v>
                </c:pt>
                <c:pt idx="403">
                  <c:v>40379</c:v>
                </c:pt>
                <c:pt idx="404">
                  <c:v>40380</c:v>
                </c:pt>
                <c:pt idx="405">
                  <c:v>40381</c:v>
                </c:pt>
                <c:pt idx="406">
                  <c:v>40382</c:v>
                </c:pt>
                <c:pt idx="407">
                  <c:v>40385</c:v>
                </c:pt>
                <c:pt idx="408">
                  <c:v>40386</c:v>
                </c:pt>
                <c:pt idx="409">
                  <c:v>40387</c:v>
                </c:pt>
                <c:pt idx="410">
                  <c:v>40388</c:v>
                </c:pt>
                <c:pt idx="411">
                  <c:v>40389</c:v>
                </c:pt>
                <c:pt idx="412">
                  <c:v>40392</c:v>
                </c:pt>
                <c:pt idx="413">
                  <c:v>40393</c:v>
                </c:pt>
                <c:pt idx="414">
                  <c:v>40394</c:v>
                </c:pt>
                <c:pt idx="415">
                  <c:v>40395</c:v>
                </c:pt>
                <c:pt idx="416">
                  <c:v>40396</c:v>
                </c:pt>
                <c:pt idx="417">
                  <c:v>40399</c:v>
                </c:pt>
                <c:pt idx="418">
                  <c:v>40400</c:v>
                </c:pt>
                <c:pt idx="419">
                  <c:v>40401</c:v>
                </c:pt>
                <c:pt idx="420">
                  <c:v>40402</c:v>
                </c:pt>
                <c:pt idx="421">
                  <c:v>40403</c:v>
                </c:pt>
                <c:pt idx="422">
                  <c:v>40406</c:v>
                </c:pt>
                <c:pt idx="423">
                  <c:v>40407</c:v>
                </c:pt>
                <c:pt idx="424">
                  <c:v>40408</c:v>
                </c:pt>
                <c:pt idx="425">
                  <c:v>40409</c:v>
                </c:pt>
                <c:pt idx="426">
                  <c:v>40410</c:v>
                </c:pt>
                <c:pt idx="427">
                  <c:v>40413</c:v>
                </c:pt>
                <c:pt idx="428">
                  <c:v>40414</c:v>
                </c:pt>
                <c:pt idx="429">
                  <c:v>40415</c:v>
                </c:pt>
                <c:pt idx="430">
                  <c:v>40416</c:v>
                </c:pt>
                <c:pt idx="431">
                  <c:v>40417</c:v>
                </c:pt>
                <c:pt idx="432">
                  <c:v>40420</c:v>
                </c:pt>
                <c:pt idx="433">
                  <c:v>40421</c:v>
                </c:pt>
                <c:pt idx="434">
                  <c:v>40422</c:v>
                </c:pt>
                <c:pt idx="435">
                  <c:v>40423</c:v>
                </c:pt>
                <c:pt idx="436">
                  <c:v>40424</c:v>
                </c:pt>
                <c:pt idx="437">
                  <c:v>40427</c:v>
                </c:pt>
                <c:pt idx="438">
                  <c:v>40428</c:v>
                </c:pt>
                <c:pt idx="439">
                  <c:v>40429</c:v>
                </c:pt>
                <c:pt idx="440">
                  <c:v>40430</c:v>
                </c:pt>
                <c:pt idx="441">
                  <c:v>40431</c:v>
                </c:pt>
                <c:pt idx="442">
                  <c:v>40434</c:v>
                </c:pt>
                <c:pt idx="443">
                  <c:v>40435</c:v>
                </c:pt>
                <c:pt idx="444">
                  <c:v>40436</c:v>
                </c:pt>
                <c:pt idx="445">
                  <c:v>40437</c:v>
                </c:pt>
                <c:pt idx="446">
                  <c:v>40438</c:v>
                </c:pt>
                <c:pt idx="447">
                  <c:v>40441</c:v>
                </c:pt>
                <c:pt idx="448">
                  <c:v>40442</c:v>
                </c:pt>
                <c:pt idx="449">
                  <c:v>40443</c:v>
                </c:pt>
                <c:pt idx="450">
                  <c:v>40444</c:v>
                </c:pt>
                <c:pt idx="451">
                  <c:v>40445</c:v>
                </c:pt>
                <c:pt idx="452">
                  <c:v>40448</c:v>
                </c:pt>
                <c:pt idx="453">
                  <c:v>40449</c:v>
                </c:pt>
                <c:pt idx="454">
                  <c:v>40450</c:v>
                </c:pt>
                <c:pt idx="455">
                  <c:v>40451</c:v>
                </c:pt>
                <c:pt idx="456">
                  <c:v>40452</c:v>
                </c:pt>
                <c:pt idx="457">
                  <c:v>40455</c:v>
                </c:pt>
                <c:pt idx="458">
                  <c:v>40456</c:v>
                </c:pt>
                <c:pt idx="459">
                  <c:v>40457</c:v>
                </c:pt>
                <c:pt idx="460">
                  <c:v>40458</c:v>
                </c:pt>
                <c:pt idx="461">
                  <c:v>40459</c:v>
                </c:pt>
                <c:pt idx="462">
                  <c:v>40462</c:v>
                </c:pt>
                <c:pt idx="463">
                  <c:v>40463</c:v>
                </c:pt>
                <c:pt idx="464">
                  <c:v>40464</c:v>
                </c:pt>
                <c:pt idx="465">
                  <c:v>40465</c:v>
                </c:pt>
                <c:pt idx="466">
                  <c:v>40466</c:v>
                </c:pt>
                <c:pt idx="467">
                  <c:v>40469</c:v>
                </c:pt>
                <c:pt idx="468">
                  <c:v>40470</c:v>
                </c:pt>
                <c:pt idx="469">
                  <c:v>40471</c:v>
                </c:pt>
                <c:pt idx="470">
                  <c:v>40472</c:v>
                </c:pt>
                <c:pt idx="471">
                  <c:v>40473</c:v>
                </c:pt>
                <c:pt idx="472">
                  <c:v>40476</c:v>
                </c:pt>
                <c:pt idx="473">
                  <c:v>40477</c:v>
                </c:pt>
                <c:pt idx="474">
                  <c:v>40478</c:v>
                </c:pt>
                <c:pt idx="475">
                  <c:v>40479</c:v>
                </c:pt>
                <c:pt idx="476">
                  <c:v>40480</c:v>
                </c:pt>
                <c:pt idx="477">
                  <c:v>40483</c:v>
                </c:pt>
                <c:pt idx="478">
                  <c:v>40484</c:v>
                </c:pt>
                <c:pt idx="479">
                  <c:v>40485</c:v>
                </c:pt>
                <c:pt idx="480">
                  <c:v>40486</c:v>
                </c:pt>
                <c:pt idx="481">
                  <c:v>40487</c:v>
                </c:pt>
                <c:pt idx="482">
                  <c:v>40490</c:v>
                </c:pt>
                <c:pt idx="483">
                  <c:v>40491</c:v>
                </c:pt>
                <c:pt idx="484">
                  <c:v>40492</c:v>
                </c:pt>
                <c:pt idx="485">
                  <c:v>40493</c:v>
                </c:pt>
                <c:pt idx="486">
                  <c:v>40494</c:v>
                </c:pt>
                <c:pt idx="487">
                  <c:v>40497</c:v>
                </c:pt>
                <c:pt idx="488">
                  <c:v>40498</c:v>
                </c:pt>
                <c:pt idx="489">
                  <c:v>40499</c:v>
                </c:pt>
                <c:pt idx="490">
                  <c:v>40500</c:v>
                </c:pt>
                <c:pt idx="491">
                  <c:v>40501</c:v>
                </c:pt>
                <c:pt idx="492">
                  <c:v>40504</c:v>
                </c:pt>
                <c:pt idx="493">
                  <c:v>40505</c:v>
                </c:pt>
                <c:pt idx="494">
                  <c:v>40506</c:v>
                </c:pt>
                <c:pt idx="495">
                  <c:v>40507</c:v>
                </c:pt>
                <c:pt idx="496">
                  <c:v>40508</c:v>
                </c:pt>
                <c:pt idx="497">
                  <c:v>40511</c:v>
                </c:pt>
                <c:pt idx="498">
                  <c:v>40512</c:v>
                </c:pt>
                <c:pt idx="499">
                  <c:v>40513</c:v>
                </c:pt>
                <c:pt idx="500">
                  <c:v>40514</c:v>
                </c:pt>
                <c:pt idx="501">
                  <c:v>40515</c:v>
                </c:pt>
                <c:pt idx="502">
                  <c:v>40518</c:v>
                </c:pt>
                <c:pt idx="503">
                  <c:v>40519</c:v>
                </c:pt>
                <c:pt idx="504">
                  <c:v>40520</c:v>
                </c:pt>
                <c:pt idx="505">
                  <c:v>40521</c:v>
                </c:pt>
                <c:pt idx="506">
                  <c:v>40522</c:v>
                </c:pt>
                <c:pt idx="507">
                  <c:v>40525</c:v>
                </c:pt>
                <c:pt idx="508">
                  <c:v>40526</c:v>
                </c:pt>
                <c:pt idx="509">
                  <c:v>40527</c:v>
                </c:pt>
                <c:pt idx="510">
                  <c:v>40528</c:v>
                </c:pt>
                <c:pt idx="511">
                  <c:v>40529</c:v>
                </c:pt>
                <c:pt idx="512">
                  <c:v>40532</c:v>
                </c:pt>
                <c:pt idx="513">
                  <c:v>40533</c:v>
                </c:pt>
                <c:pt idx="514">
                  <c:v>40534</c:v>
                </c:pt>
                <c:pt idx="515">
                  <c:v>40535</c:v>
                </c:pt>
                <c:pt idx="516">
                  <c:v>40536</c:v>
                </c:pt>
                <c:pt idx="517">
                  <c:v>40539</c:v>
                </c:pt>
                <c:pt idx="518">
                  <c:v>40540</c:v>
                </c:pt>
                <c:pt idx="519">
                  <c:v>40541</c:v>
                </c:pt>
                <c:pt idx="520">
                  <c:v>40542</c:v>
                </c:pt>
                <c:pt idx="521">
                  <c:v>40543</c:v>
                </c:pt>
                <c:pt idx="522">
                  <c:v>40546</c:v>
                </c:pt>
                <c:pt idx="523">
                  <c:v>40547</c:v>
                </c:pt>
                <c:pt idx="524">
                  <c:v>40548</c:v>
                </c:pt>
                <c:pt idx="525">
                  <c:v>40549</c:v>
                </c:pt>
                <c:pt idx="526">
                  <c:v>40550</c:v>
                </c:pt>
                <c:pt idx="527">
                  <c:v>40553</c:v>
                </c:pt>
                <c:pt idx="528">
                  <c:v>40554</c:v>
                </c:pt>
                <c:pt idx="529">
                  <c:v>40555</c:v>
                </c:pt>
                <c:pt idx="530">
                  <c:v>40556</c:v>
                </c:pt>
                <c:pt idx="531">
                  <c:v>40557</c:v>
                </c:pt>
                <c:pt idx="532">
                  <c:v>40560</c:v>
                </c:pt>
                <c:pt idx="533">
                  <c:v>40561</c:v>
                </c:pt>
                <c:pt idx="534">
                  <c:v>40562</c:v>
                </c:pt>
                <c:pt idx="535">
                  <c:v>40563</c:v>
                </c:pt>
                <c:pt idx="536">
                  <c:v>40564</c:v>
                </c:pt>
                <c:pt idx="537">
                  <c:v>40567</c:v>
                </c:pt>
                <c:pt idx="538">
                  <c:v>40568</c:v>
                </c:pt>
                <c:pt idx="539">
                  <c:v>40569</c:v>
                </c:pt>
                <c:pt idx="540">
                  <c:v>40570</c:v>
                </c:pt>
                <c:pt idx="541">
                  <c:v>40571</c:v>
                </c:pt>
                <c:pt idx="542">
                  <c:v>40574</c:v>
                </c:pt>
                <c:pt idx="543">
                  <c:v>40575</c:v>
                </c:pt>
                <c:pt idx="544">
                  <c:v>40576</c:v>
                </c:pt>
                <c:pt idx="545">
                  <c:v>40577</c:v>
                </c:pt>
                <c:pt idx="546">
                  <c:v>40578</c:v>
                </c:pt>
                <c:pt idx="547">
                  <c:v>40581</c:v>
                </c:pt>
                <c:pt idx="548">
                  <c:v>40582</c:v>
                </c:pt>
                <c:pt idx="549">
                  <c:v>40583</c:v>
                </c:pt>
                <c:pt idx="550">
                  <c:v>40584</c:v>
                </c:pt>
                <c:pt idx="551">
                  <c:v>40585</c:v>
                </c:pt>
                <c:pt idx="552">
                  <c:v>40588</c:v>
                </c:pt>
                <c:pt idx="553">
                  <c:v>40589</c:v>
                </c:pt>
                <c:pt idx="554">
                  <c:v>40590</c:v>
                </c:pt>
                <c:pt idx="555">
                  <c:v>40591</c:v>
                </c:pt>
                <c:pt idx="556">
                  <c:v>40592</c:v>
                </c:pt>
                <c:pt idx="557">
                  <c:v>40595</c:v>
                </c:pt>
                <c:pt idx="558">
                  <c:v>40596</c:v>
                </c:pt>
                <c:pt idx="559">
                  <c:v>40597</c:v>
                </c:pt>
                <c:pt idx="560">
                  <c:v>40598</c:v>
                </c:pt>
                <c:pt idx="561">
                  <c:v>40599</c:v>
                </c:pt>
                <c:pt idx="562">
                  <c:v>40602</c:v>
                </c:pt>
                <c:pt idx="563">
                  <c:v>40603</c:v>
                </c:pt>
                <c:pt idx="564">
                  <c:v>40604</c:v>
                </c:pt>
                <c:pt idx="565">
                  <c:v>40605</c:v>
                </c:pt>
                <c:pt idx="566">
                  <c:v>40606</c:v>
                </c:pt>
                <c:pt idx="567">
                  <c:v>40609</c:v>
                </c:pt>
                <c:pt idx="568">
                  <c:v>40610</c:v>
                </c:pt>
                <c:pt idx="569">
                  <c:v>40611</c:v>
                </c:pt>
                <c:pt idx="570">
                  <c:v>40612</c:v>
                </c:pt>
                <c:pt idx="571">
                  <c:v>40613</c:v>
                </c:pt>
                <c:pt idx="572">
                  <c:v>40616</c:v>
                </c:pt>
                <c:pt idx="573">
                  <c:v>40617</c:v>
                </c:pt>
                <c:pt idx="574">
                  <c:v>40618</c:v>
                </c:pt>
                <c:pt idx="575">
                  <c:v>40619</c:v>
                </c:pt>
                <c:pt idx="576">
                  <c:v>40620</c:v>
                </c:pt>
                <c:pt idx="577">
                  <c:v>40623</c:v>
                </c:pt>
                <c:pt idx="578">
                  <c:v>40624</c:v>
                </c:pt>
                <c:pt idx="579">
                  <c:v>40625</c:v>
                </c:pt>
                <c:pt idx="580">
                  <c:v>40626</c:v>
                </c:pt>
                <c:pt idx="581">
                  <c:v>40627</c:v>
                </c:pt>
                <c:pt idx="582">
                  <c:v>40630</c:v>
                </c:pt>
                <c:pt idx="583">
                  <c:v>40631</c:v>
                </c:pt>
                <c:pt idx="584">
                  <c:v>40632</c:v>
                </c:pt>
                <c:pt idx="585">
                  <c:v>40633</c:v>
                </c:pt>
                <c:pt idx="586">
                  <c:v>40634</c:v>
                </c:pt>
                <c:pt idx="587">
                  <c:v>40637</c:v>
                </c:pt>
                <c:pt idx="588">
                  <c:v>40638</c:v>
                </c:pt>
                <c:pt idx="589">
                  <c:v>40639</c:v>
                </c:pt>
                <c:pt idx="590">
                  <c:v>40640</c:v>
                </c:pt>
                <c:pt idx="591">
                  <c:v>40641</c:v>
                </c:pt>
                <c:pt idx="592">
                  <c:v>40644</c:v>
                </c:pt>
                <c:pt idx="593">
                  <c:v>40645</c:v>
                </c:pt>
                <c:pt idx="594">
                  <c:v>40646</c:v>
                </c:pt>
                <c:pt idx="595">
                  <c:v>40647</c:v>
                </c:pt>
                <c:pt idx="596">
                  <c:v>40648</c:v>
                </c:pt>
                <c:pt idx="597">
                  <c:v>40651</c:v>
                </c:pt>
                <c:pt idx="598">
                  <c:v>40652</c:v>
                </c:pt>
                <c:pt idx="599">
                  <c:v>40653</c:v>
                </c:pt>
                <c:pt idx="600">
                  <c:v>40654</c:v>
                </c:pt>
                <c:pt idx="601">
                  <c:v>40655</c:v>
                </c:pt>
                <c:pt idx="602">
                  <c:v>40658</c:v>
                </c:pt>
                <c:pt idx="603">
                  <c:v>40659</c:v>
                </c:pt>
                <c:pt idx="604">
                  <c:v>40660</c:v>
                </c:pt>
                <c:pt idx="605">
                  <c:v>40661</c:v>
                </c:pt>
                <c:pt idx="606">
                  <c:v>40662</c:v>
                </c:pt>
                <c:pt idx="607">
                  <c:v>40665</c:v>
                </c:pt>
                <c:pt idx="608">
                  <c:v>40666</c:v>
                </c:pt>
                <c:pt idx="609">
                  <c:v>40667</c:v>
                </c:pt>
                <c:pt idx="610">
                  <c:v>40668</c:v>
                </c:pt>
                <c:pt idx="611">
                  <c:v>40669</c:v>
                </c:pt>
                <c:pt idx="612">
                  <c:v>40672</c:v>
                </c:pt>
                <c:pt idx="613">
                  <c:v>40673</c:v>
                </c:pt>
                <c:pt idx="614">
                  <c:v>40674</c:v>
                </c:pt>
                <c:pt idx="615">
                  <c:v>40675</c:v>
                </c:pt>
                <c:pt idx="616">
                  <c:v>40676</c:v>
                </c:pt>
                <c:pt idx="617">
                  <c:v>40679</c:v>
                </c:pt>
                <c:pt idx="618">
                  <c:v>40680</c:v>
                </c:pt>
                <c:pt idx="619">
                  <c:v>40681</c:v>
                </c:pt>
                <c:pt idx="620">
                  <c:v>40682</c:v>
                </c:pt>
                <c:pt idx="621">
                  <c:v>40683</c:v>
                </c:pt>
                <c:pt idx="622">
                  <c:v>40686</c:v>
                </c:pt>
                <c:pt idx="623">
                  <c:v>40687</c:v>
                </c:pt>
                <c:pt idx="624">
                  <c:v>40688</c:v>
                </c:pt>
                <c:pt idx="625">
                  <c:v>40689</c:v>
                </c:pt>
                <c:pt idx="626">
                  <c:v>40690</c:v>
                </c:pt>
                <c:pt idx="627">
                  <c:v>40693</c:v>
                </c:pt>
                <c:pt idx="628">
                  <c:v>40694</c:v>
                </c:pt>
                <c:pt idx="629">
                  <c:v>40695</c:v>
                </c:pt>
                <c:pt idx="630">
                  <c:v>40696</c:v>
                </c:pt>
                <c:pt idx="631">
                  <c:v>40697</c:v>
                </c:pt>
                <c:pt idx="632">
                  <c:v>40700</c:v>
                </c:pt>
                <c:pt idx="633">
                  <c:v>40701</c:v>
                </c:pt>
                <c:pt idx="634">
                  <c:v>40702</c:v>
                </c:pt>
                <c:pt idx="635">
                  <c:v>40703</c:v>
                </c:pt>
                <c:pt idx="636">
                  <c:v>40704</c:v>
                </c:pt>
                <c:pt idx="637">
                  <c:v>40707</c:v>
                </c:pt>
                <c:pt idx="638">
                  <c:v>40708</c:v>
                </c:pt>
                <c:pt idx="639">
                  <c:v>40709</c:v>
                </c:pt>
                <c:pt idx="640">
                  <c:v>40710</c:v>
                </c:pt>
                <c:pt idx="641">
                  <c:v>40711</c:v>
                </c:pt>
                <c:pt idx="642">
                  <c:v>40714</c:v>
                </c:pt>
                <c:pt idx="643">
                  <c:v>40715</c:v>
                </c:pt>
                <c:pt idx="644">
                  <c:v>40716</c:v>
                </c:pt>
                <c:pt idx="645">
                  <c:v>40717</c:v>
                </c:pt>
                <c:pt idx="646">
                  <c:v>40718</c:v>
                </c:pt>
                <c:pt idx="647">
                  <c:v>40721</c:v>
                </c:pt>
                <c:pt idx="648">
                  <c:v>40722</c:v>
                </c:pt>
                <c:pt idx="649">
                  <c:v>40723</c:v>
                </c:pt>
                <c:pt idx="650">
                  <c:v>40724</c:v>
                </c:pt>
                <c:pt idx="651">
                  <c:v>40725</c:v>
                </c:pt>
                <c:pt idx="652">
                  <c:v>40728</c:v>
                </c:pt>
                <c:pt idx="653">
                  <c:v>40729</c:v>
                </c:pt>
                <c:pt idx="654">
                  <c:v>40730</c:v>
                </c:pt>
                <c:pt idx="655">
                  <c:v>40731</c:v>
                </c:pt>
                <c:pt idx="656">
                  <c:v>40732</c:v>
                </c:pt>
                <c:pt idx="657">
                  <c:v>40735</c:v>
                </c:pt>
                <c:pt idx="658">
                  <c:v>40736</c:v>
                </c:pt>
                <c:pt idx="659">
                  <c:v>40737</c:v>
                </c:pt>
                <c:pt idx="660">
                  <c:v>40738</c:v>
                </c:pt>
                <c:pt idx="661">
                  <c:v>40739</c:v>
                </c:pt>
                <c:pt idx="662">
                  <c:v>40742</c:v>
                </c:pt>
                <c:pt idx="663">
                  <c:v>40743</c:v>
                </c:pt>
                <c:pt idx="664">
                  <c:v>40744</c:v>
                </c:pt>
                <c:pt idx="665">
                  <c:v>40745</c:v>
                </c:pt>
                <c:pt idx="666">
                  <c:v>40746</c:v>
                </c:pt>
                <c:pt idx="667">
                  <c:v>40749</c:v>
                </c:pt>
                <c:pt idx="668">
                  <c:v>40750</c:v>
                </c:pt>
                <c:pt idx="669">
                  <c:v>40751</c:v>
                </c:pt>
                <c:pt idx="670">
                  <c:v>40752</c:v>
                </c:pt>
                <c:pt idx="671">
                  <c:v>40753</c:v>
                </c:pt>
                <c:pt idx="672">
                  <c:v>40756</c:v>
                </c:pt>
                <c:pt idx="673">
                  <c:v>40757</c:v>
                </c:pt>
                <c:pt idx="674">
                  <c:v>40758</c:v>
                </c:pt>
                <c:pt idx="675">
                  <c:v>40759</c:v>
                </c:pt>
                <c:pt idx="676">
                  <c:v>40760</c:v>
                </c:pt>
                <c:pt idx="677">
                  <c:v>40763</c:v>
                </c:pt>
                <c:pt idx="678">
                  <c:v>40764</c:v>
                </c:pt>
                <c:pt idx="679">
                  <c:v>40765</c:v>
                </c:pt>
                <c:pt idx="680">
                  <c:v>40766</c:v>
                </c:pt>
                <c:pt idx="681">
                  <c:v>40767</c:v>
                </c:pt>
                <c:pt idx="682">
                  <c:v>40770</c:v>
                </c:pt>
                <c:pt idx="683">
                  <c:v>40771</c:v>
                </c:pt>
                <c:pt idx="684">
                  <c:v>40772</c:v>
                </c:pt>
                <c:pt idx="685">
                  <c:v>40773</c:v>
                </c:pt>
                <c:pt idx="686">
                  <c:v>40774</c:v>
                </c:pt>
                <c:pt idx="687">
                  <c:v>40777</c:v>
                </c:pt>
                <c:pt idx="688">
                  <c:v>40778</c:v>
                </c:pt>
                <c:pt idx="689">
                  <c:v>40779</c:v>
                </c:pt>
                <c:pt idx="690">
                  <c:v>40780</c:v>
                </c:pt>
                <c:pt idx="691">
                  <c:v>40781</c:v>
                </c:pt>
                <c:pt idx="692">
                  <c:v>40784</c:v>
                </c:pt>
                <c:pt idx="693">
                  <c:v>40785</c:v>
                </c:pt>
                <c:pt idx="694">
                  <c:v>40786</c:v>
                </c:pt>
                <c:pt idx="695">
                  <c:v>40787</c:v>
                </c:pt>
                <c:pt idx="696">
                  <c:v>40788</c:v>
                </c:pt>
                <c:pt idx="697">
                  <c:v>40791</c:v>
                </c:pt>
                <c:pt idx="698">
                  <c:v>40792</c:v>
                </c:pt>
                <c:pt idx="699">
                  <c:v>40793</c:v>
                </c:pt>
                <c:pt idx="700">
                  <c:v>40794</c:v>
                </c:pt>
                <c:pt idx="701">
                  <c:v>40795</c:v>
                </c:pt>
                <c:pt idx="702">
                  <c:v>40798</c:v>
                </c:pt>
                <c:pt idx="703">
                  <c:v>40799</c:v>
                </c:pt>
                <c:pt idx="704">
                  <c:v>40800</c:v>
                </c:pt>
                <c:pt idx="705">
                  <c:v>40801</c:v>
                </c:pt>
                <c:pt idx="706">
                  <c:v>40802</c:v>
                </c:pt>
                <c:pt idx="707">
                  <c:v>40805</c:v>
                </c:pt>
                <c:pt idx="708">
                  <c:v>40806</c:v>
                </c:pt>
                <c:pt idx="709">
                  <c:v>40807</c:v>
                </c:pt>
                <c:pt idx="710">
                  <c:v>40808</c:v>
                </c:pt>
                <c:pt idx="711">
                  <c:v>40809</c:v>
                </c:pt>
                <c:pt idx="712">
                  <c:v>40812</c:v>
                </c:pt>
                <c:pt idx="713">
                  <c:v>40813</c:v>
                </c:pt>
                <c:pt idx="714">
                  <c:v>40814</c:v>
                </c:pt>
                <c:pt idx="715">
                  <c:v>40815</c:v>
                </c:pt>
                <c:pt idx="716">
                  <c:v>40816</c:v>
                </c:pt>
                <c:pt idx="717">
                  <c:v>40819</c:v>
                </c:pt>
                <c:pt idx="718">
                  <c:v>40820</c:v>
                </c:pt>
                <c:pt idx="719">
                  <c:v>40821</c:v>
                </c:pt>
                <c:pt idx="720">
                  <c:v>40822</c:v>
                </c:pt>
                <c:pt idx="721">
                  <c:v>40823</c:v>
                </c:pt>
                <c:pt idx="722">
                  <c:v>40826</c:v>
                </c:pt>
                <c:pt idx="723">
                  <c:v>40827</c:v>
                </c:pt>
                <c:pt idx="724">
                  <c:v>40828</c:v>
                </c:pt>
                <c:pt idx="725">
                  <c:v>40829</c:v>
                </c:pt>
                <c:pt idx="726">
                  <c:v>40830</c:v>
                </c:pt>
                <c:pt idx="727">
                  <c:v>40833</c:v>
                </c:pt>
                <c:pt idx="728">
                  <c:v>40834</c:v>
                </c:pt>
                <c:pt idx="729">
                  <c:v>40835</c:v>
                </c:pt>
                <c:pt idx="730">
                  <c:v>40836</c:v>
                </c:pt>
                <c:pt idx="731">
                  <c:v>40837</c:v>
                </c:pt>
                <c:pt idx="732">
                  <c:v>40840</c:v>
                </c:pt>
                <c:pt idx="733">
                  <c:v>40841</c:v>
                </c:pt>
                <c:pt idx="734">
                  <c:v>40842</c:v>
                </c:pt>
                <c:pt idx="735">
                  <c:v>40843</c:v>
                </c:pt>
                <c:pt idx="736">
                  <c:v>40844</c:v>
                </c:pt>
                <c:pt idx="737">
                  <c:v>40847</c:v>
                </c:pt>
                <c:pt idx="738">
                  <c:v>40848</c:v>
                </c:pt>
              </c:numCache>
            </c:numRef>
          </c:cat>
          <c:val>
            <c:numRef>
              <c:f>Hoja2!$T$7:$T$2000</c:f>
              <c:numCache>
                <c:formatCode>General</c:formatCode>
                <c:ptCount val="1994"/>
                <c:pt idx="0">
                  <c:v>111.00000000000001</c:v>
                </c:pt>
                <c:pt idx="1">
                  <c:v>111.00000000000001</c:v>
                </c:pt>
                <c:pt idx="2">
                  <c:v>111.00000000000001</c:v>
                </c:pt>
                <c:pt idx="3">
                  <c:v>111.00000000000001</c:v>
                </c:pt>
                <c:pt idx="4">
                  <c:v>99.000000000000014</c:v>
                </c:pt>
                <c:pt idx="5">
                  <c:v>104.00000000000001</c:v>
                </c:pt>
                <c:pt idx="6">
                  <c:v>104.00000000000001</c:v>
                </c:pt>
                <c:pt idx="7">
                  <c:v>109.00000000000001</c:v>
                </c:pt>
                <c:pt idx="8">
                  <c:v>114.00000000000001</c:v>
                </c:pt>
                <c:pt idx="9">
                  <c:v>122.00000000000001</c:v>
                </c:pt>
                <c:pt idx="10">
                  <c:v>123.00000000000001</c:v>
                </c:pt>
                <c:pt idx="11">
                  <c:v>128</c:v>
                </c:pt>
                <c:pt idx="12">
                  <c:v>128</c:v>
                </c:pt>
                <c:pt idx="13">
                  <c:v>146</c:v>
                </c:pt>
                <c:pt idx="14">
                  <c:v>149</c:v>
                </c:pt>
                <c:pt idx="15">
                  <c:v>139</c:v>
                </c:pt>
                <c:pt idx="16">
                  <c:v>141</c:v>
                </c:pt>
                <c:pt idx="17">
                  <c:v>141</c:v>
                </c:pt>
                <c:pt idx="18">
                  <c:v>133</c:v>
                </c:pt>
                <c:pt idx="19">
                  <c:v>130</c:v>
                </c:pt>
                <c:pt idx="20">
                  <c:v>130</c:v>
                </c:pt>
                <c:pt idx="21">
                  <c:v>128</c:v>
                </c:pt>
                <c:pt idx="22">
                  <c:v>128</c:v>
                </c:pt>
                <c:pt idx="23">
                  <c:v>135</c:v>
                </c:pt>
                <c:pt idx="24">
                  <c:v>128</c:v>
                </c:pt>
                <c:pt idx="25">
                  <c:v>128</c:v>
                </c:pt>
                <c:pt idx="26">
                  <c:v>128</c:v>
                </c:pt>
                <c:pt idx="27">
                  <c:v>128</c:v>
                </c:pt>
                <c:pt idx="28">
                  <c:v>125.00000000000001</c:v>
                </c:pt>
                <c:pt idx="29">
                  <c:v>127.00000000000001</c:v>
                </c:pt>
                <c:pt idx="30">
                  <c:v>135</c:v>
                </c:pt>
                <c:pt idx="31">
                  <c:v>140</c:v>
                </c:pt>
                <c:pt idx="32">
                  <c:v>150</c:v>
                </c:pt>
                <c:pt idx="33">
                  <c:v>165</c:v>
                </c:pt>
                <c:pt idx="34">
                  <c:v>162</c:v>
                </c:pt>
                <c:pt idx="35">
                  <c:v>160</c:v>
                </c:pt>
                <c:pt idx="36">
                  <c:v>164</c:v>
                </c:pt>
                <c:pt idx="37">
                  <c:v>164</c:v>
                </c:pt>
                <c:pt idx="38">
                  <c:v>165</c:v>
                </c:pt>
                <c:pt idx="39">
                  <c:v>165</c:v>
                </c:pt>
                <c:pt idx="40">
                  <c:v>150</c:v>
                </c:pt>
                <c:pt idx="41">
                  <c:v>145</c:v>
                </c:pt>
                <c:pt idx="42">
                  <c:v>148</c:v>
                </c:pt>
                <c:pt idx="43">
                  <c:v>153</c:v>
                </c:pt>
                <c:pt idx="44">
                  <c:v>154</c:v>
                </c:pt>
                <c:pt idx="45">
                  <c:v>155</c:v>
                </c:pt>
                <c:pt idx="46">
                  <c:v>157</c:v>
                </c:pt>
                <c:pt idx="47">
                  <c:v>160</c:v>
                </c:pt>
                <c:pt idx="48">
                  <c:v>155</c:v>
                </c:pt>
                <c:pt idx="49">
                  <c:v>147</c:v>
                </c:pt>
                <c:pt idx="50">
                  <c:v>145</c:v>
                </c:pt>
                <c:pt idx="51">
                  <c:v>138</c:v>
                </c:pt>
                <c:pt idx="52">
                  <c:v>133</c:v>
                </c:pt>
                <c:pt idx="53">
                  <c:v>130</c:v>
                </c:pt>
                <c:pt idx="54">
                  <c:v>130</c:v>
                </c:pt>
                <c:pt idx="55">
                  <c:v>123.00000000000001</c:v>
                </c:pt>
                <c:pt idx="56">
                  <c:v>118.00000000000001</c:v>
                </c:pt>
                <c:pt idx="57">
                  <c:v>108.00000000000001</c:v>
                </c:pt>
                <c:pt idx="58">
                  <c:v>108.00000000000001</c:v>
                </c:pt>
                <c:pt idx="59">
                  <c:v>113.00000000000001</c:v>
                </c:pt>
                <c:pt idx="60">
                  <c:v>113.00000000000001</c:v>
                </c:pt>
                <c:pt idx="61">
                  <c:v>112.00000000000001</c:v>
                </c:pt>
                <c:pt idx="62">
                  <c:v>112.00000000000001</c:v>
                </c:pt>
                <c:pt idx="63">
                  <c:v>118.00000000000001</c:v>
                </c:pt>
                <c:pt idx="64">
                  <c:v>118.00000000000001</c:v>
                </c:pt>
                <c:pt idx="65">
                  <c:v>113.00000000000001</c:v>
                </c:pt>
                <c:pt idx="66">
                  <c:v>102.00000000000001</c:v>
                </c:pt>
                <c:pt idx="67">
                  <c:v>100.00000000000001</c:v>
                </c:pt>
                <c:pt idx="68">
                  <c:v>92.000000000000014</c:v>
                </c:pt>
                <c:pt idx="69">
                  <c:v>92.000000000000014</c:v>
                </c:pt>
                <c:pt idx="70">
                  <c:v>92.000000000000014</c:v>
                </c:pt>
                <c:pt idx="71">
                  <c:v>92.000000000000014</c:v>
                </c:pt>
                <c:pt idx="72">
                  <c:v>92.000000000000014</c:v>
                </c:pt>
                <c:pt idx="73">
                  <c:v>92.000000000000014</c:v>
                </c:pt>
                <c:pt idx="74">
                  <c:v>92.000000000000014</c:v>
                </c:pt>
                <c:pt idx="75">
                  <c:v>87.000000000000014</c:v>
                </c:pt>
                <c:pt idx="76">
                  <c:v>87.000000000000014</c:v>
                </c:pt>
                <c:pt idx="77">
                  <c:v>87.000000000000014</c:v>
                </c:pt>
                <c:pt idx="78">
                  <c:v>93.000000000000014</c:v>
                </c:pt>
                <c:pt idx="79">
                  <c:v>98.000000000000014</c:v>
                </c:pt>
                <c:pt idx="80">
                  <c:v>98.000000000000014</c:v>
                </c:pt>
                <c:pt idx="81">
                  <c:v>98.000000000000014</c:v>
                </c:pt>
                <c:pt idx="82">
                  <c:v>98.000000000000014</c:v>
                </c:pt>
                <c:pt idx="83">
                  <c:v>102.00000000000001</c:v>
                </c:pt>
                <c:pt idx="84">
                  <c:v>100.00000000000001</c:v>
                </c:pt>
                <c:pt idx="85">
                  <c:v>96.000000000000014</c:v>
                </c:pt>
                <c:pt idx="86">
                  <c:v>96.000000000000014</c:v>
                </c:pt>
                <c:pt idx="87">
                  <c:v>96.000000000000014</c:v>
                </c:pt>
                <c:pt idx="88">
                  <c:v>90.000000000000014</c:v>
                </c:pt>
                <c:pt idx="89">
                  <c:v>84</c:v>
                </c:pt>
                <c:pt idx="90">
                  <c:v>72</c:v>
                </c:pt>
                <c:pt idx="91">
                  <c:v>63.000000000000007</c:v>
                </c:pt>
                <c:pt idx="92">
                  <c:v>59.500000000000007</c:v>
                </c:pt>
                <c:pt idx="93">
                  <c:v>59.500000000000007</c:v>
                </c:pt>
                <c:pt idx="94">
                  <c:v>64.5</c:v>
                </c:pt>
                <c:pt idx="95">
                  <c:v>74.5</c:v>
                </c:pt>
                <c:pt idx="96">
                  <c:v>69.5</c:v>
                </c:pt>
                <c:pt idx="97">
                  <c:v>76.5</c:v>
                </c:pt>
                <c:pt idx="98">
                  <c:v>74.5</c:v>
                </c:pt>
                <c:pt idx="99">
                  <c:v>72.5</c:v>
                </c:pt>
                <c:pt idx="100">
                  <c:v>79.5</c:v>
                </c:pt>
                <c:pt idx="101">
                  <c:v>86.5</c:v>
                </c:pt>
                <c:pt idx="102">
                  <c:v>86.5</c:v>
                </c:pt>
                <c:pt idx="103">
                  <c:v>86.5</c:v>
                </c:pt>
                <c:pt idx="104">
                  <c:v>86.5</c:v>
                </c:pt>
                <c:pt idx="105">
                  <c:v>91.500000000000014</c:v>
                </c:pt>
                <c:pt idx="106">
                  <c:v>87.500000000000014</c:v>
                </c:pt>
                <c:pt idx="107">
                  <c:v>85.5</c:v>
                </c:pt>
                <c:pt idx="108">
                  <c:v>82.5</c:v>
                </c:pt>
                <c:pt idx="109">
                  <c:v>82.5</c:v>
                </c:pt>
                <c:pt idx="110">
                  <c:v>86.5</c:v>
                </c:pt>
                <c:pt idx="111">
                  <c:v>86.5</c:v>
                </c:pt>
                <c:pt idx="112">
                  <c:v>86.5</c:v>
                </c:pt>
                <c:pt idx="113">
                  <c:v>86.5</c:v>
                </c:pt>
                <c:pt idx="114">
                  <c:v>86.5</c:v>
                </c:pt>
                <c:pt idx="115">
                  <c:v>86.5</c:v>
                </c:pt>
                <c:pt idx="116">
                  <c:v>86.5</c:v>
                </c:pt>
                <c:pt idx="117">
                  <c:v>86.5</c:v>
                </c:pt>
                <c:pt idx="118">
                  <c:v>89.500000000000014</c:v>
                </c:pt>
                <c:pt idx="119">
                  <c:v>91.500000000000014</c:v>
                </c:pt>
                <c:pt idx="120">
                  <c:v>91.500000000000014</c:v>
                </c:pt>
                <c:pt idx="121">
                  <c:v>86.5</c:v>
                </c:pt>
                <c:pt idx="122">
                  <c:v>87.500000000000014</c:v>
                </c:pt>
                <c:pt idx="123">
                  <c:v>91.500000000000014</c:v>
                </c:pt>
                <c:pt idx="124">
                  <c:v>89.500000000000014</c:v>
                </c:pt>
                <c:pt idx="125">
                  <c:v>83.5</c:v>
                </c:pt>
                <c:pt idx="126">
                  <c:v>81.5</c:v>
                </c:pt>
                <c:pt idx="127">
                  <c:v>79.5</c:v>
                </c:pt>
                <c:pt idx="128">
                  <c:v>74.5</c:v>
                </c:pt>
                <c:pt idx="129">
                  <c:v>70.5</c:v>
                </c:pt>
                <c:pt idx="130">
                  <c:v>73.5</c:v>
                </c:pt>
                <c:pt idx="131">
                  <c:v>73.5</c:v>
                </c:pt>
                <c:pt idx="132">
                  <c:v>73.5</c:v>
                </c:pt>
                <c:pt idx="133">
                  <c:v>73.5</c:v>
                </c:pt>
                <c:pt idx="134">
                  <c:v>75.5</c:v>
                </c:pt>
                <c:pt idx="135">
                  <c:v>75.5</c:v>
                </c:pt>
                <c:pt idx="136">
                  <c:v>76.5</c:v>
                </c:pt>
                <c:pt idx="137">
                  <c:v>78.5</c:v>
                </c:pt>
                <c:pt idx="138">
                  <c:v>77.5</c:v>
                </c:pt>
                <c:pt idx="139">
                  <c:v>74.5</c:v>
                </c:pt>
                <c:pt idx="140">
                  <c:v>71.5</c:v>
                </c:pt>
                <c:pt idx="141">
                  <c:v>71.5</c:v>
                </c:pt>
                <c:pt idx="142">
                  <c:v>70.5</c:v>
                </c:pt>
                <c:pt idx="143">
                  <c:v>65.5</c:v>
                </c:pt>
                <c:pt idx="144">
                  <c:v>62.500000000000007</c:v>
                </c:pt>
                <c:pt idx="145">
                  <c:v>61.500000000000007</c:v>
                </c:pt>
                <c:pt idx="146">
                  <c:v>61.500000000000007</c:v>
                </c:pt>
                <c:pt idx="147">
                  <c:v>58.500000000000007</c:v>
                </c:pt>
                <c:pt idx="148">
                  <c:v>54.500000000000007</c:v>
                </c:pt>
                <c:pt idx="149">
                  <c:v>54.500000000000007</c:v>
                </c:pt>
                <c:pt idx="150">
                  <c:v>52.500000000000007</c:v>
                </c:pt>
                <c:pt idx="151">
                  <c:v>48.500000000000007</c:v>
                </c:pt>
                <c:pt idx="152">
                  <c:v>47.500000000000007</c:v>
                </c:pt>
                <c:pt idx="153">
                  <c:v>47.500000000000007</c:v>
                </c:pt>
                <c:pt idx="154">
                  <c:v>52.500000000000007</c:v>
                </c:pt>
                <c:pt idx="155">
                  <c:v>52.500000000000007</c:v>
                </c:pt>
                <c:pt idx="156">
                  <c:v>55.500000000000007</c:v>
                </c:pt>
                <c:pt idx="157">
                  <c:v>53.500000000000007</c:v>
                </c:pt>
                <c:pt idx="158">
                  <c:v>54.500000000000007</c:v>
                </c:pt>
                <c:pt idx="159">
                  <c:v>55.500000000000007</c:v>
                </c:pt>
                <c:pt idx="160">
                  <c:v>56.500000000000007</c:v>
                </c:pt>
                <c:pt idx="161">
                  <c:v>57.500000000000007</c:v>
                </c:pt>
                <c:pt idx="162">
                  <c:v>59.500000000000007</c:v>
                </c:pt>
                <c:pt idx="163">
                  <c:v>59.500000000000007</c:v>
                </c:pt>
                <c:pt idx="164">
                  <c:v>60.500000000000007</c:v>
                </c:pt>
                <c:pt idx="165">
                  <c:v>59.500000000000007</c:v>
                </c:pt>
                <c:pt idx="166">
                  <c:v>57.500000000000007</c:v>
                </c:pt>
                <c:pt idx="167">
                  <c:v>55.500000000000007</c:v>
                </c:pt>
                <c:pt idx="168">
                  <c:v>55.500000000000007</c:v>
                </c:pt>
                <c:pt idx="169">
                  <c:v>55.500000000000007</c:v>
                </c:pt>
                <c:pt idx="170">
                  <c:v>55.500000000000007</c:v>
                </c:pt>
                <c:pt idx="171">
                  <c:v>55.500000000000007</c:v>
                </c:pt>
                <c:pt idx="172">
                  <c:v>55.500000000000007</c:v>
                </c:pt>
                <c:pt idx="173">
                  <c:v>56.500000000000007</c:v>
                </c:pt>
                <c:pt idx="174">
                  <c:v>55.500000000000007</c:v>
                </c:pt>
                <c:pt idx="175">
                  <c:v>56.000000000000007</c:v>
                </c:pt>
                <c:pt idx="176">
                  <c:v>56.500000000000007</c:v>
                </c:pt>
                <c:pt idx="177">
                  <c:v>56.500000000000007</c:v>
                </c:pt>
                <c:pt idx="178">
                  <c:v>55.500000000000007</c:v>
                </c:pt>
                <c:pt idx="179">
                  <c:v>55.500000000000007</c:v>
                </c:pt>
                <c:pt idx="180">
                  <c:v>53.500000000000007</c:v>
                </c:pt>
                <c:pt idx="181">
                  <c:v>51.500000000000007</c:v>
                </c:pt>
                <c:pt idx="182">
                  <c:v>50.500000000000007</c:v>
                </c:pt>
                <c:pt idx="183">
                  <c:v>48.500000000000007</c:v>
                </c:pt>
                <c:pt idx="184">
                  <c:v>47.500000000000007</c:v>
                </c:pt>
                <c:pt idx="185">
                  <c:v>47.500000000000007</c:v>
                </c:pt>
                <c:pt idx="186">
                  <c:v>47.500000000000007</c:v>
                </c:pt>
                <c:pt idx="187">
                  <c:v>49.500000000000007</c:v>
                </c:pt>
                <c:pt idx="188">
                  <c:v>49.500000000000007</c:v>
                </c:pt>
                <c:pt idx="189">
                  <c:v>49.500000000000007</c:v>
                </c:pt>
                <c:pt idx="190">
                  <c:v>49.500000000000007</c:v>
                </c:pt>
                <c:pt idx="191">
                  <c:v>49.500000000000007</c:v>
                </c:pt>
                <c:pt idx="192">
                  <c:v>47.500000000000007</c:v>
                </c:pt>
                <c:pt idx="193">
                  <c:v>45.500000000000007</c:v>
                </c:pt>
                <c:pt idx="194">
                  <c:v>45.500000000000007</c:v>
                </c:pt>
                <c:pt idx="195">
                  <c:v>46.000000000000007</c:v>
                </c:pt>
                <c:pt idx="196">
                  <c:v>49.000000000000007</c:v>
                </c:pt>
                <c:pt idx="197">
                  <c:v>48.000000000000007</c:v>
                </c:pt>
                <c:pt idx="198">
                  <c:v>47.099990000000012</c:v>
                </c:pt>
                <c:pt idx="199">
                  <c:v>49.269990000000092</c:v>
                </c:pt>
                <c:pt idx="200">
                  <c:v>49.069990000000011</c:v>
                </c:pt>
                <c:pt idx="201">
                  <c:v>49.259990000000002</c:v>
                </c:pt>
                <c:pt idx="202">
                  <c:v>49.45</c:v>
                </c:pt>
                <c:pt idx="203">
                  <c:v>48.45</c:v>
                </c:pt>
                <c:pt idx="204">
                  <c:v>48.17</c:v>
                </c:pt>
                <c:pt idx="205">
                  <c:v>46.28</c:v>
                </c:pt>
                <c:pt idx="206">
                  <c:v>46.289990000000003</c:v>
                </c:pt>
                <c:pt idx="207">
                  <c:v>46.109990000000003</c:v>
                </c:pt>
                <c:pt idx="208">
                  <c:v>46.17</c:v>
                </c:pt>
                <c:pt idx="209">
                  <c:v>46.219990000000003</c:v>
                </c:pt>
                <c:pt idx="210">
                  <c:v>46.079990000000002</c:v>
                </c:pt>
                <c:pt idx="211">
                  <c:v>46.159990000000001</c:v>
                </c:pt>
                <c:pt idx="212">
                  <c:v>47.259990000000002</c:v>
                </c:pt>
                <c:pt idx="213">
                  <c:v>47.269990000000092</c:v>
                </c:pt>
                <c:pt idx="214">
                  <c:v>50.34</c:v>
                </c:pt>
                <c:pt idx="215">
                  <c:v>52.049990000000001</c:v>
                </c:pt>
                <c:pt idx="216">
                  <c:v>53.209990000000012</c:v>
                </c:pt>
                <c:pt idx="217">
                  <c:v>53.099990000000012</c:v>
                </c:pt>
                <c:pt idx="218">
                  <c:v>53.209990000000012</c:v>
                </c:pt>
                <c:pt idx="219">
                  <c:v>53.31</c:v>
                </c:pt>
                <c:pt idx="220">
                  <c:v>59.209990000000012</c:v>
                </c:pt>
                <c:pt idx="221">
                  <c:v>60.209990000000012</c:v>
                </c:pt>
                <c:pt idx="222">
                  <c:v>61.649990000000003</c:v>
                </c:pt>
                <c:pt idx="223">
                  <c:v>64.25</c:v>
                </c:pt>
                <c:pt idx="224">
                  <c:v>63.219990000000003</c:v>
                </c:pt>
                <c:pt idx="225">
                  <c:v>65.209990000000005</c:v>
                </c:pt>
                <c:pt idx="226">
                  <c:v>70.159990000000008</c:v>
                </c:pt>
                <c:pt idx="227">
                  <c:v>76.06</c:v>
                </c:pt>
                <c:pt idx="228">
                  <c:v>75.959990000000005</c:v>
                </c:pt>
                <c:pt idx="229">
                  <c:v>73.10999000000001</c:v>
                </c:pt>
                <c:pt idx="230">
                  <c:v>77.11999999999999</c:v>
                </c:pt>
                <c:pt idx="231">
                  <c:v>74.149990000000003</c:v>
                </c:pt>
                <c:pt idx="232">
                  <c:v>74.129989999999978</c:v>
                </c:pt>
                <c:pt idx="233">
                  <c:v>74.129989999999978</c:v>
                </c:pt>
                <c:pt idx="234">
                  <c:v>74.149990000000003</c:v>
                </c:pt>
                <c:pt idx="235">
                  <c:v>76.09</c:v>
                </c:pt>
                <c:pt idx="236">
                  <c:v>76.09</c:v>
                </c:pt>
                <c:pt idx="237">
                  <c:v>77.10999000000001</c:v>
                </c:pt>
                <c:pt idx="238">
                  <c:v>75.11999999999999</c:v>
                </c:pt>
                <c:pt idx="239">
                  <c:v>75.179989999999989</c:v>
                </c:pt>
                <c:pt idx="240">
                  <c:v>75.179989999999989</c:v>
                </c:pt>
                <c:pt idx="241">
                  <c:v>75.179989999999989</c:v>
                </c:pt>
                <c:pt idx="242">
                  <c:v>75.10999000000001</c:v>
                </c:pt>
                <c:pt idx="243">
                  <c:v>82.129989999999978</c:v>
                </c:pt>
                <c:pt idx="244">
                  <c:v>89.039990000000003</c:v>
                </c:pt>
                <c:pt idx="245">
                  <c:v>86.069990000000004</c:v>
                </c:pt>
                <c:pt idx="246">
                  <c:v>86.06</c:v>
                </c:pt>
                <c:pt idx="247">
                  <c:v>80.09</c:v>
                </c:pt>
                <c:pt idx="248">
                  <c:v>82.06</c:v>
                </c:pt>
                <c:pt idx="249">
                  <c:v>82.06</c:v>
                </c:pt>
                <c:pt idx="250">
                  <c:v>88.049990000000022</c:v>
                </c:pt>
                <c:pt idx="251">
                  <c:v>88.049990000000022</c:v>
                </c:pt>
                <c:pt idx="252">
                  <c:v>93.000000000000014</c:v>
                </c:pt>
                <c:pt idx="253">
                  <c:v>91.03</c:v>
                </c:pt>
                <c:pt idx="254">
                  <c:v>86.069990000000004</c:v>
                </c:pt>
                <c:pt idx="255">
                  <c:v>86.069990000000004</c:v>
                </c:pt>
                <c:pt idx="256">
                  <c:v>86.069990000000004</c:v>
                </c:pt>
                <c:pt idx="257">
                  <c:v>86.069990000000004</c:v>
                </c:pt>
                <c:pt idx="258">
                  <c:v>86.10999000000001</c:v>
                </c:pt>
                <c:pt idx="259">
                  <c:v>86.049990000000022</c:v>
                </c:pt>
                <c:pt idx="260">
                  <c:v>86.06</c:v>
                </c:pt>
                <c:pt idx="261">
                  <c:v>86.06</c:v>
                </c:pt>
                <c:pt idx="262">
                  <c:v>85.079990000000009</c:v>
                </c:pt>
                <c:pt idx="263">
                  <c:v>83.079990000000009</c:v>
                </c:pt>
                <c:pt idx="264">
                  <c:v>77.069990000000004</c:v>
                </c:pt>
                <c:pt idx="265">
                  <c:v>78.099990000000005</c:v>
                </c:pt>
                <c:pt idx="266">
                  <c:v>83.06</c:v>
                </c:pt>
                <c:pt idx="267">
                  <c:v>85.079990000000009</c:v>
                </c:pt>
                <c:pt idx="268">
                  <c:v>83.10999000000001</c:v>
                </c:pt>
                <c:pt idx="269">
                  <c:v>83.06</c:v>
                </c:pt>
                <c:pt idx="270">
                  <c:v>85.06</c:v>
                </c:pt>
                <c:pt idx="271">
                  <c:v>81.039990000000003</c:v>
                </c:pt>
                <c:pt idx="272">
                  <c:v>77.099990000000005</c:v>
                </c:pt>
                <c:pt idx="273">
                  <c:v>77.099990000000005</c:v>
                </c:pt>
                <c:pt idx="274">
                  <c:v>78.10999000000001</c:v>
                </c:pt>
                <c:pt idx="275">
                  <c:v>80.069990000000004</c:v>
                </c:pt>
                <c:pt idx="276">
                  <c:v>80.039990000000003</c:v>
                </c:pt>
                <c:pt idx="277">
                  <c:v>78.06</c:v>
                </c:pt>
                <c:pt idx="278">
                  <c:v>76.079990000000009</c:v>
                </c:pt>
                <c:pt idx="279">
                  <c:v>78.072939999999988</c:v>
                </c:pt>
                <c:pt idx="280">
                  <c:v>82.092960000000005</c:v>
                </c:pt>
                <c:pt idx="281">
                  <c:v>80.56183</c:v>
                </c:pt>
                <c:pt idx="282">
                  <c:v>80.52667000000001</c:v>
                </c:pt>
                <c:pt idx="283">
                  <c:v>82.071910000000003</c:v>
                </c:pt>
                <c:pt idx="284">
                  <c:v>86.028879999999958</c:v>
                </c:pt>
                <c:pt idx="285">
                  <c:v>97.976730000000003</c:v>
                </c:pt>
                <c:pt idx="286">
                  <c:v>94.004520000000127</c:v>
                </c:pt>
                <c:pt idx="287">
                  <c:v>94.002690000000001</c:v>
                </c:pt>
                <c:pt idx="288">
                  <c:v>88.02882000000001</c:v>
                </c:pt>
                <c:pt idx="289">
                  <c:v>88.02882000000001</c:v>
                </c:pt>
                <c:pt idx="290">
                  <c:v>83.044540000000026</c:v>
                </c:pt>
                <c:pt idx="291">
                  <c:v>90.032550000000001</c:v>
                </c:pt>
                <c:pt idx="292">
                  <c:v>90.022230000000008</c:v>
                </c:pt>
                <c:pt idx="293">
                  <c:v>89.024110000000007</c:v>
                </c:pt>
                <c:pt idx="294">
                  <c:v>87.022369999999981</c:v>
                </c:pt>
                <c:pt idx="295">
                  <c:v>87.019990000000007</c:v>
                </c:pt>
                <c:pt idx="296">
                  <c:v>87.048840000000013</c:v>
                </c:pt>
                <c:pt idx="297">
                  <c:v>84.020339999999948</c:v>
                </c:pt>
                <c:pt idx="298">
                  <c:v>85.566210000000027</c:v>
                </c:pt>
                <c:pt idx="299">
                  <c:v>88.535339999999948</c:v>
                </c:pt>
                <c:pt idx="300">
                  <c:v>88.540240000000026</c:v>
                </c:pt>
                <c:pt idx="301">
                  <c:v>83.086670000000012</c:v>
                </c:pt>
                <c:pt idx="302">
                  <c:v>84.043620000000232</c:v>
                </c:pt>
                <c:pt idx="303">
                  <c:v>81.046100000000024</c:v>
                </c:pt>
                <c:pt idx="304">
                  <c:v>76.056750000000008</c:v>
                </c:pt>
                <c:pt idx="305">
                  <c:v>76.056080000000009</c:v>
                </c:pt>
                <c:pt idx="306">
                  <c:v>74.009869999999992</c:v>
                </c:pt>
                <c:pt idx="307">
                  <c:v>70.076250000000002</c:v>
                </c:pt>
                <c:pt idx="308">
                  <c:v>71.104160000000007</c:v>
                </c:pt>
                <c:pt idx="309">
                  <c:v>69.130600000000001</c:v>
                </c:pt>
                <c:pt idx="310">
                  <c:v>69.116410000000002</c:v>
                </c:pt>
                <c:pt idx="311">
                  <c:v>67.109569999999991</c:v>
                </c:pt>
                <c:pt idx="312">
                  <c:v>67.109569999999991</c:v>
                </c:pt>
                <c:pt idx="313">
                  <c:v>68.143720000000002</c:v>
                </c:pt>
                <c:pt idx="314">
                  <c:v>68.174930000000003</c:v>
                </c:pt>
                <c:pt idx="315">
                  <c:v>73.094160000000215</c:v>
                </c:pt>
                <c:pt idx="316">
                  <c:v>78.085079999999948</c:v>
                </c:pt>
                <c:pt idx="317">
                  <c:v>80.101700000000008</c:v>
                </c:pt>
                <c:pt idx="318">
                  <c:v>77.088460000000012</c:v>
                </c:pt>
                <c:pt idx="319">
                  <c:v>76.109339999999989</c:v>
                </c:pt>
                <c:pt idx="320">
                  <c:v>76.138809999999978</c:v>
                </c:pt>
                <c:pt idx="321">
                  <c:v>76.138809999999978</c:v>
                </c:pt>
                <c:pt idx="322">
                  <c:v>74.103200000000001</c:v>
                </c:pt>
                <c:pt idx="323">
                  <c:v>74.103200000000001</c:v>
                </c:pt>
                <c:pt idx="324">
                  <c:v>76.089100000000002</c:v>
                </c:pt>
                <c:pt idx="325">
                  <c:v>76.116150000000005</c:v>
                </c:pt>
                <c:pt idx="326">
                  <c:v>76.116150000000005</c:v>
                </c:pt>
                <c:pt idx="327">
                  <c:v>76.116150000000005</c:v>
                </c:pt>
                <c:pt idx="328">
                  <c:v>76.228709999999978</c:v>
                </c:pt>
                <c:pt idx="329">
                  <c:v>77.10999000000001</c:v>
                </c:pt>
                <c:pt idx="330">
                  <c:v>79.099990000000005</c:v>
                </c:pt>
                <c:pt idx="331">
                  <c:v>79.099990000000005</c:v>
                </c:pt>
                <c:pt idx="332">
                  <c:v>69.101520000000022</c:v>
                </c:pt>
                <c:pt idx="333">
                  <c:v>69.098300000000009</c:v>
                </c:pt>
                <c:pt idx="334">
                  <c:v>72.123499999999979</c:v>
                </c:pt>
                <c:pt idx="335">
                  <c:v>74.118929999999992</c:v>
                </c:pt>
                <c:pt idx="336">
                  <c:v>74.078079999999858</c:v>
                </c:pt>
                <c:pt idx="337">
                  <c:v>77.043530000000004</c:v>
                </c:pt>
                <c:pt idx="338">
                  <c:v>77.128169999999983</c:v>
                </c:pt>
                <c:pt idx="339">
                  <c:v>73.12024000000001</c:v>
                </c:pt>
                <c:pt idx="340">
                  <c:v>76.094060000000027</c:v>
                </c:pt>
                <c:pt idx="341">
                  <c:v>74.06</c:v>
                </c:pt>
                <c:pt idx="342">
                  <c:v>77.099990000000005</c:v>
                </c:pt>
                <c:pt idx="343">
                  <c:v>77.10202000000001</c:v>
                </c:pt>
                <c:pt idx="344">
                  <c:v>77.025210000000001</c:v>
                </c:pt>
                <c:pt idx="345">
                  <c:v>74.102200000000011</c:v>
                </c:pt>
                <c:pt idx="346">
                  <c:v>71.083620000000025</c:v>
                </c:pt>
                <c:pt idx="347">
                  <c:v>71.083620000000025</c:v>
                </c:pt>
                <c:pt idx="348">
                  <c:v>79.125889999999828</c:v>
                </c:pt>
                <c:pt idx="349">
                  <c:v>80.069930000000014</c:v>
                </c:pt>
                <c:pt idx="350">
                  <c:v>86.023530000000008</c:v>
                </c:pt>
                <c:pt idx="351">
                  <c:v>94.002040000000008</c:v>
                </c:pt>
                <c:pt idx="352">
                  <c:v>75.062450000000013</c:v>
                </c:pt>
                <c:pt idx="353">
                  <c:v>80.045440000000013</c:v>
                </c:pt>
                <c:pt idx="354">
                  <c:v>73.039990000000003</c:v>
                </c:pt>
                <c:pt idx="355">
                  <c:v>72.079990000000009</c:v>
                </c:pt>
                <c:pt idx="356">
                  <c:v>77.099990000000005</c:v>
                </c:pt>
                <c:pt idx="357">
                  <c:v>80.019990000000007</c:v>
                </c:pt>
                <c:pt idx="358">
                  <c:v>78.049990000000022</c:v>
                </c:pt>
                <c:pt idx="359">
                  <c:v>69.09</c:v>
                </c:pt>
                <c:pt idx="360">
                  <c:v>78.049990000000022</c:v>
                </c:pt>
                <c:pt idx="361">
                  <c:v>78.06</c:v>
                </c:pt>
                <c:pt idx="362">
                  <c:v>78.087680000000006</c:v>
                </c:pt>
                <c:pt idx="363">
                  <c:v>82.079850000000008</c:v>
                </c:pt>
                <c:pt idx="364">
                  <c:v>81.049990000000022</c:v>
                </c:pt>
                <c:pt idx="365">
                  <c:v>76.970280000000002</c:v>
                </c:pt>
                <c:pt idx="366">
                  <c:v>76.074490000000011</c:v>
                </c:pt>
                <c:pt idx="367">
                  <c:v>76.074490000000011</c:v>
                </c:pt>
                <c:pt idx="368">
                  <c:v>77.021869999999993</c:v>
                </c:pt>
                <c:pt idx="369">
                  <c:v>81.040880000000001</c:v>
                </c:pt>
                <c:pt idx="370">
                  <c:v>82.02055</c:v>
                </c:pt>
                <c:pt idx="371">
                  <c:v>85.019990000000007</c:v>
                </c:pt>
                <c:pt idx="372">
                  <c:v>89.009990000000002</c:v>
                </c:pt>
                <c:pt idx="373">
                  <c:v>89.009990000000002</c:v>
                </c:pt>
                <c:pt idx="374">
                  <c:v>85.03</c:v>
                </c:pt>
                <c:pt idx="375">
                  <c:v>80.009990000000002</c:v>
                </c:pt>
                <c:pt idx="376">
                  <c:v>76.079990000000009</c:v>
                </c:pt>
                <c:pt idx="377">
                  <c:v>78</c:v>
                </c:pt>
                <c:pt idx="378">
                  <c:v>79.009990000000002</c:v>
                </c:pt>
                <c:pt idx="379">
                  <c:v>75.079990000000009</c:v>
                </c:pt>
                <c:pt idx="380">
                  <c:v>75.06</c:v>
                </c:pt>
                <c:pt idx="381">
                  <c:v>74.039990000000003</c:v>
                </c:pt>
                <c:pt idx="382">
                  <c:v>72.069990000000004</c:v>
                </c:pt>
                <c:pt idx="383">
                  <c:v>73.009990000000002</c:v>
                </c:pt>
                <c:pt idx="384">
                  <c:v>73.009990000000002</c:v>
                </c:pt>
                <c:pt idx="385">
                  <c:v>73.06</c:v>
                </c:pt>
                <c:pt idx="386">
                  <c:v>73.099990000000005</c:v>
                </c:pt>
                <c:pt idx="387">
                  <c:v>74.069990000000004</c:v>
                </c:pt>
                <c:pt idx="388">
                  <c:v>76.049990000000022</c:v>
                </c:pt>
                <c:pt idx="389">
                  <c:v>76.069990000000004</c:v>
                </c:pt>
                <c:pt idx="390">
                  <c:v>75.069990000000004</c:v>
                </c:pt>
                <c:pt idx="391">
                  <c:v>75.09</c:v>
                </c:pt>
                <c:pt idx="392">
                  <c:v>71.099990000000005</c:v>
                </c:pt>
                <c:pt idx="393">
                  <c:v>72.099990000000005</c:v>
                </c:pt>
                <c:pt idx="394">
                  <c:v>72.049990000000022</c:v>
                </c:pt>
                <c:pt idx="395">
                  <c:v>71.14</c:v>
                </c:pt>
                <c:pt idx="396">
                  <c:v>66.09</c:v>
                </c:pt>
                <c:pt idx="397">
                  <c:v>65.14</c:v>
                </c:pt>
                <c:pt idx="398">
                  <c:v>66.129989999999978</c:v>
                </c:pt>
                <c:pt idx="399">
                  <c:v>68.129989999999978</c:v>
                </c:pt>
                <c:pt idx="400">
                  <c:v>67.069990000000004</c:v>
                </c:pt>
                <c:pt idx="401">
                  <c:v>67.10999000000001</c:v>
                </c:pt>
                <c:pt idx="402">
                  <c:v>68.11999999999999</c:v>
                </c:pt>
                <c:pt idx="403">
                  <c:v>68.14</c:v>
                </c:pt>
                <c:pt idx="404">
                  <c:v>66.169999999999987</c:v>
                </c:pt>
                <c:pt idx="405">
                  <c:v>66.039990000000003</c:v>
                </c:pt>
                <c:pt idx="406">
                  <c:v>66.14</c:v>
                </c:pt>
                <c:pt idx="407">
                  <c:v>62.230000000000011</c:v>
                </c:pt>
                <c:pt idx="408">
                  <c:v>58.179990000000011</c:v>
                </c:pt>
                <c:pt idx="409">
                  <c:v>58.219990000000003</c:v>
                </c:pt>
                <c:pt idx="410">
                  <c:v>58.129990000000063</c:v>
                </c:pt>
                <c:pt idx="411">
                  <c:v>58.230000000000011</c:v>
                </c:pt>
                <c:pt idx="412">
                  <c:v>56.17</c:v>
                </c:pt>
                <c:pt idx="413">
                  <c:v>54.239990000000013</c:v>
                </c:pt>
                <c:pt idx="414">
                  <c:v>54.719990000000003</c:v>
                </c:pt>
                <c:pt idx="415">
                  <c:v>56.289990000000003</c:v>
                </c:pt>
                <c:pt idx="416">
                  <c:v>57.189990000000002</c:v>
                </c:pt>
                <c:pt idx="417">
                  <c:v>59.2</c:v>
                </c:pt>
                <c:pt idx="418">
                  <c:v>62.2</c:v>
                </c:pt>
                <c:pt idx="419">
                  <c:v>68.09</c:v>
                </c:pt>
                <c:pt idx="420">
                  <c:v>71.129989999999978</c:v>
                </c:pt>
                <c:pt idx="421">
                  <c:v>70.179989999999989</c:v>
                </c:pt>
                <c:pt idx="422">
                  <c:v>72.10999000000001</c:v>
                </c:pt>
                <c:pt idx="423">
                  <c:v>69.129989999999978</c:v>
                </c:pt>
                <c:pt idx="424">
                  <c:v>67.179989999999989</c:v>
                </c:pt>
                <c:pt idx="425">
                  <c:v>64.25</c:v>
                </c:pt>
                <c:pt idx="426">
                  <c:v>66.14</c:v>
                </c:pt>
                <c:pt idx="427">
                  <c:v>66.219990000000024</c:v>
                </c:pt>
                <c:pt idx="428">
                  <c:v>69.14</c:v>
                </c:pt>
                <c:pt idx="429">
                  <c:v>72.14</c:v>
                </c:pt>
                <c:pt idx="430">
                  <c:v>72.23</c:v>
                </c:pt>
                <c:pt idx="431">
                  <c:v>74.11999999999999</c:v>
                </c:pt>
                <c:pt idx="432">
                  <c:v>74.11999999999999</c:v>
                </c:pt>
                <c:pt idx="433">
                  <c:v>74.09</c:v>
                </c:pt>
                <c:pt idx="434">
                  <c:v>71.11999999999999</c:v>
                </c:pt>
                <c:pt idx="435">
                  <c:v>68.149990000000003</c:v>
                </c:pt>
                <c:pt idx="436">
                  <c:v>66.179989999999989</c:v>
                </c:pt>
                <c:pt idx="437">
                  <c:v>71.159990000000008</c:v>
                </c:pt>
                <c:pt idx="438">
                  <c:v>76.129989999999978</c:v>
                </c:pt>
                <c:pt idx="439">
                  <c:v>75.09</c:v>
                </c:pt>
                <c:pt idx="440">
                  <c:v>71.169999999999987</c:v>
                </c:pt>
                <c:pt idx="441">
                  <c:v>70.7</c:v>
                </c:pt>
                <c:pt idx="442">
                  <c:v>67.159990000000008</c:v>
                </c:pt>
                <c:pt idx="443">
                  <c:v>68.10999000000001</c:v>
                </c:pt>
                <c:pt idx="444">
                  <c:v>69.11999999999999</c:v>
                </c:pt>
                <c:pt idx="445">
                  <c:v>71.189990000000009</c:v>
                </c:pt>
                <c:pt idx="446">
                  <c:v>70.159990000000008</c:v>
                </c:pt>
                <c:pt idx="447">
                  <c:v>71.189990000000009</c:v>
                </c:pt>
                <c:pt idx="448">
                  <c:v>71.129989999999978</c:v>
                </c:pt>
                <c:pt idx="449">
                  <c:v>72.049990000000022</c:v>
                </c:pt>
                <c:pt idx="450">
                  <c:v>74.159990000000008</c:v>
                </c:pt>
                <c:pt idx="451">
                  <c:v>73.169999999999987</c:v>
                </c:pt>
                <c:pt idx="452">
                  <c:v>73.149990000000003</c:v>
                </c:pt>
                <c:pt idx="453">
                  <c:v>70.14</c:v>
                </c:pt>
                <c:pt idx="454">
                  <c:v>69.159990000000008</c:v>
                </c:pt>
                <c:pt idx="455">
                  <c:v>68.219990000000024</c:v>
                </c:pt>
                <c:pt idx="456">
                  <c:v>67.169999999999987</c:v>
                </c:pt>
                <c:pt idx="457">
                  <c:v>67.179989999999989</c:v>
                </c:pt>
                <c:pt idx="458">
                  <c:v>67.159990000000008</c:v>
                </c:pt>
                <c:pt idx="459">
                  <c:v>67.209990000000005</c:v>
                </c:pt>
                <c:pt idx="460">
                  <c:v>66.2</c:v>
                </c:pt>
                <c:pt idx="461">
                  <c:v>64.209990000000005</c:v>
                </c:pt>
                <c:pt idx="462">
                  <c:v>61.259990000000002</c:v>
                </c:pt>
                <c:pt idx="463">
                  <c:v>61.259990000000002</c:v>
                </c:pt>
                <c:pt idx="464">
                  <c:v>62.329990000000002</c:v>
                </c:pt>
                <c:pt idx="465">
                  <c:v>58.739990000000013</c:v>
                </c:pt>
                <c:pt idx="466">
                  <c:v>58.849990000000005</c:v>
                </c:pt>
                <c:pt idx="467">
                  <c:v>59.299990000000101</c:v>
                </c:pt>
                <c:pt idx="468">
                  <c:v>59.239990000000013</c:v>
                </c:pt>
                <c:pt idx="469">
                  <c:v>59.209990000000012</c:v>
                </c:pt>
                <c:pt idx="470">
                  <c:v>59.239990000000013</c:v>
                </c:pt>
                <c:pt idx="471">
                  <c:v>63.34</c:v>
                </c:pt>
                <c:pt idx="472">
                  <c:v>62.31</c:v>
                </c:pt>
                <c:pt idx="473">
                  <c:v>61.379990000000006</c:v>
                </c:pt>
                <c:pt idx="474">
                  <c:v>61.34</c:v>
                </c:pt>
                <c:pt idx="475">
                  <c:v>62.329990000000002</c:v>
                </c:pt>
                <c:pt idx="476">
                  <c:v>62.219990000000003</c:v>
                </c:pt>
                <c:pt idx="477">
                  <c:v>61.250000000000007</c:v>
                </c:pt>
                <c:pt idx="478">
                  <c:v>62.269990000000092</c:v>
                </c:pt>
                <c:pt idx="479">
                  <c:v>62.280000000000008</c:v>
                </c:pt>
                <c:pt idx="480">
                  <c:v>61.259990000000002</c:v>
                </c:pt>
                <c:pt idx="481">
                  <c:v>61.289990000000003</c:v>
                </c:pt>
                <c:pt idx="482">
                  <c:v>61.329990000000002</c:v>
                </c:pt>
                <c:pt idx="483">
                  <c:v>64.299990000000022</c:v>
                </c:pt>
                <c:pt idx="484">
                  <c:v>64.399990000000003</c:v>
                </c:pt>
                <c:pt idx="485">
                  <c:v>66.189990000000009</c:v>
                </c:pt>
                <c:pt idx="486">
                  <c:v>66.189990000000009</c:v>
                </c:pt>
                <c:pt idx="487">
                  <c:v>65.31</c:v>
                </c:pt>
                <c:pt idx="488">
                  <c:v>65.349990000000005</c:v>
                </c:pt>
                <c:pt idx="489">
                  <c:v>68.189990000000009</c:v>
                </c:pt>
                <c:pt idx="490">
                  <c:v>67.28</c:v>
                </c:pt>
                <c:pt idx="491">
                  <c:v>67.16776999999999</c:v>
                </c:pt>
                <c:pt idx="492">
                  <c:v>68.209990000000005</c:v>
                </c:pt>
                <c:pt idx="493">
                  <c:v>72.149990000000003</c:v>
                </c:pt>
                <c:pt idx="494">
                  <c:v>75.169999999999987</c:v>
                </c:pt>
                <c:pt idx="495">
                  <c:v>74.239990000000006</c:v>
                </c:pt>
                <c:pt idx="496">
                  <c:v>79.179989999999989</c:v>
                </c:pt>
                <c:pt idx="497">
                  <c:v>82.599990000000005</c:v>
                </c:pt>
                <c:pt idx="498">
                  <c:v>82.599990000000005</c:v>
                </c:pt>
                <c:pt idx="499">
                  <c:v>75.179989999999989</c:v>
                </c:pt>
                <c:pt idx="500">
                  <c:v>77.189990000000009</c:v>
                </c:pt>
                <c:pt idx="501">
                  <c:v>77.159990000000008</c:v>
                </c:pt>
                <c:pt idx="502">
                  <c:v>76.219990000000024</c:v>
                </c:pt>
                <c:pt idx="503">
                  <c:v>74.14</c:v>
                </c:pt>
                <c:pt idx="504">
                  <c:v>74.259990000000002</c:v>
                </c:pt>
                <c:pt idx="505">
                  <c:v>76.11999999999999</c:v>
                </c:pt>
                <c:pt idx="506">
                  <c:v>75.129989999999978</c:v>
                </c:pt>
                <c:pt idx="507">
                  <c:v>75.219990000000024</c:v>
                </c:pt>
                <c:pt idx="508">
                  <c:v>75.09</c:v>
                </c:pt>
                <c:pt idx="509">
                  <c:v>73.259990000000002</c:v>
                </c:pt>
                <c:pt idx="510">
                  <c:v>73.25</c:v>
                </c:pt>
                <c:pt idx="511">
                  <c:v>73.06</c:v>
                </c:pt>
                <c:pt idx="512">
                  <c:v>74.09</c:v>
                </c:pt>
                <c:pt idx="513">
                  <c:v>75.2</c:v>
                </c:pt>
                <c:pt idx="514">
                  <c:v>78.149990000000003</c:v>
                </c:pt>
                <c:pt idx="515">
                  <c:v>78.149990000000003</c:v>
                </c:pt>
                <c:pt idx="516">
                  <c:v>78.149990000000003</c:v>
                </c:pt>
                <c:pt idx="517">
                  <c:v>78.169999999999987</c:v>
                </c:pt>
                <c:pt idx="518">
                  <c:v>78.169999999999987</c:v>
                </c:pt>
                <c:pt idx="519">
                  <c:v>80.11999999999999</c:v>
                </c:pt>
                <c:pt idx="520">
                  <c:v>80.03</c:v>
                </c:pt>
                <c:pt idx="521">
                  <c:v>80.09</c:v>
                </c:pt>
                <c:pt idx="522">
                  <c:v>80.09</c:v>
                </c:pt>
                <c:pt idx="523">
                  <c:v>79.049990000000022</c:v>
                </c:pt>
                <c:pt idx="524">
                  <c:v>78.149990000000003</c:v>
                </c:pt>
                <c:pt idx="525">
                  <c:v>78.179989999999989</c:v>
                </c:pt>
                <c:pt idx="526">
                  <c:v>78.179989999999989</c:v>
                </c:pt>
                <c:pt idx="527">
                  <c:v>81.079990000000009</c:v>
                </c:pt>
                <c:pt idx="528">
                  <c:v>81.11999999999999</c:v>
                </c:pt>
                <c:pt idx="529">
                  <c:v>75.2</c:v>
                </c:pt>
                <c:pt idx="530">
                  <c:v>73.159990000000008</c:v>
                </c:pt>
                <c:pt idx="531">
                  <c:v>73.159990000000008</c:v>
                </c:pt>
                <c:pt idx="532">
                  <c:v>73.239990000000006</c:v>
                </c:pt>
                <c:pt idx="533">
                  <c:v>73.239990000000006</c:v>
                </c:pt>
                <c:pt idx="534">
                  <c:v>72.170989999999989</c:v>
                </c:pt>
                <c:pt idx="535">
                  <c:v>72.188999999999979</c:v>
                </c:pt>
                <c:pt idx="536">
                  <c:v>69.256</c:v>
                </c:pt>
                <c:pt idx="537">
                  <c:v>69.171999999999983</c:v>
                </c:pt>
                <c:pt idx="538">
                  <c:v>71.209990000000005</c:v>
                </c:pt>
                <c:pt idx="539">
                  <c:v>73.124999999999986</c:v>
                </c:pt>
                <c:pt idx="540">
                  <c:v>77.188999999999979</c:v>
                </c:pt>
                <c:pt idx="541">
                  <c:v>77.122989999999959</c:v>
                </c:pt>
                <c:pt idx="542">
                  <c:v>76.118990000000011</c:v>
                </c:pt>
                <c:pt idx="543">
                  <c:v>69.273990000000012</c:v>
                </c:pt>
                <c:pt idx="544">
                  <c:v>69.25800000000001</c:v>
                </c:pt>
                <c:pt idx="545">
                  <c:v>69.299990000000022</c:v>
                </c:pt>
                <c:pt idx="546">
                  <c:v>66.269990000000007</c:v>
                </c:pt>
                <c:pt idx="547">
                  <c:v>67.179989999999989</c:v>
                </c:pt>
                <c:pt idx="548">
                  <c:v>66.259990000000002</c:v>
                </c:pt>
                <c:pt idx="549">
                  <c:v>66.344990000000024</c:v>
                </c:pt>
                <c:pt idx="550">
                  <c:v>66.189990000000009</c:v>
                </c:pt>
                <c:pt idx="551">
                  <c:v>67.274990000000003</c:v>
                </c:pt>
                <c:pt idx="552">
                  <c:v>69.239990000000006</c:v>
                </c:pt>
                <c:pt idx="553">
                  <c:v>65.286000000000001</c:v>
                </c:pt>
                <c:pt idx="554">
                  <c:v>64.771000000000001</c:v>
                </c:pt>
                <c:pt idx="555">
                  <c:v>64.259990000000002</c:v>
                </c:pt>
                <c:pt idx="556">
                  <c:v>64.329990000000009</c:v>
                </c:pt>
                <c:pt idx="557">
                  <c:v>64.288989999999998</c:v>
                </c:pt>
                <c:pt idx="558">
                  <c:v>65.519990000000007</c:v>
                </c:pt>
                <c:pt idx="559">
                  <c:v>65.504990000000006</c:v>
                </c:pt>
                <c:pt idx="560">
                  <c:v>67.00200000000001</c:v>
                </c:pt>
                <c:pt idx="561">
                  <c:v>66.036000000000001</c:v>
                </c:pt>
                <c:pt idx="562">
                  <c:v>65.299990000000022</c:v>
                </c:pt>
                <c:pt idx="563">
                  <c:v>64.053989999999999</c:v>
                </c:pt>
                <c:pt idx="564">
                  <c:v>62.062000000000012</c:v>
                </c:pt>
                <c:pt idx="565">
                  <c:v>61.011990000000004</c:v>
                </c:pt>
                <c:pt idx="566">
                  <c:v>61.071990000000007</c:v>
                </c:pt>
                <c:pt idx="567">
                  <c:v>61.558000000000007</c:v>
                </c:pt>
                <c:pt idx="568">
                  <c:v>60.596980000000002</c:v>
                </c:pt>
                <c:pt idx="569">
                  <c:v>62.077000000000005</c:v>
                </c:pt>
                <c:pt idx="570">
                  <c:v>62.036990000000003</c:v>
                </c:pt>
                <c:pt idx="571">
                  <c:v>61.278990000000093</c:v>
                </c:pt>
                <c:pt idx="572">
                  <c:v>58.642000000000003</c:v>
                </c:pt>
                <c:pt idx="573">
                  <c:v>61.612990000000003</c:v>
                </c:pt>
                <c:pt idx="574">
                  <c:v>61.134990000000002</c:v>
                </c:pt>
                <c:pt idx="575">
                  <c:v>60.607990000000008</c:v>
                </c:pt>
                <c:pt idx="576">
                  <c:v>61.353000000000002</c:v>
                </c:pt>
                <c:pt idx="577">
                  <c:v>63.532000000000011</c:v>
                </c:pt>
                <c:pt idx="578">
                  <c:v>64.562989999999999</c:v>
                </c:pt>
                <c:pt idx="579">
                  <c:v>72.25200000000001</c:v>
                </c:pt>
                <c:pt idx="580">
                  <c:v>64.539990000000003</c:v>
                </c:pt>
                <c:pt idx="581">
                  <c:v>71.307999999999993</c:v>
                </c:pt>
                <c:pt idx="582">
                  <c:v>70.847990000000024</c:v>
                </c:pt>
                <c:pt idx="583">
                  <c:v>62.825000000000003</c:v>
                </c:pt>
                <c:pt idx="584">
                  <c:v>62.317989999999995</c:v>
                </c:pt>
                <c:pt idx="585">
                  <c:v>62.108990000000013</c:v>
                </c:pt>
                <c:pt idx="586">
                  <c:v>67.405000000000001</c:v>
                </c:pt>
                <c:pt idx="587">
                  <c:v>65.300989999999999</c:v>
                </c:pt>
                <c:pt idx="588">
                  <c:v>64.370989999999978</c:v>
                </c:pt>
                <c:pt idx="589">
                  <c:v>61.409990000000008</c:v>
                </c:pt>
                <c:pt idx="590">
                  <c:v>62.427990000000008</c:v>
                </c:pt>
                <c:pt idx="591">
                  <c:v>62.377990000000004</c:v>
                </c:pt>
                <c:pt idx="592">
                  <c:v>62.371990000000004</c:v>
                </c:pt>
                <c:pt idx="593">
                  <c:v>65.349990000000005</c:v>
                </c:pt>
                <c:pt idx="594">
                  <c:v>66.31</c:v>
                </c:pt>
                <c:pt idx="595">
                  <c:v>67.265000000000001</c:v>
                </c:pt>
                <c:pt idx="596">
                  <c:v>69.381</c:v>
                </c:pt>
                <c:pt idx="597">
                  <c:v>70.761990000000026</c:v>
                </c:pt>
                <c:pt idx="598">
                  <c:v>72.23</c:v>
                </c:pt>
                <c:pt idx="599">
                  <c:v>71.286990000000003</c:v>
                </c:pt>
                <c:pt idx="600">
                  <c:v>67.364000000000004</c:v>
                </c:pt>
                <c:pt idx="601">
                  <c:v>72.302990000000008</c:v>
                </c:pt>
                <c:pt idx="602">
                  <c:v>72.302990000000008</c:v>
                </c:pt>
                <c:pt idx="603">
                  <c:v>73.267990000000026</c:v>
                </c:pt>
                <c:pt idx="604">
                  <c:v>73.22299000000001</c:v>
                </c:pt>
                <c:pt idx="605">
                  <c:v>71.293000000000006</c:v>
                </c:pt>
                <c:pt idx="606">
                  <c:v>71.293000000000006</c:v>
                </c:pt>
                <c:pt idx="607">
                  <c:v>71.293000000000006</c:v>
                </c:pt>
                <c:pt idx="608">
                  <c:v>71.767990000000026</c:v>
                </c:pt>
                <c:pt idx="609">
                  <c:v>70.784000000000006</c:v>
                </c:pt>
                <c:pt idx="610">
                  <c:v>67.612990000000011</c:v>
                </c:pt>
                <c:pt idx="611">
                  <c:v>67.853000000000009</c:v>
                </c:pt>
                <c:pt idx="612">
                  <c:v>69.314000000000007</c:v>
                </c:pt>
                <c:pt idx="613">
                  <c:v>67.85999000000001</c:v>
                </c:pt>
                <c:pt idx="614">
                  <c:v>67.89</c:v>
                </c:pt>
                <c:pt idx="615">
                  <c:v>66.862990000000011</c:v>
                </c:pt>
                <c:pt idx="616">
                  <c:v>65.941990000000231</c:v>
                </c:pt>
                <c:pt idx="617">
                  <c:v>64.965000000000003</c:v>
                </c:pt>
                <c:pt idx="618">
                  <c:v>64.987990000000025</c:v>
                </c:pt>
                <c:pt idx="619">
                  <c:v>64.987990000000025</c:v>
                </c:pt>
                <c:pt idx="620">
                  <c:v>67.224990000000005</c:v>
                </c:pt>
                <c:pt idx="621">
                  <c:v>68.243990000000025</c:v>
                </c:pt>
                <c:pt idx="622">
                  <c:v>69.213990000000024</c:v>
                </c:pt>
                <c:pt idx="623">
                  <c:v>70.929990000000004</c:v>
                </c:pt>
                <c:pt idx="624">
                  <c:v>70.150989999999979</c:v>
                </c:pt>
                <c:pt idx="625">
                  <c:v>69.450990000000004</c:v>
                </c:pt>
                <c:pt idx="626">
                  <c:v>69.461000000000027</c:v>
                </c:pt>
                <c:pt idx="627">
                  <c:v>69.461000000000027</c:v>
                </c:pt>
                <c:pt idx="628">
                  <c:v>68.002990000000011</c:v>
                </c:pt>
                <c:pt idx="629">
                  <c:v>68.5</c:v>
                </c:pt>
                <c:pt idx="630">
                  <c:v>67.993000000000023</c:v>
                </c:pt>
                <c:pt idx="631">
                  <c:v>66.547990000000027</c:v>
                </c:pt>
                <c:pt idx="632">
                  <c:v>65.489990000000006</c:v>
                </c:pt>
                <c:pt idx="633">
                  <c:v>65.532000000000011</c:v>
                </c:pt>
                <c:pt idx="634">
                  <c:v>69.950990000000004</c:v>
                </c:pt>
                <c:pt idx="635">
                  <c:v>71.19699</c:v>
                </c:pt>
                <c:pt idx="636">
                  <c:v>74.409990000000022</c:v>
                </c:pt>
                <c:pt idx="637">
                  <c:v>75.401990000000026</c:v>
                </c:pt>
                <c:pt idx="638">
                  <c:v>71.978000000000009</c:v>
                </c:pt>
                <c:pt idx="639">
                  <c:v>74.685000000000002</c:v>
                </c:pt>
                <c:pt idx="640">
                  <c:v>75.654999999999987</c:v>
                </c:pt>
                <c:pt idx="641">
                  <c:v>73.985990000000001</c:v>
                </c:pt>
                <c:pt idx="642">
                  <c:v>75.20299</c:v>
                </c:pt>
                <c:pt idx="643">
                  <c:v>72.273990000000012</c:v>
                </c:pt>
                <c:pt idx="644">
                  <c:v>74.221980000000002</c:v>
                </c:pt>
                <c:pt idx="645">
                  <c:v>76.198990000000009</c:v>
                </c:pt>
                <c:pt idx="646">
                  <c:v>77.209990000000005</c:v>
                </c:pt>
                <c:pt idx="647">
                  <c:v>78.185989999999919</c:v>
                </c:pt>
                <c:pt idx="648">
                  <c:v>75.993000000000023</c:v>
                </c:pt>
                <c:pt idx="649">
                  <c:v>72.797000000000025</c:v>
                </c:pt>
                <c:pt idx="650">
                  <c:v>71.082990000000009</c:v>
                </c:pt>
                <c:pt idx="651">
                  <c:v>70.59</c:v>
                </c:pt>
                <c:pt idx="652">
                  <c:v>71.346980000000002</c:v>
                </c:pt>
                <c:pt idx="653">
                  <c:v>71.84</c:v>
                </c:pt>
                <c:pt idx="654">
                  <c:v>74.775989999999979</c:v>
                </c:pt>
                <c:pt idx="655">
                  <c:v>75.767000000000024</c:v>
                </c:pt>
                <c:pt idx="656">
                  <c:v>76.53</c:v>
                </c:pt>
                <c:pt idx="657">
                  <c:v>80.719990000000024</c:v>
                </c:pt>
                <c:pt idx="658">
                  <c:v>87.09299</c:v>
                </c:pt>
                <c:pt idx="659">
                  <c:v>84.144990000000007</c:v>
                </c:pt>
                <c:pt idx="660">
                  <c:v>84.351000000000013</c:v>
                </c:pt>
                <c:pt idx="661">
                  <c:v>86.601990000000001</c:v>
                </c:pt>
                <c:pt idx="662">
                  <c:v>90.036000000000001</c:v>
                </c:pt>
                <c:pt idx="663">
                  <c:v>83.675989999999842</c:v>
                </c:pt>
                <c:pt idx="664">
                  <c:v>80.74100000000017</c:v>
                </c:pt>
                <c:pt idx="665">
                  <c:v>78.256</c:v>
                </c:pt>
                <c:pt idx="666">
                  <c:v>76.782990000000012</c:v>
                </c:pt>
                <c:pt idx="667">
                  <c:v>81.700990000000004</c:v>
                </c:pt>
                <c:pt idx="668">
                  <c:v>80.74100000000017</c:v>
                </c:pt>
                <c:pt idx="669">
                  <c:v>81.702000000000012</c:v>
                </c:pt>
                <c:pt idx="670">
                  <c:v>82.203990000000005</c:v>
                </c:pt>
                <c:pt idx="671">
                  <c:v>83.191990000000004</c:v>
                </c:pt>
                <c:pt idx="672">
                  <c:v>83.706990000000005</c:v>
                </c:pt>
                <c:pt idx="673">
                  <c:v>86.644990000000007</c:v>
                </c:pt>
                <c:pt idx="674">
                  <c:v>86.172989999999842</c:v>
                </c:pt>
                <c:pt idx="675">
                  <c:v>86.174990000000008</c:v>
                </c:pt>
                <c:pt idx="676">
                  <c:v>86.663990000000013</c:v>
                </c:pt>
                <c:pt idx="677">
                  <c:v>87.673999999999978</c:v>
                </c:pt>
                <c:pt idx="678">
                  <c:v>92.330990000000014</c:v>
                </c:pt>
                <c:pt idx="679">
                  <c:v>96.47299000000001</c:v>
                </c:pt>
                <c:pt idx="680">
                  <c:v>98.941990000000231</c:v>
                </c:pt>
                <c:pt idx="681">
                  <c:v>89.631990000000002</c:v>
                </c:pt>
                <c:pt idx="682">
                  <c:v>87.196990000000014</c:v>
                </c:pt>
                <c:pt idx="683">
                  <c:v>84.7419900000002</c:v>
                </c:pt>
                <c:pt idx="684">
                  <c:v>83.75200000000001</c:v>
                </c:pt>
                <c:pt idx="685">
                  <c:v>88.659990000000008</c:v>
                </c:pt>
                <c:pt idx="686">
                  <c:v>90.140990000000002</c:v>
                </c:pt>
                <c:pt idx="687">
                  <c:v>91.118990000000011</c:v>
                </c:pt>
                <c:pt idx="688">
                  <c:v>94.064000000000007</c:v>
                </c:pt>
                <c:pt idx="689">
                  <c:v>93.564990000000023</c:v>
                </c:pt>
                <c:pt idx="690">
                  <c:v>92.579990000000009</c:v>
                </c:pt>
                <c:pt idx="691">
                  <c:v>93.56898000000001</c:v>
                </c:pt>
                <c:pt idx="692">
                  <c:v>93.56898000000001</c:v>
                </c:pt>
                <c:pt idx="693">
                  <c:v>90.610990000000001</c:v>
                </c:pt>
                <c:pt idx="694">
                  <c:v>89.124999999999986</c:v>
                </c:pt>
                <c:pt idx="695">
                  <c:v>89.129989999999978</c:v>
                </c:pt>
                <c:pt idx="696">
                  <c:v>89.616990000000001</c:v>
                </c:pt>
                <c:pt idx="697">
                  <c:v>90.603000000000009</c:v>
                </c:pt>
                <c:pt idx="698">
                  <c:v>89.187000000000012</c:v>
                </c:pt>
                <c:pt idx="699">
                  <c:v>83.83099</c:v>
                </c:pt>
                <c:pt idx="700">
                  <c:v>84.316990000000004</c:v>
                </c:pt>
                <c:pt idx="701">
                  <c:v>88.224990000000005</c:v>
                </c:pt>
                <c:pt idx="702">
                  <c:v>90.245000000000005</c:v>
                </c:pt>
                <c:pt idx="703">
                  <c:v>94.616990000000001</c:v>
                </c:pt>
                <c:pt idx="704">
                  <c:v>93.667999999999992</c:v>
                </c:pt>
                <c:pt idx="705">
                  <c:v>88.763990000000007</c:v>
                </c:pt>
                <c:pt idx="706">
                  <c:v>88.763990000000007</c:v>
                </c:pt>
                <c:pt idx="707">
                  <c:v>88.763990000000007</c:v>
                </c:pt>
                <c:pt idx="708">
                  <c:v>97.963990000000024</c:v>
                </c:pt>
                <c:pt idx="709">
                  <c:v>99.929990000000004</c:v>
                </c:pt>
                <c:pt idx="710">
                  <c:v>106.85900000000001</c:v>
                </c:pt>
                <c:pt idx="711">
                  <c:v>108.84800000000001</c:v>
                </c:pt>
                <c:pt idx="712">
                  <c:v>101.91000000000012</c:v>
                </c:pt>
                <c:pt idx="713">
                  <c:v>93.444990000000232</c:v>
                </c:pt>
                <c:pt idx="714">
                  <c:v>94.89200000000001</c:v>
                </c:pt>
                <c:pt idx="715">
                  <c:v>97.34</c:v>
                </c:pt>
                <c:pt idx="716">
                  <c:v>100.28</c:v>
                </c:pt>
                <c:pt idx="717">
                  <c:v>103.239</c:v>
                </c:pt>
                <c:pt idx="718">
                  <c:v>108.61000000000001</c:v>
                </c:pt>
                <c:pt idx="719">
                  <c:v>99.000000000000014</c:v>
                </c:pt>
                <c:pt idx="720">
                  <c:v>94.579990000000009</c:v>
                </c:pt>
                <c:pt idx="721">
                  <c:v>96.9919900000002</c:v>
                </c:pt>
                <c:pt idx="722">
                  <c:v>95.549990000000022</c:v>
                </c:pt>
                <c:pt idx="723">
                  <c:v>90.654999999999987</c:v>
                </c:pt>
                <c:pt idx="724">
                  <c:v>88.219990000000024</c:v>
                </c:pt>
                <c:pt idx="725">
                  <c:v>101.9</c:v>
                </c:pt>
                <c:pt idx="726">
                  <c:v>94.571990000000014</c:v>
                </c:pt>
                <c:pt idx="727">
                  <c:v>95.539990000000003</c:v>
                </c:pt>
                <c:pt idx="728">
                  <c:v>93.607990000000001</c:v>
                </c:pt>
                <c:pt idx="729">
                  <c:v>89.689990000000009</c:v>
                </c:pt>
                <c:pt idx="730">
                  <c:v>90.60499999999999</c:v>
                </c:pt>
                <c:pt idx="731">
                  <c:v>97.955990000000014</c:v>
                </c:pt>
                <c:pt idx="732">
                  <c:v>89.622989999999959</c:v>
                </c:pt>
                <c:pt idx="733">
                  <c:v>89.12700000000001</c:v>
                </c:pt>
                <c:pt idx="734">
                  <c:v>89.169999999999987</c:v>
                </c:pt>
                <c:pt idx="735">
                  <c:v>82.35999000000001</c:v>
                </c:pt>
                <c:pt idx="736">
                  <c:v>86.144990000000007</c:v>
                </c:pt>
                <c:pt idx="737">
                  <c:v>78.398990000000012</c:v>
                </c:pt>
                <c:pt idx="738">
                  <c:v>103.85799999999999</c:v>
                </c:pt>
              </c:numCache>
            </c:numRef>
          </c:val>
        </c:ser>
        <c:ser>
          <c:idx val="2"/>
          <c:order val="2"/>
          <c:tx>
            <c:v>Germany</c:v>
          </c:tx>
          <c:spPr>
            <a:ln w="25400">
              <a:solidFill>
                <a:srgbClr val="002060"/>
              </a:solidFill>
            </a:ln>
          </c:spPr>
          <c:marker>
            <c:symbol val="none"/>
          </c:marker>
          <c:cat>
            <c:numRef>
              <c:f>Hoja2!$B$7:$B$2000</c:f>
              <c:numCache>
                <c:formatCode>[$-409]mmm\-yy;@</c:formatCode>
                <c:ptCount val="1994"/>
                <c:pt idx="0">
                  <c:v>39814</c:v>
                </c:pt>
                <c:pt idx="1">
                  <c:v>39815</c:v>
                </c:pt>
                <c:pt idx="2">
                  <c:v>39818</c:v>
                </c:pt>
                <c:pt idx="3">
                  <c:v>39819</c:v>
                </c:pt>
                <c:pt idx="4">
                  <c:v>39820</c:v>
                </c:pt>
                <c:pt idx="5">
                  <c:v>39821</c:v>
                </c:pt>
                <c:pt idx="6">
                  <c:v>39822</c:v>
                </c:pt>
                <c:pt idx="7">
                  <c:v>39825</c:v>
                </c:pt>
                <c:pt idx="8">
                  <c:v>39826</c:v>
                </c:pt>
                <c:pt idx="9">
                  <c:v>39827</c:v>
                </c:pt>
                <c:pt idx="10">
                  <c:v>39828</c:v>
                </c:pt>
                <c:pt idx="11">
                  <c:v>39829</c:v>
                </c:pt>
                <c:pt idx="12">
                  <c:v>39832</c:v>
                </c:pt>
                <c:pt idx="13">
                  <c:v>39833</c:v>
                </c:pt>
                <c:pt idx="14">
                  <c:v>39834</c:v>
                </c:pt>
                <c:pt idx="15">
                  <c:v>39835</c:v>
                </c:pt>
                <c:pt idx="16">
                  <c:v>39836</c:v>
                </c:pt>
                <c:pt idx="17">
                  <c:v>39839</c:v>
                </c:pt>
                <c:pt idx="18">
                  <c:v>39840</c:v>
                </c:pt>
                <c:pt idx="19">
                  <c:v>39841</c:v>
                </c:pt>
                <c:pt idx="20">
                  <c:v>39842</c:v>
                </c:pt>
                <c:pt idx="21">
                  <c:v>39843</c:v>
                </c:pt>
                <c:pt idx="22">
                  <c:v>39846</c:v>
                </c:pt>
                <c:pt idx="23">
                  <c:v>39847</c:v>
                </c:pt>
                <c:pt idx="24">
                  <c:v>39848</c:v>
                </c:pt>
                <c:pt idx="25">
                  <c:v>39849</c:v>
                </c:pt>
                <c:pt idx="26">
                  <c:v>39850</c:v>
                </c:pt>
                <c:pt idx="27">
                  <c:v>39853</c:v>
                </c:pt>
                <c:pt idx="28">
                  <c:v>39854</c:v>
                </c:pt>
                <c:pt idx="29">
                  <c:v>39855</c:v>
                </c:pt>
                <c:pt idx="30">
                  <c:v>39856</c:v>
                </c:pt>
                <c:pt idx="31">
                  <c:v>39857</c:v>
                </c:pt>
                <c:pt idx="32">
                  <c:v>39860</c:v>
                </c:pt>
                <c:pt idx="33">
                  <c:v>39861</c:v>
                </c:pt>
                <c:pt idx="34">
                  <c:v>39862</c:v>
                </c:pt>
                <c:pt idx="35">
                  <c:v>39863</c:v>
                </c:pt>
                <c:pt idx="36">
                  <c:v>39864</c:v>
                </c:pt>
                <c:pt idx="37">
                  <c:v>39867</c:v>
                </c:pt>
                <c:pt idx="38">
                  <c:v>39868</c:v>
                </c:pt>
                <c:pt idx="39">
                  <c:v>39869</c:v>
                </c:pt>
                <c:pt idx="40">
                  <c:v>39870</c:v>
                </c:pt>
                <c:pt idx="41">
                  <c:v>39871</c:v>
                </c:pt>
                <c:pt idx="42">
                  <c:v>39874</c:v>
                </c:pt>
                <c:pt idx="43">
                  <c:v>39875</c:v>
                </c:pt>
                <c:pt idx="44">
                  <c:v>39876</c:v>
                </c:pt>
                <c:pt idx="45">
                  <c:v>39877</c:v>
                </c:pt>
                <c:pt idx="46">
                  <c:v>39878</c:v>
                </c:pt>
                <c:pt idx="47">
                  <c:v>39881</c:v>
                </c:pt>
                <c:pt idx="48">
                  <c:v>39882</c:v>
                </c:pt>
                <c:pt idx="49">
                  <c:v>39883</c:v>
                </c:pt>
                <c:pt idx="50">
                  <c:v>39884</c:v>
                </c:pt>
                <c:pt idx="51">
                  <c:v>39885</c:v>
                </c:pt>
                <c:pt idx="52">
                  <c:v>39888</c:v>
                </c:pt>
                <c:pt idx="53">
                  <c:v>39889</c:v>
                </c:pt>
                <c:pt idx="54">
                  <c:v>39890</c:v>
                </c:pt>
                <c:pt idx="55">
                  <c:v>39891</c:v>
                </c:pt>
                <c:pt idx="56">
                  <c:v>39892</c:v>
                </c:pt>
                <c:pt idx="57">
                  <c:v>39895</c:v>
                </c:pt>
                <c:pt idx="58">
                  <c:v>39896</c:v>
                </c:pt>
                <c:pt idx="59">
                  <c:v>39897</c:v>
                </c:pt>
                <c:pt idx="60">
                  <c:v>39898</c:v>
                </c:pt>
                <c:pt idx="61">
                  <c:v>39899</c:v>
                </c:pt>
                <c:pt idx="62">
                  <c:v>39902</c:v>
                </c:pt>
                <c:pt idx="63">
                  <c:v>39903</c:v>
                </c:pt>
                <c:pt idx="64">
                  <c:v>39904</c:v>
                </c:pt>
                <c:pt idx="65">
                  <c:v>39905</c:v>
                </c:pt>
                <c:pt idx="66">
                  <c:v>39906</c:v>
                </c:pt>
                <c:pt idx="67">
                  <c:v>39909</c:v>
                </c:pt>
                <c:pt idx="68">
                  <c:v>39910</c:v>
                </c:pt>
                <c:pt idx="69">
                  <c:v>39911</c:v>
                </c:pt>
                <c:pt idx="70">
                  <c:v>39912</c:v>
                </c:pt>
                <c:pt idx="71">
                  <c:v>39913</c:v>
                </c:pt>
                <c:pt idx="72">
                  <c:v>39916</c:v>
                </c:pt>
                <c:pt idx="73">
                  <c:v>39917</c:v>
                </c:pt>
                <c:pt idx="74">
                  <c:v>39918</c:v>
                </c:pt>
                <c:pt idx="75">
                  <c:v>39919</c:v>
                </c:pt>
                <c:pt idx="76">
                  <c:v>39920</c:v>
                </c:pt>
                <c:pt idx="77">
                  <c:v>39923</c:v>
                </c:pt>
                <c:pt idx="78">
                  <c:v>39924</c:v>
                </c:pt>
                <c:pt idx="79">
                  <c:v>39925</c:v>
                </c:pt>
                <c:pt idx="80">
                  <c:v>39926</c:v>
                </c:pt>
                <c:pt idx="81">
                  <c:v>39927</c:v>
                </c:pt>
                <c:pt idx="82">
                  <c:v>39930</c:v>
                </c:pt>
                <c:pt idx="83">
                  <c:v>39931</c:v>
                </c:pt>
                <c:pt idx="84">
                  <c:v>39932</c:v>
                </c:pt>
                <c:pt idx="85">
                  <c:v>39933</c:v>
                </c:pt>
                <c:pt idx="86">
                  <c:v>39934</c:v>
                </c:pt>
                <c:pt idx="87">
                  <c:v>39937</c:v>
                </c:pt>
                <c:pt idx="88">
                  <c:v>39938</c:v>
                </c:pt>
                <c:pt idx="89">
                  <c:v>39939</c:v>
                </c:pt>
                <c:pt idx="90">
                  <c:v>39940</c:v>
                </c:pt>
                <c:pt idx="91">
                  <c:v>39941</c:v>
                </c:pt>
                <c:pt idx="92">
                  <c:v>39944</c:v>
                </c:pt>
                <c:pt idx="93">
                  <c:v>39945</c:v>
                </c:pt>
                <c:pt idx="94">
                  <c:v>39946</c:v>
                </c:pt>
                <c:pt idx="95">
                  <c:v>39947</c:v>
                </c:pt>
                <c:pt idx="96">
                  <c:v>39948</c:v>
                </c:pt>
                <c:pt idx="97">
                  <c:v>39951</c:v>
                </c:pt>
                <c:pt idx="98">
                  <c:v>39952</c:v>
                </c:pt>
                <c:pt idx="99">
                  <c:v>39953</c:v>
                </c:pt>
                <c:pt idx="100">
                  <c:v>39954</c:v>
                </c:pt>
                <c:pt idx="101">
                  <c:v>39955</c:v>
                </c:pt>
                <c:pt idx="102">
                  <c:v>39958</c:v>
                </c:pt>
                <c:pt idx="103">
                  <c:v>39959</c:v>
                </c:pt>
                <c:pt idx="104">
                  <c:v>39960</c:v>
                </c:pt>
                <c:pt idx="105">
                  <c:v>39961</c:v>
                </c:pt>
                <c:pt idx="106">
                  <c:v>39962</c:v>
                </c:pt>
                <c:pt idx="107">
                  <c:v>39965</c:v>
                </c:pt>
                <c:pt idx="108">
                  <c:v>39966</c:v>
                </c:pt>
                <c:pt idx="109">
                  <c:v>39967</c:v>
                </c:pt>
                <c:pt idx="110">
                  <c:v>39968</c:v>
                </c:pt>
                <c:pt idx="111">
                  <c:v>39969</c:v>
                </c:pt>
                <c:pt idx="112">
                  <c:v>39972</c:v>
                </c:pt>
                <c:pt idx="113">
                  <c:v>39973</c:v>
                </c:pt>
                <c:pt idx="114">
                  <c:v>39974</c:v>
                </c:pt>
                <c:pt idx="115">
                  <c:v>39975</c:v>
                </c:pt>
                <c:pt idx="116">
                  <c:v>39976</c:v>
                </c:pt>
                <c:pt idx="117">
                  <c:v>39979</c:v>
                </c:pt>
                <c:pt idx="118">
                  <c:v>39980</c:v>
                </c:pt>
                <c:pt idx="119">
                  <c:v>39981</c:v>
                </c:pt>
                <c:pt idx="120">
                  <c:v>39982</c:v>
                </c:pt>
                <c:pt idx="121">
                  <c:v>39983</c:v>
                </c:pt>
                <c:pt idx="122">
                  <c:v>39986</c:v>
                </c:pt>
                <c:pt idx="123">
                  <c:v>39987</c:v>
                </c:pt>
                <c:pt idx="124">
                  <c:v>39988</c:v>
                </c:pt>
                <c:pt idx="125">
                  <c:v>39989</c:v>
                </c:pt>
                <c:pt idx="126">
                  <c:v>39990</c:v>
                </c:pt>
                <c:pt idx="127">
                  <c:v>39993</c:v>
                </c:pt>
                <c:pt idx="128">
                  <c:v>39994</c:v>
                </c:pt>
                <c:pt idx="129">
                  <c:v>39995</c:v>
                </c:pt>
                <c:pt idx="130">
                  <c:v>39996</c:v>
                </c:pt>
                <c:pt idx="131">
                  <c:v>39997</c:v>
                </c:pt>
                <c:pt idx="132">
                  <c:v>40000</c:v>
                </c:pt>
                <c:pt idx="133">
                  <c:v>40001</c:v>
                </c:pt>
                <c:pt idx="134">
                  <c:v>40002</c:v>
                </c:pt>
                <c:pt idx="135">
                  <c:v>40003</c:v>
                </c:pt>
                <c:pt idx="136">
                  <c:v>40004</c:v>
                </c:pt>
                <c:pt idx="137">
                  <c:v>40007</c:v>
                </c:pt>
                <c:pt idx="138">
                  <c:v>40008</c:v>
                </c:pt>
                <c:pt idx="139">
                  <c:v>40009</c:v>
                </c:pt>
                <c:pt idx="140">
                  <c:v>40010</c:v>
                </c:pt>
                <c:pt idx="141">
                  <c:v>40011</c:v>
                </c:pt>
                <c:pt idx="142">
                  <c:v>40014</c:v>
                </c:pt>
                <c:pt idx="143">
                  <c:v>40015</c:v>
                </c:pt>
                <c:pt idx="144">
                  <c:v>40016</c:v>
                </c:pt>
                <c:pt idx="145">
                  <c:v>40017</c:v>
                </c:pt>
                <c:pt idx="146">
                  <c:v>40018</c:v>
                </c:pt>
                <c:pt idx="147">
                  <c:v>40021</c:v>
                </c:pt>
                <c:pt idx="148">
                  <c:v>40022</c:v>
                </c:pt>
                <c:pt idx="149">
                  <c:v>40023</c:v>
                </c:pt>
                <c:pt idx="150">
                  <c:v>40024</c:v>
                </c:pt>
                <c:pt idx="151">
                  <c:v>40025</c:v>
                </c:pt>
                <c:pt idx="152">
                  <c:v>40028</c:v>
                </c:pt>
                <c:pt idx="153">
                  <c:v>40029</c:v>
                </c:pt>
                <c:pt idx="154">
                  <c:v>40030</c:v>
                </c:pt>
                <c:pt idx="155">
                  <c:v>40031</c:v>
                </c:pt>
                <c:pt idx="156">
                  <c:v>40032</c:v>
                </c:pt>
                <c:pt idx="157">
                  <c:v>40035</c:v>
                </c:pt>
                <c:pt idx="158">
                  <c:v>40036</c:v>
                </c:pt>
                <c:pt idx="159">
                  <c:v>40037</c:v>
                </c:pt>
                <c:pt idx="160">
                  <c:v>40038</c:v>
                </c:pt>
                <c:pt idx="161">
                  <c:v>40039</c:v>
                </c:pt>
                <c:pt idx="162">
                  <c:v>40042</c:v>
                </c:pt>
                <c:pt idx="163">
                  <c:v>40043</c:v>
                </c:pt>
                <c:pt idx="164">
                  <c:v>40044</c:v>
                </c:pt>
                <c:pt idx="165">
                  <c:v>40045</c:v>
                </c:pt>
                <c:pt idx="166">
                  <c:v>40046</c:v>
                </c:pt>
                <c:pt idx="167">
                  <c:v>40049</c:v>
                </c:pt>
                <c:pt idx="168">
                  <c:v>40050</c:v>
                </c:pt>
                <c:pt idx="169">
                  <c:v>40051</c:v>
                </c:pt>
                <c:pt idx="170">
                  <c:v>40052</c:v>
                </c:pt>
                <c:pt idx="171">
                  <c:v>40053</c:v>
                </c:pt>
                <c:pt idx="172">
                  <c:v>40056</c:v>
                </c:pt>
                <c:pt idx="173">
                  <c:v>40057</c:v>
                </c:pt>
                <c:pt idx="174">
                  <c:v>40058</c:v>
                </c:pt>
                <c:pt idx="175">
                  <c:v>40059</c:v>
                </c:pt>
                <c:pt idx="176">
                  <c:v>40060</c:v>
                </c:pt>
                <c:pt idx="177">
                  <c:v>40063</c:v>
                </c:pt>
                <c:pt idx="178">
                  <c:v>40064</c:v>
                </c:pt>
                <c:pt idx="179">
                  <c:v>40065</c:v>
                </c:pt>
                <c:pt idx="180">
                  <c:v>40066</c:v>
                </c:pt>
                <c:pt idx="181">
                  <c:v>40067</c:v>
                </c:pt>
                <c:pt idx="182">
                  <c:v>40070</c:v>
                </c:pt>
                <c:pt idx="183">
                  <c:v>40071</c:v>
                </c:pt>
                <c:pt idx="184">
                  <c:v>40072</c:v>
                </c:pt>
                <c:pt idx="185">
                  <c:v>40073</c:v>
                </c:pt>
                <c:pt idx="186">
                  <c:v>40074</c:v>
                </c:pt>
                <c:pt idx="187">
                  <c:v>40077</c:v>
                </c:pt>
                <c:pt idx="188">
                  <c:v>40078</c:v>
                </c:pt>
                <c:pt idx="189">
                  <c:v>40079</c:v>
                </c:pt>
                <c:pt idx="190">
                  <c:v>40080</c:v>
                </c:pt>
                <c:pt idx="191">
                  <c:v>40081</c:v>
                </c:pt>
                <c:pt idx="192">
                  <c:v>40084</c:v>
                </c:pt>
                <c:pt idx="193">
                  <c:v>40085</c:v>
                </c:pt>
                <c:pt idx="194">
                  <c:v>40086</c:v>
                </c:pt>
                <c:pt idx="195">
                  <c:v>40087</c:v>
                </c:pt>
                <c:pt idx="196">
                  <c:v>40088</c:v>
                </c:pt>
                <c:pt idx="197">
                  <c:v>40091</c:v>
                </c:pt>
                <c:pt idx="198">
                  <c:v>40092</c:v>
                </c:pt>
                <c:pt idx="199">
                  <c:v>40093</c:v>
                </c:pt>
                <c:pt idx="200">
                  <c:v>40094</c:v>
                </c:pt>
                <c:pt idx="201">
                  <c:v>40095</c:v>
                </c:pt>
                <c:pt idx="202">
                  <c:v>40098</c:v>
                </c:pt>
                <c:pt idx="203">
                  <c:v>40099</c:v>
                </c:pt>
                <c:pt idx="204">
                  <c:v>40100</c:v>
                </c:pt>
                <c:pt idx="205">
                  <c:v>40101</c:v>
                </c:pt>
                <c:pt idx="206">
                  <c:v>40102</c:v>
                </c:pt>
                <c:pt idx="207">
                  <c:v>40105</c:v>
                </c:pt>
                <c:pt idx="208">
                  <c:v>40106</c:v>
                </c:pt>
                <c:pt idx="209">
                  <c:v>40107</c:v>
                </c:pt>
                <c:pt idx="210">
                  <c:v>40108</c:v>
                </c:pt>
                <c:pt idx="211">
                  <c:v>40109</c:v>
                </c:pt>
                <c:pt idx="212">
                  <c:v>40112</c:v>
                </c:pt>
                <c:pt idx="213">
                  <c:v>40113</c:v>
                </c:pt>
                <c:pt idx="214">
                  <c:v>40114</c:v>
                </c:pt>
                <c:pt idx="215">
                  <c:v>40115</c:v>
                </c:pt>
                <c:pt idx="216">
                  <c:v>40116</c:v>
                </c:pt>
                <c:pt idx="217">
                  <c:v>40119</c:v>
                </c:pt>
                <c:pt idx="218">
                  <c:v>40120</c:v>
                </c:pt>
                <c:pt idx="219">
                  <c:v>40121</c:v>
                </c:pt>
                <c:pt idx="220">
                  <c:v>40122</c:v>
                </c:pt>
                <c:pt idx="221">
                  <c:v>40123</c:v>
                </c:pt>
                <c:pt idx="222">
                  <c:v>40126</c:v>
                </c:pt>
                <c:pt idx="223">
                  <c:v>40127</c:v>
                </c:pt>
                <c:pt idx="224">
                  <c:v>40128</c:v>
                </c:pt>
                <c:pt idx="225">
                  <c:v>40129</c:v>
                </c:pt>
                <c:pt idx="226">
                  <c:v>40130</c:v>
                </c:pt>
                <c:pt idx="227">
                  <c:v>40133</c:v>
                </c:pt>
                <c:pt idx="228">
                  <c:v>40134</c:v>
                </c:pt>
                <c:pt idx="229">
                  <c:v>40135</c:v>
                </c:pt>
                <c:pt idx="230">
                  <c:v>40136</c:v>
                </c:pt>
                <c:pt idx="231">
                  <c:v>40137</c:v>
                </c:pt>
                <c:pt idx="232">
                  <c:v>40140</c:v>
                </c:pt>
                <c:pt idx="233">
                  <c:v>40141</c:v>
                </c:pt>
                <c:pt idx="234">
                  <c:v>40142</c:v>
                </c:pt>
                <c:pt idx="235">
                  <c:v>40143</c:v>
                </c:pt>
                <c:pt idx="236">
                  <c:v>40144</c:v>
                </c:pt>
                <c:pt idx="237">
                  <c:v>40147</c:v>
                </c:pt>
                <c:pt idx="238">
                  <c:v>40148</c:v>
                </c:pt>
                <c:pt idx="239">
                  <c:v>40149</c:v>
                </c:pt>
                <c:pt idx="240">
                  <c:v>40150</c:v>
                </c:pt>
                <c:pt idx="241">
                  <c:v>40151</c:v>
                </c:pt>
                <c:pt idx="242">
                  <c:v>40154</c:v>
                </c:pt>
                <c:pt idx="243">
                  <c:v>40155</c:v>
                </c:pt>
                <c:pt idx="244">
                  <c:v>40156</c:v>
                </c:pt>
                <c:pt idx="245">
                  <c:v>40157</c:v>
                </c:pt>
                <c:pt idx="246">
                  <c:v>40158</c:v>
                </c:pt>
                <c:pt idx="247">
                  <c:v>40161</c:v>
                </c:pt>
                <c:pt idx="248">
                  <c:v>40162</c:v>
                </c:pt>
                <c:pt idx="249">
                  <c:v>40163</c:v>
                </c:pt>
                <c:pt idx="250">
                  <c:v>40164</c:v>
                </c:pt>
                <c:pt idx="251">
                  <c:v>40165</c:v>
                </c:pt>
                <c:pt idx="252">
                  <c:v>40168</c:v>
                </c:pt>
                <c:pt idx="253">
                  <c:v>40169</c:v>
                </c:pt>
                <c:pt idx="254">
                  <c:v>40170</c:v>
                </c:pt>
                <c:pt idx="255">
                  <c:v>40171</c:v>
                </c:pt>
                <c:pt idx="256">
                  <c:v>40172</c:v>
                </c:pt>
                <c:pt idx="257">
                  <c:v>40175</c:v>
                </c:pt>
                <c:pt idx="258">
                  <c:v>40176</c:v>
                </c:pt>
                <c:pt idx="259">
                  <c:v>40177</c:v>
                </c:pt>
                <c:pt idx="260">
                  <c:v>40178</c:v>
                </c:pt>
                <c:pt idx="261">
                  <c:v>40179</c:v>
                </c:pt>
                <c:pt idx="262">
                  <c:v>40182</c:v>
                </c:pt>
                <c:pt idx="263">
                  <c:v>40183</c:v>
                </c:pt>
                <c:pt idx="264">
                  <c:v>40184</c:v>
                </c:pt>
                <c:pt idx="265">
                  <c:v>40185</c:v>
                </c:pt>
                <c:pt idx="266">
                  <c:v>40186</c:v>
                </c:pt>
                <c:pt idx="267">
                  <c:v>40189</c:v>
                </c:pt>
                <c:pt idx="268">
                  <c:v>40190</c:v>
                </c:pt>
                <c:pt idx="269">
                  <c:v>40191</c:v>
                </c:pt>
                <c:pt idx="270">
                  <c:v>40192</c:v>
                </c:pt>
                <c:pt idx="271">
                  <c:v>40193</c:v>
                </c:pt>
                <c:pt idx="272">
                  <c:v>40196</c:v>
                </c:pt>
                <c:pt idx="273">
                  <c:v>40197</c:v>
                </c:pt>
                <c:pt idx="274">
                  <c:v>40198</c:v>
                </c:pt>
                <c:pt idx="275">
                  <c:v>40199</c:v>
                </c:pt>
                <c:pt idx="276">
                  <c:v>40200</c:v>
                </c:pt>
                <c:pt idx="277">
                  <c:v>40203</c:v>
                </c:pt>
                <c:pt idx="278">
                  <c:v>40204</c:v>
                </c:pt>
                <c:pt idx="279">
                  <c:v>40205</c:v>
                </c:pt>
                <c:pt idx="280">
                  <c:v>40206</c:v>
                </c:pt>
                <c:pt idx="281">
                  <c:v>40207</c:v>
                </c:pt>
                <c:pt idx="282">
                  <c:v>40210</c:v>
                </c:pt>
                <c:pt idx="283">
                  <c:v>40211</c:v>
                </c:pt>
                <c:pt idx="284">
                  <c:v>40212</c:v>
                </c:pt>
                <c:pt idx="285">
                  <c:v>40213</c:v>
                </c:pt>
                <c:pt idx="286">
                  <c:v>40214</c:v>
                </c:pt>
                <c:pt idx="287">
                  <c:v>40217</c:v>
                </c:pt>
                <c:pt idx="288">
                  <c:v>40218</c:v>
                </c:pt>
                <c:pt idx="289">
                  <c:v>40219</c:v>
                </c:pt>
                <c:pt idx="290">
                  <c:v>40220</c:v>
                </c:pt>
                <c:pt idx="291">
                  <c:v>40221</c:v>
                </c:pt>
                <c:pt idx="292">
                  <c:v>40224</c:v>
                </c:pt>
                <c:pt idx="293">
                  <c:v>40225</c:v>
                </c:pt>
                <c:pt idx="294">
                  <c:v>40226</c:v>
                </c:pt>
                <c:pt idx="295">
                  <c:v>40227</c:v>
                </c:pt>
                <c:pt idx="296">
                  <c:v>40228</c:v>
                </c:pt>
                <c:pt idx="297">
                  <c:v>40231</c:v>
                </c:pt>
                <c:pt idx="298">
                  <c:v>40232</c:v>
                </c:pt>
                <c:pt idx="299">
                  <c:v>40233</c:v>
                </c:pt>
                <c:pt idx="300">
                  <c:v>40234</c:v>
                </c:pt>
                <c:pt idx="301">
                  <c:v>40235</c:v>
                </c:pt>
                <c:pt idx="302">
                  <c:v>40238</c:v>
                </c:pt>
                <c:pt idx="303">
                  <c:v>40239</c:v>
                </c:pt>
                <c:pt idx="304">
                  <c:v>40240</c:v>
                </c:pt>
                <c:pt idx="305">
                  <c:v>40241</c:v>
                </c:pt>
                <c:pt idx="306">
                  <c:v>40242</c:v>
                </c:pt>
                <c:pt idx="307">
                  <c:v>40245</c:v>
                </c:pt>
                <c:pt idx="308">
                  <c:v>40246</c:v>
                </c:pt>
                <c:pt idx="309">
                  <c:v>40247</c:v>
                </c:pt>
                <c:pt idx="310">
                  <c:v>40248</c:v>
                </c:pt>
                <c:pt idx="311">
                  <c:v>40249</c:v>
                </c:pt>
                <c:pt idx="312">
                  <c:v>40252</c:v>
                </c:pt>
                <c:pt idx="313">
                  <c:v>40253</c:v>
                </c:pt>
                <c:pt idx="314">
                  <c:v>40254</c:v>
                </c:pt>
                <c:pt idx="315">
                  <c:v>40255</c:v>
                </c:pt>
                <c:pt idx="316">
                  <c:v>40256</c:v>
                </c:pt>
                <c:pt idx="317">
                  <c:v>40259</c:v>
                </c:pt>
                <c:pt idx="318">
                  <c:v>40260</c:v>
                </c:pt>
                <c:pt idx="319">
                  <c:v>40261</c:v>
                </c:pt>
                <c:pt idx="320">
                  <c:v>40262</c:v>
                </c:pt>
                <c:pt idx="321">
                  <c:v>40263</c:v>
                </c:pt>
                <c:pt idx="322">
                  <c:v>40266</c:v>
                </c:pt>
                <c:pt idx="323">
                  <c:v>40267</c:v>
                </c:pt>
                <c:pt idx="324">
                  <c:v>40268</c:v>
                </c:pt>
                <c:pt idx="325">
                  <c:v>40269</c:v>
                </c:pt>
                <c:pt idx="326">
                  <c:v>40270</c:v>
                </c:pt>
                <c:pt idx="327">
                  <c:v>40273</c:v>
                </c:pt>
                <c:pt idx="328">
                  <c:v>40274</c:v>
                </c:pt>
                <c:pt idx="329">
                  <c:v>40275</c:v>
                </c:pt>
                <c:pt idx="330">
                  <c:v>40276</c:v>
                </c:pt>
                <c:pt idx="331">
                  <c:v>40277</c:v>
                </c:pt>
                <c:pt idx="332">
                  <c:v>40280</c:v>
                </c:pt>
                <c:pt idx="333">
                  <c:v>40281</c:v>
                </c:pt>
                <c:pt idx="334">
                  <c:v>40282</c:v>
                </c:pt>
                <c:pt idx="335">
                  <c:v>40283</c:v>
                </c:pt>
                <c:pt idx="336">
                  <c:v>40284</c:v>
                </c:pt>
                <c:pt idx="337">
                  <c:v>40287</c:v>
                </c:pt>
                <c:pt idx="338">
                  <c:v>40288</c:v>
                </c:pt>
                <c:pt idx="339">
                  <c:v>40289</c:v>
                </c:pt>
                <c:pt idx="340">
                  <c:v>40290</c:v>
                </c:pt>
                <c:pt idx="341">
                  <c:v>40291</c:v>
                </c:pt>
                <c:pt idx="342">
                  <c:v>40294</c:v>
                </c:pt>
                <c:pt idx="343">
                  <c:v>40295</c:v>
                </c:pt>
                <c:pt idx="344">
                  <c:v>40296</c:v>
                </c:pt>
                <c:pt idx="345">
                  <c:v>40297</c:v>
                </c:pt>
                <c:pt idx="346">
                  <c:v>40298</c:v>
                </c:pt>
                <c:pt idx="347">
                  <c:v>40301</c:v>
                </c:pt>
                <c:pt idx="348">
                  <c:v>40302</c:v>
                </c:pt>
                <c:pt idx="349">
                  <c:v>40303</c:v>
                </c:pt>
                <c:pt idx="350">
                  <c:v>40304</c:v>
                </c:pt>
                <c:pt idx="351">
                  <c:v>40305</c:v>
                </c:pt>
                <c:pt idx="352">
                  <c:v>40308</c:v>
                </c:pt>
                <c:pt idx="353">
                  <c:v>40309</c:v>
                </c:pt>
                <c:pt idx="354">
                  <c:v>40310</c:v>
                </c:pt>
                <c:pt idx="355">
                  <c:v>40311</c:v>
                </c:pt>
                <c:pt idx="356">
                  <c:v>40312</c:v>
                </c:pt>
                <c:pt idx="357">
                  <c:v>40315</c:v>
                </c:pt>
                <c:pt idx="358">
                  <c:v>40316</c:v>
                </c:pt>
                <c:pt idx="359">
                  <c:v>40317</c:v>
                </c:pt>
                <c:pt idx="360">
                  <c:v>40318</c:v>
                </c:pt>
                <c:pt idx="361">
                  <c:v>40319</c:v>
                </c:pt>
                <c:pt idx="362">
                  <c:v>40322</c:v>
                </c:pt>
                <c:pt idx="363">
                  <c:v>40323</c:v>
                </c:pt>
                <c:pt idx="364">
                  <c:v>40324</c:v>
                </c:pt>
                <c:pt idx="365">
                  <c:v>40325</c:v>
                </c:pt>
                <c:pt idx="366">
                  <c:v>40326</c:v>
                </c:pt>
                <c:pt idx="367">
                  <c:v>40329</c:v>
                </c:pt>
                <c:pt idx="368">
                  <c:v>40330</c:v>
                </c:pt>
                <c:pt idx="369">
                  <c:v>40331</c:v>
                </c:pt>
                <c:pt idx="370">
                  <c:v>40332</c:v>
                </c:pt>
                <c:pt idx="371">
                  <c:v>40333</c:v>
                </c:pt>
                <c:pt idx="372">
                  <c:v>40336</c:v>
                </c:pt>
                <c:pt idx="373">
                  <c:v>40337</c:v>
                </c:pt>
                <c:pt idx="374">
                  <c:v>40338</c:v>
                </c:pt>
                <c:pt idx="375">
                  <c:v>40339</c:v>
                </c:pt>
                <c:pt idx="376">
                  <c:v>40340</c:v>
                </c:pt>
                <c:pt idx="377">
                  <c:v>40343</c:v>
                </c:pt>
                <c:pt idx="378">
                  <c:v>40344</c:v>
                </c:pt>
                <c:pt idx="379">
                  <c:v>40345</c:v>
                </c:pt>
                <c:pt idx="380">
                  <c:v>40346</c:v>
                </c:pt>
                <c:pt idx="381">
                  <c:v>40347</c:v>
                </c:pt>
                <c:pt idx="382">
                  <c:v>40350</c:v>
                </c:pt>
                <c:pt idx="383">
                  <c:v>40351</c:v>
                </c:pt>
                <c:pt idx="384">
                  <c:v>40352</c:v>
                </c:pt>
                <c:pt idx="385">
                  <c:v>40353</c:v>
                </c:pt>
                <c:pt idx="386">
                  <c:v>40354</c:v>
                </c:pt>
                <c:pt idx="387">
                  <c:v>40357</c:v>
                </c:pt>
                <c:pt idx="388">
                  <c:v>40358</c:v>
                </c:pt>
                <c:pt idx="389">
                  <c:v>40359</c:v>
                </c:pt>
                <c:pt idx="390">
                  <c:v>40360</c:v>
                </c:pt>
                <c:pt idx="391">
                  <c:v>40361</c:v>
                </c:pt>
                <c:pt idx="392">
                  <c:v>40364</c:v>
                </c:pt>
                <c:pt idx="393">
                  <c:v>40365</c:v>
                </c:pt>
                <c:pt idx="394">
                  <c:v>40366</c:v>
                </c:pt>
                <c:pt idx="395">
                  <c:v>40367</c:v>
                </c:pt>
                <c:pt idx="396">
                  <c:v>40368</c:v>
                </c:pt>
                <c:pt idx="397">
                  <c:v>40371</c:v>
                </c:pt>
                <c:pt idx="398">
                  <c:v>40372</c:v>
                </c:pt>
                <c:pt idx="399">
                  <c:v>40373</c:v>
                </c:pt>
                <c:pt idx="400">
                  <c:v>40374</c:v>
                </c:pt>
                <c:pt idx="401">
                  <c:v>40375</c:v>
                </c:pt>
                <c:pt idx="402">
                  <c:v>40378</c:v>
                </c:pt>
                <c:pt idx="403">
                  <c:v>40379</c:v>
                </c:pt>
                <c:pt idx="404">
                  <c:v>40380</c:v>
                </c:pt>
                <c:pt idx="405">
                  <c:v>40381</c:v>
                </c:pt>
                <c:pt idx="406">
                  <c:v>40382</c:v>
                </c:pt>
                <c:pt idx="407">
                  <c:v>40385</c:v>
                </c:pt>
                <c:pt idx="408">
                  <c:v>40386</c:v>
                </c:pt>
                <c:pt idx="409">
                  <c:v>40387</c:v>
                </c:pt>
                <c:pt idx="410">
                  <c:v>40388</c:v>
                </c:pt>
                <c:pt idx="411">
                  <c:v>40389</c:v>
                </c:pt>
                <c:pt idx="412">
                  <c:v>40392</c:v>
                </c:pt>
                <c:pt idx="413">
                  <c:v>40393</c:v>
                </c:pt>
                <c:pt idx="414">
                  <c:v>40394</c:v>
                </c:pt>
                <c:pt idx="415">
                  <c:v>40395</c:v>
                </c:pt>
                <c:pt idx="416">
                  <c:v>40396</c:v>
                </c:pt>
                <c:pt idx="417">
                  <c:v>40399</c:v>
                </c:pt>
                <c:pt idx="418">
                  <c:v>40400</c:v>
                </c:pt>
                <c:pt idx="419">
                  <c:v>40401</c:v>
                </c:pt>
                <c:pt idx="420">
                  <c:v>40402</c:v>
                </c:pt>
                <c:pt idx="421">
                  <c:v>40403</c:v>
                </c:pt>
                <c:pt idx="422">
                  <c:v>40406</c:v>
                </c:pt>
                <c:pt idx="423">
                  <c:v>40407</c:v>
                </c:pt>
                <c:pt idx="424">
                  <c:v>40408</c:v>
                </c:pt>
                <c:pt idx="425">
                  <c:v>40409</c:v>
                </c:pt>
                <c:pt idx="426">
                  <c:v>40410</c:v>
                </c:pt>
                <c:pt idx="427">
                  <c:v>40413</c:v>
                </c:pt>
                <c:pt idx="428">
                  <c:v>40414</c:v>
                </c:pt>
                <c:pt idx="429">
                  <c:v>40415</c:v>
                </c:pt>
                <c:pt idx="430">
                  <c:v>40416</c:v>
                </c:pt>
                <c:pt idx="431">
                  <c:v>40417</c:v>
                </c:pt>
                <c:pt idx="432">
                  <c:v>40420</c:v>
                </c:pt>
                <c:pt idx="433">
                  <c:v>40421</c:v>
                </c:pt>
                <c:pt idx="434">
                  <c:v>40422</c:v>
                </c:pt>
                <c:pt idx="435">
                  <c:v>40423</c:v>
                </c:pt>
                <c:pt idx="436">
                  <c:v>40424</c:v>
                </c:pt>
                <c:pt idx="437">
                  <c:v>40427</c:v>
                </c:pt>
                <c:pt idx="438">
                  <c:v>40428</c:v>
                </c:pt>
                <c:pt idx="439">
                  <c:v>40429</c:v>
                </c:pt>
                <c:pt idx="440">
                  <c:v>40430</c:v>
                </c:pt>
                <c:pt idx="441">
                  <c:v>40431</c:v>
                </c:pt>
                <c:pt idx="442">
                  <c:v>40434</c:v>
                </c:pt>
                <c:pt idx="443">
                  <c:v>40435</c:v>
                </c:pt>
                <c:pt idx="444">
                  <c:v>40436</c:v>
                </c:pt>
                <c:pt idx="445">
                  <c:v>40437</c:v>
                </c:pt>
                <c:pt idx="446">
                  <c:v>40438</c:v>
                </c:pt>
                <c:pt idx="447">
                  <c:v>40441</c:v>
                </c:pt>
                <c:pt idx="448">
                  <c:v>40442</c:v>
                </c:pt>
                <c:pt idx="449">
                  <c:v>40443</c:v>
                </c:pt>
                <c:pt idx="450">
                  <c:v>40444</c:v>
                </c:pt>
                <c:pt idx="451">
                  <c:v>40445</c:v>
                </c:pt>
                <c:pt idx="452">
                  <c:v>40448</c:v>
                </c:pt>
                <c:pt idx="453">
                  <c:v>40449</c:v>
                </c:pt>
                <c:pt idx="454">
                  <c:v>40450</c:v>
                </c:pt>
                <c:pt idx="455">
                  <c:v>40451</c:v>
                </c:pt>
                <c:pt idx="456">
                  <c:v>40452</c:v>
                </c:pt>
                <c:pt idx="457">
                  <c:v>40455</c:v>
                </c:pt>
                <c:pt idx="458">
                  <c:v>40456</c:v>
                </c:pt>
                <c:pt idx="459">
                  <c:v>40457</c:v>
                </c:pt>
                <c:pt idx="460">
                  <c:v>40458</c:v>
                </c:pt>
                <c:pt idx="461">
                  <c:v>40459</c:v>
                </c:pt>
                <c:pt idx="462">
                  <c:v>40462</c:v>
                </c:pt>
                <c:pt idx="463">
                  <c:v>40463</c:v>
                </c:pt>
                <c:pt idx="464">
                  <c:v>40464</c:v>
                </c:pt>
                <c:pt idx="465">
                  <c:v>40465</c:v>
                </c:pt>
                <c:pt idx="466">
                  <c:v>40466</c:v>
                </c:pt>
                <c:pt idx="467">
                  <c:v>40469</c:v>
                </c:pt>
                <c:pt idx="468">
                  <c:v>40470</c:v>
                </c:pt>
                <c:pt idx="469">
                  <c:v>40471</c:v>
                </c:pt>
                <c:pt idx="470">
                  <c:v>40472</c:v>
                </c:pt>
                <c:pt idx="471">
                  <c:v>40473</c:v>
                </c:pt>
                <c:pt idx="472">
                  <c:v>40476</c:v>
                </c:pt>
                <c:pt idx="473">
                  <c:v>40477</c:v>
                </c:pt>
                <c:pt idx="474">
                  <c:v>40478</c:v>
                </c:pt>
                <c:pt idx="475">
                  <c:v>40479</c:v>
                </c:pt>
                <c:pt idx="476">
                  <c:v>40480</c:v>
                </c:pt>
                <c:pt idx="477">
                  <c:v>40483</c:v>
                </c:pt>
                <c:pt idx="478">
                  <c:v>40484</c:v>
                </c:pt>
                <c:pt idx="479">
                  <c:v>40485</c:v>
                </c:pt>
                <c:pt idx="480">
                  <c:v>40486</c:v>
                </c:pt>
                <c:pt idx="481">
                  <c:v>40487</c:v>
                </c:pt>
                <c:pt idx="482">
                  <c:v>40490</c:v>
                </c:pt>
                <c:pt idx="483">
                  <c:v>40491</c:v>
                </c:pt>
                <c:pt idx="484">
                  <c:v>40492</c:v>
                </c:pt>
                <c:pt idx="485">
                  <c:v>40493</c:v>
                </c:pt>
                <c:pt idx="486">
                  <c:v>40494</c:v>
                </c:pt>
                <c:pt idx="487">
                  <c:v>40497</c:v>
                </c:pt>
                <c:pt idx="488">
                  <c:v>40498</c:v>
                </c:pt>
                <c:pt idx="489">
                  <c:v>40499</c:v>
                </c:pt>
                <c:pt idx="490">
                  <c:v>40500</c:v>
                </c:pt>
                <c:pt idx="491">
                  <c:v>40501</c:v>
                </c:pt>
                <c:pt idx="492">
                  <c:v>40504</c:v>
                </c:pt>
                <c:pt idx="493">
                  <c:v>40505</c:v>
                </c:pt>
                <c:pt idx="494">
                  <c:v>40506</c:v>
                </c:pt>
                <c:pt idx="495">
                  <c:v>40507</c:v>
                </c:pt>
                <c:pt idx="496">
                  <c:v>40508</c:v>
                </c:pt>
                <c:pt idx="497">
                  <c:v>40511</c:v>
                </c:pt>
                <c:pt idx="498">
                  <c:v>40512</c:v>
                </c:pt>
                <c:pt idx="499">
                  <c:v>40513</c:v>
                </c:pt>
                <c:pt idx="500">
                  <c:v>40514</c:v>
                </c:pt>
                <c:pt idx="501">
                  <c:v>40515</c:v>
                </c:pt>
                <c:pt idx="502">
                  <c:v>40518</c:v>
                </c:pt>
                <c:pt idx="503">
                  <c:v>40519</c:v>
                </c:pt>
                <c:pt idx="504">
                  <c:v>40520</c:v>
                </c:pt>
                <c:pt idx="505">
                  <c:v>40521</c:v>
                </c:pt>
                <c:pt idx="506">
                  <c:v>40522</c:v>
                </c:pt>
                <c:pt idx="507">
                  <c:v>40525</c:v>
                </c:pt>
                <c:pt idx="508">
                  <c:v>40526</c:v>
                </c:pt>
                <c:pt idx="509">
                  <c:v>40527</c:v>
                </c:pt>
                <c:pt idx="510">
                  <c:v>40528</c:v>
                </c:pt>
                <c:pt idx="511">
                  <c:v>40529</c:v>
                </c:pt>
                <c:pt idx="512">
                  <c:v>40532</c:v>
                </c:pt>
                <c:pt idx="513">
                  <c:v>40533</c:v>
                </c:pt>
                <c:pt idx="514">
                  <c:v>40534</c:v>
                </c:pt>
                <c:pt idx="515">
                  <c:v>40535</c:v>
                </c:pt>
                <c:pt idx="516">
                  <c:v>40536</c:v>
                </c:pt>
                <c:pt idx="517">
                  <c:v>40539</c:v>
                </c:pt>
                <c:pt idx="518">
                  <c:v>40540</c:v>
                </c:pt>
                <c:pt idx="519">
                  <c:v>40541</c:v>
                </c:pt>
                <c:pt idx="520">
                  <c:v>40542</c:v>
                </c:pt>
                <c:pt idx="521">
                  <c:v>40543</c:v>
                </c:pt>
                <c:pt idx="522">
                  <c:v>40546</c:v>
                </c:pt>
                <c:pt idx="523">
                  <c:v>40547</c:v>
                </c:pt>
                <c:pt idx="524">
                  <c:v>40548</c:v>
                </c:pt>
                <c:pt idx="525">
                  <c:v>40549</c:v>
                </c:pt>
                <c:pt idx="526">
                  <c:v>40550</c:v>
                </c:pt>
                <c:pt idx="527">
                  <c:v>40553</c:v>
                </c:pt>
                <c:pt idx="528">
                  <c:v>40554</c:v>
                </c:pt>
                <c:pt idx="529">
                  <c:v>40555</c:v>
                </c:pt>
                <c:pt idx="530">
                  <c:v>40556</c:v>
                </c:pt>
                <c:pt idx="531">
                  <c:v>40557</c:v>
                </c:pt>
                <c:pt idx="532">
                  <c:v>40560</c:v>
                </c:pt>
                <c:pt idx="533">
                  <c:v>40561</c:v>
                </c:pt>
                <c:pt idx="534">
                  <c:v>40562</c:v>
                </c:pt>
                <c:pt idx="535">
                  <c:v>40563</c:v>
                </c:pt>
                <c:pt idx="536">
                  <c:v>40564</c:v>
                </c:pt>
                <c:pt idx="537">
                  <c:v>40567</c:v>
                </c:pt>
                <c:pt idx="538">
                  <c:v>40568</c:v>
                </c:pt>
                <c:pt idx="539">
                  <c:v>40569</c:v>
                </c:pt>
                <c:pt idx="540">
                  <c:v>40570</c:v>
                </c:pt>
                <c:pt idx="541">
                  <c:v>40571</c:v>
                </c:pt>
                <c:pt idx="542">
                  <c:v>40574</c:v>
                </c:pt>
                <c:pt idx="543">
                  <c:v>40575</c:v>
                </c:pt>
                <c:pt idx="544">
                  <c:v>40576</c:v>
                </c:pt>
                <c:pt idx="545">
                  <c:v>40577</c:v>
                </c:pt>
                <c:pt idx="546">
                  <c:v>40578</c:v>
                </c:pt>
                <c:pt idx="547">
                  <c:v>40581</c:v>
                </c:pt>
                <c:pt idx="548">
                  <c:v>40582</c:v>
                </c:pt>
                <c:pt idx="549">
                  <c:v>40583</c:v>
                </c:pt>
                <c:pt idx="550">
                  <c:v>40584</c:v>
                </c:pt>
                <c:pt idx="551">
                  <c:v>40585</c:v>
                </c:pt>
                <c:pt idx="552">
                  <c:v>40588</c:v>
                </c:pt>
                <c:pt idx="553">
                  <c:v>40589</c:v>
                </c:pt>
                <c:pt idx="554">
                  <c:v>40590</c:v>
                </c:pt>
                <c:pt idx="555">
                  <c:v>40591</c:v>
                </c:pt>
                <c:pt idx="556">
                  <c:v>40592</c:v>
                </c:pt>
                <c:pt idx="557">
                  <c:v>40595</c:v>
                </c:pt>
                <c:pt idx="558">
                  <c:v>40596</c:v>
                </c:pt>
                <c:pt idx="559">
                  <c:v>40597</c:v>
                </c:pt>
                <c:pt idx="560">
                  <c:v>40598</c:v>
                </c:pt>
                <c:pt idx="561">
                  <c:v>40599</c:v>
                </c:pt>
                <c:pt idx="562">
                  <c:v>40602</c:v>
                </c:pt>
                <c:pt idx="563">
                  <c:v>40603</c:v>
                </c:pt>
                <c:pt idx="564">
                  <c:v>40604</c:v>
                </c:pt>
                <c:pt idx="565">
                  <c:v>40605</c:v>
                </c:pt>
                <c:pt idx="566">
                  <c:v>40606</c:v>
                </c:pt>
                <c:pt idx="567">
                  <c:v>40609</c:v>
                </c:pt>
                <c:pt idx="568">
                  <c:v>40610</c:v>
                </c:pt>
                <c:pt idx="569">
                  <c:v>40611</c:v>
                </c:pt>
                <c:pt idx="570">
                  <c:v>40612</c:v>
                </c:pt>
                <c:pt idx="571">
                  <c:v>40613</c:v>
                </c:pt>
                <c:pt idx="572">
                  <c:v>40616</c:v>
                </c:pt>
                <c:pt idx="573">
                  <c:v>40617</c:v>
                </c:pt>
                <c:pt idx="574">
                  <c:v>40618</c:v>
                </c:pt>
                <c:pt idx="575">
                  <c:v>40619</c:v>
                </c:pt>
                <c:pt idx="576">
                  <c:v>40620</c:v>
                </c:pt>
                <c:pt idx="577">
                  <c:v>40623</c:v>
                </c:pt>
                <c:pt idx="578">
                  <c:v>40624</c:v>
                </c:pt>
                <c:pt idx="579">
                  <c:v>40625</c:v>
                </c:pt>
                <c:pt idx="580">
                  <c:v>40626</c:v>
                </c:pt>
                <c:pt idx="581">
                  <c:v>40627</c:v>
                </c:pt>
                <c:pt idx="582">
                  <c:v>40630</c:v>
                </c:pt>
                <c:pt idx="583">
                  <c:v>40631</c:v>
                </c:pt>
                <c:pt idx="584">
                  <c:v>40632</c:v>
                </c:pt>
                <c:pt idx="585">
                  <c:v>40633</c:v>
                </c:pt>
                <c:pt idx="586">
                  <c:v>40634</c:v>
                </c:pt>
                <c:pt idx="587">
                  <c:v>40637</c:v>
                </c:pt>
                <c:pt idx="588">
                  <c:v>40638</c:v>
                </c:pt>
                <c:pt idx="589">
                  <c:v>40639</c:v>
                </c:pt>
                <c:pt idx="590">
                  <c:v>40640</c:v>
                </c:pt>
                <c:pt idx="591">
                  <c:v>40641</c:v>
                </c:pt>
                <c:pt idx="592">
                  <c:v>40644</c:v>
                </c:pt>
                <c:pt idx="593">
                  <c:v>40645</c:v>
                </c:pt>
                <c:pt idx="594">
                  <c:v>40646</c:v>
                </c:pt>
                <c:pt idx="595">
                  <c:v>40647</c:v>
                </c:pt>
                <c:pt idx="596">
                  <c:v>40648</c:v>
                </c:pt>
                <c:pt idx="597">
                  <c:v>40651</c:v>
                </c:pt>
                <c:pt idx="598">
                  <c:v>40652</c:v>
                </c:pt>
                <c:pt idx="599">
                  <c:v>40653</c:v>
                </c:pt>
                <c:pt idx="600">
                  <c:v>40654</c:v>
                </c:pt>
                <c:pt idx="601">
                  <c:v>40655</c:v>
                </c:pt>
                <c:pt idx="602">
                  <c:v>40658</c:v>
                </c:pt>
                <c:pt idx="603">
                  <c:v>40659</c:v>
                </c:pt>
                <c:pt idx="604">
                  <c:v>40660</c:v>
                </c:pt>
                <c:pt idx="605">
                  <c:v>40661</c:v>
                </c:pt>
                <c:pt idx="606">
                  <c:v>40662</c:v>
                </c:pt>
                <c:pt idx="607">
                  <c:v>40665</c:v>
                </c:pt>
                <c:pt idx="608">
                  <c:v>40666</c:v>
                </c:pt>
                <c:pt idx="609">
                  <c:v>40667</c:v>
                </c:pt>
                <c:pt idx="610">
                  <c:v>40668</c:v>
                </c:pt>
                <c:pt idx="611">
                  <c:v>40669</c:v>
                </c:pt>
                <c:pt idx="612">
                  <c:v>40672</c:v>
                </c:pt>
                <c:pt idx="613">
                  <c:v>40673</c:v>
                </c:pt>
                <c:pt idx="614">
                  <c:v>40674</c:v>
                </c:pt>
                <c:pt idx="615">
                  <c:v>40675</c:v>
                </c:pt>
                <c:pt idx="616">
                  <c:v>40676</c:v>
                </c:pt>
                <c:pt idx="617">
                  <c:v>40679</c:v>
                </c:pt>
                <c:pt idx="618">
                  <c:v>40680</c:v>
                </c:pt>
                <c:pt idx="619">
                  <c:v>40681</c:v>
                </c:pt>
                <c:pt idx="620">
                  <c:v>40682</c:v>
                </c:pt>
                <c:pt idx="621">
                  <c:v>40683</c:v>
                </c:pt>
                <c:pt idx="622">
                  <c:v>40686</c:v>
                </c:pt>
                <c:pt idx="623">
                  <c:v>40687</c:v>
                </c:pt>
                <c:pt idx="624">
                  <c:v>40688</c:v>
                </c:pt>
                <c:pt idx="625">
                  <c:v>40689</c:v>
                </c:pt>
                <c:pt idx="626">
                  <c:v>40690</c:v>
                </c:pt>
                <c:pt idx="627">
                  <c:v>40693</c:v>
                </c:pt>
                <c:pt idx="628">
                  <c:v>40694</c:v>
                </c:pt>
                <c:pt idx="629">
                  <c:v>40695</c:v>
                </c:pt>
                <c:pt idx="630">
                  <c:v>40696</c:v>
                </c:pt>
                <c:pt idx="631">
                  <c:v>40697</c:v>
                </c:pt>
                <c:pt idx="632">
                  <c:v>40700</c:v>
                </c:pt>
                <c:pt idx="633">
                  <c:v>40701</c:v>
                </c:pt>
                <c:pt idx="634">
                  <c:v>40702</c:v>
                </c:pt>
                <c:pt idx="635">
                  <c:v>40703</c:v>
                </c:pt>
                <c:pt idx="636">
                  <c:v>40704</c:v>
                </c:pt>
                <c:pt idx="637">
                  <c:v>40707</c:v>
                </c:pt>
                <c:pt idx="638">
                  <c:v>40708</c:v>
                </c:pt>
                <c:pt idx="639">
                  <c:v>40709</c:v>
                </c:pt>
                <c:pt idx="640">
                  <c:v>40710</c:v>
                </c:pt>
                <c:pt idx="641">
                  <c:v>40711</c:v>
                </c:pt>
                <c:pt idx="642">
                  <c:v>40714</c:v>
                </c:pt>
                <c:pt idx="643">
                  <c:v>40715</c:v>
                </c:pt>
                <c:pt idx="644">
                  <c:v>40716</c:v>
                </c:pt>
                <c:pt idx="645">
                  <c:v>40717</c:v>
                </c:pt>
                <c:pt idx="646">
                  <c:v>40718</c:v>
                </c:pt>
                <c:pt idx="647">
                  <c:v>40721</c:v>
                </c:pt>
                <c:pt idx="648">
                  <c:v>40722</c:v>
                </c:pt>
                <c:pt idx="649">
                  <c:v>40723</c:v>
                </c:pt>
                <c:pt idx="650">
                  <c:v>40724</c:v>
                </c:pt>
                <c:pt idx="651">
                  <c:v>40725</c:v>
                </c:pt>
                <c:pt idx="652">
                  <c:v>40728</c:v>
                </c:pt>
                <c:pt idx="653">
                  <c:v>40729</c:v>
                </c:pt>
                <c:pt idx="654">
                  <c:v>40730</c:v>
                </c:pt>
                <c:pt idx="655">
                  <c:v>40731</c:v>
                </c:pt>
                <c:pt idx="656">
                  <c:v>40732</c:v>
                </c:pt>
                <c:pt idx="657">
                  <c:v>40735</c:v>
                </c:pt>
                <c:pt idx="658">
                  <c:v>40736</c:v>
                </c:pt>
                <c:pt idx="659">
                  <c:v>40737</c:v>
                </c:pt>
                <c:pt idx="660">
                  <c:v>40738</c:v>
                </c:pt>
                <c:pt idx="661">
                  <c:v>40739</c:v>
                </c:pt>
                <c:pt idx="662">
                  <c:v>40742</c:v>
                </c:pt>
                <c:pt idx="663">
                  <c:v>40743</c:v>
                </c:pt>
                <c:pt idx="664">
                  <c:v>40744</c:v>
                </c:pt>
                <c:pt idx="665">
                  <c:v>40745</c:v>
                </c:pt>
                <c:pt idx="666">
                  <c:v>40746</c:v>
                </c:pt>
                <c:pt idx="667">
                  <c:v>40749</c:v>
                </c:pt>
                <c:pt idx="668">
                  <c:v>40750</c:v>
                </c:pt>
                <c:pt idx="669">
                  <c:v>40751</c:v>
                </c:pt>
                <c:pt idx="670">
                  <c:v>40752</c:v>
                </c:pt>
                <c:pt idx="671">
                  <c:v>40753</c:v>
                </c:pt>
                <c:pt idx="672">
                  <c:v>40756</c:v>
                </c:pt>
                <c:pt idx="673">
                  <c:v>40757</c:v>
                </c:pt>
                <c:pt idx="674">
                  <c:v>40758</c:v>
                </c:pt>
                <c:pt idx="675">
                  <c:v>40759</c:v>
                </c:pt>
                <c:pt idx="676">
                  <c:v>40760</c:v>
                </c:pt>
                <c:pt idx="677">
                  <c:v>40763</c:v>
                </c:pt>
                <c:pt idx="678">
                  <c:v>40764</c:v>
                </c:pt>
                <c:pt idx="679">
                  <c:v>40765</c:v>
                </c:pt>
                <c:pt idx="680">
                  <c:v>40766</c:v>
                </c:pt>
                <c:pt idx="681">
                  <c:v>40767</c:v>
                </c:pt>
                <c:pt idx="682">
                  <c:v>40770</c:v>
                </c:pt>
                <c:pt idx="683">
                  <c:v>40771</c:v>
                </c:pt>
                <c:pt idx="684">
                  <c:v>40772</c:v>
                </c:pt>
                <c:pt idx="685">
                  <c:v>40773</c:v>
                </c:pt>
                <c:pt idx="686">
                  <c:v>40774</c:v>
                </c:pt>
                <c:pt idx="687">
                  <c:v>40777</c:v>
                </c:pt>
                <c:pt idx="688">
                  <c:v>40778</c:v>
                </c:pt>
                <c:pt idx="689">
                  <c:v>40779</c:v>
                </c:pt>
                <c:pt idx="690">
                  <c:v>40780</c:v>
                </c:pt>
                <c:pt idx="691">
                  <c:v>40781</c:v>
                </c:pt>
                <c:pt idx="692">
                  <c:v>40784</c:v>
                </c:pt>
                <c:pt idx="693">
                  <c:v>40785</c:v>
                </c:pt>
                <c:pt idx="694">
                  <c:v>40786</c:v>
                </c:pt>
                <c:pt idx="695">
                  <c:v>40787</c:v>
                </c:pt>
                <c:pt idx="696">
                  <c:v>40788</c:v>
                </c:pt>
                <c:pt idx="697">
                  <c:v>40791</c:v>
                </c:pt>
                <c:pt idx="698">
                  <c:v>40792</c:v>
                </c:pt>
                <c:pt idx="699">
                  <c:v>40793</c:v>
                </c:pt>
                <c:pt idx="700">
                  <c:v>40794</c:v>
                </c:pt>
                <c:pt idx="701">
                  <c:v>40795</c:v>
                </c:pt>
                <c:pt idx="702">
                  <c:v>40798</c:v>
                </c:pt>
                <c:pt idx="703">
                  <c:v>40799</c:v>
                </c:pt>
                <c:pt idx="704">
                  <c:v>40800</c:v>
                </c:pt>
                <c:pt idx="705">
                  <c:v>40801</c:v>
                </c:pt>
                <c:pt idx="706">
                  <c:v>40802</c:v>
                </c:pt>
                <c:pt idx="707">
                  <c:v>40805</c:v>
                </c:pt>
                <c:pt idx="708">
                  <c:v>40806</c:v>
                </c:pt>
                <c:pt idx="709">
                  <c:v>40807</c:v>
                </c:pt>
                <c:pt idx="710">
                  <c:v>40808</c:v>
                </c:pt>
                <c:pt idx="711">
                  <c:v>40809</c:v>
                </c:pt>
                <c:pt idx="712">
                  <c:v>40812</c:v>
                </c:pt>
                <c:pt idx="713">
                  <c:v>40813</c:v>
                </c:pt>
                <c:pt idx="714">
                  <c:v>40814</c:v>
                </c:pt>
                <c:pt idx="715">
                  <c:v>40815</c:v>
                </c:pt>
                <c:pt idx="716">
                  <c:v>40816</c:v>
                </c:pt>
                <c:pt idx="717">
                  <c:v>40819</c:v>
                </c:pt>
                <c:pt idx="718">
                  <c:v>40820</c:v>
                </c:pt>
                <c:pt idx="719">
                  <c:v>40821</c:v>
                </c:pt>
                <c:pt idx="720">
                  <c:v>40822</c:v>
                </c:pt>
                <c:pt idx="721">
                  <c:v>40823</c:v>
                </c:pt>
                <c:pt idx="722">
                  <c:v>40826</c:v>
                </c:pt>
                <c:pt idx="723">
                  <c:v>40827</c:v>
                </c:pt>
                <c:pt idx="724">
                  <c:v>40828</c:v>
                </c:pt>
                <c:pt idx="725">
                  <c:v>40829</c:v>
                </c:pt>
                <c:pt idx="726">
                  <c:v>40830</c:v>
                </c:pt>
                <c:pt idx="727">
                  <c:v>40833</c:v>
                </c:pt>
                <c:pt idx="728">
                  <c:v>40834</c:v>
                </c:pt>
                <c:pt idx="729">
                  <c:v>40835</c:v>
                </c:pt>
                <c:pt idx="730">
                  <c:v>40836</c:v>
                </c:pt>
                <c:pt idx="731">
                  <c:v>40837</c:v>
                </c:pt>
                <c:pt idx="732">
                  <c:v>40840</c:v>
                </c:pt>
                <c:pt idx="733">
                  <c:v>40841</c:v>
                </c:pt>
                <c:pt idx="734">
                  <c:v>40842</c:v>
                </c:pt>
                <c:pt idx="735">
                  <c:v>40843</c:v>
                </c:pt>
                <c:pt idx="736">
                  <c:v>40844</c:v>
                </c:pt>
                <c:pt idx="737">
                  <c:v>40847</c:v>
                </c:pt>
                <c:pt idx="738">
                  <c:v>40848</c:v>
                </c:pt>
              </c:numCache>
            </c:numRef>
          </c:cat>
          <c:val>
            <c:numRef>
              <c:f>Hoja2!$V$7:$V$2000</c:f>
              <c:numCache>
                <c:formatCode>General</c:formatCode>
                <c:ptCount val="1994"/>
                <c:pt idx="0">
                  <c:v>49.500000000000007</c:v>
                </c:pt>
                <c:pt idx="1">
                  <c:v>49.500000000000007</c:v>
                </c:pt>
                <c:pt idx="2">
                  <c:v>49.849990000000005</c:v>
                </c:pt>
                <c:pt idx="3">
                  <c:v>48.64</c:v>
                </c:pt>
                <c:pt idx="4">
                  <c:v>45.750000000000007</c:v>
                </c:pt>
                <c:pt idx="5">
                  <c:v>46.42</c:v>
                </c:pt>
                <c:pt idx="6">
                  <c:v>48.969990000000003</c:v>
                </c:pt>
                <c:pt idx="7">
                  <c:v>49.189990000000002</c:v>
                </c:pt>
                <c:pt idx="8">
                  <c:v>51.359989999999996</c:v>
                </c:pt>
                <c:pt idx="9">
                  <c:v>54.799990000000093</c:v>
                </c:pt>
                <c:pt idx="10">
                  <c:v>56.579990000000002</c:v>
                </c:pt>
                <c:pt idx="11">
                  <c:v>56.59</c:v>
                </c:pt>
                <c:pt idx="12">
                  <c:v>56.06</c:v>
                </c:pt>
                <c:pt idx="13">
                  <c:v>60.179990000000011</c:v>
                </c:pt>
                <c:pt idx="14">
                  <c:v>59.280000000000008</c:v>
                </c:pt>
                <c:pt idx="15">
                  <c:v>59.789990000000003</c:v>
                </c:pt>
                <c:pt idx="16">
                  <c:v>62.81</c:v>
                </c:pt>
                <c:pt idx="17">
                  <c:v>59.280000000000008</c:v>
                </c:pt>
                <c:pt idx="18">
                  <c:v>58.31</c:v>
                </c:pt>
                <c:pt idx="19">
                  <c:v>59.079990000000002</c:v>
                </c:pt>
                <c:pt idx="20">
                  <c:v>58.569990000000011</c:v>
                </c:pt>
                <c:pt idx="21">
                  <c:v>59.079990000000002</c:v>
                </c:pt>
                <c:pt idx="22">
                  <c:v>59.079990000000002</c:v>
                </c:pt>
                <c:pt idx="23">
                  <c:v>60.099990000000012</c:v>
                </c:pt>
                <c:pt idx="24">
                  <c:v>60.000000000000007</c:v>
                </c:pt>
                <c:pt idx="25">
                  <c:v>61.500000000000007</c:v>
                </c:pt>
                <c:pt idx="26">
                  <c:v>62.500000000000007</c:v>
                </c:pt>
                <c:pt idx="27">
                  <c:v>62.500000000000007</c:v>
                </c:pt>
                <c:pt idx="28">
                  <c:v>62.500000000000007</c:v>
                </c:pt>
                <c:pt idx="29">
                  <c:v>62.500000000000007</c:v>
                </c:pt>
                <c:pt idx="30">
                  <c:v>66.5</c:v>
                </c:pt>
                <c:pt idx="31">
                  <c:v>68.25</c:v>
                </c:pt>
                <c:pt idx="32">
                  <c:v>73.719990000000024</c:v>
                </c:pt>
                <c:pt idx="33">
                  <c:v>76.929990000000004</c:v>
                </c:pt>
                <c:pt idx="34">
                  <c:v>84.399990000000003</c:v>
                </c:pt>
                <c:pt idx="35">
                  <c:v>85.86999999999999</c:v>
                </c:pt>
                <c:pt idx="36">
                  <c:v>90.34</c:v>
                </c:pt>
                <c:pt idx="37">
                  <c:v>89.000000000000014</c:v>
                </c:pt>
                <c:pt idx="38">
                  <c:v>91.98</c:v>
                </c:pt>
                <c:pt idx="39">
                  <c:v>90.500000000000014</c:v>
                </c:pt>
                <c:pt idx="40">
                  <c:v>84.519990000000007</c:v>
                </c:pt>
                <c:pt idx="41">
                  <c:v>83.519990000000007</c:v>
                </c:pt>
                <c:pt idx="42">
                  <c:v>85.519990000000007</c:v>
                </c:pt>
                <c:pt idx="43">
                  <c:v>87.500000000000014</c:v>
                </c:pt>
                <c:pt idx="44">
                  <c:v>86</c:v>
                </c:pt>
                <c:pt idx="45">
                  <c:v>88.000000000000014</c:v>
                </c:pt>
                <c:pt idx="46">
                  <c:v>89.500000000000014</c:v>
                </c:pt>
                <c:pt idx="47">
                  <c:v>90.489990000000006</c:v>
                </c:pt>
                <c:pt idx="48">
                  <c:v>87.500000000000014</c:v>
                </c:pt>
                <c:pt idx="49">
                  <c:v>84.759990000000002</c:v>
                </c:pt>
                <c:pt idx="50">
                  <c:v>82.039990000000003</c:v>
                </c:pt>
                <c:pt idx="51">
                  <c:v>75.56</c:v>
                </c:pt>
                <c:pt idx="52">
                  <c:v>70.099990000000005</c:v>
                </c:pt>
                <c:pt idx="53">
                  <c:v>68.509990000000002</c:v>
                </c:pt>
                <c:pt idx="54">
                  <c:v>68.019990000000007</c:v>
                </c:pt>
                <c:pt idx="55">
                  <c:v>64.53</c:v>
                </c:pt>
                <c:pt idx="56">
                  <c:v>63.530000000000008</c:v>
                </c:pt>
                <c:pt idx="57">
                  <c:v>61.530000000000008</c:v>
                </c:pt>
                <c:pt idx="58">
                  <c:v>55.59</c:v>
                </c:pt>
                <c:pt idx="59">
                  <c:v>52.099990000000012</c:v>
                </c:pt>
                <c:pt idx="60">
                  <c:v>51.120000000000012</c:v>
                </c:pt>
                <c:pt idx="61">
                  <c:v>51.609990000000003</c:v>
                </c:pt>
                <c:pt idx="62">
                  <c:v>53.599990000000012</c:v>
                </c:pt>
                <c:pt idx="63">
                  <c:v>56.079990000000002</c:v>
                </c:pt>
                <c:pt idx="64">
                  <c:v>57.569990000000011</c:v>
                </c:pt>
                <c:pt idx="65">
                  <c:v>54.099990000000012</c:v>
                </c:pt>
                <c:pt idx="66">
                  <c:v>49.64</c:v>
                </c:pt>
                <c:pt idx="67">
                  <c:v>47.000000000000007</c:v>
                </c:pt>
                <c:pt idx="68">
                  <c:v>46.500000000000007</c:v>
                </c:pt>
                <c:pt idx="69">
                  <c:v>46.000000000000007</c:v>
                </c:pt>
                <c:pt idx="70">
                  <c:v>43.500000000000007</c:v>
                </c:pt>
                <c:pt idx="71">
                  <c:v>45.000000000000007</c:v>
                </c:pt>
                <c:pt idx="72">
                  <c:v>45.000000000000007</c:v>
                </c:pt>
                <c:pt idx="73">
                  <c:v>43.500000000000007</c:v>
                </c:pt>
                <c:pt idx="74">
                  <c:v>41.5</c:v>
                </c:pt>
                <c:pt idx="75">
                  <c:v>41</c:v>
                </c:pt>
                <c:pt idx="76">
                  <c:v>41</c:v>
                </c:pt>
                <c:pt idx="77">
                  <c:v>41</c:v>
                </c:pt>
                <c:pt idx="78">
                  <c:v>43</c:v>
                </c:pt>
                <c:pt idx="79">
                  <c:v>44.000000000000007</c:v>
                </c:pt>
                <c:pt idx="80">
                  <c:v>43</c:v>
                </c:pt>
                <c:pt idx="81">
                  <c:v>43.25</c:v>
                </c:pt>
                <c:pt idx="82">
                  <c:v>43</c:v>
                </c:pt>
                <c:pt idx="83">
                  <c:v>43</c:v>
                </c:pt>
                <c:pt idx="84">
                  <c:v>43</c:v>
                </c:pt>
                <c:pt idx="85">
                  <c:v>39</c:v>
                </c:pt>
                <c:pt idx="86">
                  <c:v>38.5</c:v>
                </c:pt>
                <c:pt idx="87">
                  <c:v>38.5</c:v>
                </c:pt>
                <c:pt idx="88">
                  <c:v>38</c:v>
                </c:pt>
                <c:pt idx="89">
                  <c:v>34</c:v>
                </c:pt>
                <c:pt idx="90">
                  <c:v>27.000000000000004</c:v>
                </c:pt>
                <c:pt idx="91">
                  <c:v>25.500000000000004</c:v>
                </c:pt>
                <c:pt idx="92">
                  <c:v>26.579990000000031</c:v>
                </c:pt>
                <c:pt idx="93">
                  <c:v>25.769990000000004</c:v>
                </c:pt>
                <c:pt idx="94">
                  <c:v>28.159990000000054</c:v>
                </c:pt>
                <c:pt idx="95">
                  <c:v>35.859989999999996</c:v>
                </c:pt>
                <c:pt idx="96">
                  <c:v>35.319990000000004</c:v>
                </c:pt>
                <c:pt idx="97">
                  <c:v>38.25</c:v>
                </c:pt>
                <c:pt idx="98">
                  <c:v>35.319990000000004</c:v>
                </c:pt>
                <c:pt idx="99">
                  <c:v>33.819990000000004</c:v>
                </c:pt>
                <c:pt idx="100">
                  <c:v>35.399990000000003</c:v>
                </c:pt>
                <c:pt idx="101">
                  <c:v>38.75</c:v>
                </c:pt>
                <c:pt idx="102">
                  <c:v>38.75</c:v>
                </c:pt>
                <c:pt idx="103">
                  <c:v>38.709990000000012</c:v>
                </c:pt>
                <c:pt idx="104">
                  <c:v>38.950000000000003</c:v>
                </c:pt>
                <c:pt idx="105">
                  <c:v>41.51999</c:v>
                </c:pt>
                <c:pt idx="106">
                  <c:v>41</c:v>
                </c:pt>
                <c:pt idx="107">
                  <c:v>39.450000000000003</c:v>
                </c:pt>
                <c:pt idx="108">
                  <c:v>35.009990000000002</c:v>
                </c:pt>
                <c:pt idx="109">
                  <c:v>33.17</c:v>
                </c:pt>
                <c:pt idx="110">
                  <c:v>35</c:v>
                </c:pt>
                <c:pt idx="111">
                  <c:v>35</c:v>
                </c:pt>
                <c:pt idx="112">
                  <c:v>35</c:v>
                </c:pt>
                <c:pt idx="113">
                  <c:v>35</c:v>
                </c:pt>
                <c:pt idx="114">
                  <c:v>35</c:v>
                </c:pt>
                <c:pt idx="115">
                  <c:v>35</c:v>
                </c:pt>
                <c:pt idx="116">
                  <c:v>35</c:v>
                </c:pt>
                <c:pt idx="117">
                  <c:v>35</c:v>
                </c:pt>
                <c:pt idx="118">
                  <c:v>36</c:v>
                </c:pt>
                <c:pt idx="119">
                  <c:v>38</c:v>
                </c:pt>
                <c:pt idx="120">
                  <c:v>38</c:v>
                </c:pt>
                <c:pt idx="121">
                  <c:v>37</c:v>
                </c:pt>
                <c:pt idx="122">
                  <c:v>37</c:v>
                </c:pt>
                <c:pt idx="123">
                  <c:v>38</c:v>
                </c:pt>
                <c:pt idx="124">
                  <c:v>37</c:v>
                </c:pt>
                <c:pt idx="125">
                  <c:v>35</c:v>
                </c:pt>
                <c:pt idx="126">
                  <c:v>35</c:v>
                </c:pt>
                <c:pt idx="127">
                  <c:v>33</c:v>
                </c:pt>
                <c:pt idx="128">
                  <c:v>30.000000000000004</c:v>
                </c:pt>
                <c:pt idx="129">
                  <c:v>30.000000000000004</c:v>
                </c:pt>
                <c:pt idx="130">
                  <c:v>30.000000000000004</c:v>
                </c:pt>
                <c:pt idx="131">
                  <c:v>31.000000000000004</c:v>
                </c:pt>
                <c:pt idx="132">
                  <c:v>33.5</c:v>
                </c:pt>
                <c:pt idx="133">
                  <c:v>33.5</c:v>
                </c:pt>
                <c:pt idx="134">
                  <c:v>35</c:v>
                </c:pt>
                <c:pt idx="135">
                  <c:v>35</c:v>
                </c:pt>
                <c:pt idx="136">
                  <c:v>35.5</c:v>
                </c:pt>
                <c:pt idx="137">
                  <c:v>36</c:v>
                </c:pt>
                <c:pt idx="138">
                  <c:v>36</c:v>
                </c:pt>
                <c:pt idx="139">
                  <c:v>36</c:v>
                </c:pt>
                <c:pt idx="140">
                  <c:v>33</c:v>
                </c:pt>
                <c:pt idx="141">
                  <c:v>33</c:v>
                </c:pt>
                <c:pt idx="142">
                  <c:v>33</c:v>
                </c:pt>
                <c:pt idx="143">
                  <c:v>31.000000000000004</c:v>
                </c:pt>
                <c:pt idx="144">
                  <c:v>31.000000000000004</c:v>
                </c:pt>
                <c:pt idx="145">
                  <c:v>22.000000000000004</c:v>
                </c:pt>
                <c:pt idx="146">
                  <c:v>30.000000000000004</c:v>
                </c:pt>
                <c:pt idx="147">
                  <c:v>29.000000000000004</c:v>
                </c:pt>
                <c:pt idx="148">
                  <c:v>27.000000000000004</c:v>
                </c:pt>
                <c:pt idx="149">
                  <c:v>27.000000000000004</c:v>
                </c:pt>
                <c:pt idx="150">
                  <c:v>26.000000000000004</c:v>
                </c:pt>
                <c:pt idx="151">
                  <c:v>26.000000000000004</c:v>
                </c:pt>
                <c:pt idx="152">
                  <c:v>25.000000000000004</c:v>
                </c:pt>
                <c:pt idx="153">
                  <c:v>23.000000000000004</c:v>
                </c:pt>
                <c:pt idx="154">
                  <c:v>24.000000000000004</c:v>
                </c:pt>
                <c:pt idx="155">
                  <c:v>24.000000000000004</c:v>
                </c:pt>
                <c:pt idx="156">
                  <c:v>25.000000000000004</c:v>
                </c:pt>
                <c:pt idx="157">
                  <c:v>24.000000000000004</c:v>
                </c:pt>
                <c:pt idx="158">
                  <c:v>25.000000000000004</c:v>
                </c:pt>
                <c:pt idx="159">
                  <c:v>26.000000000000004</c:v>
                </c:pt>
                <c:pt idx="160">
                  <c:v>25.000000000000004</c:v>
                </c:pt>
                <c:pt idx="161">
                  <c:v>25.000000000000004</c:v>
                </c:pt>
                <c:pt idx="162">
                  <c:v>25.000000000000004</c:v>
                </c:pt>
                <c:pt idx="163">
                  <c:v>26.000000000000004</c:v>
                </c:pt>
                <c:pt idx="164">
                  <c:v>26.000000000000004</c:v>
                </c:pt>
                <c:pt idx="165">
                  <c:v>26.000000000000004</c:v>
                </c:pt>
                <c:pt idx="166">
                  <c:v>25.000000000000004</c:v>
                </c:pt>
                <c:pt idx="167">
                  <c:v>23.000000000000004</c:v>
                </c:pt>
                <c:pt idx="168">
                  <c:v>23.000000000000004</c:v>
                </c:pt>
                <c:pt idx="169">
                  <c:v>23.000000000000004</c:v>
                </c:pt>
                <c:pt idx="170">
                  <c:v>23.000000000000004</c:v>
                </c:pt>
                <c:pt idx="171">
                  <c:v>23.000000000000004</c:v>
                </c:pt>
                <c:pt idx="172">
                  <c:v>23.000000000000004</c:v>
                </c:pt>
                <c:pt idx="173">
                  <c:v>24.000000000000004</c:v>
                </c:pt>
                <c:pt idx="174">
                  <c:v>24.000000000000004</c:v>
                </c:pt>
                <c:pt idx="175">
                  <c:v>24.000000000000004</c:v>
                </c:pt>
                <c:pt idx="176">
                  <c:v>26.500000000000004</c:v>
                </c:pt>
                <c:pt idx="177">
                  <c:v>26.500000000000004</c:v>
                </c:pt>
                <c:pt idx="178">
                  <c:v>26.000000000000004</c:v>
                </c:pt>
                <c:pt idx="179">
                  <c:v>26.000000000000004</c:v>
                </c:pt>
                <c:pt idx="180">
                  <c:v>25.000000000000004</c:v>
                </c:pt>
                <c:pt idx="181">
                  <c:v>24.000000000000004</c:v>
                </c:pt>
                <c:pt idx="182">
                  <c:v>24.000000000000004</c:v>
                </c:pt>
                <c:pt idx="183">
                  <c:v>24.000000000000004</c:v>
                </c:pt>
                <c:pt idx="184">
                  <c:v>23.000000000000004</c:v>
                </c:pt>
                <c:pt idx="185">
                  <c:v>23.000000000000004</c:v>
                </c:pt>
                <c:pt idx="186">
                  <c:v>23.000000000000004</c:v>
                </c:pt>
                <c:pt idx="187">
                  <c:v>23.000000000000004</c:v>
                </c:pt>
                <c:pt idx="188">
                  <c:v>23.000000000000004</c:v>
                </c:pt>
                <c:pt idx="189">
                  <c:v>23.000000000000004</c:v>
                </c:pt>
                <c:pt idx="190">
                  <c:v>23.000000000000004</c:v>
                </c:pt>
                <c:pt idx="191">
                  <c:v>23.000000000000004</c:v>
                </c:pt>
                <c:pt idx="192">
                  <c:v>24.000000000000004</c:v>
                </c:pt>
                <c:pt idx="193">
                  <c:v>24.000000000000004</c:v>
                </c:pt>
                <c:pt idx="194">
                  <c:v>24.000000000000004</c:v>
                </c:pt>
                <c:pt idx="195">
                  <c:v>24.000000000000004</c:v>
                </c:pt>
                <c:pt idx="196">
                  <c:v>25.000000000000004</c:v>
                </c:pt>
                <c:pt idx="197">
                  <c:v>25.000000000000004</c:v>
                </c:pt>
                <c:pt idx="198">
                  <c:v>24.000000000000004</c:v>
                </c:pt>
                <c:pt idx="199">
                  <c:v>24.000000000000004</c:v>
                </c:pt>
                <c:pt idx="200">
                  <c:v>23.989990000000002</c:v>
                </c:pt>
                <c:pt idx="201">
                  <c:v>24.000000000000004</c:v>
                </c:pt>
                <c:pt idx="202">
                  <c:v>24.000000000000004</c:v>
                </c:pt>
                <c:pt idx="203">
                  <c:v>24.000000000000004</c:v>
                </c:pt>
                <c:pt idx="204">
                  <c:v>24.000000000000004</c:v>
                </c:pt>
                <c:pt idx="205">
                  <c:v>24.000000000000004</c:v>
                </c:pt>
                <c:pt idx="206">
                  <c:v>24.000000000000004</c:v>
                </c:pt>
                <c:pt idx="207">
                  <c:v>24.000000000000004</c:v>
                </c:pt>
                <c:pt idx="208">
                  <c:v>24.000000000000004</c:v>
                </c:pt>
                <c:pt idx="209">
                  <c:v>24.000000000000004</c:v>
                </c:pt>
                <c:pt idx="210">
                  <c:v>24.500000000000004</c:v>
                </c:pt>
                <c:pt idx="211">
                  <c:v>24.500000000000004</c:v>
                </c:pt>
                <c:pt idx="212">
                  <c:v>24.500000000000004</c:v>
                </c:pt>
                <c:pt idx="213">
                  <c:v>24.500000000000004</c:v>
                </c:pt>
                <c:pt idx="214">
                  <c:v>24.989990000000002</c:v>
                </c:pt>
                <c:pt idx="215">
                  <c:v>24.989990000000002</c:v>
                </c:pt>
                <c:pt idx="216">
                  <c:v>24.989990000000002</c:v>
                </c:pt>
                <c:pt idx="217">
                  <c:v>24.989990000000002</c:v>
                </c:pt>
                <c:pt idx="218">
                  <c:v>24.989990000000002</c:v>
                </c:pt>
                <c:pt idx="219">
                  <c:v>24.989990000000002</c:v>
                </c:pt>
                <c:pt idx="220">
                  <c:v>24.989990000000002</c:v>
                </c:pt>
                <c:pt idx="221">
                  <c:v>26.989990000000002</c:v>
                </c:pt>
                <c:pt idx="222">
                  <c:v>26.989990000000002</c:v>
                </c:pt>
                <c:pt idx="223">
                  <c:v>26.989990000000002</c:v>
                </c:pt>
                <c:pt idx="224">
                  <c:v>26.989990000000002</c:v>
                </c:pt>
                <c:pt idx="225">
                  <c:v>26.989990000000002</c:v>
                </c:pt>
                <c:pt idx="226">
                  <c:v>28.479999999999986</c:v>
                </c:pt>
                <c:pt idx="227">
                  <c:v>29.969990000000003</c:v>
                </c:pt>
                <c:pt idx="228">
                  <c:v>29.989990000000002</c:v>
                </c:pt>
                <c:pt idx="229">
                  <c:v>28.989990000000002</c:v>
                </c:pt>
                <c:pt idx="230">
                  <c:v>29.979999999999986</c:v>
                </c:pt>
                <c:pt idx="231">
                  <c:v>29.969990000000003</c:v>
                </c:pt>
                <c:pt idx="232">
                  <c:v>29.959990000000001</c:v>
                </c:pt>
                <c:pt idx="233">
                  <c:v>30.950000000000003</c:v>
                </c:pt>
                <c:pt idx="234">
                  <c:v>29.939990000000005</c:v>
                </c:pt>
                <c:pt idx="235">
                  <c:v>29.959990000000001</c:v>
                </c:pt>
                <c:pt idx="236">
                  <c:v>30.959990000000001</c:v>
                </c:pt>
                <c:pt idx="237">
                  <c:v>29.950000000000003</c:v>
                </c:pt>
                <c:pt idx="238">
                  <c:v>28.959990000000001</c:v>
                </c:pt>
                <c:pt idx="239">
                  <c:v>28.439990000000005</c:v>
                </c:pt>
                <c:pt idx="240">
                  <c:v>28.439990000000005</c:v>
                </c:pt>
                <c:pt idx="241">
                  <c:v>28.450000000000003</c:v>
                </c:pt>
                <c:pt idx="242">
                  <c:v>28.459990000000001</c:v>
                </c:pt>
                <c:pt idx="243">
                  <c:v>28.939990000000005</c:v>
                </c:pt>
                <c:pt idx="244">
                  <c:v>28.950000000000003</c:v>
                </c:pt>
                <c:pt idx="245">
                  <c:v>29.439990000000005</c:v>
                </c:pt>
                <c:pt idx="246">
                  <c:v>29.450000000000003</c:v>
                </c:pt>
                <c:pt idx="247">
                  <c:v>28.450000000000003</c:v>
                </c:pt>
                <c:pt idx="248">
                  <c:v>28.450000000000003</c:v>
                </c:pt>
                <c:pt idx="249">
                  <c:v>28.450000000000003</c:v>
                </c:pt>
                <c:pt idx="250">
                  <c:v>29.939990000000005</c:v>
                </c:pt>
                <c:pt idx="251">
                  <c:v>22.962999999999937</c:v>
                </c:pt>
                <c:pt idx="252">
                  <c:v>25.976000000000003</c:v>
                </c:pt>
                <c:pt idx="253">
                  <c:v>24.918000000000003</c:v>
                </c:pt>
                <c:pt idx="254">
                  <c:v>24.931990000000031</c:v>
                </c:pt>
                <c:pt idx="255">
                  <c:v>24.924000000000003</c:v>
                </c:pt>
                <c:pt idx="256">
                  <c:v>24.924000000000003</c:v>
                </c:pt>
                <c:pt idx="257">
                  <c:v>24.924000000000003</c:v>
                </c:pt>
                <c:pt idx="258">
                  <c:v>24.892000000000003</c:v>
                </c:pt>
                <c:pt idx="259">
                  <c:v>24.948990000000002</c:v>
                </c:pt>
                <c:pt idx="260">
                  <c:v>24.93599</c:v>
                </c:pt>
                <c:pt idx="261">
                  <c:v>24.93599</c:v>
                </c:pt>
                <c:pt idx="262">
                  <c:v>23.956990000000001</c:v>
                </c:pt>
                <c:pt idx="263">
                  <c:v>23.47198000000003</c:v>
                </c:pt>
                <c:pt idx="264">
                  <c:v>22.482989999999937</c:v>
                </c:pt>
                <c:pt idx="265">
                  <c:v>22.476000000000003</c:v>
                </c:pt>
                <c:pt idx="266">
                  <c:v>22.47198000000003</c:v>
                </c:pt>
                <c:pt idx="267">
                  <c:v>23.461990000000004</c:v>
                </c:pt>
                <c:pt idx="268">
                  <c:v>23.464999999999989</c:v>
                </c:pt>
                <c:pt idx="269">
                  <c:v>27.461000000000002</c:v>
                </c:pt>
                <c:pt idx="270">
                  <c:v>27.431000000000001</c:v>
                </c:pt>
                <c:pt idx="271">
                  <c:v>27.467000000000002</c:v>
                </c:pt>
                <c:pt idx="272">
                  <c:v>27.440990000000003</c:v>
                </c:pt>
                <c:pt idx="273">
                  <c:v>27.441990000000001</c:v>
                </c:pt>
                <c:pt idx="274">
                  <c:v>28.422990000000002</c:v>
                </c:pt>
                <c:pt idx="275">
                  <c:v>32.42</c:v>
                </c:pt>
                <c:pt idx="276">
                  <c:v>32.456990000000005</c:v>
                </c:pt>
                <c:pt idx="277">
                  <c:v>31.447999999999986</c:v>
                </c:pt>
                <c:pt idx="278">
                  <c:v>30.440990000000003</c:v>
                </c:pt>
                <c:pt idx="279">
                  <c:v>30.437990000000031</c:v>
                </c:pt>
                <c:pt idx="280">
                  <c:v>31.896000000000004</c:v>
                </c:pt>
                <c:pt idx="281">
                  <c:v>31.937990000000031</c:v>
                </c:pt>
                <c:pt idx="282">
                  <c:v>31.978000000000002</c:v>
                </c:pt>
                <c:pt idx="283">
                  <c:v>31.943980000000003</c:v>
                </c:pt>
                <c:pt idx="284">
                  <c:v>33.429990000000011</c:v>
                </c:pt>
                <c:pt idx="285">
                  <c:v>37.866990000000001</c:v>
                </c:pt>
                <c:pt idx="286">
                  <c:v>38.912990000000001</c:v>
                </c:pt>
                <c:pt idx="287">
                  <c:v>40.959990000000005</c:v>
                </c:pt>
                <c:pt idx="288">
                  <c:v>40.920990000000003</c:v>
                </c:pt>
                <c:pt idx="289">
                  <c:v>48.920990000000003</c:v>
                </c:pt>
                <c:pt idx="290">
                  <c:v>40.853000000000002</c:v>
                </c:pt>
                <c:pt idx="291">
                  <c:v>40.375990000000002</c:v>
                </c:pt>
                <c:pt idx="292">
                  <c:v>40.425990000000013</c:v>
                </c:pt>
                <c:pt idx="293">
                  <c:v>40.425990000000013</c:v>
                </c:pt>
                <c:pt idx="294">
                  <c:v>39.976990000000001</c:v>
                </c:pt>
                <c:pt idx="295">
                  <c:v>39.883000000000003</c:v>
                </c:pt>
                <c:pt idx="296">
                  <c:v>38.883990000000004</c:v>
                </c:pt>
                <c:pt idx="297">
                  <c:v>37.980990000000006</c:v>
                </c:pt>
                <c:pt idx="298">
                  <c:v>37.870000000000005</c:v>
                </c:pt>
                <c:pt idx="299">
                  <c:v>38.898990000000012</c:v>
                </c:pt>
                <c:pt idx="300">
                  <c:v>38.909000000000006</c:v>
                </c:pt>
                <c:pt idx="301">
                  <c:v>36.944990000000004</c:v>
                </c:pt>
                <c:pt idx="302">
                  <c:v>35.941990000000004</c:v>
                </c:pt>
                <c:pt idx="303">
                  <c:v>28.97198000000003</c:v>
                </c:pt>
                <c:pt idx="304">
                  <c:v>28.978000000000002</c:v>
                </c:pt>
                <c:pt idx="305">
                  <c:v>29.478000000000002</c:v>
                </c:pt>
                <c:pt idx="306">
                  <c:v>29.467000000000002</c:v>
                </c:pt>
                <c:pt idx="307">
                  <c:v>28.470990000000004</c:v>
                </c:pt>
                <c:pt idx="308">
                  <c:v>25.47198000000003</c:v>
                </c:pt>
                <c:pt idx="309">
                  <c:v>21.484990000000003</c:v>
                </c:pt>
                <c:pt idx="310">
                  <c:v>21.984990000000003</c:v>
                </c:pt>
                <c:pt idx="311">
                  <c:v>21.980990000000002</c:v>
                </c:pt>
                <c:pt idx="312">
                  <c:v>21.481990000000003</c:v>
                </c:pt>
                <c:pt idx="313">
                  <c:v>22.478000000000002</c:v>
                </c:pt>
                <c:pt idx="314">
                  <c:v>22.47099</c:v>
                </c:pt>
                <c:pt idx="315">
                  <c:v>24.976000000000003</c:v>
                </c:pt>
                <c:pt idx="316">
                  <c:v>27.461000000000002</c:v>
                </c:pt>
                <c:pt idx="317">
                  <c:v>29.433000000000003</c:v>
                </c:pt>
                <c:pt idx="318">
                  <c:v>27.961990000000004</c:v>
                </c:pt>
                <c:pt idx="319">
                  <c:v>27.952990000000003</c:v>
                </c:pt>
                <c:pt idx="320">
                  <c:v>27.935000000000002</c:v>
                </c:pt>
                <c:pt idx="321">
                  <c:v>27.935000000000002</c:v>
                </c:pt>
                <c:pt idx="322">
                  <c:v>26.467000000000002</c:v>
                </c:pt>
                <c:pt idx="323">
                  <c:v>26.467000000000002</c:v>
                </c:pt>
                <c:pt idx="324">
                  <c:v>28.462999999999937</c:v>
                </c:pt>
                <c:pt idx="325">
                  <c:v>27.450990000000001</c:v>
                </c:pt>
                <c:pt idx="326">
                  <c:v>27.450990000000001</c:v>
                </c:pt>
                <c:pt idx="327">
                  <c:v>27.450990000000001</c:v>
                </c:pt>
                <c:pt idx="328">
                  <c:v>29.364990000000031</c:v>
                </c:pt>
                <c:pt idx="329">
                  <c:v>29.465989999999948</c:v>
                </c:pt>
                <c:pt idx="330">
                  <c:v>29.496990000000004</c:v>
                </c:pt>
                <c:pt idx="331">
                  <c:v>27.474000000000004</c:v>
                </c:pt>
                <c:pt idx="332">
                  <c:v>26.476990000000001</c:v>
                </c:pt>
                <c:pt idx="333">
                  <c:v>26.478000000000002</c:v>
                </c:pt>
                <c:pt idx="334">
                  <c:v>27.457990000000031</c:v>
                </c:pt>
                <c:pt idx="335">
                  <c:v>30.441990000000004</c:v>
                </c:pt>
                <c:pt idx="336">
                  <c:v>30.468990000000002</c:v>
                </c:pt>
                <c:pt idx="337">
                  <c:v>30.487000000000002</c:v>
                </c:pt>
                <c:pt idx="338">
                  <c:v>30.421999999999986</c:v>
                </c:pt>
                <c:pt idx="339">
                  <c:v>31.444990000000004</c:v>
                </c:pt>
                <c:pt idx="340">
                  <c:v>33.469990000000003</c:v>
                </c:pt>
                <c:pt idx="341">
                  <c:v>39.463990000000003</c:v>
                </c:pt>
                <c:pt idx="342">
                  <c:v>39.394000000000005</c:v>
                </c:pt>
                <c:pt idx="343">
                  <c:v>48.321000000000005</c:v>
                </c:pt>
                <c:pt idx="344">
                  <c:v>48.500000000000007</c:v>
                </c:pt>
                <c:pt idx="345">
                  <c:v>43.40399</c:v>
                </c:pt>
                <c:pt idx="346">
                  <c:v>39.450990000000004</c:v>
                </c:pt>
                <c:pt idx="347">
                  <c:v>39.450990000000004</c:v>
                </c:pt>
                <c:pt idx="348">
                  <c:v>45.308000000000007</c:v>
                </c:pt>
                <c:pt idx="349">
                  <c:v>49.399990000000003</c:v>
                </c:pt>
                <c:pt idx="350">
                  <c:v>55.366000000000007</c:v>
                </c:pt>
                <c:pt idx="351">
                  <c:v>53.370990000000006</c:v>
                </c:pt>
                <c:pt idx="352">
                  <c:v>44.39</c:v>
                </c:pt>
                <c:pt idx="353">
                  <c:v>44.392990000000012</c:v>
                </c:pt>
                <c:pt idx="354">
                  <c:v>42.42</c:v>
                </c:pt>
                <c:pt idx="355">
                  <c:v>41.39</c:v>
                </c:pt>
                <c:pt idx="356">
                  <c:v>43.39</c:v>
                </c:pt>
                <c:pt idx="357">
                  <c:v>45.409990000000001</c:v>
                </c:pt>
                <c:pt idx="358">
                  <c:v>42.39</c:v>
                </c:pt>
                <c:pt idx="359">
                  <c:v>38.39</c:v>
                </c:pt>
                <c:pt idx="360">
                  <c:v>41.39</c:v>
                </c:pt>
                <c:pt idx="361">
                  <c:v>40.39</c:v>
                </c:pt>
                <c:pt idx="362">
                  <c:v>39.362000000000002</c:v>
                </c:pt>
                <c:pt idx="363">
                  <c:v>39.372990000000001</c:v>
                </c:pt>
                <c:pt idx="364">
                  <c:v>39.379990000000006</c:v>
                </c:pt>
                <c:pt idx="365">
                  <c:v>37.453990000000005</c:v>
                </c:pt>
                <c:pt idx="366">
                  <c:v>34.415990000000001</c:v>
                </c:pt>
                <c:pt idx="367">
                  <c:v>34.415990000000001</c:v>
                </c:pt>
                <c:pt idx="368">
                  <c:v>35.459990000000005</c:v>
                </c:pt>
                <c:pt idx="369">
                  <c:v>35.459990000000005</c:v>
                </c:pt>
                <c:pt idx="370">
                  <c:v>38.366</c:v>
                </c:pt>
                <c:pt idx="371">
                  <c:v>38.366</c:v>
                </c:pt>
                <c:pt idx="372">
                  <c:v>42.429990000000011</c:v>
                </c:pt>
                <c:pt idx="373">
                  <c:v>42.429990000000011</c:v>
                </c:pt>
                <c:pt idx="374">
                  <c:v>39.399990000000003</c:v>
                </c:pt>
                <c:pt idx="375">
                  <c:v>34.439990000000002</c:v>
                </c:pt>
                <c:pt idx="376">
                  <c:v>34.439990000000002</c:v>
                </c:pt>
                <c:pt idx="377">
                  <c:v>35.469990000000003</c:v>
                </c:pt>
                <c:pt idx="378">
                  <c:v>35.469990000000003</c:v>
                </c:pt>
                <c:pt idx="379">
                  <c:v>35.370000000000005</c:v>
                </c:pt>
                <c:pt idx="380">
                  <c:v>35.370000000000005</c:v>
                </c:pt>
                <c:pt idx="381">
                  <c:v>32.439990000000002</c:v>
                </c:pt>
                <c:pt idx="382">
                  <c:v>32.439990000000002</c:v>
                </c:pt>
                <c:pt idx="383">
                  <c:v>34.469990000000003</c:v>
                </c:pt>
                <c:pt idx="384">
                  <c:v>34.469990000000003</c:v>
                </c:pt>
                <c:pt idx="385">
                  <c:v>37.409990000000001</c:v>
                </c:pt>
                <c:pt idx="386">
                  <c:v>37.409990000000001</c:v>
                </c:pt>
                <c:pt idx="387">
                  <c:v>38.42</c:v>
                </c:pt>
                <c:pt idx="388">
                  <c:v>38.42</c:v>
                </c:pt>
                <c:pt idx="389">
                  <c:v>37.409990000000001</c:v>
                </c:pt>
                <c:pt idx="390">
                  <c:v>37.409990000000001</c:v>
                </c:pt>
                <c:pt idx="391">
                  <c:v>37.409990000000001</c:v>
                </c:pt>
                <c:pt idx="392">
                  <c:v>37.89</c:v>
                </c:pt>
                <c:pt idx="393">
                  <c:v>37.89</c:v>
                </c:pt>
                <c:pt idx="394">
                  <c:v>37.439990000000002</c:v>
                </c:pt>
                <c:pt idx="395">
                  <c:v>37.439990000000002</c:v>
                </c:pt>
                <c:pt idx="396">
                  <c:v>35.92</c:v>
                </c:pt>
                <c:pt idx="397">
                  <c:v>35.92</c:v>
                </c:pt>
                <c:pt idx="398">
                  <c:v>34.89</c:v>
                </c:pt>
                <c:pt idx="399">
                  <c:v>34.89</c:v>
                </c:pt>
                <c:pt idx="400">
                  <c:v>34.929990000000011</c:v>
                </c:pt>
                <c:pt idx="401">
                  <c:v>34.929990000000011</c:v>
                </c:pt>
                <c:pt idx="402">
                  <c:v>35.89</c:v>
                </c:pt>
                <c:pt idx="403">
                  <c:v>35.89</c:v>
                </c:pt>
                <c:pt idx="404">
                  <c:v>35.859989999999996</c:v>
                </c:pt>
                <c:pt idx="405">
                  <c:v>35.859989999999996</c:v>
                </c:pt>
                <c:pt idx="406">
                  <c:v>35.879989999999999</c:v>
                </c:pt>
                <c:pt idx="407">
                  <c:v>35.879989999999999</c:v>
                </c:pt>
                <c:pt idx="408">
                  <c:v>31.909990000000004</c:v>
                </c:pt>
                <c:pt idx="409">
                  <c:v>31.909990000000004</c:v>
                </c:pt>
                <c:pt idx="410">
                  <c:v>32.929990000000011</c:v>
                </c:pt>
                <c:pt idx="411">
                  <c:v>32.929990000000011</c:v>
                </c:pt>
                <c:pt idx="412">
                  <c:v>34.899990000000003</c:v>
                </c:pt>
                <c:pt idx="413">
                  <c:v>34.899990000000003</c:v>
                </c:pt>
                <c:pt idx="414">
                  <c:v>33.879989999999999</c:v>
                </c:pt>
                <c:pt idx="415">
                  <c:v>33.879989999999999</c:v>
                </c:pt>
                <c:pt idx="416">
                  <c:v>36.870000000000005</c:v>
                </c:pt>
                <c:pt idx="417">
                  <c:v>36.870000000000005</c:v>
                </c:pt>
                <c:pt idx="418">
                  <c:v>38.829990000000002</c:v>
                </c:pt>
                <c:pt idx="419">
                  <c:v>38.829990000000002</c:v>
                </c:pt>
                <c:pt idx="420">
                  <c:v>43.81</c:v>
                </c:pt>
                <c:pt idx="421">
                  <c:v>43.81</c:v>
                </c:pt>
                <c:pt idx="422">
                  <c:v>43.84</c:v>
                </c:pt>
                <c:pt idx="423">
                  <c:v>43.84</c:v>
                </c:pt>
                <c:pt idx="424">
                  <c:v>42.799990000000093</c:v>
                </c:pt>
                <c:pt idx="425">
                  <c:v>39.769990000000085</c:v>
                </c:pt>
                <c:pt idx="426">
                  <c:v>39.769990000000085</c:v>
                </c:pt>
                <c:pt idx="427">
                  <c:v>39.78</c:v>
                </c:pt>
                <c:pt idx="428">
                  <c:v>40.859989999999996</c:v>
                </c:pt>
                <c:pt idx="429">
                  <c:v>41.829990000000002</c:v>
                </c:pt>
                <c:pt idx="430">
                  <c:v>40.739990000000013</c:v>
                </c:pt>
                <c:pt idx="431">
                  <c:v>41.84</c:v>
                </c:pt>
                <c:pt idx="432">
                  <c:v>41.84</c:v>
                </c:pt>
                <c:pt idx="433">
                  <c:v>41.879990000000006</c:v>
                </c:pt>
                <c:pt idx="434">
                  <c:v>39.370000000000005</c:v>
                </c:pt>
                <c:pt idx="435">
                  <c:v>34.879989999999999</c:v>
                </c:pt>
                <c:pt idx="436">
                  <c:v>33.879989999999999</c:v>
                </c:pt>
                <c:pt idx="437">
                  <c:v>32.849990000000005</c:v>
                </c:pt>
                <c:pt idx="438">
                  <c:v>33.840000000000003</c:v>
                </c:pt>
                <c:pt idx="439">
                  <c:v>33.89</c:v>
                </c:pt>
                <c:pt idx="440">
                  <c:v>33.349990000000005</c:v>
                </c:pt>
                <c:pt idx="441">
                  <c:v>33.319990000000004</c:v>
                </c:pt>
                <c:pt idx="442">
                  <c:v>31.879990000000031</c:v>
                </c:pt>
                <c:pt idx="443">
                  <c:v>32.909990000000001</c:v>
                </c:pt>
                <c:pt idx="444">
                  <c:v>33.89</c:v>
                </c:pt>
                <c:pt idx="445">
                  <c:v>33.819990000000004</c:v>
                </c:pt>
                <c:pt idx="446">
                  <c:v>32.859989999999996</c:v>
                </c:pt>
                <c:pt idx="447">
                  <c:v>32.829990000000002</c:v>
                </c:pt>
                <c:pt idx="448">
                  <c:v>32.879989999999999</c:v>
                </c:pt>
                <c:pt idx="449">
                  <c:v>32.959990000000005</c:v>
                </c:pt>
                <c:pt idx="450">
                  <c:v>35.81</c:v>
                </c:pt>
                <c:pt idx="451">
                  <c:v>36.78</c:v>
                </c:pt>
                <c:pt idx="452">
                  <c:v>35.81</c:v>
                </c:pt>
                <c:pt idx="453">
                  <c:v>36.829990000000002</c:v>
                </c:pt>
                <c:pt idx="454">
                  <c:v>34.829990000000002</c:v>
                </c:pt>
                <c:pt idx="455">
                  <c:v>34.789990000000003</c:v>
                </c:pt>
                <c:pt idx="456">
                  <c:v>33.840000000000003</c:v>
                </c:pt>
                <c:pt idx="457">
                  <c:v>34.829990000000002</c:v>
                </c:pt>
                <c:pt idx="458">
                  <c:v>34.840000000000003</c:v>
                </c:pt>
                <c:pt idx="459">
                  <c:v>35.289990000000003</c:v>
                </c:pt>
                <c:pt idx="460">
                  <c:v>35.299990000000093</c:v>
                </c:pt>
                <c:pt idx="461">
                  <c:v>34.31</c:v>
                </c:pt>
                <c:pt idx="462">
                  <c:v>33.299990000000093</c:v>
                </c:pt>
                <c:pt idx="463">
                  <c:v>33.299990000000093</c:v>
                </c:pt>
                <c:pt idx="464">
                  <c:v>29.310000000000031</c:v>
                </c:pt>
                <c:pt idx="465">
                  <c:v>29.37</c:v>
                </c:pt>
                <c:pt idx="466">
                  <c:v>29.31999000000005</c:v>
                </c:pt>
                <c:pt idx="467">
                  <c:v>29.340000000000003</c:v>
                </c:pt>
                <c:pt idx="468">
                  <c:v>28.37</c:v>
                </c:pt>
                <c:pt idx="469">
                  <c:v>30.379990000000031</c:v>
                </c:pt>
                <c:pt idx="470">
                  <c:v>30.359990000000035</c:v>
                </c:pt>
                <c:pt idx="471">
                  <c:v>31.279999999999987</c:v>
                </c:pt>
                <c:pt idx="472">
                  <c:v>31.310000000000031</c:v>
                </c:pt>
                <c:pt idx="473">
                  <c:v>31.269990000000004</c:v>
                </c:pt>
                <c:pt idx="474">
                  <c:v>32.78</c:v>
                </c:pt>
                <c:pt idx="475">
                  <c:v>32.78</c:v>
                </c:pt>
                <c:pt idx="476">
                  <c:v>33.349990000000005</c:v>
                </c:pt>
                <c:pt idx="477">
                  <c:v>33.329990000000002</c:v>
                </c:pt>
                <c:pt idx="478">
                  <c:v>33.319990000000004</c:v>
                </c:pt>
                <c:pt idx="479">
                  <c:v>33.31</c:v>
                </c:pt>
                <c:pt idx="480">
                  <c:v>34.81</c:v>
                </c:pt>
                <c:pt idx="481">
                  <c:v>34.299990000000093</c:v>
                </c:pt>
                <c:pt idx="482">
                  <c:v>35.259990000000002</c:v>
                </c:pt>
                <c:pt idx="483">
                  <c:v>35.259990000000002</c:v>
                </c:pt>
                <c:pt idx="484">
                  <c:v>35.189990000000002</c:v>
                </c:pt>
                <c:pt idx="485">
                  <c:v>37.319990000000004</c:v>
                </c:pt>
                <c:pt idx="486">
                  <c:v>37.329990000000002</c:v>
                </c:pt>
                <c:pt idx="487">
                  <c:v>37.230000000000011</c:v>
                </c:pt>
                <c:pt idx="488">
                  <c:v>37.189990000000002</c:v>
                </c:pt>
                <c:pt idx="489">
                  <c:v>37.31</c:v>
                </c:pt>
                <c:pt idx="490">
                  <c:v>37.239990000000013</c:v>
                </c:pt>
                <c:pt idx="491">
                  <c:v>35.857959999999999</c:v>
                </c:pt>
                <c:pt idx="492">
                  <c:v>35.799990000000093</c:v>
                </c:pt>
                <c:pt idx="493">
                  <c:v>38.31</c:v>
                </c:pt>
                <c:pt idx="494">
                  <c:v>42.219990000000003</c:v>
                </c:pt>
                <c:pt idx="495">
                  <c:v>41.149990000000003</c:v>
                </c:pt>
                <c:pt idx="496">
                  <c:v>48.56</c:v>
                </c:pt>
                <c:pt idx="497">
                  <c:v>49.179990000000011</c:v>
                </c:pt>
                <c:pt idx="498">
                  <c:v>54.140000000000008</c:v>
                </c:pt>
                <c:pt idx="499">
                  <c:v>48.159990000000001</c:v>
                </c:pt>
                <c:pt idx="500">
                  <c:v>56.019990000000007</c:v>
                </c:pt>
                <c:pt idx="501">
                  <c:v>56.019990000000007</c:v>
                </c:pt>
                <c:pt idx="502">
                  <c:v>42.2</c:v>
                </c:pt>
                <c:pt idx="503">
                  <c:v>45.259990000000002</c:v>
                </c:pt>
                <c:pt idx="504">
                  <c:v>49.009990000000002</c:v>
                </c:pt>
                <c:pt idx="505">
                  <c:v>50.239990000000013</c:v>
                </c:pt>
                <c:pt idx="506">
                  <c:v>52.230000000000011</c:v>
                </c:pt>
                <c:pt idx="507">
                  <c:v>52.019990000000007</c:v>
                </c:pt>
                <c:pt idx="508">
                  <c:v>52.289990000000003</c:v>
                </c:pt>
                <c:pt idx="509">
                  <c:v>51.989990000000006</c:v>
                </c:pt>
                <c:pt idx="510">
                  <c:v>52.009990000000002</c:v>
                </c:pt>
                <c:pt idx="511">
                  <c:v>52.359989999999996</c:v>
                </c:pt>
                <c:pt idx="512">
                  <c:v>46.459990000000005</c:v>
                </c:pt>
                <c:pt idx="513">
                  <c:v>46.259990000000002</c:v>
                </c:pt>
                <c:pt idx="514">
                  <c:v>56.56</c:v>
                </c:pt>
                <c:pt idx="515">
                  <c:v>56.56</c:v>
                </c:pt>
                <c:pt idx="516">
                  <c:v>56.56</c:v>
                </c:pt>
                <c:pt idx="517">
                  <c:v>56.500000000000007</c:v>
                </c:pt>
                <c:pt idx="518">
                  <c:v>56.500000000000007</c:v>
                </c:pt>
                <c:pt idx="519">
                  <c:v>57.59</c:v>
                </c:pt>
                <c:pt idx="520">
                  <c:v>57.859989999999996</c:v>
                </c:pt>
                <c:pt idx="521">
                  <c:v>57.659990000000008</c:v>
                </c:pt>
                <c:pt idx="522">
                  <c:v>57.659990000000008</c:v>
                </c:pt>
                <c:pt idx="523">
                  <c:v>55.81</c:v>
                </c:pt>
                <c:pt idx="524">
                  <c:v>55.549990000000001</c:v>
                </c:pt>
                <c:pt idx="525">
                  <c:v>54.489990000000006</c:v>
                </c:pt>
                <c:pt idx="526">
                  <c:v>54.489990000000006</c:v>
                </c:pt>
                <c:pt idx="527">
                  <c:v>60.659990000000008</c:v>
                </c:pt>
                <c:pt idx="528">
                  <c:v>60.530000000000008</c:v>
                </c:pt>
                <c:pt idx="529">
                  <c:v>58.480000000000004</c:v>
                </c:pt>
                <c:pt idx="530">
                  <c:v>58.620000000000012</c:v>
                </c:pt>
                <c:pt idx="531">
                  <c:v>58.620000000000012</c:v>
                </c:pt>
                <c:pt idx="532">
                  <c:v>58.429990000000011</c:v>
                </c:pt>
                <c:pt idx="533">
                  <c:v>59.409990000000008</c:v>
                </c:pt>
                <c:pt idx="534">
                  <c:v>59.608990000000013</c:v>
                </c:pt>
                <c:pt idx="535">
                  <c:v>59.569990000000011</c:v>
                </c:pt>
                <c:pt idx="536">
                  <c:v>57.508990000000011</c:v>
                </c:pt>
                <c:pt idx="537">
                  <c:v>57.663990000000013</c:v>
                </c:pt>
                <c:pt idx="538">
                  <c:v>57.066990000000011</c:v>
                </c:pt>
                <c:pt idx="539">
                  <c:v>58.700990000000012</c:v>
                </c:pt>
                <c:pt idx="540">
                  <c:v>60.443980000000003</c:v>
                </c:pt>
                <c:pt idx="541">
                  <c:v>59.635990000000092</c:v>
                </c:pt>
                <c:pt idx="542">
                  <c:v>59.665990000000093</c:v>
                </c:pt>
                <c:pt idx="543">
                  <c:v>55.500000000000007</c:v>
                </c:pt>
                <c:pt idx="544">
                  <c:v>52.56</c:v>
                </c:pt>
                <c:pt idx="545">
                  <c:v>52.480000000000004</c:v>
                </c:pt>
                <c:pt idx="546">
                  <c:v>51.59</c:v>
                </c:pt>
                <c:pt idx="547">
                  <c:v>51.609990000000003</c:v>
                </c:pt>
                <c:pt idx="548">
                  <c:v>52.629990000000063</c:v>
                </c:pt>
                <c:pt idx="549">
                  <c:v>52.476000000000006</c:v>
                </c:pt>
                <c:pt idx="550">
                  <c:v>52.689990000000002</c:v>
                </c:pt>
                <c:pt idx="551">
                  <c:v>52.564000000000007</c:v>
                </c:pt>
                <c:pt idx="552">
                  <c:v>53.56</c:v>
                </c:pt>
                <c:pt idx="553">
                  <c:v>51.482990000000001</c:v>
                </c:pt>
                <c:pt idx="554">
                  <c:v>51.245000000000012</c:v>
                </c:pt>
                <c:pt idx="555">
                  <c:v>51.730000000000011</c:v>
                </c:pt>
                <c:pt idx="556">
                  <c:v>52.179990000000011</c:v>
                </c:pt>
                <c:pt idx="557">
                  <c:v>52.217990000000007</c:v>
                </c:pt>
                <c:pt idx="558">
                  <c:v>53.7</c:v>
                </c:pt>
                <c:pt idx="559">
                  <c:v>53.743000000000002</c:v>
                </c:pt>
                <c:pt idx="560">
                  <c:v>53.687000000000005</c:v>
                </c:pt>
                <c:pt idx="561">
                  <c:v>53.185000000000002</c:v>
                </c:pt>
                <c:pt idx="562">
                  <c:v>52.198000000000093</c:v>
                </c:pt>
                <c:pt idx="563">
                  <c:v>50.743990000000011</c:v>
                </c:pt>
                <c:pt idx="564">
                  <c:v>47.821000000000005</c:v>
                </c:pt>
                <c:pt idx="565">
                  <c:v>46.405990000000003</c:v>
                </c:pt>
                <c:pt idx="566">
                  <c:v>46.524990000000003</c:v>
                </c:pt>
                <c:pt idx="567">
                  <c:v>46.855990000000006</c:v>
                </c:pt>
                <c:pt idx="568">
                  <c:v>47.066990000000011</c:v>
                </c:pt>
                <c:pt idx="569">
                  <c:v>46.821990000000007</c:v>
                </c:pt>
                <c:pt idx="570">
                  <c:v>47.349990000000005</c:v>
                </c:pt>
                <c:pt idx="571">
                  <c:v>47.125000000000092</c:v>
                </c:pt>
                <c:pt idx="572">
                  <c:v>47.047990000000006</c:v>
                </c:pt>
                <c:pt idx="573">
                  <c:v>47.041990000000006</c:v>
                </c:pt>
                <c:pt idx="574">
                  <c:v>47.506990000000002</c:v>
                </c:pt>
                <c:pt idx="575">
                  <c:v>46.609990000000003</c:v>
                </c:pt>
                <c:pt idx="576">
                  <c:v>45.116000000000007</c:v>
                </c:pt>
                <c:pt idx="577">
                  <c:v>46.439990000000002</c:v>
                </c:pt>
                <c:pt idx="578">
                  <c:v>48.435000000000002</c:v>
                </c:pt>
                <c:pt idx="579">
                  <c:v>52.401990000000005</c:v>
                </c:pt>
                <c:pt idx="580">
                  <c:v>47.64</c:v>
                </c:pt>
                <c:pt idx="581">
                  <c:v>47.912990000000001</c:v>
                </c:pt>
                <c:pt idx="582">
                  <c:v>47.885990000000007</c:v>
                </c:pt>
                <c:pt idx="583">
                  <c:v>45.989990000000006</c:v>
                </c:pt>
                <c:pt idx="584">
                  <c:v>46.444990000000004</c:v>
                </c:pt>
                <c:pt idx="585">
                  <c:v>46.491990000000001</c:v>
                </c:pt>
                <c:pt idx="586">
                  <c:v>45.440990000000006</c:v>
                </c:pt>
                <c:pt idx="587">
                  <c:v>44.550990000000006</c:v>
                </c:pt>
                <c:pt idx="588">
                  <c:v>44.513990000000007</c:v>
                </c:pt>
                <c:pt idx="589">
                  <c:v>38.871990000000004</c:v>
                </c:pt>
                <c:pt idx="590">
                  <c:v>45.043990000000001</c:v>
                </c:pt>
                <c:pt idx="591">
                  <c:v>40.84299</c:v>
                </c:pt>
                <c:pt idx="592">
                  <c:v>41.344989999999996</c:v>
                </c:pt>
                <c:pt idx="593">
                  <c:v>44.047000000000004</c:v>
                </c:pt>
                <c:pt idx="594">
                  <c:v>45.041990000000006</c:v>
                </c:pt>
                <c:pt idx="595">
                  <c:v>45.560990000000011</c:v>
                </c:pt>
                <c:pt idx="596">
                  <c:v>45.965000000000003</c:v>
                </c:pt>
                <c:pt idx="597">
                  <c:v>49.485990000000001</c:v>
                </c:pt>
                <c:pt idx="598">
                  <c:v>48.002990000000011</c:v>
                </c:pt>
                <c:pt idx="599">
                  <c:v>47.722990000000117</c:v>
                </c:pt>
                <c:pt idx="600">
                  <c:v>47.691990000000011</c:v>
                </c:pt>
                <c:pt idx="601">
                  <c:v>47.691990000000011</c:v>
                </c:pt>
                <c:pt idx="602">
                  <c:v>47.691990000000011</c:v>
                </c:pt>
                <c:pt idx="603">
                  <c:v>44.338990000000003</c:v>
                </c:pt>
                <c:pt idx="604">
                  <c:v>43.711000000000006</c:v>
                </c:pt>
                <c:pt idx="605">
                  <c:v>42.051990000000004</c:v>
                </c:pt>
                <c:pt idx="606">
                  <c:v>42.051990000000004</c:v>
                </c:pt>
                <c:pt idx="607">
                  <c:v>42.051990000000004</c:v>
                </c:pt>
                <c:pt idx="608">
                  <c:v>42.228990000000117</c:v>
                </c:pt>
                <c:pt idx="609">
                  <c:v>40.265000000000086</c:v>
                </c:pt>
                <c:pt idx="610">
                  <c:v>39.265990000000095</c:v>
                </c:pt>
                <c:pt idx="611">
                  <c:v>39.273990000000012</c:v>
                </c:pt>
                <c:pt idx="612">
                  <c:v>40.939</c:v>
                </c:pt>
                <c:pt idx="613">
                  <c:v>40.429990000000011</c:v>
                </c:pt>
                <c:pt idx="614">
                  <c:v>39.247990000000001</c:v>
                </c:pt>
                <c:pt idx="615">
                  <c:v>39.302990000000001</c:v>
                </c:pt>
                <c:pt idx="616">
                  <c:v>37.784000000000006</c:v>
                </c:pt>
                <c:pt idx="617">
                  <c:v>39.213990000000003</c:v>
                </c:pt>
                <c:pt idx="618">
                  <c:v>39.205990000000085</c:v>
                </c:pt>
                <c:pt idx="619">
                  <c:v>40.01999</c:v>
                </c:pt>
                <c:pt idx="620">
                  <c:v>40.33699</c:v>
                </c:pt>
                <c:pt idx="621">
                  <c:v>40.321000000000005</c:v>
                </c:pt>
                <c:pt idx="622">
                  <c:v>41.314989999999995</c:v>
                </c:pt>
                <c:pt idx="623">
                  <c:v>42.64499</c:v>
                </c:pt>
                <c:pt idx="624">
                  <c:v>42.198990000000094</c:v>
                </c:pt>
                <c:pt idx="625">
                  <c:v>41.349990000000005</c:v>
                </c:pt>
                <c:pt idx="626">
                  <c:v>41.850999999999999</c:v>
                </c:pt>
                <c:pt idx="627">
                  <c:v>41.850999999999999</c:v>
                </c:pt>
                <c:pt idx="628">
                  <c:v>41.368990000000011</c:v>
                </c:pt>
                <c:pt idx="629">
                  <c:v>41.368000000000002</c:v>
                </c:pt>
                <c:pt idx="630">
                  <c:v>41.219990000000003</c:v>
                </c:pt>
                <c:pt idx="631">
                  <c:v>40.536000000000001</c:v>
                </c:pt>
                <c:pt idx="632">
                  <c:v>39.599990000000012</c:v>
                </c:pt>
                <c:pt idx="633">
                  <c:v>38.778000000000013</c:v>
                </c:pt>
                <c:pt idx="634">
                  <c:v>40.577000000000005</c:v>
                </c:pt>
                <c:pt idx="635">
                  <c:v>41.08699</c:v>
                </c:pt>
                <c:pt idx="636">
                  <c:v>42.849000000000004</c:v>
                </c:pt>
                <c:pt idx="637">
                  <c:v>42.364000000000004</c:v>
                </c:pt>
                <c:pt idx="638">
                  <c:v>41.259990000000002</c:v>
                </c:pt>
                <c:pt idx="639">
                  <c:v>42.359989999999996</c:v>
                </c:pt>
                <c:pt idx="640">
                  <c:v>43.687990000000006</c:v>
                </c:pt>
                <c:pt idx="641">
                  <c:v>42.036000000000001</c:v>
                </c:pt>
                <c:pt idx="642">
                  <c:v>44.92</c:v>
                </c:pt>
                <c:pt idx="643">
                  <c:v>43.265990000000095</c:v>
                </c:pt>
                <c:pt idx="644">
                  <c:v>44.905990000000003</c:v>
                </c:pt>
                <c:pt idx="645">
                  <c:v>47.859989999999996</c:v>
                </c:pt>
                <c:pt idx="646">
                  <c:v>47.834990000000005</c:v>
                </c:pt>
                <c:pt idx="647">
                  <c:v>48.157990000000005</c:v>
                </c:pt>
                <c:pt idx="648">
                  <c:v>46.713000000000001</c:v>
                </c:pt>
                <c:pt idx="649">
                  <c:v>44.922000000000011</c:v>
                </c:pt>
                <c:pt idx="650">
                  <c:v>43.931990000000006</c:v>
                </c:pt>
                <c:pt idx="651">
                  <c:v>43.259990000000002</c:v>
                </c:pt>
                <c:pt idx="652">
                  <c:v>43.275990000000085</c:v>
                </c:pt>
                <c:pt idx="653">
                  <c:v>43.761990000000011</c:v>
                </c:pt>
                <c:pt idx="654">
                  <c:v>46.573</c:v>
                </c:pt>
                <c:pt idx="655">
                  <c:v>46.909000000000006</c:v>
                </c:pt>
                <c:pt idx="656">
                  <c:v>47.987989999999996</c:v>
                </c:pt>
                <c:pt idx="657">
                  <c:v>54.209000000000003</c:v>
                </c:pt>
                <c:pt idx="658">
                  <c:v>56.368990000000011</c:v>
                </c:pt>
                <c:pt idx="659">
                  <c:v>56.045990000000003</c:v>
                </c:pt>
                <c:pt idx="660">
                  <c:v>56.129990000000063</c:v>
                </c:pt>
                <c:pt idx="661">
                  <c:v>59.316990000000004</c:v>
                </c:pt>
                <c:pt idx="662">
                  <c:v>62.590990000000012</c:v>
                </c:pt>
                <c:pt idx="663">
                  <c:v>61.107990000000008</c:v>
                </c:pt>
                <c:pt idx="664">
                  <c:v>57.704990000000002</c:v>
                </c:pt>
                <c:pt idx="665">
                  <c:v>55.271000000000008</c:v>
                </c:pt>
                <c:pt idx="666">
                  <c:v>55.586000000000006</c:v>
                </c:pt>
                <c:pt idx="667">
                  <c:v>60.202000000000012</c:v>
                </c:pt>
                <c:pt idx="668">
                  <c:v>60.472990000000003</c:v>
                </c:pt>
                <c:pt idx="669">
                  <c:v>61.022990000000092</c:v>
                </c:pt>
                <c:pt idx="670">
                  <c:v>61.804990000000004</c:v>
                </c:pt>
                <c:pt idx="671">
                  <c:v>62.323000000000008</c:v>
                </c:pt>
                <c:pt idx="672">
                  <c:v>61.868000000000002</c:v>
                </c:pt>
                <c:pt idx="673">
                  <c:v>63.780000000000008</c:v>
                </c:pt>
                <c:pt idx="674">
                  <c:v>64.709990000000005</c:v>
                </c:pt>
                <c:pt idx="675">
                  <c:v>67.517000000000024</c:v>
                </c:pt>
                <c:pt idx="676">
                  <c:v>69.146000000000001</c:v>
                </c:pt>
                <c:pt idx="677">
                  <c:v>71.573000000000008</c:v>
                </c:pt>
                <c:pt idx="678">
                  <c:v>78.075989999999948</c:v>
                </c:pt>
                <c:pt idx="679">
                  <c:v>78.976000000000013</c:v>
                </c:pt>
                <c:pt idx="680">
                  <c:v>79.263990000000007</c:v>
                </c:pt>
                <c:pt idx="681">
                  <c:v>73.366</c:v>
                </c:pt>
                <c:pt idx="682">
                  <c:v>72.566990000000004</c:v>
                </c:pt>
                <c:pt idx="683">
                  <c:v>71.442990000000023</c:v>
                </c:pt>
                <c:pt idx="684">
                  <c:v>70.219990000000024</c:v>
                </c:pt>
                <c:pt idx="685">
                  <c:v>73.45</c:v>
                </c:pt>
                <c:pt idx="686">
                  <c:v>84.92</c:v>
                </c:pt>
                <c:pt idx="687">
                  <c:v>76.056000000000012</c:v>
                </c:pt>
                <c:pt idx="688">
                  <c:v>78.112990000000011</c:v>
                </c:pt>
                <c:pt idx="689">
                  <c:v>78.116</c:v>
                </c:pt>
                <c:pt idx="690">
                  <c:v>89.900990000000007</c:v>
                </c:pt>
                <c:pt idx="691">
                  <c:v>89.836000000000013</c:v>
                </c:pt>
                <c:pt idx="692">
                  <c:v>78.448000000000022</c:v>
                </c:pt>
                <c:pt idx="693">
                  <c:v>89.836000000000013</c:v>
                </c:pt>
                <c:pt idx="694">
                  <c:v>75.134990000000002</c:v>
                </c:pt>
                <c:pt idx="695">
                  <c:v>61.142990000000012</c:v>
                </c:pt>
                <c:pt idx="696">
                  <c:v>89.836000000000013</c:v>
                </c:pt>
                <c:pt idx="697">
                  <c:v>89.836000000000013</c:v>
                </c:pt>
                <c:pt idx="698">
                  <c:v>68.763990000000007</c:v>
                </c:pt>
                <c:pt idx="699">
                  <c:v>65.331990000000005</c:v>
                </c:pt>
                <c:pt idx="700">
                  <c:v>65.99100000000017</c:v>
                </c:pt>
                <c:pt idx="701">
                  <c:v>69.066990000000004</c:v>
                </c:pt>
                <c:pt idx="702">
                  <c:v>71.386990000000011</c:v>
                </c:pt>
                <c:pt idx="703">
                  <c:v>69.763990000000007</c:v>
                </c:pt>
                <c:pt idx="704">
                  <c:v>69.763990000000007</c:v>
                </c:pt>
                <c:pt idx="705">
                  <c:v>66.976990000000001</c:v>
                </c:pt>
                <c:pt idx="706">
                  <c:v>66.976990000000001</c:v>
                </c:pt>
                <c:pt idx="707">
                  <c:v>66.976990000000001</c:v>
                </c:pt>
                <c:pt idx="708">
                  <c:v>71.062000000000012</c:v>
                </c:pt>
                <c:pt idx="709">
                  <c:v>74.35999000000001</c:v>
                </c:pt>
                <c:pt idx="710">
                  <c:v>81.00200000000001</c:v>
                </c:pt>
                <c:pt idx="711">
                  <c:v>83.052990000000008</c:v>
                </c:pt>
                <c:pt idx="712">
                  <c:v>82.25</c:v>
                </c:pt>
                <c:pt idx="713">
                  <c:v>75.909000000000006</c:v>
                </c:pt>
                <c:pt idx="714">
                  <c:v>77.713000000000022</c:v>
                </c:pt>
                <c:pt idx="715">
                  <c:v>80.75</c:v>
                </c:pt>
                <c:pt idx="716">
                  <c:v>86.009990000000002</c:v>
                </c:pt>
                <c:pt idx="717">
                  <c:v>88.802990000000008</c:v>
                </c:pt>
                <c:pt idx="718">
                  <c:v>91.959990000000005</c:v>
                </c:pt>
                <c:pt idx="719">
                  <c:v>84.95</c:v>
                </c:pt>
                <c:pt idx="720">
                  <c:v>74.509990000000002</c:v>
                </c:pt>
                <c:pt idx="721">
                  <c:v>76.682999999999979</c:v>
                </c:pt>
                <c:pt idx="722">
                  <c:v>74.399990000000003</c:v>
                </c:pt>
                <c:pt idx="723">
                  <c:v>71.325989999999948</c:v>
                </c:pt>
                <c:pt idx="724">
                  <c:v>70.069990000000004</c:v>
                </c:pt>
                <c:pt idx="725">
                  <c:v>73.169999999999987</c:v>
                </c:pt>
                <c:pt idx="726">
                  <c:v>73.694990000000004</c:v>
                </c:pt>
                <c:pt idx="727">
                  <c:v>72.789990000000003</c:v>
                </c:pt>
                <c:pt idx="728">
                  <c:v>72.862000000000009</c:v>
                </c:pt>
                <c:pt idx="729">
                  <c:v>68.808990000000009</c:v>
                </c:pt>
                <c:pt idx="730">
                  <c:v>70.481990000000025</c:v>
                </c:pt>
                <c:pt idx="731">
                  <c:v>69.116</c:v>
                </c:pt>
                <c:pt idx="732">
                  <c:v>69.161000000000001</c:v>
                </c:pt>
                <c:pt idx="733">
                  <c:v>66.739990000000006</c:v>
                </c:pt>
                <c:pt idx="734">
                  <c:v>65.928989999999999</c:v>
                </c:pt>
                <c:pt idx="735">
                  <c:v>56.59</c:v>
                </c:pt>
                <c:pt idx="736">
                  <c:v>58.041990000000006</c:v>
                </c:pt>
                <c:pt idx="737">
                  <c:v>62.638990000000092</c:v>
                </c:pt>
                <c:pt idx="738">
                  <c:v>73.45599</c:v>
                </c:pt>
              </c:numCache>
            </c:numRef>
          </c:val>
        </c:ser>
        <c:marker val="1"/>
        <c:axId val="98803072"/>
        <c:axId val="98842496"/>
      </c:lineChart>
      <c:dateAx>
        <c:axId val="98803072"/>
        <c:scaling>
          <c:orientation val="minMax"/>
          <c:min val="40179"/>
        </c:scaling>
        <c:axPos val="b"/>
        <c:majorGridlines>
          <c:spPr>
            <a:ln w="9017" cap="sq">
              <a:solidFill>
                <a:schemeClr val="bg1"/>
              </a:solidFill>
              <a:prstDash val="solid"/>
              <a:miter lim="800000"/>
            </a:ln>
          </c:spPr>
        </c:majorGridlines>
        <c:numFmt formatCode="mmm\-yy;@" sourceLinked="0"/>
        <c:majorTickMark val="in"/>
        <c:tickLblPos val="low"/>
        <c:spPr>
          <a:noFill/>
          <a:ln w="3683" cap="sq">
            <a:solidFill>
              <a:schemeClr val="tx1"/>
            </a:solidFill>
            <a:prstDash val="solid"/>
            <a:miter lim="800000"/>
          </a:ln>
        </c:spPr>
        <c:txPr>
          <a:bodyPr rot="0" vert="horz"/>
          <a:lstStyle/>
          <a:p>
            <a:pPr>
              <a:defRPr lang="en-US" sz="1000" b="0" i="0" u="none" strike="noStrike" baseline="0">
                <a:solidFill>
                  <a:srgbClr val="000000"/>
                </a:solidFill>
                <a:latin typeface="BdE Neue Helvetica 55 Roman"/>
                <a:ea typeface="BdE Neue Helvetica 55 Roman"/>
                <a:cs typeface="BdE Neue Helvetica 55 Roman"/>
              </a:defRPr>
            </a:pPr>
            <a:endParaRPr lang="es-ES"/>
          </a:p>
        </c:txPr>
        <c:crossAx val="98842496"/>
        <c:crossesAt val="0"/>
        <c:auto val="1"/>
        <c:lblOffset val="100"/>
        <c:baseTimeUnit val="days"/>
      </c:dateAx>
      <c:valAx>
        <c:axId val="98842496"/>
        <c:scaling>
          <c:orientation val="minMax"/>
          <c:max val="120"/>
        </c:scaling>
        <c:axPos val="l"/>
        <c:majorGridlines>
          <c:spPr>
            <a:ln w="5080" cap="sq">
              <a:solidFill>
                <a:schemeClr val="bg1">
                  <a:lumMod val="65000"/>
                </a:schemeClr>
              </a:solidFill>
              <a:prstDash val="dash"/>
              <a:miter lim="800000"/>
            </a:ln>
          </c:spPr>
        </c:majorGridlines>
        <c:numFmt formatCode="0" sourceLinked="0"/>
        <c:majorTickMark val="in"/>
        <c:tickLblPos val="low"/>
        <c:spPr>
          <a:ln w="3683" cap="sq">
            <a:solidFill>
              <a:schemeClr val="tx1"/>
            </a:solidFill>
            <a:prstDash val="solid"/>
            <a:miter lim="800000"/>
          </a:ln>
        </c:spPr>
        <c:txPr>
          <a:bodyPr rot="0" vert="horz"/>
          <a:lstStyle/>
          <a:p>
            <a:pPr>
              <a:defRPr lang="en-US" sz="1000" b="0" i="0" u="none" strike="noStrike" baseline="0">
                <a:solidFill>
                  <a:srgbClr val="000000"/>
                </a:solidFill>
                <a:latin typeface="BdE Neue Helvetica 55 Roman"/>
                <a:ea typeface="BdE Neue Helvetica 55 Roman"/>
                <a:cs typeface="BdE Neue Helvetica 55 Roman"/>
              </a:defRPr>
            </a:pPr>
            <a:endParaRPr lang="es-ES"/>
          </a:p>
        </c:txPr>
        <c:crossAx val="98803072"/>
        <c:crosses val="autoZero"/>
        <c:crossBetween val="between"/>
      </c:valAx>
      <c:spPr>
        <a:noFill/>
        <a:ln w="25400">
          <a:noFill/>
        </a:ln>
      </c:spPr>
    </c:plotArea>
    <c:legend>
      <c:legendPos val="b"/>
      <c:layout>
        <c:manualLayout>
          <c:xMode val="edge"/>
          <c:yMode val="edge"/>
          <c:x val="1.9078260378742985E-4"/>
          <c:y val="0.87965188561956364"/>
          <c:w val="0.76850563034459829"/>
          <c:h val="4.8766009511968945E-2"/>
        </c:manualLayout>
      </c:layout>
      <c:txPr>
        <a:bodyPr/>
        <a:lstStyle/>
        <a:p>
          <a:pPr>
            <a:defRPr lang="en-US" sz="1100" b="0" i="0" u="none" strike="noStrike" baseline="0">
              <a:solidFill>
                <a:srgbClr val="000000"/>
              </a:solidFill>
              <a:latin typeface="BdE Neue Helvetica 45 Light"/>
              <a:ea typeface="BdE Neue Helvetica 45 Light"/>
              <a:cs typeface="BdE Neue Helvetica 45 Light"/>
            </a:defRPr>
          </a:pPr>
          <a:endParaRPr lang="es-ES"/>
        </a:p>
      </c:txPr>
    </c:legend>
    <c:plotVisOnly val="1"/>
    <c:dispBlanksAs val="span"/>
  </c:chart>
  <c:spPr>
    <a:noFill/>
    <a:ln w="9525">
      <a:noFill/>
    </a:ln>
  </c:spPr>
  <c:txPr>
    <a:bodyPr/>
    <a:lstStyle/>
    <a:p>
      <a:pPr>
        <a:defRPr sz="600" b="0" i="0" u="none" strike="noStrike" baseline="0">
          <a:solidFill>
            <a:srgbClr val="000000"/>
          </a:solidFill>
          <a:latin typeface="BdE Neue Helvetica 45 Light"/>
          <a:ea typeface="BdE Neue Helvetica 45 Light"/>
          <a:cs typeface="BdE Neue Helvetica 45 Light"/>
        </a:defRPr>
      </a:pPr>
      <a:endParaRPr lang="es-ES"/>
    </a:p>
  </c:txPr>
  <c:externalData r:id="rId2"/>
  <c:userShapes r:id="rId3"/>
</c:chartSpace>
</file>

<file path=ppt/drawings/drawing1.xml><?xml version="1.0" encoding="utf-8"?>
<c:userShapes xmlns:c="http://schemas.openxmlformats.org/drawingml/2006/chart">
  <cdr:relSizeAnchor xmlns:cdr="http://schemas.openxmlformats.org/drawingml/2006/chartDrawing">
    <cdr:from>
      <cdr:x>0.03758</cdr:x>
      <cdr:y>0.07685</cdr:y>
    </cdr:from>
    <cdr:to>
      <cdr:x>0.03758</cdr:x>
      <cdr:y>0.07685</cdr:y>
    </cdr:to>
    <cdr:sp macro="" textlink="">
      <cdr:nvSpPr>
        <cdr:cNvPr id="116737" name="Text Box 1025"/>
        <cdr:cNvSpPr txBox="1">
          <a:spLocks xmlns:a="http://schemas.openxmlformats.org/drawingml/2006/main" noChangeArrowheads="1"/>
        </cdr:cNvSpPr>
      </cdr:nvSpPr>
      <cdr:spPr bwMode="auto">
        <a:xfrm xmlns:a="http://schemas.openxmlformats.org/drawingml/2006/main">
          <a:off x="146700" y="295974"/>
          <a:ext cx="0" cy="0"/>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wrap="none" lIns="0" tIns="0" rIns="0" bIns="0" anchor="t" upright="1">
          <a:spAutoFit/>
        </a:bodyPr>
        <a:lstStyle xmlns:a="http://schemas.openxmlformats.org/drawingml/2006/main"/>
        <a:p xmlns:a="http://schemas.openxmlformats.org/drawingml/2006/main">
          <a:pPr algn="l" rtl="0">
            <a:defRPr sz="1000"/>
          </a:pPr>
          <a:r>
            <a:rPr lang="es-ES_tradnl" sz="800" b="0" i="0" u="none" strike="noStrike" baseline="0">
              <a:solidFill>
                <a:srgbClr val="000000"/>
              </a:solidFill>
              <a:latin typeface="BdE Neue Helvetica 45 Light"/>
            </a:rPr>
            <a:t>%</a:t>
          </a:r>
        </a:p>
      </cdr:txBody>
    </cdr:sp>
  </cdr:relSizeAnchor>
  <cdr:relSizeAnchor xmlns:cdr="http://schemas.openxmlformats.org/drawingml/2006/chartDrawing">
    <cdr:from>
      <cdr:x>0.50383</cdr:x>
      <cdr:y>0.50193</cdr:y>
    </cdr:from>
    <cdr:to>
      <cdr:x>0.52632</cdr:x>
      <cdr:y>0.54208</cdr:y>
    </cdr:to>
    <cdr:sp macro="" textlink="">
      <cdr:nvSpPr>
        <cdr:cNvPr id="77833" name="Text Box 3081"/>
        <cdr:cNvSpPr txBox="1">
          <a:spLocks xmlns:a="http://schemas.openxmlformats.org/drawingml/2006/main" noChangeArrowheads="1"/>
        </cdr:cNvSpPr>
      </cdr:nvSpPr>
      <cdr:spPr bwMode="auto">
        <a:xfrm xmlns:a="http://schemas.openxmlformats.org/drawingml/2006/main">
          <a:off x="1126134" y="1470920"/>
          <a:ext cx="50140" cy="117401"/>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vertOverflow="clip" wrap="square" lIns="27432" tIns="18288" rIns="27432" bIns="18288" anchor="ctr" upright="1"/>
        <a:lstStyle xmlns:a="http://schemas.openxmlformats.org/drawingml/2006/main"/>
        <a:p xmlns:a="http://schemas.openxmlformats.org/drawingml/2006/main">
          <a:pPr algn="ctr" rtl="0">
            <a:defRPr sz="1000"/>
          </a:pPr>
          <a:r>
            <a:rPr lang="en-US" sz="600" b="0" i="0" u="none" strike="noStrike" baseline="0">
              <a:solidFill>
                <a:srgbClr val="CC0066"/>
              </a:solidFill>
              <a:latin typeface="BdE Neue Helvetica 45 Light"/>
            </a:rPr>
            <a:t>            </a:t>
          </a:r>
        </a:p>
      </cdr:txBody>
    </cdr:sp>
  </cdr:relSizeAnchor>
  <cdr:relSizeAnchor xmlns:cdr="http://schemas.openxmlformats.org/drawingml/2006/chartDrawing">
    <cdr:from>
      <cdr:x>0</cdr:x>
      <cdr:y>0</cdr:y>
    </cdr:from>
    <cdr:to>
      <cdr:x>0.23708</cdr:x>
      <cdr:y>0.29212</cdr:y>
    </cdr:to>
    <cdr:sp macro="" textlink="">
      <cdr:nvSpPr>
        <cdr:cNvPr id="10" name="Text Box 3"/>
        <cdr:cNvSpPr txBox="1">
          <a:spLocks xmlns:a="http://schemas.openxmlformats.org/drawingml/2006/main" noChangeArrowheads="1" noTextEdit="1"/>
        </cdr:cNvSpPr>
      </cdr:nvSpPr>
      <cdr:spPr bwMode="auto">
        <a:xfrm xmlns:a="http://schemas.openxmlformats.org/drawingml/2006/main">
          <a:off x="0" y="0"/>
          <a:ext cx="1470149" cy="684152"/>
        </a:xfrm>
        <a:prstGeom xmlns:a="http://schemas.openxmlformats.org/drawingml/2006/main" prst="rect">
          <a:avLst/>
        </a:prstGeom>
        <a:noFill xmlns:a="http://schemas.openxmlformats.org/drawingml/2006/main"/>
        <a:ln xmlns:a="http://schemas.openxmlformats.org/drawingml/2006/main" w="0">
          <a:noFill/>
          <a:miter lim="800000"/>
          <a:headEnd/>
          <a:tailEnd/>
        </a:ln>
        <a:effectLst xmlns:a="http://schemas.openxmlformats.org/drawingml/2006/main"/>
      </cdr:spPr>
      <cdr:txBody>
        <a:bodyPr xmlns:a="http://schemas.openxmlformats.org/drawingml/2006/main" wrap="square" lIns="262800" tIns="450000" rIns="0" bIns="0" anchor="t" upright="1"/>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rtl="0">
            <a:defRPr sz="1000"/>
          </a:pPr>
          <a:r>
            <a:rPr lang="en-US" sz="600" b="0" i="0" strike="noStrike">
              <a:solidFill>
                <a:srgbClr val="000000"/>
              </a:solidFill>
              <a:latin typeface="BdE Neue Helvetica 45 Light"/>
            </a:rPr>
            <a:t> </a:t>
          </a:r>
        </a:p>
      </cdr:txBody>
    </cdr:sp>
  </cdr:relSizeAnchor>
  <cdr:relSizeAnchor xmlns:cdr="http://schemas.openxmlformats.org/drawingml/2006/chartDrawing">
    <cdr:from>
      <cdr:x>0.11618</cdr:x>
      <cdr:y>0.02172</cdr:y>
    </cdr:from>
    <cdr:to>
      <cdr:x>0.8956</cdr:x>
      <cdr:y>0.19765</cdr:y>
    </cdr:to>
    <cdr:sp macro="" textlink="">
      <cdr:nvSpPr>
        <cdr:cNvPr id="7" name="6 CuadroTexto"/>
        <cdr:cNvSpPr txBox="1"/>
      </cdr:nvSpPr>
      <cdr:spPr>
        <a:xfrm xmlns:a="http://schemas.openxmlformats.org/drawingml/2006/main">
          <a:off x="536677" y="74984"/>
          <a:ext cx="3600532" cy="607475"/>
        </a:xfrm>
        <a:prstGeom xmlns:a="http://schemas.openxmlformats.org/drawingml/2006/main" prst="rect">
          <a:avLst/>
        </a:prstGeom>
        <a:noFill xmlns:a="http://schemas.openxmlformats.org/drawingml/2006/main"/>
        <a:ln xmlns:a="http://schemas.openxmlformats.org/drawingml/2006/main" w="5080">
          <a:noFill/>
          <a:miter lim="800000"/>
          <a:headEnd/>
          <a:tailEnd/>
        </a:ln>
        <a:effectLst xmlns:a="http://schemas.openxmlformats.org/drawingml/2006/main"/>
      </cdr:spPr>
      <cdr:txBody>
        <a:bodyPr xmlns:a="http://schemas.openxmlformats.org/drawingml/2006/main" vertOverflow="clip" wrap="square" lIns="90000" tIns="162000" rIns="0" bIns="0" anchor="t" upright="1"/>
        <a:lstStyle xmlns:a="http://schemas.openxmlformats.org/drawingml/2006/main"/>
        <a:p xmlns:a="http://schemas.openxmlformats.org/drawingml/2006/main">
          <a:pPr marL="0" marR="0" indent="0" algn="l" defTabSz="914400" rtl="0" eaLnBrk="1" fontAlgn="auto" latinLnBrk="0" hangingPunct="1">
            <a:lnSpc>
              <a:spcPct val="100000"/>
            </a:lnSpc>
            <a:spcBef>
              <a:spcPts val="0"/>
            </a:spcBef>
            <a:spcAft>
              <a:spcPts val="0"/>
            </a:spcAft>
            <a:buClrTx/>
            <a:buSzTx/>
            <a:buFontTx/>
            <a:buNone/>
            <a:tabLst/>
            <a:defRPr sz="1000"/>
          </a:pPr>
          <a:r>
            <a:rPr lang="es-ES_tradnl" sz="1400" b="0" i="0" u="none" strike="noStrike" baseline="0">
              <a:solidFill>
                <a:schemeClr val="tx1"/>
              </a:solidFill>
              <a:latin typeface="BdE Neue Helvetica 65 Medium"/>
            </a:rPr>
            <a:t>US, UK AND GERMANY </a:t>
          </a:r>
          <a:endParaRPr lang="es-ES_tradnl" sz="1000" b="0" i="0" u="none" strike="noStrike" baseline="0">
            <a:solidFill>
              <a:sysClr val="windowText" lastClr="000000"/>
            </a:solidFill>
            <a:latin typeface="+mn-lt"/>
            <a:ea typeface="+mn-ea"/>
            <a:cs typeface="+mn-cs"/>
          </a:endParaRPr>
        </a:p>
        <a:p xmlns:a="http://schemas.openxmlformats.org/drawingml/2006/main">
          <a:pPr marL="0" marR="0" indent="0" algn="l" defTabSz="914400" rtl="0" eaLnBrk="1" fontAlgn="auto" latinLnBrk="0" hangingPunct="1">
            <a:lnSpc>
              <a:spcPct val="100000"/>
            </a:lnSpc>
            <a:spcBef>
              <a:spcPts val="0"/>
            </a:spcBef>
            <a:spcAft>
              <a:spcPts val="0"/>
            </a:spcAft>
            <a:buClrTx/>
            <a:buSzTx/>
            <a:buFontTx/>
            <a:buNone/>
            <a:tabLst/>
            <a:defRPr sz="1000"/>
          </a:pPr>
          <a:r>
            <a:rPr lang="es-ES_tradnl" sz="1200" b="0" i="0" baseline="0">
              <a:latin typeface="+mn-lt"/>
              <a:ea typeface="+mn-ea"/>
              <a:cs typeface="+mn-cs"/>
            </a:rPr>
            <a:t>    (10 yr. CDs premium)</a:t>
          </a:r>
          <a:endParaRPr lang="es-ES_tradnl" sz="1200"/>
        </a:p>
        <a:p xmlns:a="http://schemas.openxmlformats.org/drawingml/2006/main">
          <a:pPr algn="l" rtl="0">
            <a:defRPr sz="1000"/>
          </a:pPr>
          <a:endParaRPr lang="es-ES_tradnl" sz="1400" b="0" i="0" u="none" strike="noStrike" baseline="0">
            <a:solidFill>
              <a:schemeClr val="tx1"/>
            </a:solidFill>
            <a:latin typeface="BdE Neue Helvetica 65 Medium"/>
          </a:endParaRPr>
        </a:p>
      </cdr:txBody>
    </cdr:sp>
  </cdr:relSizeAnchor>
  <cdr:relSizeAnchor xmlns:cdr="http://schemas.openxmlformats.org/drawingml/2006/chartDrawing">
    <cdr:from>
      <cdr:x>0</cdr:x>
      <cdr:y>0.14533</cdr:y>
    </cdr:from>
    <cdr:to>
      <cdr:x>0.11293</cdr:x>
      <cdr:y>0.21773</cdr:y>
    </cdr:to>
    <cdr:sp macro="" textlink="">
      <cdr:nvSpPr>
        <cdr:cNvPr id="8" name="7 CuadroTexto"/>
        <cdr:cNvSpPr txBox="1"/>
      </cdr:nvSpPr>
      <cdr:spPr>
        <a:xfrm xmlns:a="http://schemas.openxmlformats.org/drawingml/2006/main">
          <a:off x="0" y="552323"/>
          <a:ext cx="600217" cy="275154"/>
        </a:xfrm>
        <a:prstGeom xmlns:a="http://schemas.openxmlformats.org/drawingml/2006/main" prst="rect">
          <a:avLst/>
        </a:prstGeom>
      </cdr:spPr>
      <cdr:txBody>
        <a:bodyPr xmlns:a="http://schemas.openxmlformats.org/drawingml/2006/main" vertOverflow="clip" wrap="none" lIns="36000" rtlCol="0"/>
        <a:lstStyle xmlns:a="http://schemas.openxmlformats.org/drawingml/2006/main"/>
        <a:p xmlns:a="http://schemas.openxmlformats.org/drawingml/2006/main">
          <a:r>
            <a:rPr lang="es-ES_tradnl" sz="800">
              <a:latin typeface="BdE Neue Helvetica 45 Light" pitchFamily="34" charset="0"/>
            </a:rPr>
            <a:t>bp</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50"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557" tIns="45781" rIns="91557" bIns="45781" numCol="1" anchor="t" anchorCtr="0" compatLnSpc="1">
            <a:prstTxWarp prst="textNoShape">
              <a:avLst/>
            </a:prstTxWarp>
          </a:bodyPr>
          <a:lstStyle>
            <a:lvl1pPr defTabSz="915894">
              <a:defRPr sz="1200" b="0">
                <a:latin typeface="Arial" charset="0"/>
              </a:defRPr>
            </a:lvl1pPr>
          </a:lstStyle>
          <a:p>
            <a:pPr>
              <a:defRPr/>
            </a:pPr>
            <a:endParaRPr lang="es-ES_tradnl"/>
          </a:p>
        </p:txBody>
      </p:sp>
      <p:sp>
        <p:nvSpPr>
          <p:cNvPr id="23245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p:spPr>
        <p:txBody>
          <a:bodyPr vert="horz" wrap="square" lIns="91557" tIns="45781" rIns="91557" bIns="45781" numCol="1" anchor="t" anchorCtr="0" compatLnSpc="1">
            <a:prstTxWarp prst="textNoShape">
              <a:avLst/>
            </a:prstTxWarp>
          </a:bodyPr>
          <a:lstStyle>
            <a:lvl1pPr algn="r" defTabSz="915894">
              <a:defRPr sz="1200" b="0">
                <a:latin typeface="Arial" charset="0"/>
              </a:defRPr>
            </a:lvl1pPr>
          </a:lstStyle>
          <a:p>
            <a:pPr>
              <a:defRPr/>
            </a:pPr>
            <a:endParaRPr lang="es-ES_tradnl"/>
          </a:p>
        </p:txBody>
      </p:sp>
      <p:sp>
        <p:nvSpPr>
          <p:cNvPr id="232452"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p:spPr>
        <p:txBody>
          <a:bodyPr vert="horz" wrap="square" lIns="91557" tIns="45781" rIns="91557" bIns="45781" numCol="1" anchor="b" anchorCtr="0" compatLnSpc="1">
            <a:prstTxWarp prst="textNoShape">
              <a:avLst/>
            </a:prstTxWarp>
          </a:bodyPr>
          <a:lstStyle>
            <a:lvl1pPr defTabSz="915894">
              <a:defRPr sz="1200" b="0">
                <a:latin typeface="Arial" charset="0"/>
              </a:defRPr>
            </a:lvl1pPr>
          </a:lstStyle>
          <a:p>
            <a:pPr>
              <a:defRPr/>
            </a:pPr>
            <a:endParaRPr lang="es-ES_tradnl"/>
          </a:p>
        </p:txBody>
      </p:sp>
      <p:sp>
        <p:nvSpPr>
          <p:cNvPr id="232453" name="Rectangle 5"/>
          <p:cNvSpPr>
            <a:spLocks noGrp="1" noChangeArrowheads="1"/>
          </p:cNvSpPr>
          <p:nvPr>
            <p:ph type="sldNum" sz="quarter" idx="3"/>
          </p:nvPr>
        </p:nvSpPr>
        <p:spPr bwMode="auto">
          <a:xfrm>
            <a:off x="3849688" y="9429750"/>
            <a:ext cx="2946400" cy="496888"/>
          </a:xfrm>
          <a:prstGeom prst="rect">
            <a:avLst/>
          </a:prstGeom>
          <a:noFill/>
          <a:ln w="9525">
            <a:noFill/>
            <a:miter lim="800000"/>
            <a:headEnd/>
            <a:tailEnd/>
          </a:ln>
        </p:spPr>
        <p:txBody>
          <a:bodyPr vert="horz" wrap="square" lIns="91557" tIns="45781" rIns="91557" bIns="45781" numCol="1" anchor="b" anchorCtr="0" compatLnSpc="1">
            <a:prstTxWarp prst="textNoShape">
              <a:avLst/>
            </a:prstTxWarp>
          </a:bodyPr>
          <a:lstStyle>
            <a:lvl1pPr algn="r" defTabSz="915894">
              <a:defRPr sz="1200" b="0">
                <a:latin typeface="Arial" charset="0"/>
              </a:defRPr>
            </a:lvl1pPr>
          </a:lstStyle>
          <a:p>
            <a:pPr>
              <a:defRPr/>
            </a:pPr>
            <a:fld id="{A5CFD01D-B7D5-46F5-8698-076E846592B1}"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1684" tIns="45846" rIns="91684" bIns="45846" numCol="1" anchor="t" anchorCtr="0" compatLnSpc="1">
            <a:prstTxWarp prst="textNoShape">
              <a:avLst/>
            </a:prstTxWarp>
          </a:bodyPr>
          <a:lstStyle>
            <a:lvl1pPr defTabSz="917481">
              <a:defRPr sz="1200" b="0">
                <a:latin typeface="Arial" charset="0"/>
              </a:defRPr>
            </a:lvl1pPr>
          </a:lstStyle>
          <a:p>
            <a:pPr>
              <a:defRPr/>
            </a:pPr>
            <a:endParaRPr lang="es-ES_tradnl"/>
          </a:p>
        </p:txBody>
      </p:sp>
      <p:sp>
        <p:nvSpPr>
          <p:cNvPr id="39939" name="Rectangle 3"/>
          <p:cNvSpPr>
            <a:spLocks noGrp="1" noChangeArrowheads="1"/>
          </p:cNvSpPr>
          <p:nvPr>
            <p:ph type="dt" idx="1"/>
          </p:nvPr>
        </p:nvSpPr>
        <p:spPr bwMode="auto">
          <a:xfrm>
            <a:off x="3849688" y="0"/>
            <a:ext cx="2946400" cy="496888"/>
          </a:xfrm>
          <a:prstGeom prst="rect">
            <a:avLst/>
          </a:prstGeom>
          <a:noFill/>
          <a:ln w="9525">
            <a:noFill/>
            <a:miter lim="800000"/>
            <a:headEnd/>
            <a:tailEnd/>
          </a:ln>
        </p:spPr>
        <p:txBody>
          <a:bodyPr vert="horz" wrap="square" lIns="91684" tIns="45846" rIns="91684" bIns="45846" numCol="1" anchor="t" anchorCtr="0" compatLnSpc="1">
            <a:prstTxWarp prst="textNoShape">
              <a:avLst/>
            </a:prstTxWarp>
          </a:bodyPr>
          <a:lstStyle>
            <a:lvl1pPr algn="r" defTabSz="917481">
              <a:defRPr sz="1200" b="0">
                <a:latin typeface="Arial" charset="0"/>
              </a:defRPr>
            </a:lvl1pPr>
          </a:lstStyle>
          <a:p>
            <a:pPr>
              <a:defRPr/>
            </a:pPr>
            <a:endParaRPr lang="es-ES_tradnl"/>
          </a:p>
        </p:txBody>
      </p:sp>
      <p:sp>
        <p:nvSpPr>
          <p:cNvPr id="45060"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679450" y="4716463"/>
            <a:ext cx="5438775" cy="4467225"/>
          </a:xfrm>
          <a:prstGeom prst="rect">
            <a:avLst/>
          </a:prstGeom>
          <a:noFill/>
          <a:ln w="9525">
            <a:noFill/>
            <a:miter lim="800000"/>
            <a:headEnd/>
            <a:tailEnd/>
          </a:ln>
        </p:spPr>
        <p:txBody>
          <a:bodyPr vert="horz" wrap="square" lIns="91684" tIns="45846" rIns="91684" bIns="45846" numCol="1" anchor="t" anchorCtr="0" compatLnSpc="1">
            <a:prstTxWarp prst="textNoShape">
              <a:avLst/>
            </a:prstTxWarp>
          </a:bodyPr>
          <a:lstStyle/>
          <a:p>
            <a:pPr lvl="0"/>
            <a:r>
              <a:rPr lang="es-ES_tradnl" noProof="0" smtClean="0"/>
              <a:t>Haga clic para modificar el estilo de texto del patrón</a:t>
            </a:r>
          </a:p>
          <a:p>
            <a:pPr lvl="1"/>
            <a:r>
              <a:rPr lang="es-ES_tradnl" noProof="0" smtClean="0"/>
              <a:t>Segundo nivel</a:t>
            </a:r>
          </a:p>
          <a:p>
            <a:pPr lvl="2"/>
            <a:r>
              <a:rPr lang="es-ES_tradnl" noProof="0" smtClean="0"/>
              <a:t>Tercer nivel</a:t>
            </a:r>
          </a:p>
          <a:p>
            <a:pPr lvl="3"/>
            <a:r>
              <a:rPr lang="es-ES_tradnl" noProof="0" smtClean="0"/>
              <a:t>Cuarto nivel</a:t>
            </a:r>
          </a:p>
          <a:p>
            <a:pPr lvl="4"/>
            <a:r>
              <a:rPr lang="es-ES_tradnl" noProof="0" smtClean="0"/>
              <a:t>Quinto nivel</a:t>
            </a:r>
          </a:p>
        </p:txBody>
      </p:sp>
      <p:sp>
        <p:nvSpPr>
          <p:cNvPr id="39942"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p:spPr>
        <p:txBody>
          <a:bodyPr vert="horz" wrap="square" lIns="91684" tIns="45846" rIns="91684" bIns="45846" numCol="1" anchor="b" anchorCtr="0" compatLnSpc="1">
            <a:prstTxWarp prst="textNoShape">
              <a:avLst/>
            </a:prstTxWarp>
          </a:bodyPr>
          <a:lstStyle>
            <a:lvl1pPr defTabSz="917481">
              <a:defRPr sz="1200" b="0">
                <a:latin typeface="Arial" charset="0"/>
              </a:defRPr>
            </a:lvl1pPr>
          </a:lstStyle>
          <a:p>
            <a:pPr>
              <a:defRPr/>
            </a:pPr>
            <a:endParaRPr lang="es-ES_tradnl"/>
          </a:p>
        </p:txBody>
      </p:sp>
      <p:sp>
        <p:nvSpPr>
          <p:cNvPr id="39943" name="Rectangle 7"/>
          <p:cNvSpPr>
            <a:spLocks noGrp="1" noChangeArrowheads="1"/>
          </p:cNvSpPr>
          <p:nvPr>
            <p:ph type="sldNum" sz="quarter" idx="5"/>
          </p:nvPr>
        </p:nvSpPr>
        <p:spPr bwMode="auto">
          <a:xfrm>
            <a:off x="3849688" y="9429750"/>
            <a:ext cx="2946400" cy="496888"/>
          </a:xfrm>
          <a:prstGeom prst="rect">
            <a:avLst/>
          </a:prstGeom>
          <a:noFill/>
          <a:ln w="9525">
            <a:noFill/>
            <a:miter lim="800000"/>
            <a:headEnd/>
            <a:tailEnd/>
          </a:ln>
        </p:spPr>
        <p:txBody>
          <a:bodyPr vert="horz" wrap="square" lIns="91684" tIns="45846" rIns="91684" bIns="45846" numCol="1" anchor="b" anchorCtr="0" compatLnSpc="1">
            <a:prstTxWarp prst="textNoShape">
              <a:avLst/>
            </a:prstTxWarp>
          </a:bodyPr>
          <a:lstStyle>
            <a:lvl1pPr algn="r" defTabSz="917481">
              <a:defRPr sz="1200" b="0">
                <a:latin typeface="Arial" charset="0"/>
              </a:defRPr>
            </a:lvl1pPr>
          </a:lstStyle>
          <a:p>
            <a:pPr>
              <a:defRPr/>
            </a:pPr>
            <a:fld id="{6EBCBD98-1820-4E54-9A2E-679803D0EE96}"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pPr defTabSz="915988"/>
            <a:fld id="{A2845492-BD49-47ED-83F8-0929674B501A}" type="slidenum">
              <a:rPr lang="es-ES_tradnl" smtClean="0"/>
              <a:pPr defTabSz="915988"/>
              <a:t>1</a:t>
            </a:fld>
            <a:endParaRPr lang="es-ES_tradnl"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a:ln/>
        </p:spPr>
      </p:sp>
      <p:sp>
        <p:nvSpPr>
          <p:cNvPr id="55299" name="2 Marcador de notas"/>
          <p:cNvSpPr>
            <a:spLocks noGrp="1"/>
          </p:cNvSpPr>
          <p:nvPr>
            <p:ph type="body" idx="1"/>
          </p:nvPr>
        </p:nvSpPr>
        <p:spPr>
          <a:xfrm>
            <a:off x="238125" y="4611688"/>
            <a:ext cx="6438900" cy="5113337"/>
          </a:xfrm>
          <a:noFill/>
          <a:ln/>
        </p:spPr>
        <p:txBody>
          <a:bodyPr/>
          <a:lstStyle/>
          <a:p>
            <a:pPr algn="just">
              <a:spcBef>
                <a:spcPct val="0"/>
              </a:spcBef>
              <a:spcAft>
                <a:spcPts val="600"/>
              </a:spcAft>
            </a:pPr>
            <a:r>
              <a:rPr lang="es-ES_tradnl" sz="1000" u="sng" smtClean="0"/>
              <a:t>Washington (15 nov 2008) and London (2 abril 2009) Summits </a:t>
            </a:r>
            <a:r>
              <a:rPr lang="es-ES_tradnl" sz="1000" smtClean="0"/>
              <a:t>Consensus/Laissez-faire in which its country applied expansionary policies and rescued the financial system  that it considered appropriate from a  generalised consensus that a keynesian consensus was necessary to avoid the mistakes of the Great Depression of the 30s</a:t>
            </a:r>
          </a:p>
          <a:p>
            <a:pPr algn="just">
              <a:spcBef>
                <a:spcPct val="0"/>
              </a:spcBef>
              <a:spcAft>
                <a:spcPts val="600"/>
              </a:spcAft>
            </a:pPr>
            <a:r>
              <a:rPr lang="es-ES_tradnl" sz="1000" u="sng" smtClean="0"/>
              <a:t>Pittsburgh Summit </a:t>
            </a:r>
            <a:r>
              <a:rPr lang="es-ES_tradnl" sz="1000" smtClean="0"/>
              <a:t>(25 sept 2009), the importance of exit strategies is acknowledge and the MAP is designed</a:t>
            </a:r>
          </a:p>
          <a:p>
            <a:pPr algn="just">
              <a:spcBef>
                <a:spcPct val="0"/>
              </a:spcBef>
              <a:spcAft>
                <a:spcPts val="600"/>
              </a:spcAft>
            </a:pPr>
            <a:r>
              <a:rPr lang="es-ES_tradnl" sz="1000" u="sng" smtClean="0"/>
              <a:t>Toronto Summit </a:t>
            </a:r>
            <a:r>
              <a:rPr lang="es-ES_tradnl" sz="1000" smtClean="0"/>
              <a:t>(26-27 june 2010) showed the disagreement among the main economies about the diagnostic of the problems, the reach and rythm that should be followed in the exit strategies “</a:t>
            </a:r>
            <a:r>
              <a:rPr lang="en-US" sz="1000" smtClean="0"/>
              <a:t> advanced economies have committed to fiscal plans that will at least halve deficits by 2013 and stabilize or reduce government debt-to-GDP ratios by 2016 (admitting the special circumstances of Japan)”</a:t>
            </a:r>
          </a:p>
          <a:p>
            <a:pPr algn="just">
              <a:spcBef>
                <a:spcPct val="0"/>
              </a:spcBef>
              <a:spcAft>
                <a:spcPts val="600"/>
              </a:spcAft>
            </a:pPr>
            <a:r>
              <a:rPr lang="es-ES_tradnl" sz="1000" u="sng" smtClean="0"/>
              <a:t>Seoul Summitt </a:t>
            </a:r>
            <a:r>
              <a:rPr lang="es-ES_tradnl" sz="1000" smtClean="0"/>
              <a:t>(11-12 nov 2010) the debate centered on monetary policy and exchange rates, in the context of QE2, that inyected 600.000 million USD into the system. There was no agreement of global imbalances, with no explicit economic policy recommendations (like the current account goals that the US proposed). However: </a:t>
            </a:r>
          </a:p>
          <a:p>
            <a:pPr algn="just">
              <a:spcBef>
                <a:spcPct val="0"/>
              </a:spcBef>
              <a:spcAft>
                <a:spcPts val="600"/>
              </a:spcAft>
            </a:pPr>
            <a:r>
              <a:rPr lang="es-ES_tradnl" sz="1000" smtClean="0"/>
              <a:t>Policy commitments by member countries and Spain were published (including pension reform). General commitment towards exchange rate flexibility and avoidance of competitive devaluation. MAP is reinforced (the goal is to develop a common framework/diagnostic developing indicative guidelines in 2011 on what constitutes large imbalances)</a:t>
            </a:r>
          </a:p>
          <a:p>
            <a:pPr algn="just">
              <a:spcBef>
                <a:spcPct val="0"/>
              </a:spcBef>
              <a:spcAft>
                <a:spcPts val="600"/>
              </a:spcAft>
            </a:pPr>
            <a:r>
              <a:rPr lang="es-ES_tradnl" sz="1000" smtClean="0"/>
              <a:t>The issue is not new: Global imbalances were a concern even before the crisis and now are defined in terms of currency war. The imbalances refer to the high current account deficit of the US financed by asian countries – specially China- and oil exporters, that generate excess savings and accumulate large reserves. The challenge for the G-20 – and in this case specially for the G-2, US and China- is to make policies aimed at internal objectives consistent with external  stability. The IMF tried in 2006 with the failed multilateral consultations. Seoul now tries to do it with the Seoul Action Plan, of which the reinforcement of the MAP in 2011 is the main element to achieve a common analysis framework and diagnostic with the indicators on what constitutes a large imbalance and how it should be corrected.</a:t>
            </a:r>
          </a:p>
          <a:p>
            <a:pPr algn="just">
              <a:spcBef>
                <a:spcPct val="0"/>
              </a:spcBef>
              <a:spcAft>
                <a:spcPts val="600"/>
              </a:spcAft>
            </a:pPr>
            <a:r>
              <a:rPr lang="es-ES_tradnl" sz="1000" u="sng" smtClean="0"/>
              <a:t>Reasons for optimism</a:t>
            </a:r>
            <a:r>
              <a:rPr lang="es-ES_tradnl" sz="1000" smtClean="0"/>
              <a:t>: The G-20 seeks coordination at the highest political level and improved transparency; When there has been a grave problem, such as the Greek debt problem, measures have been taken towards fiscal consolidation and in Toronto objectives of deficit reduction by 2013. On the other hand, peer pressure, while mild, has shown some positive symptons, even in China, that has allowed for a small appreciation of the yuan as a sign of good faith</a:t>
            </a:r>
          </a:p>
          <a:p>
            <a:pPr algn="just">
              <a:spcBef>
                <a:spcPct val="0"/>
              </a:spcBef>
              <a:spcAft>
                <a:spcPts val="600"/>
              </a:spcAft>
            </a:pPr>
            <a:endParaRPr lang="es-ES_tradnl" sz="1000" smtClean="0"/>
          </a:p>
        </p:txBody>
      </p:sp>
      <p:sp>
        <p:nvSpPr>
          <p:cNvPr id="55300" name="3 Marcador de número de diapositiva"/>
          <p:cNvSpPr>
            <a:spLocks noGrp="1"/>
          </p:cNvSpPr>
          <p:nvPr>
            <p:ph type="sldNum" sz="quarter" idx="5"/>
          </p:nvPr>
        </p:nvSpPr>
        <p:spPr>
          <a:noFill/>
        </p:spPr>
        <p:txBody>
          <a:bodyPr/>
          <a:lstStyle/>
          <a:p>
            <a:pPr defTabSz="915988"/>
            <a:fld id="{F20E4570-2094-4B6D-A474-2DDBAE87919A}" type="slidenum">
              <a:rPr lang="es-ES_tradnl" smtClean="0"/>
              <a:pPr defTabSz="915988"/>
              <a:t>10</a:t>
            </a:fld>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pPr defTabSz="915988"/>
            <a:fld id="{5BB0BF47-4D02-4274-828A-A805634C74AA}" type="slidenum">
              <a:rPr lang="es-ES_tradnl" smtClean="0"/>
              <a:pPr defTabSz="915988"/>
              <a:t>11</a:t>
            </a:fld>
            <a:endParaRPr lang="es-ES_tradnl"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xfrm>
            <a:off x="679450" y="4716463"/>
            <a:ext cx="5580063" cy="4956175"/>
          </a:xfrm>
          <a:noFill/>
          <a:ln/>
        </p:spPr>
        <p:txBody>
          <a:bodyPr/>
          <a:lstStyle/>
          <a:p>
            <a:endParaRPr lang="es-ES" sz="10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a:ln/>
        </p:spPr>
      </p:sp>
      <p:sp>
        <p:nvSpPr>
          <p:cNvPr id="57347" name="2 Marcador de notas"/>
          <p:cNvSpPr>
            <a:spLocks noGrp="1"/>
          </p:cNvSpPr>
          <p:nvPr>
            <p:ph type="body" idx="1"/>
          </p:nvPr>
        </p:nvSpPr>
        <p:spPr>
          <a:noFill/>
          <a:ln/>
        </p:spPr>
        <p:txBody>
          <a:bodyPr/>
          <a:lstStyle/>
          <a:p>
            <a:endParaRPr lang="en-US" smtClean="0"/>
          </a:p>
        </p:txBody>
      </p:sp>
      <p:sp>
        <p:nvSpPr>
          <p:cNvPr id="57348" name="3 Marcador de número de diapositiva"/>
          <p:cNvSpPr>
            <a:spLocks noGrp="1"/>
          </p:cNvSpPr>
          <p:nvPr>
            <p:ph type="sldNum" sz="quarter" idx="5"/>
          </p:nvPr>
        </p:nvSpPr>
        <p:spPr>
          <a:noFill/>
        </p:spPr>
        <p:txBody>
          <a:bodyPr/>
          <a:lstStyle/>
          <a:p>
            <a:pPr defTabSz="915988"/>
            <a:fld id="{CDAB1494-6BB9-446F-A3E0-B4ED12B4732E}" type="slidenum">
              <a:rPr lang="es-ES_tradnl" smtClean="0"/>
              <a:pPr defTabSz="915988"/>
              <a:t>12</a:t>
            </a:fld>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a:ln/>
        </p:spPr>
      </p:sp>
      <p:sp>
        <p:nvSpPr>
          <p:cNvPr id="58371" name="2 Marcador de notas"/>
          <p:cNvSpPr>
            <a:spLocks noGrp="1"/>
          </p:cNvSpPr>
          <p:nvPr>
            <p:ph type="body" idx="1"/>
          </p:nvPr>
        </p:nvSpPr>
        <p:spPr>
          <a:xfrm>
            <a:off x="447675" y="4716463"/>
            <a:ext cx="5953125" cy="4608512"/>
          </a:xfrm>
          <a:noFill/>
          <a:ln/>
        </p:spPr>
        <p:txBody>
          <a:bodyPr/>
          <a:lstStyle/>
          <a:p>
            <a:pPr algn="just">
              <a:spcBef>
                <a:spcPct val="0"/>
              </a:spcBef>
              <a:spcAft>
                <a:spcPts val="600"/>
              </a:spcAft>
              <a:buFontTx/>
              <a:buChar char="•"/>
            </a:pPr>
            <a:r>
              <a:rPr lang="es-ES" sz="1000" b="1" smtClean="0"/>
              <a:t>¿</a:t>
            </a:r>
            <a:r>
              <a:rPr lang="es-ES" sz="1000" b="1" smtClean="0">
                <a:solidFill>
                  <a:srgbClr val="FF0000"/>
                </a:solidFill>
              </a:rPr>
              <a:t>De cuánto fue el tripling de recursos del FMI: de 250mm$ a 750mm$ aprox</a:t>
            </a:r>
            <a:r>
              <a:rPr lang="es-ES" sz="1000" b="1" smtClean="0"/>
              <a:t>.? G-20 Londres abril 2009 lo decide, se termina de hacer efectivo este mes de marzo de 2011 con aprobación del NAB 588.000 m$, a través de prestamos bilaterales y pagarés ya se habían anticipado 240.000 millones de dólares.</a:t>
            </a:r>
          </a:p>
          <a:p>
            <a:pPr algn="just">
              <a:spcBef>
                <a:spcPct val="0"/>
              </a:spcBef>
              <a:spcAft>
                <a:spcPts val="600"/>
              </a:spcAft>
              <a:buFontTx/>
              <a:buChar char="•"/>
            </a:pPr>
            <a:r>
              <a:rPr lang="es-ES" sz="1000" b="1" smtClean="0"/>
              <a:t>¿</a:t>
            </a:r>
            <a:r>
              <a:rPr lang="es-ES" sz="1000" b="1" smtClean="0">
                <a:solidFill>
                  <a:srgbClr val="FF0000"/>
                </a:solidFill>
              </a:rPr>
              <a:t>De cuántos recursos dispone ahora el FMI?</a:t>
            </a:r>
            <a:r>
              <a:rPr lang="es-ES" sz="1000" b="1" smtClean="0"/>
              <a:t> Las cuotas son 238.000 millone de deg (370.000 millones de ´dólares), de las cuales aprox 200.000 son prestables  (el resto son de países que no entran en el plan de transacciones por estar con programa o en débil situación). La capacidad de préstamo a un año (FCC, que descuenta recursos comprometidos) está actualmente en unos 110.000 millones.</a:t>
            </a:r>
          </a:p>
          <a:p>
            <a:pPr algn="just">
              <a:spcBef>
                <a:spcPct val="0"/>
              </a:spcBef>
              <a:spcAft>
                <a:spcPts val="600"/>
              </a:spcAft>
            </a:pPr>
            <a:r>
              <a:rPr lang="es-ES" sz="1000" smtClean="0"/>
              <a:t>One of the key mandates of the G-20 was the need for a more legitimate representation at the International Financial Institutions. There was a huge pressure to act in this direction and the IFIs responded in kind: quota increases were redistributed so as to increase the weight of emerging and developing countries by 6%.</a:t>
            </a:r>
          </a:p>
          <a:p>
            <a:pPr algn="just">
              <a:spcBef>
                <a:spcPct val="0"/>
              </a:spcBef>
              <a:spcAft>
                <a:spcPts val="600"/>
              </a:spcAft>
            </a:pPr>
            <a:r>
              <a:rPr lang="es-ES" sz="1000" smtClean="0"/>
              <a:t>This will also affect representation in the Executive Directorate: once the number of seats at the ED was fixed at 24, the increase of weight of developing and emerging was only possible through a decrease in those of developed countries. The EU rose to the challenge and agreed to giving up 2 seats for them</a:t>
            </a:r>
          </a:p>
          <a:p>
            <a:pPr algn="just">
              <a:spcBef>
                <a:spcPct val="0"/>
              </a:spcBef>
              <a:spcAft>
                <a:spcPts val="600"/>
              </a:spcAft>
            </a:pPr>
            <a:r>
              <a:rPr lang="es-ES" sz="1000" smtClean="0"/>
              <a:t>It remains to be seen how the EU will reorganize its seats to meet this committment.</a:t>
            </a:r>
          </a:p>
          <a:p>
            <a:pPr algn="just">
              <a:spcBef>
                <a:spcPct val="0"/>
              </a:spcBef>
              <a:spcAft>
                <a:spcPts val="600"/>
              </a:spcAft>
            </a:pPr>
            <a:r>
              <a:rPr lang="es-ES" sz="1000" smtClean="0"/>
              <a:t>The large increase in lending muscle was done quickly due to the bilateral loan agreements of the main member countries of the IMF. These bilateral agreements were used to created the new NAB, multiplying tenfold the resources available through this instrument. BRICs contribute 92mm USD, a figure similar to that of the US or Japan</a:t>
            </a:r>
          </a:p>
          <a:p>
            <a:pPr algn="just">
              <a:spcBef>
                <a:spcPct val="0"/>
              </a:spcBef>
              <a:spcAft>
                <a:spcPts val="600"/>
              </a:spcAft>
            </a:pPr>
            <a:r>
              <a:rPr lang="es-ES_tradnl" sz="1000" smtClean="0"/>
              <a:t>The quotas of the IMF were doubled, which has allowed for adjustments among the 186 member countries-  and has guaranteed the Fund´s status as a quota-based institution. Together, these agreements allow for the tripling of resources as was committed at the London Summit</a:t>
            </a:r>
          </a:p>
          <a:p>
            <a:endParaRPr lang="es-ES_tradnl" sz="1000" smtClean="0"/>
          </a:p>
          <a:p>
            <a:endParaRPr lang="es-ES" sz="1000" smtClean="0"/>
          </a:p>
          <a:p>
            <a:endParaRPr lang="es-ES" sz="1000" b="1" smtClean="0"/>
          </a:p>
        </p:txBody>
      </p:sp>
      <p:sp>
        <p:nvSpPr>
          <p:cNvPr id="58372" name="3 Marcador de número de diapositiva"/>
          <p:cNvSpPr>
            <a:spLocks noGrp="1"/>
          </p:cNvSpPr>
          <p:nvPr>
            <p:ph type="sldNum" sz="quarter" idx="5"/>
          </p:nvPr>
        </p:nvSpPr>
        <p:spPr>
          <a:noFill/>
        </p:spPr>
        <p:txBody>
          <a:bodyPr/>
          <a:lstStyle/>
          <a:p>
            <a:pPr defTabSz="915988"/>
            <a:fld id="{501D50B4-BCC0-4213-8181-D800E0948009}" type="slidenum">
              <a:rPr lang="es-ES_tradnl" smtClean="0"/>
              <a:pPr defTabSz="915988"/>
              <a:t>13</a:t>
            </a:fld>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a:ln/>
        </p:spPr>
      </p:sp>
      <p:sp>
        <p:nvSpPr>
          <p:cNvPr id="59395" name="2 Marcador de notas"/>
          <p:cNvSpPr>
            <a:spLocks noGrp="1"/>
          </p:cNvSpPr>
          <p:nvPr>
            <p:ph type="body" idx="1"/>
          </p:nvPr>
        </p:nvSpPr>
        <p:spPr>
          <a:noFill/>
          <a:ln/>
        </p:spPr>
        <p:txBody>
          <a:bodyPr/>
          <a:lstStyle/>
          <a:p>
            <a:r>
              <a:rPr lang="es-ES" smtClean="0"/>
              <a:t>Surveillance has been strengthened: the shortfalls have been thouroughly analyzed and the corresponding initiatives have been put in place. This way, multilateral surveillance has been emphasized, taking into account common risks accross countries and financial surveillance (strenghthening the FSAP, closer control for SIFIs) to improve macro-prudential mistakes so as to guarantee a timely detection of systemic risks.</a:t>
            </a:r>
          </a:p>
          <a:p>
            <a:endParaRPr lang="es-ES" smtClean="0"/>
          </a:p>
        </p:txBody>
      </p:sp>
      <p:sp>
        <p:nvSpPr>
          <p:cNvPr id="59396" name="3 Marcador de número de diapositiva"/>
          <p:cNvSpPr>
            <a:spLocks noGrp="1"/>
          </p:cNvSpPr>
          <p:nvPr>
            <p:ph type="sldNum" sz="quarter" idx="5"/>
          </p:nvPr>
        </p:nvSpPr>
        <p:spPr>
          <a:noFill/>
        </p:spPr>
        <p:txBody>
          <a:bodyPr/>
          <a:lstStyle/>
          <a:p>
            <a:pPr defTabSz="915988"/>
            <a:fld id="{B18E82F4-25D6-4AC2-A888-AAD7EBA1DA90}" type="slidenum">
              <a:rPr lang="es-ES_tradnl" smtClean="0"/>
              <a:pPr defTabSz="915988"/>
              <a:t>14</a:t>
            </a:fld>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a:ln/>
        </p:spPr>
      </p:sp>
      <p:sp>
        <p:nvSpPr>
          <p:cNvPr id="60419" name="2 Marcador de notas"/>
          <p:cNvSpPr>
            <a:spLocks noGrp="1"/>
          </p:cNvSpPr>
          <p:nvPr>
            <p:ph type="body" idx="1"/>
          </p:nvPr>
        </p:nvSpPr>
        <p:spPr>
          <a:noFill/>
          <a:ln/>
        </p:spPr>
        <p:txBody>
          <a:bodyPr/>
          <a:lstStyle/>
          <a:p>
            <a:pPr>
              <a:spcBef>
                <a:spcPct val="0"/>
              </a:spcBef>
              <a:spcAft>
                <a:spcPts val="600"/>
              </a:spcAft>
            </a:pPr>
            <a:r>
              <a:rPr lang="es-ES_tradnl" b="1" smtClean="0">
                <a:solidFill>
                  <a:srgbClr val="FF0000"/>
                </a:solidFill>
              </a:rPr>
              <a:t>El Gráfico representa el </a:t>
            </a:r>
            <a:r>
              <a:rPr lang="es-ES_tradnl" b="1" u="sng" smtClean="0">
                <a:solidFill>
                  <a:srgbClr val="FF0000"/>
                </a:solidFill>
              </a:rPr>
              <a:t>crédito comprometido </a:t>
            </a:r>
            <a:r>
              <a:rPr lang="es-ES_tradnl" b="1" smtClean="0">
                <a:solidFill>
                  <a:srgbClr val="FF0000"/>
                </a:solidFill>
              </a:rPr>
              <a:t>en cada momento (no incluye devoluciones¿?). ¿Es este el motivo por el que no aparecen los 431mm en el eje del gráfico?; es confuso</a:t>
            </a:r>
          </a:p>
          <a:p>
            <a:pPr>
              <a:spcBef>
                <a:spcPct val="0"/>
              </a:spcBef>
              <a:spcAft>
                <a:spcPts val="600"/>
              </a:spcAft>
            </a:pPr>
            <a:r>
              <a:rPr lang="es-ES_tradnl" b="1" smtClean="0">
                <a:solidFill>
                  <a:srgbClr val="FF0000"/>
                </a:solidFill>
              </a:rPr>
              <a:t>Pf: insertar cuadro actualizado de préstamos</a:t>
            </a:r>
          </a:p>
          <a:p>
            <a:pPr>
              <a:spcBef>
                <a:spcPct val="0"/>
              </a:spcBef>
              <a:spcAft>
                <a:spcPts val="600"/>
              </a:spcAft>
            </a:pPr>
            <a:r>
              <a:rPr lang="es-ES" smtClean="0"/>
              <a:t>IMF lending has experienced important modifications: in march 2009, access limits were doubled and conditionality was reduced (eliminating structural reform criteria);  the insurance function of the IMF was reinforced  through the Flexible Credit Line, that grants loans  to countries with balance of payments difficulties –while not necessarily needing the money- and without conditionality at time of disbursement (the only conditionality is fixed ex-ante). Since fall 2008 the IMF has granted loans for around 200.000 Million USD, while developments banks will have lent  71.000 million dollars, double the 2008 figure.</a:t>
            </a:r>
          </a:p>
          <a:p>
            <a:endParaRPr lang="es-ES_tradnl" smtClean="0"/>
          </a:p>
          <a:p>
            <a:endParaRPr lang="es-ES_tradnl" b="1" smtClean="0"/>
          </a:p>
        </p:txBody>
      </p:sp>
      <p:sp>
        <p:nvSpPr>
          <p:cNvPr id="60420" name="3 Marcador de número de diapositiva"/>
          <p:cNvSpPr>
            <a:spLocks noGrp="1"/>
          </p:cNvSpPr>
          <p:nvPr>
            <p:ph type="sldNum" sz="quarter" idx="5"/>
          </p:nvPr>
        </p:nvSpPr>
        <p:spPr>
          <a:noFill/>
        </p:spPr>
        <p:txBody>
          <a:bodyPr/>
          <a:lstStyle/>
          <a:p>
            <a:pPr defTabSz="915988"/>
            <a:fld id="{8376CC59-6DAD-4F10-B634-410A40766323}" type="slidenum">
              <a:rPr lang="es-ES_tradnl" smtClean="0"/>
              <a:pPr defTabSz="915988"/>
              <a:t>15</a:t>
            </a:fld>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a:ln/>
        </p:spPr>
      </p:sp>
      <p:sp>
        <p:nvSpPr>
          <p:cNvPr id="61443" name="2 Marcador de notas"/>
          <p:cNvSpPr>
            <a:spLocks noGrp="1"/>
          </p:cNvSpPr>
          <p:nvPr>
            <p:ph type="body" idx="1"/>
          </p:nvPr>
        </p:nvSpPr>
        <p:spPr>
          <a:noFill/>
          <a:ln/>
        </p:spPr>
        <p:txBody>
          <a:bodyPr/>
          <a:lstStyle/>
          <a:p>
            <a:endParaRPr lang="en-US" smtClean="0"/>
          </a:p>
        </p:txBody>
      </p:sp>
      <p:sp>
        <p:nvSpPr>
          <p:cNvPr id="61444" name="3 Marcador de número de diapositiva"/>
          <p:cNvSpPr>
            <a:spLocks noGrp="1"/>
          </p:cNvSpPr>
          <p:nvPr>
            <p:ph type="sldNum" sz="quarter" idx="5"/>
          </p:nvPr>
        </p:nvSpPr>
        <p:spPr>
          <a:noFill/>
        </p:spPr>
        <p:txBody>
          <a:bodyPr/>
          <a:lstStyle/>
          <a:p>
            <a:pPr defTabSz="915988"/>
            <a:fld id="{2A435522-A154-4F46-B629-92B48BDA3BA5}" type="slidenum">
              <a:rPr lang="es-ES_tradnl" smtClean="0"/>
              <a:pPr defTabSz="915988"/>
              <a:t>16</a:t>
            </a:fld>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a:ln/>
        </p:spPr>
      </p:sp>
      <p:sp>
        <p:nvSpPr>
          <p:cNvPr id="62467" name="2 Marcador de notas"/>
          <p:cNvSpPr>
            <a:spLocks noGrp="1"/>
          </p:cNvSpPr>
          <p:nvPr>
            <p:ph type="body" idx="1"/>
          </p:nvPr>
        </p:nvSpPr>
        <p:spPr>
          <a:noFill/>
          <a:ln/>
        </p:spPr>
        <p:txBody>
          <a:bodyPr/>
          <a:lstStyle/>
          <a:p>
            <a:endParaRPr lang="en-US" smtClean="0"/>
          </a:p>
        </p:txBody>
      </p:sp>
      <p:sp>
        <p:nvSpPr>
          <p:cNvPr id="62468" name="3 Marcador de número de diapositiva"/>
          <p:cNvSpPr>
            <a:spLocks noGrp="1"/>
          </p:cNvSpPr>
          <p:nvPr>
            <p:ph type="sldNum" sz="quarter" idx="5"/>
          </p:nvPr>
        </p:nvSpPr>
        <p:spPr>
          <a:noFill/>
        </p:spPr>
        <p:txBody>
          <a:bodyPr/>
          <a:lstStyle/>
          <a:p>
            <a:pPr defTabSz="915988"/>
            <a:fld id="{0B74BC25-7AAA-468B-A694-4D55ED4B2CA3}" type="slidenum">
              <a:rPr lang="es-ES_tradnl" smtClean="0"/>
              <a:pPr defTabSz="915988"/>
              <a:t>17</a:t>
            </a:fld>
            <a:endParaRPr lang="es-ES_trad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a:ln/>
        </p:spPr>
      </p:sp>
      <p:sp>
        <p:nvSpPr>
          <p:cNvPr id="63491" name="2 Marcador de notas"/>
          <p:cNvSpPr>
            <a:spLocks noGrp="1"/>
          </p:cNvSpPr>
          <p:nvPr>
            <p:ph type="body" idx="1"/>
          </p:nvPr>
        </p:nvSpPr>
        <p:spPr>
          <a:noFill/>
          <a:ln/>
        </p:spPr>
        <p:txBody>
          <a:bodyPr/>
          <a:lstStyle/>
          <a:p>
            <a:endParaRPr lang="en-US" smtClean="0"/>
          </a:p>
        </p:txBody>
      </p:sp>
      <p:sp>
        <p:nvSpPr>
          <p:cNvPr id="63492" name="3 Marcador de número de diapositiva"/>
          <p:cNvSpPr>
            <a:spLocks noGrp="1"/>
          </p:cNvSpPr>
          <p:nvPr>
            <p:ph type="sldNum" sz="quarter" idx="5"/>
          </p:nvPr>
        </p:nvSpPr>
        <p:spPr>
          <a:noFill/>
        </p:spPr>
        <p:txBody>
          <a:bodyPr/>
          <a:lstStyle/>
          <a:p>
            <a:pPr defTabSz="915988"/>
            <a:fld id="{EA856AA2-7A51-40D5-B8B3-F6249FD9B2F9}" type="slidenum">
              <a:rPr lang="es-ES_tradnl" smtClean="0"/>
              <a:pPr defTabSz="915988"/>
              <a:t>18</a:t>
            </a:fld>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a:ln/>
        </p:spPr>
      </p:sp>
      <p:sp>
        <p:nvSpPr>
          <p:cNvPr id="64515" name="2 Marcador de notas"/>
          <p:cNvSpPr>
            <a:spLocks noGrp="1"/>
          </p:cNvSpPr>
          <p:nvPr>
            <p:ph type="body" idx="1"/>
          </p:nvPr>
        </p:nvSpPr>
        <p:spPr>
          <a:noFill/>
          <a:ln/>
        </p:spPr>
        <p:txBody>
          <a:bodyPr/>
          <a:lstStyle/>
          <a:p>
            <a:r>
              <a:rPr lang="es-ES_tradnl" smtClean="0"/>
              <a:t>This financial crisis has been specially hard for the EU, as several of its countries found themselves hardly hit by the crisis, in particular, some of the main countries suffering sovereign distress were EU and euro area members.</a:t>
            </a:r>
          </a:p>
          <a:p>
            <a:endParaRPr lang="es-ES_tradnl" smtClean="0"/>
          </a:p>
          <a:p>
            <a:r>
              <a:rPr lang="es-ES_tradnl" smtClean="0"/>
              <a:t>This meant that at the same time that the global crisis mechanisms were being rethought, the EU had to come up with appropriate ways of dealing with the financial distress some of its countries faced. This was a challenge, as it involved upgrading the EU´s surveillance and lending mechanisms while making sure that cooperation with the IMF was smooth and efficient.</a:t>
            </a:r>
          </a:p>
          <a:p>
            <a:r>
              <a:rPr lang="es-ES_tradnl" smtClean="0"/>
              <a:t>Grafico de la izquierda: deterioro griego y crisis deuda soberana en Europa</a:t>
            </a:r>
          </a:p>
          <a:p>
            <a:r>
              <a:rPr lang="es-ES_tradnl" smtClean="0"/>
              <a:t>Gráfico de la derecha: el riesgo de crédito ha aumentado incluso para los países considerados como activo refugio (el cds aumenta mientras que si hubiéramos usado el tipo de interés de la deuda pública habría disminuido). </a:t>
            </a:r>
            <a:endParaRPr lang="en-US" smtClean="0"/>
          </a:p>
        </p:txBody>
      </p:sp>
      <p:sp>
        <p:nvSpPr>
          <p:cNvPr id="64516" name="3 Marcador de número de diapositiva"/>
          <p:cNvSpPr>
            <a:spLocks noGrp="1"/>
          </p:cNvSpPr>
          <p:nvPr>
            <p:ph type="sldNum" sz="quarter" idx="5"/>
          </p:nvPr>
        </p:nvSpPr>
        <p:spPr>
          <a:noFill/>
        </p:spPr>
        <p:txBody>
          <a:bodyPr/>
          <a:lstStyle/>
          <a:p>
            <a:pPr defTabSz="915988"/>
            <a:fld id="{F3F111BC-5733-4770-97D0-349D3838F9E1}" type="slidenum">
              <a:rPr lang="es-ES_tradnl" smtClean="0"/>
              <a:pPr defTabSz="915988"/>
              <a:t>19</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a:ln/>
        </p:spPr>
      </p:sp>
      <p:sp>
        <p:nvSpPr>
          <p:cNvPr id="47107" name="2 Marcador de notas"/>
          <p:cNvSpPr>
            <a:spLocks noGrp="1"/>
          </p:cNvSpPr>
          <p:nvPr>
            <p:ph type="body" idx="1"/>
          </p:nvPr>
        </p:nvSpPr>
        <p:spPr>
          <a:noFill/>
          <a:ln/>
        </p:spPr>
        <p:txBody>
          <a:bodyPr/>
          <a:lstStyle/>
          <a:p>
            <a:r>
              <a:rPr lang="es-ES_tradnl" smtClean="0"/>
              <a:t>Emphasis on institutional response and mechanisms put in place as response to the crisis; not a description of the exact measures taken </a:t>
            </a:r>
            <a:endParaRPr lang="en-US" smtClean="0"/>
          </a:p>
        </p:txBody>
      </p:sp>
      <p:sp>
        <p:nvSpPr>
          <p:cNvPr id="47108" name="3 Marcador de número de diapositiva"/>
          <p:cNvSpPr>
            <a:spLocks noGrp="1"/>
          </p:cNvSpPr>
          <p:nvPr>
            <p:ph type="sldNum" sz="quarter" idx="5"/>
          </p:nvPr>
        </p:nvSpPr>
        <p:spPr>
          <a:noFill/>
        </p:spPr>
        <p:txBody>
          <a:bodyPr/>
          <a:lstStyle/>
          <a:p>
            <a:pPr defTabSz="915988"/>
            <a:fld id="{3A346E4F-DDEC-4523-B45F-0535383E0393}" type="slidenum">
              <a:rPr lang="es-ES_tradnl" smtClean="0"/>
              <a:pPr defTabSz="915988"/>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a:ln/>
        </p:spPr>
      </p:sp>
      <p:sp>
        <p:nvSpPr>
          <p:cNvPr id="65539" name="2 Marcador de notas"/>
          <p:cNvSpPr>
            <a:spLocks noGrp="1"/>
          </p:cNvSpPr>
          <p:nvPr>
            <p:ph type="body" idx="1"/>
          </p:nvPr>
        </p:nvSpPr>
        <p:spPr>
          <a:noFill/>
          <a:ln/>
        </p:spPr>
        <p:txBody>
          <a:bodyPr/>
          <a:lstStyle/>
          <a:p>
            <a:pPr algn="just">
              <a:buFontTx/>
              <a:buChar char="•"/>
            </a:pPr>
            <a:r>
              <a:rPr lang="es-ES_tradnl" smtClean="0"/>
              <a:t>Esta evolución coindice con el agravamiento de la crisis de deuda soberana en Europa. Para ilustrarlo representamos las primas de los CDS soberanos a 10 años de una serie de países com oindicador de riesgo de crédito (también se podría haber representado el diferencial de deuda soberana, pero esta medida es más imperfecta porque incluye elementos adicionales al riesgo de crédito y además, incluir EEUU y Alemania en la comparación implica que en la medida en que sus bonos se usan como “risk free asset”, en los períodos de stress se acentúa el spread).</a:t>
            </a:r>
          </a:p>
          <a:p>
            <a:pPr algn="just">
              <a:buFontTx/>
              <a:buChar char="•"/>
            </a:pPr>
            <a:endParaRPr lang="es-ES_tradnl" smtClean="0"/>
          </a:p>
          <a:p>
            <a:pPr algn="just">
              <a:buFontTx/>
              <a:buChar char="•"/>
            </a:pPr>
            <a:r>
              <a:rPr lang="es-ES_tradnl" smtClean="0"/>
              <a:t>Hemos agrupado a estas economías en cuatro categorías:</a:t>
            </a:r>
          </a:p>
          <a:p>
            <a:pPr marL="587375" lvl="1" indent="-228600" algn="just">
              <a:buFont typeface="Calibri" pitchFamily="34" charset="0"/>
              <a:buAutoNum type="arabicPeriod"/>
            </a:pPr>
            <a:r>
              <a:rPr lang="es-ES_tradnl" smtClean="0"/>
              <a:t>Grecia: Prima de sus CDS por encima de los 4000 pbs (escala muy diferente del resto), reflejo de la falta de acuerdo sobre el desembolso del siguiente tramo -entre otras incertidumbres-.</a:t>
            </a:r>
          </a:p>
          <a:p>
            <a:pPr marL="587375" lvl="1" indent="-228600" algn="just">
              <a:buFont typeface="Calibri" pitchFamily="34" charset="0"/>
              <a:buAutoNum type="arabicPeriod"/>
            </a:pPr>
            <a:r>
              <a:rPr lang="es-ES_tradnl" smtClean="0"/>
              <a:t>Portugal e Irlanda: los otros dos países con un programa EU/IMF. Cierta corrección de la prima en Irlanda desde el verano.</a:t>
            </a:r>
          </a:p>
          <a:p>
            <a:pPr marL="587375" lvl="1" indent="-228600" algn="just">
              <a:buFont typeface="Calibri" pitchFamily="34" charset="0"/>
              <a:buAutoNum type="arabicPeriod"/>
            </a:pPr>
            <a:r>
              <a:rPr lang="es-ES_tradnl" smtClean="0"/>
              <a:t>Italia, España, Francia y Belgica: El grupo de países más vulnerable al contagio.</a:t>
            </a:r>
          </a:p>
          <a:p>
            <a:pPr marL="587375" lvl="1" indent="-228600" algn="just">
              <a:buFont typeface="Calibri" pitchFamily="34" charset="0"/>
              <a:buAutoNum type="arabicPeriod"/>
            </a:pPr>
            <a:r>
              <a:rPr lang="es-ES_tradnl" smtClean="0"/>
              <a:t>EEUU, Alemania y Reino Unido: Estados Unidos mantiene su papel como activo refugio. Prima del CDS alemán próximo al de Reino Unido. </a:t>
            </a:r>
          </a:p>
          <a:p>
            <a:pPr marL="587375" lvl="1" indent="-228600" algn="just">
              <a:buFont typeface="Calibri" pitchFamily="34" charset="0"/>
              <a:buAutoNum type="arabicPeriod"/>
            </a:pPr>
            <a:endParaRPr lang="es-ES_tradnl" smtClean="0"/>
          </a:p>
        </p:txBody>
      </p:sp>
      <p:sp>
        <p:nvSpPr>
          <p:cNvPr id="65540" name="4 Marcador de fecha"/>
          <p:cNvSpPr>
            <a:spLocks noGrp="1"/>
          </p:cNvSpPr>
          <p:nvPr>
            <p:ph type="dt" sz="quarter" idx="1"/>
          </p:nvPr>
        </p:nvSpPr>
        <p:spPr>
          <a:noFill/>
        </p:spPr>
        <p:txBody>
          <a:bodyPr/>
          <a:lstStyle/>
          <a:p>
            <a:pPr defTabSz="914400"/>
            <a:fld id="{63F271AD-61DD-48F1-97E8-6F8DB6168E2D}" type="datetime2">
              <a:rPr lang="es-ES" smtClean="0"/>
              <a:pPr defTabSz="914400"/>
              <a:t>lunes, 07 de noviembre de 2011</a:t>
            </a:fld>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a:ln/>
        </p:spPr>
      </p:sp>
      <p:sp>
        <p:nvSpPr>
          <p:cNvPr id="66563" name="2 Marcador de notas"/>
          <p:cNvSpPr>
            <a:spLocks noGrp="1"/>
          </p:cNvSpPr>
          <p:nvPr>
            <p:ph type="body" idx="1"/>
          </p:nvPr>
        </p:nvSpPr>
        <p:spPr>
          <a:noFill/>
          <a:ln/>
        </p:spPr>
        <p:txBody>
          <a:bodyPr/>
          <a:lstStyle/>
          <a:p>
            <a:r>
              <a:rPr lang="en-US" b="1" smtClean="0"/>
              <a:t>26 OCT 2011 EURO SUMMIT - </a:t>
            </a:r>
            <a:r>
              <a:rPr lang="es-ES_tradnl" smtClean="0"/>
              <a:t>additional measures </a:t>
            </a:r>
            <a:endParaRPr lang="en-US" b="1" smtClean="0"/>
          </a:p>
          <a:p>
            <a:pPr>
              <a:buFontTx/>
              <a:buChar char="•"/>
            </a:pPr>
            <a:r>
              <a:rPr lang="es-ES_tradnl" u="sng" smtClean="0"/>
              <a:t>at the national level</a:t>
            </a:r>
            <a:r>
              <a:rPr lang="es-ES_tradnl" smtClean="0"/>
              <a:t>: a. balanced budget </a:t>
            </a:r>
            <a:r>
              <a:rPr lang="en-US" smtClean="0"/>
              <a:t>into national legislation by the end of 2012; b. reinforcement of national fiscal frameworks beyond the Directive; c. national parliaments to take into account EU recommendations on policy; d. consultation before the adoption of any major policy reform with potential spillover effects; e. stick to the recommendations regarding the implementation of the SGP</a:t>
            </a:r>
          </a:p>
          <a:p>
            <a:pPr>
              <a:buFontTx/>
              <a:buChar char="•"/>
            </a:pPr>
            <a:r>
              <a:rPr lang="en-US" smtClean="0"/>
              <a:t>Closer monitoring: a. for countries in EDP, the Commission and Council are enabled to examine national draft budgets and adopt an opinion before national parliaments and could suggest amendments within budget execution; b. closer monitoring and coordination in the case of slippages of an adjustment program; c. forthcoming proposal on closer monitoring to the Council and the European Parliament</a:t>
            </a:r>
          </a:p>
          <a:p>
            <a:endParaRPr lang="en-US" smtClean="0"/>
          </a:p>
          <a:p>
            <a:endParaRPr lang="en-US" smtClean="0"/>
          </a:p>
          <a:p>
            <a:r>
              <a:rPr lang="en-US" b="1" smtClean="0"/>
              <a:t>A new concept of “prudent fiscal policy-making”. </a:t>
            </a:r>
            <a:endParaRPr lang="es-ES_tradnl" sz="1600" b="1" smtClean="0"/>
          </a:p>
          <a:p>
            <a:r>
              <a:rPr lang="en-US" smtClean="0"/>
              <a:t>Proposal that the annual expenditure growth should not exceed a prudent medium-term rate of growth of GDP. The aim is to prevent members states from spending revenue windfalls, rather than allocating them to debt reduction. Failure to respect this principle will make a Member State liable to a warning</a:t>
            </a:r>
            <a:r>
              <a:rPr lang="en-US" b="1" smtClean="0"/>
              <a:t> </a:t>
            </a:r>
            <a:r>
              <a:rPr lang="en-US" smtClean="0"/>
              <a:t>from the Commission and, in case of no corrective action, subject to financial sanctions (for euro area members - an interest-bearing deposit amounting to 0.2% of GDP.)</a:t>
            </a:r>
            <a:endParaRPr lang="es-ES_tradnl" sz="1800" smtClean="0"/>
          </a:p>
          <a:p>
            <a:r>
              <a:rPr lang="en-US" smtClean="0"/>
              <a:t>The debt criterion will be considered on the same footing with the deficit criterion, in initiating an Excessive Deficit Procedure. </a:t>
            </a:r>
            <a:endParaRPr lang="es-ES_tradnl" sz="1600" smtClean="0"/>
          </a:p>
          <a:p>
            <a:r>
              <a:rPr lang="en-US" smtClean="0"/>
              <a:t>Proposal for a numerical and operational target for the reduction of the whole stock of debt, not just the deficit. So far, the 3% of GDP threshold for the deficit has been the focus of the EDP, with debt playing a marginal role. Member States whose debt exceed 60% of GDP should take steps to reduce it at a “satisfactory” pace, defined as a reduction of 1/20th of the difference with the 60% threshold over the last three years.</a:t>
            </a:r>
            <a:endParaRPr lang="es-ES_tradnl" sz="1600" smtClean="0"/>
          </a:p>
          <a:p>
            <a:r>
              <a:rPr lang="en-US" smtClean="0"/>
              <a:t>Financial sanctions will be imposed gradually, at an earlier stage and with more automaticity. </a:t>
            </a:r>
            <a:endParaRPr lang="es-ES_tradnl" sz="1600" smtClean="0"/>
          </a:p>
          <a:p>
            <a:r>
              <a:rPr lang="en-US" smtClean="0"/>
              <a:t>Starting from: interest-bearing deposits in case of “warnings”; non-interest bearing deposits in case of EDP procedure; fines, in case of no correction taken. Sanctions imposed through a “reverse-voting mechanism”, whereby they become due on the issuance of the recommendation, unless the Council within ten days decides the contrary by qualified majority.</a:t>
            </a:r>
            <a:endParaRPr lang="es-ES_tradnl" sz="1600" smtClean="0"/>
          </a:p>
          <a:p>
            <a:r>
              <a:rPr lang="en-US" smtClean="0"/>
              <a:t>Minimum requirements for the budgetary framework of the member states – to promote a higher quality of national fiscal policies frameworks </a:t>
            </a:r>
            <a:endParaRPr lang="es-ES_tradnl" sz="1600" smtClean="0"/>
          </a:p>
          <a:p>
            <a:r>
              <a:rPr lang="en-US" smtClean="0"/>
              <a:t>The elements of national budgetary frameworks should reflect minimum European standards to facilitate transparency and the monitoring of fiscal developments. Domestic budgetary frameworks need also to adopt a multi-annual fiscal planning and numerical fiscal rules conducive to the respect of the deficit and debt thresholds. </a:t>
            </a:r>
            <a:endParaRPr lang="es-ES_tradnl" sz="1800" smtClean="0"/>
          </a:p>
          <a:p>
            <a:pPr lvl="1"/>
            <a:r>
              <a:rPr lang="en-US" smtClean="0"/>
              <a:t>Preventing and correcting macroeconomic imbalances within the EU and the euro area, including deteriorating competitive trends:</a:t>
            </a:r>
            <a:endParaRPr lang="es-ES_tradnl" sz="1800" smtClean="0"/>
          </a:p>
          <a:p>
            <a:r>
              <a:rPr lang="en-US" smtClean="0"/>
              <a:t>An “alert mechanism” and preventive surveillance based on country-specific in-depth reviews  and discussions with member states considered “at risk”</a:t>
            </a:r>
            <a:endParaRPr lang="es-ES_tradnl" sz="1800" smtClean="0"/>
          </a:p>
          <a:p>
            <a:r>
              <a:rPr lang="en-US" smtClean="0"/>
              <a:t>An alert mechanism, with a scoreboard, that aims at identifying countries with potentially problematic levels of macroeconomic imbalances. The scoreboard would be composed of a set of indicators in order to identify timely imbalances emerging in different parts of the economy. Possible indicators would most likely include both external (e.g. current accounts, real effective exchange rates) and internal ones (e.g. private and public sector debt). Alert thresholds would be defined and announced for each indicator.</a:t>
            </a:r>
            <a:endParaRPr lang="es-ES_tradnl" sz="1800" smtClean="0"/>
          </a:p>
          <a:p>
            <a:r>
              <a:rPr lang="en-US" smtClean="0"/>
              <a:t>The “Excessive Imbalance Procedure” - for Member States with severe imbalances or imbalances that put at risk the functioning of EMU. </a:t>
            </a:r>
            <a:endParaRPr lang="es-ES_tradnl" sz="1800" smtClean="0"/>
          </a:p>
          <a:p>
            <a:r>
              <a:rPr lang="en-US" smtClean="0"/>
              <a:t>Member States in excessive imbalances would be subjected to a regime of peer pressure and pressured to adopt corrective action. In case of refusal – financial sanctions, in a similar manner with the EDP</a:t>
            </a:r>
            <a:r>
              <a:rPr lang="en-US" sz="1800" smtClean="0"/>
              <a:t>.</a:t>
            </a:r>
            <a:endParaRPr lang="es-ES_tradnl" sz="1800" smtClean="0"/>
          </a:p>
        </p:txBody>
      </p:sp>
      <p:sp>
        <p:nvSpPr>
          <p:cNvPr id="66564" name="3 Marcador de número de diapositiva"/>
          <p:cNvSpPr>
            <a:spLocks noGrp="1"/>
          </p:cNvSpPr>
          <p:nvPr>
            <p:ph type="sldNum" sz="quarter" idx="5"/>
          </p:nvPr>
        </p:nvSpPr>
        <p:spPr>
          <a:noFill/>
        </p:spPr>
        <p:txBody>
          <a:bodyPr/>
          <a:lstStyle/>
          <a:p>
            <a:pPr defTabSz="915988"/>
            <a:fld id="{54CB6E4A-78DC-4D54-ABDC-21CA0968F910}" type="slidenum">
              <a:rPr lang="es-ES_tradnl" smtClean="0"/>
              <a:pPr defTabSz="915988"/>
              <a:t>21</a:t>
            </a:fld>
            <a:endParaRPr lang="es-ES_tradn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a:ln/>
        </p:spPr>
      </p:sp>
      <p:sp>
        <p:nvSpPr>
          <p:cNvPr id="3" name="2 Marcador de notas"/>
          <p:cNvSpPr>
            <a:spLocks noGrp="1"/>
          </p:cNvSpPr>
          <p:nvPr>
            <p:ph type="body" idx="1"/>
          </p:nvPr>
        </p:nvSpPr>
        <p:spPr/>
        <p:txBody>
          <a:bodyPr>
            <a:normAutofit fontScale="77500" lnSpcReduction="20000"/>
          </a:bodyPr>
          <a:lstStyle/>
          <a:p>
            <a:pPr>
              <a:defRPr/>
            </a:pPr>
            <a:r>
              <a:rPr lang="en-US" b="1" dirty="0" smtClean="0"/>
              <a:t>26 OCT 2011 EURO SUMMIT </a:t>
            </a:r>
            <a:r>
              <a:rPr lang="es-ES_tradnl" b="1" dirty="0" smtClean="0"/>
              <a:t>- </a:t>
            </a:r>
            <a:r>
              <a:rPr lang="en-US" dirty="0" smtClean="0"/>
              <a:t>Further strengthen Euro Plus Pact, pragmatic coordination of tax policies (</a:t>
            </a:r>
            <a:r>
              <a:rPr lang="es-ES_tradnl" dirty="0" err="1" smtClean="0"/>
              <a:t>Common</a:t>
            </a:r>
            <a:r>
              <a:rPr lang="es-ES_tradnl" dirty="0" smtClean="0"/>
              <a:t> </a:t>
            </a:r>
            <a:r>
              <a:rPr lang="en-US" dirty="0" smtClean="0"/>
              <a:t>Consolidated Corporate Tax Base and Financial Transaction Tax)</a:t>
            </a:r>
          </a:p>
          <a:p>
            <a:pPr>
              <a:defRPr/>
            </a:pPr>
            <a:endParaRPr lang="en-US" b="1" dirty="0" smtClean="0"/>
          </a:p>
          <a:p>
            <a:pPr>
              <a:defRPr/>
            </a:pPr>
            <a:r>
              <a:rPr lang="en-US" b="1" dirty="0" smtClean="0"/>
              <a:t>How does European semester work?</a:t>
            </a:r>
            <a:endParaRPr lang="es-ES_tradnl" b="1" dirty="0" smtClean="0"/>
          </a:p>
          <a:p>
            <a:pPr>
              <a:defRPr/>
            </a:pPr>
            <a:r>
              <a:rPr lang="en-US" dirty="0" smtClean="0"/>
              <a:t>This new cycle has several stages (see Annex 2):</a:t>
            </a:r>
            <a:endParaRPr lang="es-ES_tradnl" dirty="0" smtClean="0"/>
          </a:p>
          <a:p>
            <a:pPr>
              <a:defRPr/>
            </a:pPr>
            <a:r>
              <a:rPr lang="en-US" dirty="0" smtClean="0"/>
              <a:t>The new six-month cycle will start each year in January when the Commission publishes the Annual Growth Survey (AGS), to be discussed by Council formations and the European Parliament ahead of the Spring meeting of the European Council in March. </a:t>
            </a:r>
            <a:endParaRPr lang="es-ES_tradnl" dirty="0" smtClean="0"/>
          </a:p>
          <a:p>
            <a:pPr>
              <a:defRPr/>
            </a:pPr>
            <a:r>
              <a:rPr lang="en-US" dirty="0" smtClean="0"/>
              <a:t>At the Spring Council, Member States, essentially on the basis of the Annual Growth Survey, will identify the main challenges facing the EU and give strategic advice on policies. </a:t>
            </a:r>
            <a:endParaRPr lang="es-ES_tradnl" dirty="0" smtClean="0"/>
          </a:p>
          <a:p>
            <a:pPr>
              <a:defRPr/>
            </a:pPr>
            <a:r>
              <a:rPr lang="en-US" dirty="0" smtClean="0"/>
              <a:t>Taking this guidance into account, the Member States will present and discuss their medium-term budgetary strategies through Stability and Convergence </a:t>
            </a:r>
            <a:r>
              <a:rPr lang="en-US" dirty="0" err="1" smtClean="0"/>
              <a:t>Programmes</a:t>
            </a:r>
            <a:r>
              <a:rPr lang="en-US" dirty="0" smtClean="0"/>
              <a:t> and, at the same time, draw up National Reform </a:t>
            </a:r>
            <a:r>
              <a:rPr lang="en-US" dirty="0" err="1" smtClean="0"/>
              <a:t>Programmes</a:t>
            </a:r>
            <a:r>
              <a:rPr lang="en-US" dirty="0" smtClean="0"/>
              <a:t> setting out the action they will undertake in areas such as employment, research, innovation, energy or social inclusion. These two documents will be then sent in April to the European Commission for assessment.</a:t>
            </a:r>
            <a:endParaRPr lang="es-ES_tradnl" dirty="0" smtClean="0"/>
          </a:p>
          <a:p>
            <a:pPr>
              <a:defRPr/>
            </a:pPr>
            <a:r>
              <a:rPr lang="en-US" dirty="0" smtClean="0"/>
              <a:t>Based on the Commission's assessment, the Council will issue country-specific guidance by June and July and possible country-specific guidance to countries whose policies and budgets are out of line (for instance, if their plans are not realistic in terms of macroeconomic assumptions or they don't address the main challenges in terms of fiscal consolidation, competitiveness, imbalances, etc).</a:t>
            </a:r>
            <a:endParaRPr lang="es-ES_tradnl" dirty="0" smtClean="0"/>
          </a:p>
          <a:p>
            <a:pPr>
              <a:defRPr/>
            </a:pPr>
            <a:r>
              <a:rPr lang="en-US" dirty="0" smtClean="0"/>
              <a:t>Each July, the European Council and the Council of ministers will provide policy advice before Member States </a:t>
            </a:r>
            <a:r>
              <a:rPr lang="en-US" dirty="0" err="1" smtClean="0"/>
              <a:t>finalise</a:t>
            </a:r>
            <a:r>
              <a:rPr lang="en-US" dirty="0" smtClean="0"/>
              <a:t> their draft budgets for the following year. Draft budgets will then be sent by Governments to the national Parliaments, which continue to fully exercise their right to decide on budget. In other words, this new framework represents in no way a limit to the sovereignty of national parliaments. </a:t>
            </a:r>
            <a:endParaRPr lang="es-ES_tradnl" dirty="0" smtClean="0"/>
          </a:p>
        </p:txBody>
      </p:sp>
      <p:sp>
        <p:nvSpPr>
          <p:cNvPr id="67588" name="3 Marcador de número de diapositiva"/>
          <p:cNvSpPr>
            <a:spLocks noGrp="1"/>
          </p:cNvSpPr>
          <p:nvPr>
            <p:ph type="sldNum" sz="quarter" idx="5"/>
          </p:nvPr>
        </p:nvSpPr>
        <p:spPr>
          <a:noFill/>
        </p:spPr>
        <p:txBody>
          <a:bodyPr/>
          <a:lstStyle/>
          <a:p>
            <a:pPr defTabSz="915988"/>
            <a:fld id="{AE24BCC2-9722-468E-9B80-5A194FDDAA31}" type="slidenum">
              <a:rPr lang="es-ES_tradnl" smtClean="0"/>
              <a:pPr defTabSz="915988"/>
              <a:t>22</a:t>
            </a:fld>
            <a:endParaRPr lang="es-ES_tradn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a:ln/>
        </p:spPr>
      </p:sp>
      <p:sp>
        <p:nvSpPr>
          <p:cNvPr id="68611" name="2 Marcador de notas"/>
          <p:cNvSpPr>
            <a:spLocks noGrp="1"/>
          </p:cNvSpPr>
          <p:nvPr>
            <p:ph type="body" idx="1"/>
          </p:nvPr>
        </p:nvSpPr>
        <p:spPr>
          <a:noFill/>
          <a:ln/>
        </p:spPr>
        <p:txBody>
          <a:bodyPr/>
          <a:lstStyle/>
          <a:p>
            <a:r>
              <a:rPr lang="en-US" b="1" smtClean="0"/>
              <a:t>26 OCT 2011 EURO SUMMIT </a:t>
            </a:r>
            <a:r>
              <a:rPr lang="en-US" smtClean="0"/>
              <a:t> EFSF resources – new options: purchasing credit risk insurance to private investors in the primary market (credit enhancement to new debt); additional resources through SPVs</a:t>
            </a:r>
          </a:p>
          <a:p>
            <a:endParaRPr lang="en-US" b="1" smtClean="0"/>
          </a:p>
          <a:p>
            <a:r>
              <a:rPr lang="en-US" b="1" smtClean="0"/>
              <a:t>¿Cómo se calcula el tipo de interés de los préstamos EFSF? </a:t>
            </a:r>
            <a:r>
              <a:rPr lang="en-US" smtClean="0"/>
              <a:t>the basis is </a:t>
            </a:r>
            <a:r>
              <a:rPr lang="en-US" b="1" smtClean="0"/>
              <a:t>three-month Euribor</a:t>
            </a:r>
            <a:r>
              <a:rPr lang="en-US" smtClean="0"/>
              <a:t>, In addition there is a </a:t>
            </a:r>
            <a:r>
              <a:rPr lang="en-US" b="1" smtClean="0"/>
              <a:t>charge of 300 basis points for maturities up to three</a:t>
            </a:r>
            <a:endParaRPr lang="es-ES_tradnl" smtClean="0"/>
          </a:p>
          <a:p>
            <a:r>
              <a:rPr lang="en-US" b="1" smtClean="0"/>
              <a:t>years and an extra 100 basis points per year for loans longer than three years</a:t>
            </a:r>
            <a:r>
              <a:rPr lang="en-US" smtClean="0"/>
              <a:t>. </a:t>
            </a:r>
            <a:r>
              <a:rPr lang="es-ES_tradnl" smtClean="0"/>
              <a:t>A one t</a:t>
            </a:r>
            <a:r>
              <a:rPr lang="en-US" smtClean="0"/>
              <a:t>ime </a:t>
            </a:r>
            <a:r>
              <a:rPr lang="en-US" b="1" smtClean="0"/>
              <a:t>service fee of 50 basis points</a:t>
            </a:r>
            <a:r>
              <a:rPr lang="en-US" smtClean="0"/>
              <a:t> is charged to cover operational costs.</a:t>
            </a:r>
          </a:p>
          <a:p>
            <a:endParaRPr lang="en-US" smtClean="0">
              <a:solidFill>
                <a:srgbClr val="FF0000"/>
              </a:solidFill>
            </a:endParaRPr>
          </a:p>
        </p:txBody>
      </p:sp>
      <p:sp>
        <p:nvSpPr>
          <p:cNvPr id="68612" name="3 Marcador de número de diapositiva"/>
          <p:cNvSpPr>
            <a:spLocks noGrp="1"/>
          </p:cNvSpPr>
          <p:nvPr>
            <p:ph type="sldNum" sz="quarter" idx="5"/>
          </p:nvPr>
        </p:nvSpPr>
        <p:spPr>
          <a:noFill/>
        </p:spPr>
        <p:txBody>
          <a:bodyPr/>
          <a:lstStyle/>
          <a:p>
            <a:pPr defTabSz="915988"/>
            <a:fld id="{EBDAAA3D-79C1-41B4-9FFD-49E53FB916A9}" type="slidenum">
              <a:rPr lang="es-ES_tradnl" smtClean="0"/>
              <a:pPr defTabSz="915988"/>
              <a:t>23</a:t>
            </a:fld>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a:ln/>
        </p:spPr>
      </p:sp>
      <p:sp>
        <p:nvSpPr>
          <p:cNvPr id="69635" name="2 Marcador de notas"/>
          <p:cNvSpPr>
            <a:spLocks noGrp="1"/>
          </p:cNvSpPr>
          <p:nvPr>
            <p:ph type="body" idx="1"/>
          </p:nvPr>
        </p:nvSpPr>
        <p:spPr>
          <a:noFill/>
          <a:ln/>
        </p:spPr>
        <p:txBody>
          <a:bodyPr/>
          <a:lstStyle/>
          <a:p>
            <a:r>
              <a:rPr lang="es-ES_tradnl" smtClean="0"/>
              <a:t>However, the previous mechanisms are temporary, leaving unanswered the need for a permanent mechanism that sets a predictable, efficient way of resolving distress in the euro area. </a:t>
            </a:r>
            <a:r>
              <a:rPr lang="en-US" smtClean="0"/>
              <a:t>A new permanent crisis mechanism, the European Stability Mechanism (ESM), will be set up in the euro area as of mid-2013 (following the expiry of the existing EFSF). Following a proposal by the European Commission, this was agreed by the euro area Ministers of Finance on 28 November 2010. The ESM is a crisis mechanism set up to safeguard financial stability in the euro area. Its main features will build on the existing European Financial Stability Facility (EFSF). The ESM will complement the new framework for reinforced economic surveillance in the EU. This new framework, which includes in particular a stronger focus on debt sustainability and more effective enforcement measures, focuses on prevention and will substantially reduce the probability of a crisis emerging in the future.</a:t>
            </a:r>
          </a:p>
          <a:p>
            <a:endParaRPr lang="en-US" smtClean="0"/>
          </a:p>
          <a:p>
            <a:r>
              <a:rPr lang="en-US" smtClean="0"/>
              <a:t>CACs will enable the creditors to pass by qualified majority a decision agreeing a legally binding change to the terms of payment. This could take the form of a standstill, extension of maturity, interest-rate cut and/or haircut, depending on the specific case. CACs will be consistent with those common under UK and US law after the G10 report on CACs. They will include aggregation clauses allowing all new debt securities issued by a Member State after 2013 to be considered together in negotiations.  Loans under the ESM will enjoy preferred creditor status, junior only to IMF loans.</a:t>
            </a:r>
          </a:p>
          <a:p>
            <a:endParaRPr lang="en-US" smtClean="0"/>
          </a:p>
        </p:txBody>
      </p:sp>
      <p:sp>
        <p:nvSpPr>
          <p:cNvPr id="69636" name="3 Marcador de número de diapositiva"/>
          <p:cNvSpPr>
            <a:spLocks noGrp="1"/>
          </p:cNvSpPr>
          <p:nvPr>
            <p:ph type="sldNum" sz="quarter" idx="5"/>
          </p:nvPr>
        </p:nvSpPr>
        <p:spPr>
          <a:noFill/>
        </p:spPr>
        <p:txBody>
          <a:bodyPr/>
          <a:lstStyle/>
          <a:p>
            <a:pPr defTabSz="915988"/>
            <a:fld id="{F7DF82FF-6674-413D-85AF-EFD967135693}" type="slidenum">
              <a:rPr lang="es-ES_tradnl" smtClean="0"/>
              <a:pPr defTabSz="915988"/>
              <a:t>24</a:t>
            </a:fld>
            <a:endParaRPr lang="es-ES_tradn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a:ln/>
        </p:spPr>
      </p:sp>
      <p:sp>
        <p:nvSpPr>
          <p:cNvPr id="70659" name="2 Marcador de notas"/>
          <p:cNvSpPr>
            <a:spLocks noGrp="1"/>
          </p:cNvSpPr>
          <p:nvPr>
            <p:ph type="body" idx="1"/>
          </p:nvPr>
        </p:nvSpPr>
        <p:spPr>
          <a:noFill/>
          <a:ln/>
        </p:spPr>
        <p:txBody>
          <a:bodyPr/>
          <a:lstStyle/>
          <a:p>
            <a:endParaRPr lang="en-US" smtClean="0"/>
          </a:p>
        </p:txBody>
      </p:sp>
      <p:sp>
        <p:nvSpPr>
          <p:cNvPr id="70660" name="3 Marcador de número de diapositiva"/>
          <p:cNvSpPr>
            <a:spLocks noGrp="1"/>
          </p:cNvSpPr>
          <p:nvPr>
            <p:ph type="sldNum" sz="quarter" idx="5"/>
          </p:nvPr>
        </p:nvSpPr>
        <p:spPr>
          <a:noFill/>
        </p:spPr>
        <p:txBody>
          <a:bodyPr/>
          <a:lstStyle/>
          <a:p>
            <a:pPr defTabSz="915988"/>
            <a:fld id="{C4E27F7C-54CB-4AD1-9CAA-1385D2634A45}" type="slidenum">
              <a:rPr lang="es-ES_tradnl" smtClean="0"/>
              <a:pPr defTabSz="915988"/>
              <a:t>25</a:t>
            </a:fld>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a:ln/>
        </p:spPr>
      </p:sp>
      <p:sp>
        <p:nvSpPr>
          <p:cNvPr id="71683" name="2 Marcador de notas"/>
          <p:cNvSpPr>
            <a:spLocks noGrp="1"/>
          </p:cNvSpPr>
          <p:nvPr>
            <p:ph type="body" idx="1"/>
          </p:nvPr>
        </p:nvSpPr>
        <p:spPr>
          <a:noFill/>
          <a:ln/>
        </p:spPr>
        <p:txBody>
          <a:bodyPr/>
          <a:lstStyle/>
          <a:p>
            <a:endParaRPr lang="en-US" smtClean="0"/>
          </a:p>
        </p:txBody>
      </p:sp>
      <p:sp>
        <p:nvSpPr>
          <p:cNvPr id="71684" name="3 Marcador de número de diapositiva"/>
          <p:cNvSpPr>
            <a:spLocks noGrp="1"/>
          </p:cNvSpPr>
          <p:nvPr>
            <p:ph type="sldNum" sz="quarter" idx="5"/>
          </p:nvPr>
        </p:nvSpPr>
        <p:spPr>
          <a:noFill/>
        </p:spPr>
        <p:txBody>
          <a:bodyPr/>
          <a:lstStyle/>
          <a:p>
            <a:pPr defTabSz="915988"/>
            <a:fld id="{87E3AF1F-E209-4987-B363-7114F0F4F868}" type="slidenum">
              <a:rPr lang="es-ES_tradnl" smtClean="0"/>
              <a:pPr defTabSz="915988"/>
              <a:t>26</a:t>
            </a:fld>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a:ln/>
        </p:spPr>
      </p:sp>
      <p:sp>
        <p:nvSpPr>
          <p:cNvPr id="72707" name="2 Marcador de notas"/>
          <p:cNvSpPr>
            <a:spLocks noGrp="1"/>
          </p:cNvSpPr>
          <p:nvPr>
            <p:ph type="body" idx="1"/>
          </p:nvPr>
        </p:nvSpPr>
        <p:spPr>
          <a:noFill/>
          <a:ln/>
        </p:spPr>
        <p:txBody>
          <a:bodyPr/>
          <a:lstStyle/>
          <a:p>
            <a:endParaRPr lang="en-US" smtClean="0"/>
          </a:p>
        </p:txBody>
      </p:sp>
      <p:sp>
        <p:nvSpPr>
          <p:cNvPr id="72708" name="3 Marcador de número de diapositiva"/>
          <p:cNvSpPr>
            <a:spLocks noGrp="1"/>
          </p:cNvSpPr>
          <p:nvPr>
            <p:ph type="sldNum" sz="quarter" idx="5"/>
          </p:nvPr>
        </p:nvSpPr>
        <p:spPr>
          <a:noFill/>
        </p:spPr>
        <p:txBody>
          <a:bodyPr/>
          <a:lstStyle/>
          <a:p>
            <a:pPr defTabSz="915988"/>
            <a:fld id="{5BA137DD-9748-43D4-9D63-1E66532A2148}" type="slidenum">
              <a:rPr lang="es-ES_tradnl" smtClean="0"/>
              <a:pPr defTabSz="915988"/>
              <a:t>27</a:t>
            </a:fld>
            <a:endParaRPr lang="es-ES_tradn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a:ln/>
        </p:spPr>
      </p:sp>
      <p:sp>
        <p:nvSpPr>
          <p:cNvPr id="73731" name="2 Marcador de notas"/>
          <p:cNvSpPr>
            <a:spLocks noGrp="1"/>
          </p:cNvSpPr>
          <p:nvPr>
            <p:ph type="body" idx="1"/>
          </p:nvPr>
        </p:nvSpPr>
        <p:spPr>
          <a:noFill/>
          <a:ln/>
        </p:spPr>
        <p:txBody>
          <a:bodyPr/>
          <a:lstStyle/>
          <a:p>
            <a:r>
              <a:rPr lang="es-ES_tradnl" smtClean="0"/>
              <a:t>As we have seen, the reforms carried out after the crisis involved different isntitutions but with similar objectives, and possible overlapping functions. It is important that the institutions cooperate to avoid inefficiencies arising from the overlapping functions. In this context, the best thing the institutions can do is take advantage of each others expertise and resources so as to form the best possible institutional arrangement.</a:t>
            </a:r>
          </a:p>
          <a:p>
            <a:endParaRPr lang="es-ES_tradnl" smtClean="0"/>
          </a:p>
          <a:p>
            <a:r>
              <a:rPr lang="es-ES_tradnl" smtClean="0"/>
              <a:t>This need for coordination is explcit in the new instruments of the EU, where the IMF is given a role in the establishment  of conditionality, and the EU programs shall not violate IMF policies, for instance regarding private sector involvement.</a:t>
            </a:r>
          </a:p>
          <a:p>
            <a:endParaRPr lang="en-US" smtClean="0"/>
          </a:p>
        </p:txBody>
      </p:sp>
      <p:sp>
        <p:nvSpPr>
          <p:cNvPr id="73732" name="3 Marcador de número de diapositiva"/>
          <p:cNvSpPr>
            <a:spLocks noGrp="1"/>
          </p:cNvSpPr>
          <p:nvPr>
            <p:ph type="sldNum" sz="quarter" idx="5"/>
          </p:nvPr>
        </p:nvSpPr>
        <p:spPr>
          <a:noFill/>
        </p:spPr>
        <p:txBody>
          <a:bodyPr/>
          <a:lstStyle/>
          <a:p>
            <a:pPr defTabSz="915988"/>
            <a:fld id="{315E34E5-E286-4B4C-B5C7-D0E385FCE72C}" type="slidenum">
              <a:rPr lang="es-ES_tradnl" smtClean="0"/>
              <a:pPr defTabSz="915988"/>
              <a:t>28</a:t>
            </a:fld>
            <a:endParaRPr lang="es-ES_tradn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a:ln/>
        </p:spPr>
      </p:sp>
      <p:sp>
        <p:nvSpPr>
          <p:cNvPr id="74755" name="2 Marcador de notas"/>
          <p:cNvSpPr>
            <a:spLocks noGrp="1"/>
          </p:cNvSpPr>
          <p:nvPr>
            <p:ph type="body" idx="1"/>
          </p:nvPr>
        </p:nvSpPr>
        <p:spPr>
          <a:noFill/>
          <a:ln/>
        </p:spPr>
        <p:txBody>
          <a:bodyPr/>
          <a:lstStyle/>
          <a:p>
            <a:endParaRPr lang="en-US" smtClean="0"/>
          </a:p>
        </p:txBody>
      </p:sp>
      <p:sp>
        <p:nvSpPr>
          <p:cNvPr id="74756" name="3 Marcador de número de diapositiva"/>
          <p:cNvSpPr>
            <a:spLocks noGrp="1"/>
          </p:cNvSpPr>
          <p:nvPr>
            <p:ph type="sldNum" sz="quarter" idx="5"/>
          </p:nvPr>
        </p:nvSpPr>
        <p:spPr>
          <a:noFill/>
        </p:spPr>
        <p:txBody>
          <a:bodyPr/>
          <a:lstStyle/>
          <a:p>
            <a:pPr defTabSz="915988"/>
            <a:fld id="{C2621321-4D94-46FC-8AD7-53DF8B0796DF}" type="slidenum">
              <a:rPr lang="es-ES_tradnl" smtClean="0"/>
              <a:pPr defTabSz="915988"/>
              <a:t>29</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a:ln/>
        </p:spPr>
      </p:sp>
      <p:sp>
        <p:nvSpPr>
          <p:cNvPr id="48131" name="2 Marcador de notas"/>
          <p:cNvSpPr>
            <a:spLocks noGrp="1"/>
          </p:cNvSpPr>
          <p:nvPr>
            <p:ph type="body" idx="1"/>
          </p:nvPr>
        </p:nvSpPr>
        <p:spPr>
          <a:noFill/>
          <a:ln/>
        </p:spPr>
        <p:txBody>
          <a:bodyPr/>
          <a:lstStyle/>
          <a:p>
            <a:r>
              <a:rPr lang="es-ES_tradnl" smtClean="0"/>
              <a:t>The financial crisis unfolded, wrecking havoc accross many economies: in the context of global imbalances and risky and opaque investments, mixed with the surge in credit in the past decade, several banks faced an uncertain future, leading to a credit crunch and the collapse of banks accross many countries. As volatility increased, credit was rationed  accross the board, draining liquidity, causing trouble specially in highly indebted banks with risky investments. In this context, discrimination increased and credit spreads picked up: stressed sovereigns and institutions  had trouble raising funds: European periphery saw a large increase in the yield spread, Greece and Ireland needed to be rescued.</a:t>
            </a:r>
          </a:p>
          <a:p>
            <a:endParaRPr lang="es-ES_tradnl" smtClean="0"/>
          </a:p>
          <a:p>
            <a:r>
              <a:rPr lang="es-ES_tradnl" smtClean="0"/>
              <a:t>In Europe: the sovereign crisis reslus from the interaction between strong deterioration of fiscal positions and institutional constraints </a:t>
            </a:r>
          </a:p>
          <a:p>
            <a:endParaRPr lang="en-US" smtClean="0"/>
          </a:p>
        </p:txBody>
      </p:sp>
      <p:sp>
        <p:nvSpPr>
          <p:cNvPr id="48132" name="3 Marcador de número de diapositiva"/>
          <p:cNvSpPr>
            <a:spLocks noGrp="1"/>
          </p:cNvSpPr>
          <p:nvPr>
            <p:ph type="sldNum" sz="quarter" idx="5"/>
          </p:nvPr>
        </p:nvSpPr>
        <p:spPr>
          <a:noFill/>
        </p:spPr>
        <p:txBody>
          <a:bodyPr/>
          <a:lstStyle/>
          <a:p>
            <a:pPr defTabSz="915988"/>
            <a:fld id="{C7CF547F-BDE7-4709-80AB-9F748578B2D5}" type="slidenum">
              <a:rPr lang="es-ES_tradnl" smtClean="0"/>
              <a:pPr defTabSz="915988"/>
              <a:t>3</a:t>
            </a:fld>
            <a:endParaRPr lang="es-ES_tradn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xfrm>
            <a:off x="917575" y="744538"/>
            <a:ext cx="4962525" cy="3722687"/>
          </a:xfrm>
          <a:ln/>
        </p:spPr>
      </p:sp>
      <p:sp>
        <p:nvSpPr>
          <p:cNvPr id="75779" name="Rectangle 3"/>
          <p:cNvSpPr>
            <a:spLocks noGrp="1" noChangeArrowheads="1"/>
          </p:cNvSpPr>
          <p:nvPr>
            <p:ph type="body" idx="1"/>
          </p:nvPr>
        </p:nvSpPr>
        <p:spPr>
          <a:noFill/>
          <a:ln/>
        </p:spPr>
        <p:txBody>
          <a:bodyPr/>
          <a:lstStyle/>
          <a:p>
            <a:pPr>
              <a:buFontTx/>
              <a:buChar char="•"/>
            </a:pPr>
            <a:r>
              <a:rPr lang="en-US" sz="1000" smtClean="0"/>
              <a:t> Agree with the authors’ diagnostic of the shortcomings in the Fund’s surveillance in the years prior to the crisis. These shortcomings were common to the Fund´s surveillance in general, but they were even more evident in the euro-area context. </a:t>
            </a:r>
          </a:p>
          <a:p>
            <a:pPr>
              <a:buFontTx/>
              <a:buChar char="•"/>
            </a:pPr>
            <a:r>
              <a:rPr lang="en-US" sz="1000" smtClean="0"/>
              <a:t>While it is true that the institutional set-up of the euro-area poses challenges for the surveillance, it is also true that the Fund has failed to use its expertise and its experience with crises in other parts of the world to foresee the risks and imbalances building up in the euro-area. </a:t>
            </a:r>
          </a:p>
          <a:p>
            <a:pPr>
              <a:buFontTx/>
              <a:buChar char="•"/>
            </a:pPr>
            <a:r>
              <a:rPr lang="en-US" sz="1000" smtClean="0"/>
              <a:t>The paper rightly observes that: either risks were not identified at all or, when identified, they were downplayed; valid warning messages were sent on several occasion,  but there was no followed up on them during the following missions; there was a lack of analysis of the “bigger picture”, of how real and financial linkages among members contributed to the vulnerability of the euro-area as a whole; findings from individual country reports were not integrated into the euro-area Art.IV and conversely, the work for the euro-area Art.IV was not used to get a better understanding of specific problems at national level; traction was a weak.</a:t>
            </a:r>
          </a:p>
          <a:p>
            <a:pPr>
              <a:buFontTx/>
              <a:buChar char="•"/>
            </a:pPr>
            <a:r>
              <a:rPr lang="en-US" sz="1000" smtClean="0"/>
              <a:t>Indeed, the fact that not even in the euro-area, where economies and financial systems are so well integrated, linkages were not examined and connections were not made, tells a lot about the Fund’s surveillance framework before the crisis. </a:t>
            </a:r>
          </a:p>
          <a:p>
            <a:pPr>
              <a:buFontTx/>
              <a:buChar char="•"/>
            </a:pPr>
            <a:r>
              <a:rPr lang="en-US" sz="1000" smtClean="0"/>
              <a:t>The Fund has performed better since the start of the crisis, as it did react quickly and recognized the severity of the crisis. However, it has not always been “ahead of the curve” – the April 2011 GFSR was talking about the group of EA4 countries - Greece, Ireland, Portugal and Spain, only to correct this in the latest issue of GFSR. Perhaps this paper should also make the same correction….</a:t>
            </a:r>
          </a:p>
          <a:p>
            <a:pPr>
              <a:buFontTx/>
              <a:buChar char="•"/>
            </a:pPr>
            <a:r>
              <a:rPr lang="en-US" sz="1000" smtClean="0"/>
              <a:t>Unlike with other countries and crises, the IMF has got quite involved in the policy debate in the euro-zone: probably too close to European positions. </a:t>
            </a:r>
          </a:p>
          <a:p>
            <a:pPr>
              <a:buFontTx/>
              <a:buChar char="•"/>
            </a:pPr>
            <a:r>
              <a:rPr lang="en-US" sz="1000" smtClean="0"/>
              <a:t>In spite of the better performance and rapid reaction, the framework for surveillance has not changed.  </a:t>
            </a:r>
          </a:p>
          <a:p>
            <a:pPr>
              <a:buFontTx/>
              <a:buChar char="•"/>
            </a:pPr>
            <a:endParaRPr lang="en-US" sz="1000" smtClean="0"/>
          </a:p>
          <a:p>
            <a:endParaRPr lang="en-US" smtClean="0"/>
          </a:p>
          <a:p>
            <a:endParaRPr lang="en-US" smtClean="0"/>
          </a:p>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a:xfrm>
            <a:off x="917575" y="744538"/>
            <a:ext cx="4962525" cy="3722687"/>
          </a:xfrm>
          <a:ln/>
        </p:spPr>
      </p:sp>
      <p:sp>
        <p:nvSpPr>
          <p:cNvPr id="76803" name="2 Marcador de notas"/>
          <p:cNvSpPr>
            <a:spLocks noGrp="1"/>
          </p:cNvSpPr>
          <p:nvPr>
            <p:ph type="body" idx="1"/>
          </p:nvPr>
        </p:nvSpPr>
        <p:spPr>
          <a:noFill/>
          <a:ln/>
        </p:spPr>
        <p:txBody>
          <a:bodyPr/>
          <a:lstStyle/>
          <a:p>
            <a:r>
              <a:rPr lang="en-US" smtClean="0"/>
              <a:t>In sum, the paper identifies problems with three main aspects of surveillance:</a:t>
            </a:r>
          </a:p>
          <a:p>
            <a:pPr>
              <a:buFontTx/>
              <a:buChar char="•"/>
            </a:pPr>
            <a:r>
              <a:rPr lang="en-US" u="sng" smtClean="0"/>
              <a:t>The content of surveillance</a:t>
            </a:r>
            <a:r>
              <a:rPr lang="en-US" smtClean="0"/>
              <a:t>. The main problem here is that the concept of “external stability” used in bilateral surveillance has a narrow focus on exchange rates. The crisis has proved that this is not suitable in general, but it works even worse for countries in a monetary union. </a:t>
            </a:r>
          </a:p>
          <a:p>
            <a:pPr>
              <a:buFontTx/>
              <a:buChar char="•"/>
            </a:pPr>
            <a:r>
              <a:rPr lang="en-US" u="sng" smtClean="0"/>
              <a:t>The scope of surveillance </a:t>
            </a:r>
            <a:r>
              <a:rPr lang="en-US" smtClean="0"/>
              <a:t>– the lack of integration between bilateral and multilateral levels of surveillance, especially evident in the case of the euro-area.</a:t>
            </a:r>
          </a:p>
          <a:p>
            <a:pPr>
              <a:buFontTx/>
              <a:buChar char="•"/>
            </a:pPr>
            <a:r>
              <a:rPr lang="en-US" u="sng" smtClean="0"/>
              <a:t>Traction</a:t>
            </a:r>
            <a:r>
              <a:rPr lang="en-US" smtClean="0"/>
              <a:t> - it is weak in the euro-area, as it is generally in large advanced countries.</a:t>
            </a:r>
          </a:p>
          <a:p>
            <a:endParaRPr lang="en-US" smtClean="0"/>
          </a:p>
          <a:p>
            <a:r>
              <a:rPr lang="en-US" smtClean="0"/>
              <a:t>The paper puts forth a number of recommendations for improving surveillance, of which the most important are:</a:t>
            </a:r>
          </a:p>
          <a:p>
            <a:pPr>
              <a:buFontTx/>
              <a:buAutoNum type="arabicPeriod"/>
            </a:pPr>
            <a:r>
              <a:rPr lang="en-US" u="sng" smtClean="0"/>
              <a:t>Revisit the surveillance mandate </a:t>
            </a:r>
            <a:r>
              <a:rPr lang="en-US" smtClean="0"/>
              <a:t>– this is a general recommendation concerning the framework of surveillance and the concept of “external stability” defined in the 2007 Decision.  </a:t>
            </a:r>
          </a:p>
          <a:p>
            <a:pPr>
              <a:buFontTx/>
              <a:buAutoNum type="arabicPeriod"/>
            </a:pPr>
            <a:r>
              <a:rPr lang="en-US" smtClean="0"/>
              <a:t>Produce a </a:t>
            </a:r>
            <a:r>
              <a:rPr lang="en-US" u="sng" smtClean="0"/>
              <a:t>“Euro Area Surveillance Report”</a:t>
            </a:r>
            <a:r>
              <a:rPr lang="en-US" smtClean="0"/>
              <a:t>, which would include the key findings from national missions, from the euro-area Art.IV, from spillovers reports and from WEO/GFSR/EW/EVA in a single document. This would replace the euro-area Art.IV and the European REO.</a:t>
            </a:r>
          </a:p>
          <a:p>
            <a:pPr>
              <a:buFontTx/>
              <a:buAutoNum type="arabicPeriod"/>
            </a:pPr>
            <a:r>
              <a:rPr lang="en-US" smtClean="0"/>
              <a:t>The Fund should reverse to its </a:t>
            </a:r>
            <a:r>
              <a:rPr lang="en-US" u="sng" smtClean="0"/>
              <a:t>role of “external advisor” of the euro-area,</a:t>
            </a:r>
            <a:r>
              <a:rPr lang="en-US" smtClean="0"/>
              <a:t> thus disengaging from policy debates and decisions regarding EA institutional reforms. </a:t>
            </a:r>
          </a:p>
          <a:p>
            <a:endParaRPr lang="en-US" smtClean="0"/>
          </a:p>
          <a:p>
            <a:endParaRPr lang="es-ES_tradnl" smtClean="0"/>
          </a:p>
          <a:p>
            <a:endParaRPr lang="es-ES_tradnl" smtClean="0"/>
          </a:p>
          <a:p>
            <a:endParaRPr lang="es-ES_tradnl" smtClean="0"/>
          </a:p>
        </p:txBody>
      </p:sp>
      <p:sp>
        <p:nvSpPr>
          <p:cNvPr id="76804" name="3 Marcador de número de diapositiva"/>
          <p:cNvSpPr>
            <a:spLocks noGrp="1"/>
          </p:cNvSpPr>
          <p:nvPr>
            <p:ph type="sldNum" sz="quarter" idx="5"/>
          </p:nvPr>
        </p:nvSpPr>
        <p:spPr>
          <a:noFill/>
        </p:spPr>
        <p:txBody>
          <a:bodyPr/>
          <a:lstStyle/>
          <a:p>
            <a:pPr defTabSz="915988"/>
            <a:fld id="{B59653C5-93F7-4B89-A2B5-3FF8E9BC8139}" type="slidenum">
              <a:rPr lang="es-ES_tradnl" smtClean="0"/>
              <a:pPr defTabSz="915988"/>
              <a:t>31</a:t>
            </a:fld>
            <a:endParaRPr lang="es-ES_tradn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a:ln/>
        </p:spPr>
      </p:sp>
      <p:sp>
        <p:nvSpPr>
          <p:cNvPr id="77827" name="2 Marcador de notas"/>
          <p:cNvSpPr>
            <a:spLocks noGrp="1"/>
          </p:cNvSpPr>
          <p:nvPr>
            <p:ph type="body" idx="1"/>
          </p:nvPr>
        </p:nvSpPr>
        <p:spPr>
          <a:noFill/>
          <a:ln/>
        </p:spPr>
        <p:txBody>
          <a:bodyPr/>
          <a:lstStyle/>
          <a:p>
            <a:endParaRPr lang="en-US" smtClean="0"/>
          </a:p>
        </p:txBody>
      </p:sp>
      <p:sp>
        <p:nvSpPr>
          <p:cNvPr id="77828" name="3 Marcador de número de diapositiva"/>
          <p:cNvSpPr>
            <a:spLocks noGrp="1"/>
          </p:cNvSpPr>
          <p:nvPr>
            <p:ph type="sldNum" sz="quarter" idx="5"/>
          </p:nvPr>
        </p:nvSpPr>
        <p:spPr>
          <a:noFill/>
        </p:spPr>
        <p:txBody>
          <a:bodyPr/>
          <a:lstStyle/>
          <a:p>
            <a:pPr defTabSz="915988"/>
            <a:fld id="{0EE143B1-6ABC-4973-94E8-0E710C3E42DC}" type="slidenum">
              <a:rPr lang="es-ES_tradnl" smtClean="0"/>
              <a:pPr defTabSz="915988"/>
              <a:t>32</a:t>
            </a:fld>
            <a:endParaRPr lang="es-ES_tradn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a:ln/>
        </p:spPr>
      </p:sp>
      <p:sp>
        <p:nvSpPr>
          <p:cNvPr id="78851" name="2 Marcador de notas"/>
          <p:cNvSpPr>
            <a:spLocks noGrp="1"/>
          </p:cNvSpPr>
          <p:nvPr>
            <p:ph type="body" idx="1"/>
          </p:nvPr>
        </p:nvSpPr>
        <p:spPr>
          <a:noFill/>
          <a:ln/>
        </p:spPr>
        <p:txBody>
          <a:bodyPr/>
          <a:lstStyle/>
          <a:p>
            <a:endParaRPr lang="en-US" smtClean="0"/>
          </a:p>
        </p:txBody>
      </p:sp>
      <p:sp>
        <p:nvSpPr>
          <p:cNvPr id="78852" name="3 Marcador de número de diapositiva"/>
          <p:cNvSpPr>
            <a:spLocks noGrp="1"/>
          </p:cNvSpPr>
          <p:nvPr>
            <p:ph type="sldNum" sz="quarter" idx="5"/>
          </p:nvPr>
        </p:nvSpPr>
        <p:spPr>
          <a:noFill/>
        </p:spPr>
        <p:txBody>
          <a:bodyPr/>
          <a:lstStyle/>
          <a:p>
            <a:pPr defTabSz="915988"/>
            <a:fld id="{16B1EF21-0BDA-4F12-905E-4C78FA9F2032}" type="slidenum">
              <a:rPr lang="es-ES_tradnl" smtClean="0"/>
              <a:pPr defTabSz="915988"/>
              <a:t>33</a:t>
            </a:fld>
            <a:endParaRPr lang="es-ES_tradn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pPr defTabSz="915988"/>
            <a:fld id="{0E098B02-4F88-42E7-87D1-7A9E392701EA}" type="slidenum">
              <a:rPr lang="es-ES_tradnl" smtClean="0"/>
              <a:pPr defTabSz="915988"/>
              <a:t>34</a:t>
            </a:fld>
            <a:endParaRPr lang="es-ES_tradnl"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a:ln/>
        </p:spPr>
      </p:sp>
      <p:sp>
        <p:nvSpPr>
          <p:cNvPr id="80899" name="2 Marcador de notas"/>
          <p:cNvSpPr>
            <a:spLocks noGrp="1"/>
          </p:cNvSpPr>
          <p:nvPr>
            <p:ph type="body" idx="1"/>
          </p:nvPr>
        </p:nvSpPr>
        <p:spPr>
          <a:noFill/>
          <a:ln/>
        </p:spPr>
        <p:txBody>
          <a:bodyPr/>
          <a:lstStyle/>
          <a:p>
            <a:r>
              <a:rPr lang="en-US" smtClean="0"/>
              <a:t>The key elements are:</a:t>
            </a:r>
          </a:p>
          <a:p>
            <a:r>
              <a:rPr lang="en-US" smtClean="0"/>
              <a:t>(i) Establishing a European Systemic Risk Board (ESRB) that would be responsible for macro-prudential oversight of the financial system within the Community in order to</a:t>
            </a:r>
          </a:p>
          <a:p>
            <a:r>
              <a:rPr lang="en-US" smtClean="0"/>
              <a:t>prevent or mitigate systemic risks, to avoid episodes of widespread financial distress, contribute to a smooth functioning of the Internal Market and ensure a sustainable</a:t>
            </a:r>
          </a:p>
          <a:p>
            <a:r>
              <a:rPr lang="en-US" smtClean="0"/>
              <a:t>contribution of the financial sector to economic growth.</a:t>
            </a:r>
          </a:p>
          <a:p>
            <a:endParaRPr lang="en-US" smtClean="0"/>
          </a:p>
          <a:p>
            <a:r>
              <a:rPr lang="en-US" smtClean="0"/>
              <a:t>(ii) Establishing a European System of Financial Supervisors (ESFS), consisting of a network of national financial supervisors working in tandem with new European</a:t>
            </a:r>
          </a:p>
          <a:p>
            <a:r>
              <a:rPr lang="en-US" smtClean="0"/>
              <a:t>Supervisory Authorities (ESAs), created by the transformation of existing European supervisory committees1 in a European Banking Authority (EBA), a European</a:t>
            </a:r>
          </a:p>
          <a:p>
            <a:r>
              <a:rPr lang="en-US" smtClean="0"/>
              <a:t>Securities and Markets Authority (ESMA), and a European Insurance and Occupational Pensions Authority (EIOPA). The ESFS should be built on shared and</a:t>
            </a:r>
          </a:p>
          <a:p>
            <a:r>
              <a:rPr lang="en-US" smtClean="0"/>
              <a:t>mutually-reinforcing responsibilities, combining nationally-based supervision of firms with specific tasks at the European level. The ESFS would also foster</a:t>
            </a:r>
          </a:p>
          <a:p>
            <a:r>
              <a:rPr lang="en-US" smtClean="0"/>
              <a:t>harmonised rules and coherent supervisory practice and enforcement.</a:t>
            </a:r>
          </a:p>
          <a:p>
            <a:endParaRPr lang="en-US" smtClean="0"/>
          </a:p>
          <a:p>
            <a:r>
              <a:rPr lang="en-US" smtClean="0"/>
              <a:t>In March 2009, the Commission and European Council broadly endorsed the recommendations of the de Larosiere Group. On 27 May 2009, the Commission published a</a:t>
            </a:r>
          </a:p>
          <a:p>
            <a:r>
              <a:rPr lang="en-US" smtClean="0"/>
              <a:t>Communication on Financial Supervision in the EU, describing in detail how these recommendations could be put into effect, focusing in particular on the establishment of the</a:t>
            </a:r>
          </a:p>
          <a:p>
            <a:r>
              <a:rPr lang="en-US" smtClean="0"/>
              <a:t>proposed ESFS and ESRB. The Ecofin Council of 9 June 2009 adopted detailed conclusions, in which it agreed with the objectives laid down in the Commission Communication and</a:t>
            </a:r>
          </a:p>
          <a:p>
            <a:r>
              <a:rPr lang="en-US" smtClean="0"/>
              <a:t>stressed that financial stability, regulation and supervision in the EU must be enhanced in an ambitious way. The European Council of 18-19 June 2009 subsequently confirmed that the</a:t>
            </a:r>
          </a:p>
          <a:p>
            <a:r>
              <a:rPr lang="en-US" smtClean="0"/>
              <a:t>May Commission Communication and the Ecofin Council conclusions established the way forward in establishing a new framework for micro- and macro-prudential supervision. </a:t>
            </a:r>
          </a:p>
        </p:txBody>
      </p:sp>
      <p:sp>
        <p:nvSpPr>
          <p:cNvPr id="80900" name="3 Marcador de número de diapositiva"/>
          <p:cNvSpPr>
            <a:spLocks noGrp="1"/>
          </p:cNvSpPr>
          <p:nvPr>
            <p:ph type="sldNum" sz="quarter" idx="5"/>
          </p:nvPr>
        </p:nvSpPr>
        <p:spPr>
          <a:noFill/>
        </p:spPr>
        <p:txBody>
          <a:bodyPr/>
          <a:lstStyle/>
          <a:p>
            <a:pPr defTabSz="915988"/>
            <a:fld id="{BDA1875A-FD4C-4ADC-8DB2-39A225E5CD25}" type="slidenum">
              <a:rPr lang="es-ES_tradnl" smtClean="0"/>
              <a:pPr defTabSz="915988"/>
              <a:t>35</a:t>
            </a:fld>
            <a:endParaRPr lang="es-ES_tradn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a:ln/>
        </p:spPr>
      </p:sp>
      <p:sp>
        <p:nvSpPr>
          <p:cNvPr id="81923" name="2 Marcador de notas"/>
          <p:cNvSpPr>
            <a:spLocks noGrp="1"/>
          </p:cNvSpPr>
          <p:nvPr>
            <p:ph type="body" idx="1"/>
          </p:nvPr>
        </p:nvSpPr>
        <p:spPr>
          <a:noFill/>
          <a:ln/>
        </p:spPr>
        <p:txBody>
          <a:bodyPr/>
          <a:lstStyle/>
          <a:p>
            <a:r>
              <a:rPr lang="es-ES_tradnl" smtClean="0"/>
              <a:t>This financial crisis has been specially hard for the EU, as several of its countries found themselves hardly hit by the crisis, in particular, some of the main countries suffering sovereign distress were EU and euro area members.</a:t>
            </a:r>
          </a:p>
          <a:p>
            <a:endParaRPr lang="es-ES_tradnl" smtClean="0"/>
          </a:p>
          <a:p>
            <a:r>
              <a:rPr lang="es-ES_tradnl" smtClean="0"/>
              <a:t>This meant that at the same time that the global crisis mechanisms were being rethought, the EU had to come up with appropriate ways of dealing with the financial distress some of its countries faced. This was a challenge, as it involved upgrading the EU´s surveillance and lending mechanisms while making sure that cooperation with the IMF was smooth and efficient.</a:t>
            </a:r>
          </a:p>
          <a:p>
            <a:r>
              <a:rPr lang="es-ES_tradnl" smtClean="0"/>
              <a:t>Grafico de la izquierda: deterioro griego y crisis deuda soberana en Europa</a:t>
            </a:r>
          </a:p>
          <a:p>
            <a:r>
              <a:rPr lang="es-ES_tradnl" smtClean="0"/>
              <a:t>Gráfico de la derecha: el riesgo de crédito ha aumentado incluso para los países considerados como activo refugio (el cds aumenta mientras que si hubiéramos usado el tipo de interés de la deuda pública habría disminuido). </a:t>
            </a:r>
            <a:endParaRPr lang="en-US" smtClean="0"/>
          </a:p>
        </p:txBody>
      </p:sp>
      <p:sp>
        <p:nvSpPr>
          <p:cNvPr id="81924" name="3 Marcador de número de diapositiva"/>
          <p:cNvSpPr>
            <a:spLocks noGrp="1"/>
          </p:cNvSpPr>
          <p:nvPr>
            <p:ph type="sldNum" sz="quarter" idx="5"/>
          </p:nvPr>
        </p:nvSpPr>
        <p:spPr>
          <a:noFill/>
        </p:spPr>
        <p:txBody>
          <a:bodyPr/>
          <a:lstStyle/>
          <a:p>
            <a:pPr defTabSz="915988"/>
            <a:fld id="{92032A37-55D9-4EE2-A2E6-0DB2010B9460}" type="slidenum">
              <a:rPr lang="es-ES_tradnl" smtClean="0"/>
              <a:pPr defTabSz="915988"/>
              <a:t>36</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a:ln/>
        </p:spPr>
      </p:sp>
      <p:sp>
        <p:nvSpPr>
          <p:cNvPr id="49155" name="2 Marcador de notas"/>
          <p:cNvSpPr>
            <a:spLocks noGrp="1"/>
          </p:cNvSpPr>
          <p:nvPr>
            <p:ph type="body" idx="1"/>
          </p:nvPr>
        </p:nvSpPr>
        <p:spPr>
          <a:noFill/>
          <a:ln/>
        </p:spPr>
        <p:txBody>
          <a:bodyPr/>
          <a:lstStyle/>
          <a:p>
            <a:r>
              <a:rPr lang="es-ES_tradnl" smtClean="0"/>
              <a:t>Since the 90s, emerging countries have increased their weight in world GDP, thanks to a higher growth than developed countries. BRICs have shown specially strong growth. It does not seem to be a temporary situation, but rather it is forecasted that their weight in world GDP will continue to rise. Their growing importance is a landmark in the global landscape, to be accompanied by an increased presences in international decision fora: a change to which our international institutions and the rest of the world will have to adapt.</a:t>
            </a:r>
          </a:p>
          <a:p>
            <a:endParaRPr lang="en-US" smtClean="0"/>
          </a:p>
        </p:txBody>
      </p:sp>
      <p:sp>
        <p:nvSpPr>
          <p:cNvPr id="49156" name="3 Marcador de número de diapositiva"/>
          <p:cNvSpPr>
            <a:spLocks noGrp="1"/>
          </p:cNvSpPr>
          <p:nvPr>
            <p:ph type="sldNum" sz="quarter" idx="5"/>
          </p:nvPr>
        </p:nvSpPr>
        <p:spPr>
          <a:noFill/>
        </p:spPr>
        <p:txBody>
          <a:bodyPr/>
          <a:lstStyle/>
          <a:p>
            <a:pPr defTabSz="915988"/>
            <a:fld id="{1FA29367-BAC8-4EB4-B01F-AB3B193DB879}" type="slidenum">
              <a:rPr lang="es-ES_tradnl" smtClean="0"/>
              <a:pPr defTabSz="915988"/>
              <a:t>4</a:t>
            </a:fld>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a:ln/>
        </p:spPr>
      </p:sp>
      <p:sp>
        <p:nvSpPr>
          <p:cNvPr id="50179" name="2 Marcador de notas"/>
          <p:cNvSpPr>
            <a:spLocks noGrp="1"/>
          </p:cNvSpPr>
          <p:nvPr>
            <p:ph type="body" idx="1"/>
          </p:nvPr>
        </p:nvSpPr>
        <p:spPr>
          <a:noFill/>
          <a:ln/>
        </p:spPr>
        <p:txBody>
          <a:bodyPr/>
          <a:lstStyle/>
          <a:p>
            <a:pPr algn="just">
              <a:buFontTx/>
              <a:buChar char="•"/>
            </a:pPr>
            <a:r>
              <a:rPr lang="es-ES_tradnl" smtClean="0"/>
              <a:t>Las tensiones financieras fuera del área del euro también pueden reflejar factores idiosincráticos de carácter real que pesan sobre el evolución de los mercados, especialmente cuando hablamos de las economías desarrolladas. </a:t>
            </a:r>
          </a:p>
          <a:p>
            <a:pPr algn="just">
              <a:buFontTx/>
              <a:buChar char="•"/>
            </a:pPr>
            <a:r>
              <a:rPr lang="es-ES_tradnl" smtClean="0"/>
              <a:t>Por una parte, el ritmo de recuperación tras la crisis está siendo muy lento en perspectiva histórica, y se espera que siga siendo así, con baches y recaídas continuadas, lastrado en gran medida por el legado de la crisis tras los excesos previos, y la necesidad de desapalancamiento del sector privado, junto con los problemas de sostenibilidad de la deuda pública, y la necesidad de consolidación fiscal a medio plazo (ver ratios de endeudamiento privado y público para EEUU, el área del euro y UK, gráficos dcha.). </a:t>
            </a:r>
          </a:p>
          <a:p>
            <a:pPr algn="just">
              <a:buFontTx/>
              <a:buChar char="•"/>
            </a:pPr>
            <a:r>
              <a:rPr lang="es-ES_tradnl" smtClean="0"/>
              <a:t>Las perspectivas de crecimiento han vuelto a sufrir una revisión a la baja en los últimos meses en las economías desarrolladas, no sólo para el año en curso, donde no se esperan tasas superiores al 2% en ningún caso, sino también para 2012, con particular intensidad en el área del euro, que crecería por debajo del 1%, pero también fuera del área (ver previsiones Consensus octubre, gráficos izda.).</a:t>
            </a:r>
          </a:p>
        </p:txBody>
      </p:sp>
      <p:sp>
        <p:nvSpPr>
          <p:cNvPr id="50180" name="4 Marcador de fecha"/>
          <p:cNvSpPr>
            <a:spLocks noGrp="1"/>
          </p:cNvSpPr>
          <p:nvPr>
            <p:ph type="dt" sz="quarter" idx="1"/>
          </p:nvPr>
        </p:nvSpPr>
        <p:spPr>
          <a:noFill/>
        </p:spPr>
        <p:txBody>
          <a:bodyPr/>
          <a:lstStyle/>
          <a:p>
            <a:pPr defTabSz="914400"/>
            <a:fld id="{7FE2D71A-D661-4A0F-B1E3-D2B6F7A8604C}" type="datetime2">
              <a:rPr lang="es-ES" smtClean="0"/>
              <a:pPr defTabSz="914400"/>
              <a:t>lunes, 07 de noviembre de 2011</a:t>
            </a:fld>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a:ln/>
        </p:spPr>
      </p:sp>
      <p:sp>
        <p:nvSpPr>
          <p:cNvPr id="51203" name="2 Marcador de notas"/>
          <p:cNvSpPr>
            <a:spLocks noGrp="1"/>
          </p:cNvSpPr>
          <p:nvPr>
            <p:ph type="body" idx="1"/>
          </p:nvPr>
        </p:nvSpPr>
        <p:spPr>
          <a:noFill/>
          <a:ln/>
        </p:spPr>
        <p:txBody>
          <a:bodyPr/>
          <a:lstStyle/>
          <a:p>
            <a:r>
              <a:rPr lang="es-ES_tradnl" smtClean="0"/>
              <a:t>This change looks like a permanent one, and may show other countries the way to achieve high, sustainable growth, with high investment rates leading the way. Also, the ensuing rise in GDP per capita and the change in customs and social structure that it brings about will have significant consequences on global economic conditions (for instance through a higher demand for commodities).</a:t>
            </a:r>
          </a:p>
          <a:p>
            <a:endParaRPr lang="en-US" smtClean="0"/>
          </a:p>
        </p:txBody>
      </p:sp>
      <p:sp>
        <p:nvSpPr>
          <p:cNvPr id="51204" name="3 Marcador de número de diapositiva"/>
          <p:cNvSpPr>
            <a:spLocks noGrp="1"/>
          </p:cNvSpPr>
          <p:nvPr>
            <p:ph type="sldNum" sz="quarter" idx="5"/>
          </p:nvPr>
        </p:nvSpPr>
        <p:spPr>
          <a:noFill/>
        </p:spPr>
        <p:txBody>
          <a:bodyPr/>
          <a:lstStyle/>
          <a:p>
            <a:pPr defTabSz="915988"/>
            <a:fld id="{2DDD508B-B8F3-4E38-9A8B-5293AF974D82}" type="slidenum">
              <a:rPr lang="es-ES_tradnl" smtClean="0"/>
              <a:pPr defTabSz="915988"/>
              <a:t>6</a:t>
            </a:fld>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a:ln/>
        </p:spPr>
      </p:sp>
      <p:sp>
        <p:nvSpPr>
          <p:cNvPr id="52227" name="2 Marcador de notas"/>
          <p:cNvSpPr>
            <a:spLocks noGrp="1"/>
          </p:cNvSpPr>
          <p:nvPr>
            <p:ph type="body" idx="1"/>
          </p:nvPr>
        </p:nvSpPr>
        <p:spPr>
          <a:noFill/>
          <a:ln/>
        </p:spPr>
        <p:txBody>
          <a:bodyPr/>
          <a:lstStyle/>
          <a:p>
            <a:endParaRPr lang="en-US" smtClean="0"/>
          </a:p>
        </p:txBody>
      </p:sp>
      <p:sp>
        <p:nvSpPr>
          <p:cNvPr id="52228" name="3 Marcador de número de diapositiva"/>
          <p:cNvSpPr>
            <a:spLocks noGrp="1"/>
          </p:cNvSpPr>
          <p:nvPr>
            <p:ph type="sldNum" sz="quarter" idx="5"/>
          </p:nvPr>
        </p:nvSpPr>
        <p:spPr>
          <a:noFill/>
        </p:spPr>
        <p:txBody>
          <a:bodyPr/>
          <a:lstStyle/>
          <a:p>
            <a:pPr defTabSz="915988"/>
            <a:fld id="{EC9EDDD2-874B-4B79-9AB3-F94CECDF7D0C}" type="slidenum">
              <a:rPr lang="es-ES_tradnl" smtClean="0"/>
              <a:pPr defTabSz="915988"/>
              <a:t>7</a:t>
            </a:fld>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a:ln/>
        </p:spPr>
      </p:sp>
      <p:sp>
        <p:nvSpPr>
          <p:cNvPr id="53251" name="2 Marcador de notas"/>
          <p:cNvSpPr>
            <a:spLocks noGrp="1"/>
          </p:cNvSpPr>
          <p:nvPr>
            <p:ph type="body" idx="1"/>
          </p:nvPr>
        </p:nvSpPr>
        <p:spPr>
          <a:noFill/>
          <a:ln/>
        </p:spPr>
        <p:txBody>
          <a:bodyPr/>
          <a:lstStyle/>
          <a:p>
            <a:endParaRPr lang="es-ES_tradnl" smtClean="0"/>
          </a:p>
          <a:p>
            <a:endParaRPr lang="es-ES_tradnl" smtClean="0"/>
          </a:p>
        </p:txBody>
      </p:sp>
      <p:sp>
        <p:nvSpPr>
          <p:cNvPr id="53252" name="3 Marcador de número de diapositiva"/>
          <p:cNvSpPr>
            <a:spLocks noGrp="1"/>
          </p:cNvSpPr>
          <p:nvPr>
            <p:ph type="sldNum" sz="quarter" idx="5"/>
          </p:nvPr>
        </p:nvSpPr>
        <p:spPr>
          <a:noFill/>
        </p:spPr>
        <p:txBody>
          <a:bodyPr/>
          <a:lstStyle/>
          <a:p>
            <a:pPr defTabSz="915988"/>
            <a:fld id="{85D87C20-E6B8-49F9-8A4F-22A4C871505C}" type="slidenum">
              <a:rPr lang="es-ES_tradnl" smtClean="0"/>
              <a:pPr defTabSz="915988"/>
              <a:t>8</a:t>
            </a:fld>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a:ln/>
        </p:spPr>
      </p:sp>
      <p:sp>
        <p:nvSpPr>
          <p:cNvPr id="54275" name="2 Marcador de notas"/>
          <p:cNvSpPr>
            <a:spLocks noGrp="1"/>
          </p:cNvSpPr>
          <p:nvPr>
            <p:ph type="body" idx="1"/>
          </p:nvPr>
        </p:nvSpPr>
        <p:spPr>
          <a:noFill/>
          <a:ln/>
        </p:spPr>
        <p:txBody>
          <a:bodyPr/>
          <a:lstStyle/>
          <a:p>
            <a:r>
              <a:rPr lang="es-ES_tradnl" smtClean="0"/>
              <a:t>The G-20 has pushed for significant changes in the international economic order. 3 main changes</a:t>
            </a:r>
          </a:p>
          <a:p>
            <a:r>
              <a:rPr lang="es-ES_tradnl" smtClean="0"/>
              <a:t>-The first step is the constitution of the G-20 as the first forum for international economic cooperation and its configuration at the highest political level at the summits of the heads of state and government. The G-20 coordinates macro policy (next slide) </a:t>
            </a:r>
          </a:p>
          <a:p>
            <a:r>
              <a:rPr lang="es-ES_tradnl" smtClean="0"/>
              <a:t>-New pillar on global financial regulation and surveillance</a:t>
            </a:r>
          </a:p>
          <a:p>
            <a:r>
              <a:rPr lang="es-ES_tradnl" smtClean="0"/>
              <a:t>-but the G-20 has also pushed for reforms on the three multilateral pillars of IEO designed at Bretton Woods</a:t>
            </a:r>
          </a:p>
          <a:p>
            <a:endParaRPr lang="es-ES_tradnl" b="1" smtClean="0"/>
          </a:p>
        </p:txBody>
      </p:sp>
      <p:sp>
        <p:nvSpPr>
          <p:cNvPr id="54276" name="3 Marcador de número de diapositiva"/>
          <p:cNvSpPr>
            <a:spLocks noGrp="1"/>
          </p:cNvSpPr>
          <p:nvPr>
            <p:ph type="sldNum" sz="quarter" idx="5"/>
          </p:nvPr>
        </p:nvSpPr>
        <p:spPr>
          <a:noFill/>
        </p:spPr>
        <p:txBody>
          <a:bodyPr/>
          <a:lstStyle/>
          <a:p>
            <a:pPr defTabSz="915988"/>
            <a:fld id="{FF8FFC8D-D2D9-450D-94EA-0E0728E29390}" type="slidenum">
              <a:rPr lang="es-ES_tradnl" smtClean="0"/>
              <a:pPr defTabSz="915988"/>
              <a:t>9</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439738" y="1316038"/>
            <a:ext cx="8324850" cy="4418012"/>
          </a:xfrm>
          <a:prstGeom prst="rect">
            <a:avLst/>
          </a:prstGeom>
          <a:noFill/>
          <a:ln w="9525">
            <a:noFill/>
            <a:miter lim="800000"/>
            <a:headEnd/>
            <a:tailEnd/>
          </a:ln>
          <a:effectLst/>
        </p:spPr>
        <p:txBody>
          <a:bodyPr>
            <a:spAutoFit/>
          </a:bodyPr>
          <a:lstStyle/>
          <a:p>
            <a:pPr>
              <a:defRPr/>
            </a:pPr>
            <a:endParaRPr lang="es-ES_tradnl" dirty="0"/>
          </a:p>
          <a:p>
            <a:pPr>
              <a:defRPr/>
            </a:pPr>
            <a:endParaRPr lang="es-ES_tradnl" sz="1600" dirty="0">
              <a:latin typeface="+mj-lt"/>
            </a:endParaRPr>
          </a:p>
          <a:p>
            <a:pPr>
              <a:defRPr/>
            </a:pPr>
            <a:r>
              <a:rPr lang="es-ES_tradnl" dirty="0">
                <a:latin typeface="+mj-lt"/>
              </a:rPr>
              <a:t>THE INTERNATIONAL POLICY RESPONSE TO THE FINANCIAL CRISIS: THE ROLE OF THE IMF AND EUROPEAN INSTITUTIONS</a:t>
            </a:r>
          </a:p>
          <a:p>
            <a:pPr eaLnBrk="0" hangingPunct="0">
              <a:spcBef>
                <a:spcPct val="50000"/>
              </a:spcBef>
              <a:defRPr/>
            </a:pPr>
            <a:endParaRPr lang="en-US" sz="1400" dirty="0">
              <a:latin typeface="BdE Neue Helvetica 45 Light" pitchFamily="34" charset="0"/>
            </a:endParaRPr>
          </a:p>
          <a:p>
            <a:pPr eaLnBrk="0" hangingPunct="0">
              <a:spcBef>
                <a:spcPts val="0"/>
              </a:spcBef>
              <a:defRPr/>
            </a:pPr>
            <a:r>
              <a:rPr lang="en-US" sz="1400" dirty="0" err="1">
                <a:latin typeface="+mj-lt"/>
              </a:rPr>
              <a:t>Pilar</a:t>
            </a:r>
            <a:r>
              <a:rPr lang="en-US" sz="1400" dirty="0">
                <a:latin typeface="+mj-lt"/>
              </a:rPr>
              <a:t> L’Hotellerie-Fallois</a:t>
            </a:r>
          </a:p>
          <a:p>
            <a:pPr eaLnBrk="0" hangingPunct="0">
              <a:spcBef>
                <a:spcPts val="0"/>
              </a:spcBef>
              <a:defRPr/>
            </a:pPr>
            <a:r>
              <a:rPr lang="es-ES_tradnl" sz="1400" b="0" dirty="0">
                <a:latin typeface="+mj-lt"/>
              </a:rPr>
              <a:t>DGA de Asuntos Internacionales</a:t>
            </a:r>
          </a:p>
          <a:p>
            <a:pPr eaLnBrk="0" hangingPunct="0">
              <a:spcBef>
                <a:spcPct val="50000"/>
              </a:spcBef>
              <a:defRPr/>
            </a:pPr>
            <a:endParaRPr lang="es-ES_tradnl" sz="1200" b="0" dirty="0"/>
          </a:p>
          <a:p>
            <a:pPr eaLnBrk="0" hangingPunct="0">
              <a:spcBef>
                <a:spcPct val="50000"/>
              </a:spcBef>
              <a:defRPr/>
            </a:pPr>
            <a:endParaRPr lang="es-ES_tradnl" sz="1200" b="0" dirty="0"/>
          </a:p>
          <a:p>
            <a:pPr eaLnBrk="0" hangingPunct="0">
              <a:spcBef>
                <a:spcPct val="50000"/>
              </a:spcBef>
              <a:defRPr/>
            </a:pPr>
            <a:endParaRPr lang="es-ES_tradnl" sz="1200" b="0" dirty="0"/>
          </a:p>
          <a:p>
            <a:pPr eaLnBrk="0" hangingPunct="0">
              <a:spcBef>
                <a:spcPct val="50000"/>
              </a:spcBef>
              <a:defRPr/>
            </a:pPr>
            <a:endParaRPr lang="es-ES_tradnl" sz="1200" b="0" dirty="0"/>
          </a:p>
          <a:p>
            <a:pPr eaLnBrk="0" hangingPunct="0">
              <a:spcBef>
                <a:spcPts val="0"/>
              </a:spcBef>
              <a:defRPr/>
            </a:pPr>
            <a:r>
              <a:rPr lang="es-ES_tradnl" sz="1400" b="0" dirty="0">
                <a:latin typeface="+mj-lt"/>
              </a:rPr>
              <a:t>Jean </a:t>
            </a:r>
            <a:r>
              <a:rPr lang="es-ES_tradnl" sz="1400" b="0" dirty="0" err="1">
                <a:latin typeface="+mj-lt"/>
              </a:rPr>
              <a:t>Monet</a:t>
            </a:r>
            <a:r>
              <a:rPr lang="es-ES_tradnl" sz="1400" b="0" dirty="0">
                <a:latin typeface="+mj-lt"/>
              </a:rPr>
              <a:t> </a:t>
            </a:r>
            <a:r>
              <a:rPr lang="es-ES_tradnl" sz="1400" b="0" dirty="0" err="1">
                <a:latin typeface="+mj-lt"/>
              </a:rPr>
              <a:t>Conference</a:t>
            </a:r>
            <a:r>
              <a:rPr lang="es-ES_tradnl" sz="1400" b="0" dirty="0">
                <a:latin typeface="+mj-lt"/>
              </a:rPr>
              <a:t> </a:t>
            </a:r>
          </a:p>
          <a:p>
            <a:pPr eaLnBrk="0" hangingPunct="0">
              <a:spcBef>
                <a:spcPts val="0"/>
              </a:spcBef>
              <a:defRPr/>
            </a:pPr>
            <a:r>
              <a:rPr lang="es-ES_tradnl" sz="1400" b="0" dirty="0">
                <a:latin typeface="+mj-lt"/>
              </a:rPr>
              <a:t>Universidad Carlos III</a:t>
            </a:r>
          </a:p>
          <a:p>
            <a:pPr eaLnBrk="0" hangingPunct="0">
              <a:spcBef>
                <a:spcPts val="0"/>
              </a:spcBef>
              <a:defRPr/>
            </a:pPr>
            <a:r>
              <a:rPr lang="es-ES_tradnl" sz="1400" b="0" dirty="0">
                <a:latin typeface="+mj-lt"/>
              </a:rPr>
              <a:t>Madrid, 7 de noviembre de 2011</a:t>
            </a:r>
            <a:endParaRPr lang="en-US" sz="1400" b="0" dirty="0">
              <a:latin typeface="+mj-lt"/>
            </a:endParaRPr>
          </a:p>
          <a:p>
            <a:pPr eaLnBrk="0" hangingPunct="0">
              <a:lnSpc>
                <a:spcPts val="600"/>
              </a:lnSpc>
              <a:spcBef>
                <a:spcPct val="50000"/>
              </a:spcBef>
              <a:defRPr/>
            </a:pPr>
            <a:endParaRPr lang="en-US" sz="1400" b="0" dirty="0">
              <a:latin typeface="BdE Neue Helvetica 45 Light" pitchFamily="34" charset="0"/>
            </a:endParaRPr>
          </a:p>
          <a:p>
            <a:pPr>
              <a:defRPr/>
            </a:pPr>
            <a:endParaRPr lang="en-US" sz="1200" dirty="0"/>
          </a:p>
          <a:p>
            <a:pPr>
              <a:defRPr/>
            </a:pPr>
            <a:endParaRPr lang="en-US" sz="1200" dirty="0"/>
          </a:p>
          <a:p>
            <a:pPr eaLnBrk="0" hangingPunct="0">
              <a:lnSpc>
                <a:spcPts val="600"/>
              </a:lnSpc>
              <a:spcBef>
                <a:spcPct val="50000"/>
              </a:spcBef>
              <a:defRPr/>
            </a:pPr>
            <a:endParaRPr lang="es-ES_tradnl" sz="1400" b="0" dirty="0">
              <a:latin typeface="BdE Neue Helvetica 45 Light" pitchFamily="34" charset="0"/>
            </a:endParaRPr>
          </a:p>
        </p:txBody>
      </p:sp>
      <p:pic>
        <p:nvPicPr>
          <p:cNvPr id="3" name="Picture 21"/>
          <p:cNvPicPr>
            <a:picLocks noChangeAspect="1" noChangeArrowheads="1"/>
          </p:cNvPicPr>
          <p:nvPr/>
        </p:nvPicPr>
        <p:blipFill>
          <a:blip r:embed="rId2"/>
          <a:srcRect/>
          <a:stretch>
            <a:fillRect/>
          </a:stretch>
        </p:blipFill>
        <p:spPr bwMode="auto">
          <a:xfrm>
            <a:off x="-1588" y="0"/>
            <a:ext cx="9145588" cy="635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5AABBC85-6AB0-4CF9-A1E1-AA508FC0172A}" type="slidenum">
              <a:rPr lang="es-ES_tradnl"/>
              <a:pPr>
                <a:defRPr/>
              </a:pPr>
              <a:t>‹Nº›</a:t>
            </a:fld>
            <a:endParaRPr lang="es-ES_tradnl"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59563" y="111125"/>
            <a:ext cx="2143125" cy="59404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227013" y="111125"/>
            <a:ext cx="6280150" cy="59404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27EB3FE5-44A0-47DD-89AA-89DAF6D33ABD}" type="slidenum">
              <a:rPr lang="es-ES_tradnl"/>
              <a:pPr>
                <a:defRPr/>
              </a:pPr>
              <a:t>‹Nº›</a:t>
            </a:fld>
            <a:endParaRPr lang="es-ES_tradnl"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231775" y="111125"/>
            <a:ext cx="5927725" cy="871538"/>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227013" y="1484313"/>
            <a:ext cx="4211637" cy="45672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4591050" y="1484313"/>
            <a:ext cx="4211638" cy="22066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4591050" y="3843338"/>
            <a:ext cx="4211638" cy="22082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Rectangle 6"/>
          <p:cNvSpPr>
            <a:spLocks noGrp="1" noChangeArrowheads="1"/>
          </p:cNvSpPr>
          <p:nvPr>
            <p:ph type="sldNum" sz="quarter" idx="10"/>
          </p:nvPr>
        </p:nvSpPr>
        <p:spPr>
          <a:ln/>
        </p:spPr>
        <p:txBody>
          <a:bodyPr/>
          <a:lstStyle>
            <a:lvl1pPr>
              <a:defRPr/>
            </a:lvl1pPr>
          </a:lstStyle>
          <a:p>
            <a:pPr>
              <a:defRPr/>
            </a:pPr>
            <a:fld id="{6C61B0C4-6CD5-4333-97A7-4CB82E7FE4BA}" type="slidenum">
              <a:rPr lang="es-ES_tradnl"/>
              <a:pPr>
                <a:defRPr/>
              </a:pPr>
              <a:t>‹Nº›</a:t>
            </a:fld>
            <a:endParaRPr lang="es-ES_tradnl"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31775" y="111125"/>
            <a:ext cx="5927725" cy="871538"/>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227013" y="1484313"/>
            <a:ext cx="4211637" cy="45672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591050" y="1484313"/>
            <a:ext cx="4211638" cy="45672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A6198051-3753-492E-AD85-3BC0A892D585}" type="slidenum">
              <a:rPr lang="es-ES_tradnl"/>
              <a:pPr>
                <a:defRPr/>
              </a:pPr>
              <a:t>‹Nº›</a:t>
            </a:fld>
            <a:endParaRPr lang="es-ES_tradnl"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F32A2C77-7604-44AE-A3F5-D4583B95E1F1}" type="slidenum">
              <a:rPr lang="es-ES_tradnl"/>
              <a:pPr>
                <a:defRPr/>
              </a:pPr>
              <a:t>‹Nº›</a:t>
            </a:fld>
            <a:endParaRPr lang="es-ES_tradnl"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C1412783-BD19-475A-A468-6B16091C683C}" type="slidenum">
              <a:rPr lang="es-ES_tradnl"/>
              <a:pPr>
                <a:defRPr/>
              </a:pPr>
              <a:t>‹Nº›</a:t>
            </a:fld>
            <a:endParaRPr lang="es-ES_tradnl"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B6B30E91-DC6A-4C5A-8724-580957745B06}" type="slidenum">
              <a:rPr lang="es-ES_tradnl"/>
              <a:pPr>
                <a:defRPr/>
              </a:pPr>
              <a:t>‹Nº›</a:t>
            </a:fld>
            <a:endParaRPr lang="es-ES_tradnl"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9A1DD7E3-92DC-4FE8-8475-7151A001773B}" type="slidenum">
              <a:rPr lang="es-ES_tradnl"/>
              <a:pPr>
                <a:defRPr/>
              </a:pPr>
              <a:t>‹Nº›</a:t>
            </a:fld>
            <a:endParaRPr lang="es-ES_tradnl"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3 Marcador de fecha"/>
          <p:cNvSpPr>
            <a:spLocks noGrp="1"/>
          </p:cNvSpPr>
          <p:nvPr>
            <p:ph type="dt" sz="half" idx="10"/>
          </p:nvPr>
        </p:nvSpPr>
        <p:spPr/>
        <p:txBody>
          <a:bodyPr/>
          <a:lstStyle>
            <a:lvl1pPr>
              <a:defRPr/>
            </a:lvl1pPr>
          </a:lstStyle>
          <a:p>
            <a:pPr>
              <a:defRPr/>
            </a:pPr>
            <a:endParaRPr lang="es-ES_tradnl"/>
          </a:p>
        </p:txBody>
      </p:sp>
      <p:sp>
        <p:nvSpPr>
          <p:cNvPr id="8"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9" name="5 Marcador de número de diapositiva"/>
          <p:cNvSpPr>
            <a:spLocks noGrp="1"/>
          </p:cNvSpPr>
          <p:nvPr>
            <p:ph type="sldNum" sz="quarter" idx="12"/>
          </p:nvPr>
        </p:nvSpPr>
        <p:spPr/>
        <p:txBody>
          <a:bodyPr/>
          <a:lstStyle>
            <a:lvl1pPr>
              <a:defRPr/>
            </a:lvl1pPr>
          </a:lstStyle>
          <a:p>
            <a:pPr>
              <a:defRPr/>
            </a:pPr>
            <a:fld id="{DDEE60B8-CDB2-4CAC-88D4-47E035901396}" type="slidenum">
              <a:rPr lang="es-ES_tradnl"/>
              <a:pPr>
                <a:defRPr/>
              </a:pPr>
              <a:t>‹Nº›</a:t>
            </a:fld>
            <a:endParaRPr lang="es-ES_tradnl"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3 Marcador de fecha"/>
          <p:cNvSpPr>
            <a:spLocks noGrp="1"/>
          </p:cNvSpPr>
          <p:nvPr>
            <p:ph type="dt" sz="half" idx="10"/>
          </p:nvPr>
        </p:nvSpPr>
        <p:spPr/>
        <p:txBody>
          <a:bodyPr/>
          <a:lstStyle>
            <a:lvl1pPr>
              <a:defRPr/>
            </a:lvl1pPr>
          </a:lstStyle>
          <a:p>
            <a:pPr>
              <a:defRPr/>
            </a:pPr>
            <a:endParaRPr lang="es-ES_tradnl"/>
          </a:p>
        </p:txBody>
      </p:sp>
      <p:sp>
        <p:nvSpPr>
          <p:cNvPr id="4"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5" name="5 Marcador de número de diapositiva"/>
          <p:cNvSpPr>
            <a:spLocks noGrp="1"/>
          </p:cNvSpPr>
          <p:nvPr>
            <p:ph type="sldNum" sz="quarter" idx="12"/>
          </p:nvPr>
        </p:nvSpPr>
        <p:spPr/>
        <p:txBody>
          <a:bodyPr/>
          <a:lstStyle>
            <a:lvl1pPr>
              <a:defRPr/>
            </a:lvl1pPr>
          </a:lstStyle>
          <a:p>
            <a:pPr>
              <a:defRPr/>
            </a:pPr>
            <a:fld id="{7F456DD1-8E84-484E-8C36-00BA501F0934}" type="slidenum">
              <a:rPr lang="es-ES_tradnl"/>
              <a:pPr>
                <a:defRPr/>
              </a:pPr>
              <a:t>‹Nº›</a:t>
            </a:fld>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8B0C7794-EA68-4CF5-8483-B21DFDD1B016}" type="slidenum">
              <a:rPr lang="es-ES_tradnl"/>
              <a:pPr>
                <a:defRPr/>
              </a:pPr>
              <a:t>‹Nº›</a:t>
            </a:fld>
            <a:endParaRPr lang="es-ES_tradnl"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_tradnl"/>
          </a:p>
        </p:txBody>
      </p:sp>
      <p:sp>
        <p:nvSpPr>
          <p:cNvPr id="3"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4" name="5 Marcador de número de diapositiva"/>
          <p:cNvSpPr>
            <a:spLocks noGrp="1"/>
          </p:cNvSpPr>
          <p:nvPr>
            <p:ph type="sldNum" sz="quarter" idx="12"/>
          </p:nvPr>
        </p:nvSpPr>
        <p:spPr/>
        <p:txBody>
          <a:bodyPr/>
          <a:lstStyle>
            <a:lvl1pPr>
              <a:defRPr/>
            </a:lvl1pPr>
          </a:lstStyle>
          <a:p>
            <a:pPr>
              <a:defRPr/>
            </a:pPr>
            <a:fld id="{8D7A65D5-E541-4BE9-A6A2-417CB49E012E}" type="slidenum">
              <a:rPr lang="es-ES_tradnl"/>
              <a:pPr>
                <a:defRPr/>
              </a:pPr>
              <a:t>‹Nº›</a:t>
            </a:fld>
            <a:endParaRPr lang="es-ES_tradnl"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018E4C87-34B8-4AEB-AA30-25140F851866}" type="slidenum">
              <a:rPr lang="es-ES_tradnl"/>
              <a:pPr>
                <a:defRPr/>
              </a:pPr>
              <a:t>‹Nº›</a:t>
            </a:fld>
            <a:endParaRPr lang="es-ES_tradnl"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7" name="5 Marcador de número de diapositiva"/>
          <p:cNvSpPr>
            <a:spLocks noGrp="1"/>
          </p:cNvSpPr>
          <p:nvPr>
            <p:ph type="sldNum" sz="quarter" idx="12"/>
          </p:nvPr>
        </p:nvSpPr>
        <p:spPr/>
        <p:txBody>
          <a:bodyPr/>
          <a:lstStyle>
            <a:lvl1pPr>
              <a:defRPr/>
            </a:lvl1pPr>
          </a:lstStyle>
          <a:p>
            <a:pPr>
              <a:defRPr/>
            </a:pPr>
            <a:fld id="{AA080278-5A79-433B-9A28-6A3576FB58D8}" type="slidenum">
              <a:rPr lang="es-ES_tradnl"/>
              <a:pPr>
                <a:defRPr/>
              </a:pPr>
              <a:t>‹Nº›</a:t>
            </a:fld>
            <a:endParaRPr lang="es-ES_tradnl"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0FC1C475-DB4B-430D-ADD5-55D5664144B5}" type="slidenum">
              <a:rPr lang="es-ES_tradnl"/>
              <a:pPr>
                <a:defRPr/>
              </a:pPr>
              <a:t>‹Nº›</a:t>
            </a:fld>
            <a:endParaRPr lang="es-ES_tradnl"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endParaRPr lang="es-ES_tradnl" dirty="0"/>
          </a:p>
        </p:txBody>
      </p:sp>
      <p:sp>
        <p:nvSpPr>
          <p:cNvPr id="6" name="5 Marcador de número de diapositiva"/>
          <p:cNvSpPr>
            <a:spLocks noGrp="1"/>
          </p:cNvSpPr>
          <p:nvPr>
            <p:ph type="sldNum" sz="quarter" idx="12"/>
          </p:nvPr>
        </p:nvSpPr>
        <p:spPr/>
        <p:txBody>
          <a:bodyPr/>
          <a:lstStyle>
            <a:lvl1pPr>
              <a:defRPr/>
            </a:lvl1pPr>
          </a:lstStyle>
          <a:p>
            <a:pPr>
              <a:defRPr/>
            </a:pPr>
            <a:fld id="{89103FA4-114F-4807-857E-3EA5751ADABA}" type="slidenum">
              <a:rPr lang="es-ES_tradnl"/>
              <a:pPr>
                <a:defRPr/>
              </a:pPr>
              <a:t>‹Nº›</a:t>
            </a:fld>
            <a:endParaRPr lang="es-ES_tradnl"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dirty="0" smtClean="0"/>
              <a:t>Haga clic para modificar el estilo de título del patrón</a:t>
            </a:r>
            <a:endParaRPr lang="en-US" dirty="0"/>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smtClean="0"/>
              <a:t>Haga clic para modificar el estilo de texto de</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ln/>
        </p:spPr>
        <p:txBody>
          <a:bodyPr/>
          <a:lstStyle>
            <a:lvl1pPr>
              <a:defRPr/>
            </a:lvl1pPr>
          </a:lstStyle>
          <a:p>
            <a:pPr>
              <a:defRPr/>
            </a:pPr>
            <a:fld id="{49780EA4-C51C-417F-BAE0-ACB05E8C5CB7}" type="slidenum">
              <a:rPr lang="es-ES_tradnl"/>
              <a:pPr>
                <a:defRPr/>
              </a:pPr>
              <a:t>‹Nº›</a:t>
            </a:fld>
            <a:endParaRPr lang="es-ES_tradnl"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dirty="0" smtClean="0"/>
              <a:t>Haga clic para modificar el estilo de título del patrón</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cSld name="1_Diapositiva de título">
    <p:spTree>
      <p:nvGrpSpPr>
        <p:cNvPr id="1" name=""/>
        <p:cNvGrpSpPr/>
        <p:nvPr/>
      </p:nvGrpSpPr>
      <p:grpSpPr>
        <a:xfrm>
          <a:off x="0" y="0"/>
          <a:ext cx="0" cy="0"/>
          <a:chOff x="0" y="0"/>
          <a:chExt cx="0" cy="0"/>
        </a:xfrm>
      </p:grpSpPr>
      <p:sp>
        <p:nvSpPr>
          <p:cNvPr id="2" name="Text Box 14"/>
          <p:cNvSpPr txBox="1">
            <a:spLocks noChangeArrowheads="1"/>
          </p:cNvSpPr>
          <p:nvPr/>
        </p:nvSpPr>
        <p:spPr bwMode="auto">
          <a:xfrm>
            <a:off x="314325" y="1704975"/>
            <a:ext cx="7686675" cy="4667250"/>
          </a:xfrm>
          <a:prstGeom prst="rect">
            <a:avLst/>
          </a:prstGeom>
          <a:noFill/>
          <a:ln w="9525">
            <a:noFill/>
            <a:miter lim="800000"/>
            <a:headEnd/>
            <a:tailEnd/>
          </a:ln>
          <a:effectLst/>
        </p:spPr>
        <p:txBody>
          <a:bodyPr>
            <a:spAutoFit/>
          </a:bodyPr>
          <a:lstStyle/>
          <a:p>
            <a:pPr>
              <a:defRPr/>
            </a:pPr>
            <a:endParaRPr lang="es-ES_tradnl" dirty="0"/>
          </a:p>
          <a:p>
            <a:pPr>
              <a:defRPr/>
            </a:pPr>
            <a:endParaRPr lang="es-ES_tradnl" sz="1600" dirty="0">
              <a:latin typeface="+mj-lt"/>
            </a:endParaRPr>
          </a:p>
          <a:p>
            <a:pPr>
              <a:defRPr/>
            </a:pPr>
            <a:r>
              <a:rPr lang="es-ES_tradnl" sz="2000" dirty="0">
                <a:solidFill>
                  <a:schemeClr val="bg2">
                    <a:lumMod val="75000"/>
                  </a:schemeClr>
                </a:solidFill>
                <a:latin typeface="+mj-lt"/>
              </a:rPr>
              <a:t>THANK YOU FOR YOUR ATTENTION</a:t>
            </a:r>
          </a:p>
          <a:p>
            <a:pPr>
              <a:defRPr/>
            </a:pPr>
            <a:endParaRPr lang="es-ES_tradnl" sz="2000" dirty="0">
              <a:solidFill>
                <a:schemeClr val="bg2">
                  <a:lumMod val="50000"/>
                </a:schemeClr>
              </a:solidFill>
              <a:latin typeface="+mj-lt"/>
            </a:endParaRPr>
          </a:p>
          <a:p>
            <a:pPr eaLnBrk="0" hangingPunct="0">
              <a:lnSpc>
                <a:spcPts val="2500"/>
              </a:lnSpc>
              <a:spcBef>
                <a:spcPct val="50000"/>
              </a:spcBef>
              <a:defRPr/>
            </a:pPr>
            <a:endParaRPr lang="en-US" sz="1400" dirty="0">
              <a:latin typeface="BdE Neue Helvetica 45 Light" pitchFamily="34" charset="0"/>
            </a:endParaRPr>
          </a:p>
          <a:p>
            <a:pPr eaLnBrk="0" hangingPunct="0">
              <a:lnSpc>
                <a:spcPts val="2500"/>
              </a:lnSpc>
              <a:spcBef>
                <a:spcPct val="50000"/>
              </a:spcBef>
              <a:defRPr/>
            </a:pPr>
            <a:endParaRPr lang="en-US" sz="1400" dirty="0">
              <a:latin typeface="BdE Neue Helvetica 45 Light" pitchFamily="34" charset="0"/>
            </a:endParaRPr>
          </a:p>
          <a:p>
            <a:pPr eaLnBrk="0" hangingPunct="0">
              <a:spcBef>
                <a:spcPct val="50000"/>
              </a:spcBef>
              <a:defRPr/>
            </a:pPr>
            <a:r>
              <a:rPr lang="en-US" sz="1400" dirty="0" err="1">
                <a:latin typeface="BdE Neue Helvetica 45 Light" pitchFamily="34" charset="0"/>
              </a:rPr>
              <a:t>Pilar</a:t>
            </a:r>
            <a:r>
              <a:rPr lang="en-US" sz="1400" dirty="0">
                <a:latin typeface="BdE Neue Helvetica 45 Light" pitchFamily="34" charset="0"/>
              </a:rPr>
              <a:t> </a:t>
            </a:r>
            <a:r>
              <a:rPr lang="en-US" sz="1400" dirty="0" err="1">
                <a:latin typeface="BdE Neue Helvetica 45 Light" pitchFamily="34" charset="0"/>
              </a:rPr>
              <a:t>L´Hotelerie-Fallois</a:t>
            </a:r>
            <a:endParaRPr lang="en-US" sz="1400" dirty="0">
              <a:latin typeface="BdE Neue Helvetica 45 Light" pitchFamily="34" charset="0"/>
            </a:endParaRPr>
          </a:p>
          <a:p>
            <a:pPr eaLnBrk="0" hangingPunct="0">
              <a:spcBef>
                <a:spcPct val="50000"/>
              </a:spcBef>
              <a:defRPr/>
            </a:pPr>
            <a:r>
              <a:rPr lang="es-ES_tradnl" sz="1400" b="0" dirty="0" err="1"/>
              <a:t>Associate</a:t>
            </a:r>
            <a:r>
              <a:rPr lang="es-ES_tradnl" sz="1400" b="0" dirty="0"/>
              <a:t> Director General</a:t>
            </a:r>
          </a:p>
          <a:p>
            <a:pPr eaLnBrk="0" hangingPunct="0">
              <a:spcBef>
                <a:spcPct val="50000"/>
              </a:spcBef>
              <a:defRPr/>
            </a:pPr>
            <a:r>
              <a:rPr lang="es-ES_tradnl" sz="1400" b="0" dirty="0"/>
              <a:t>DGA INTERNATIONAL AFFAIRS</a:t>
            </a:r>
          </a:p>
          <a:p>
            <a:pPr eaLnBrk="0" hangingPunct="0">
              <a:lnSpc>
                <a:spcPts val="2500"/>
              </a:lnSpc>
              <a:spcBef>
                <a:spcPct val="50000"/>
              </a:spcBef>
              <a:defRPr/>
            </a:pPr>
            <a:endParaRPr lang="en-US" sz="1600" b="0" dirty="0">
              <a:latin typeface="BdE Neue Helvetica 45 Light" pitchFamily="34" charset="0"/>
            </a:endParaRPr>
          </a:p>
          <a:p>
            <a:pPr eaLnBrk="0" hangingPunct="0">
              <a:lnSpc>
                <a:spcPts val="2500"/>
              </a:lnSpc>
              <a:spcBef>
                <a:spcPct val="50000"/>
              </a:spcBef>
              <a:defRPr/>
            </a:pPr>
            <a:r>
              <a:rPr lang="en-US" sz="1400" b="0" dirty="0">
                <a:latin typeface="BdE Neue Helvetica 45 Light" pitchFamily="34" charset="0"/>
              </a:rPr>
              <a:t> </a:t>
            </a:r>
          </a:p>
          <a:p>
            <a:pPr eaLnBrk="0" hangingPunct="0">
              <a:lnSpc>
                <a:spcPts val="600"/>
              </a:lnSpc>
              <a:spcBef>
                <a:spcPct val="50000"/>
              </a:spcBef>
              <a:defRPr/>
            </a:pPr>
            <a:endParaRPr lang="en-US" sz="1400" b="0" dirty="0">
              <a:latin typeface="BdE Neue Helvetica 45 Light" pitchFamily="34" charset="0"/>
            </a:endParaRPr>
          </a:p>
          <a:p>
            <a:pPr>
              <a:defRPr/>
            </a:pPr>
            <a:endParaRPr lang="en-US" sz="1200" dirty="0"/>
          </a:p>
          <a:p>
            <a:pPr>
              <a:defRPr/>
            </a:pPr>
            <a:endParaRPr lang="en-US" sz="1200" dirty="0"/>
          </a:p>
          <a:p>
            <a:pPr eaLnBrk="0" hangingPunct="0">
              <a:lnSpc>
                <a:spcPts val="600"/>
              </a:lnSpc>
              <a:spcBef>
                <a:spcPct val="50000"/>
              </a:spcBef>
              <a:defRPr/>
            </a:pPr>
            <a:endParaRPr lang="es-ES_tradnl" sz="1400" b="0" dirty="0">
              <a:latin typeface="BdE Neue Helvetica 45 Light" pitchFamily="34" charset="0"/>
            </a:endParaRPr>
          </a:p>
        </p:txBody>
      </p:sp>
      <p:pic>
        <p:nvPicPr>
          <p:cNvPr id="3" name="Picture 21"/>
          <p:cNvPicPr>
            <a:picLocks noChangeAspect="1" noChangeArrowheads="1"/>
          </p:cNvPicPr>
          <p:nvPr/>
        </p:nvPicPr>
        <p:blipFill>
          <a:blip r:embed="rId2"/>
          <a:srcRect/>
          <a:stretch>
            <a:fillRect/>
          </a:stretch>
        </p:blipFill>
        <p:spPr bwMode="auto">
          <a:xfrm>
            <a:off x="-1588" y="0"/>
            <a:ext cx="9145588" cy="635000"/>
          </a:xfrm>
          <a:prstGeom prst="rect">
            <a:avLst/>
          </a:prstGeom>
          <a:noFill/>
          <a:ln w="9525">
            <a:noFill/>
            <a:miter lim="800000"/>
            <a:headEnd/>
            <a:tailEnd/>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243C47C0-DAA6-4672-8236-BAB1E319FD17}" type="slidenum">
              <a:rPr lang="es-ES_tradnl"/>
              <a:pPr>
                <a:defRPr/>
              </a:pPr>
              <a:t>‹Nº›</a:t>
            </a:fld>
            <a:endParaRPr lang="es-ES_trad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227013" y="1484313"/>
            <a:ext cx="4211637" cy="4567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591050" y="1484313"/>
            <a:ext cx="4211638" cy="4567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40F30E79-2A4E-4E0B-A2AB-B1021D97325C}" type="slidenum">
              <a:rPr lang="es-ES_tradnl"/>
              <a:pPr>
                <a:defRPr/>
              </a:pPr>
              <a:t>‹Nº›</a:t>
            </a:fld>
            <a:endParaRPr lang="es-ES_tradnl"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79944A2A-7400-44D3-9479-22AC7186F61E}" type="slidenum">
              <a:rPr lang="es-ES_tradnl"/>
              <a:pPr>
                <a:defRPr/>
              </a:pPr>
              <a:t>‹Nº›</a:t>
            </a:fld>
            <a:endParaRPr lang="es-ES_tradnl"/>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02EACEB3-73AC-4A22-B0BB-6F3FA59A43D5}" type="slidenum">
              <a:rPr lang="es-ES_tradnl"/>
              <a:pPr>
                <a:defRPr/>
              </a:pPr>
              <a:t>‹Nº›</a:t>
            </a:fld>
            <a:endParaRPr lang="es-ES_tradnl"/>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7" name="5 Marcador de número de diapositiva"/>
          <p:cNvSpPr>
            <a:spLocks noGrp="1"/>
          </p:cNvSpPr>
          <p:nvPr>
            <p:ph type="sldNum" sz="quarter" idx="12"/>
          </p:nvPr>
        </p:nvSpPr>
        <p:spPr/>
        <p:txBody>
          <a:bodyPr/>
          <a:lstStyle>
            <a:lvl1pPr>
              <a:defRPr/>
            </a:lvl1pPr>
          </a:lstStyle>
          <a:p>
            <a:pPr>
              <a:defRPr/>
            </a:pPr>
            <a:fld id="{51E6587E-E722-47D6-B972-633D4BAFE3B3}" type="slidenum">
              <a:rPr lang="es-ES_tradnl"/>
              <a:pPr>
                <a:defRPr/>
              </a:pPr>
              <a:t>‹Nº›</a:t>
            </a:fld>
            <a:endParaRPr lang="es-ES_tradnl"/>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3 Marcador de fecha"/>
          <p:cNvSpPr>
            <a:spLocks noGrp="1"/>
          </p:cNvSpPr>
          <p:nvPr>
            <p:ph type="dt" sz="half" idx="10"/>
          </p:nvPr>
        </p:nvSpPr>
        <p:spPr/>
        <p:txBody>
          <a:bodyPr/>
          <a:lstStyle>
            <a:lvl1pPr>
              <a:defRPr/>
            </a:lvl1pPr>
          </a:lstStyle>
          <a:p>
            <a:pPr>
              <a:defRPr/>
            </a:pPr>
            <a:endParaRPr lang="es-ES_tradnl"/>
          </a:p>
        </p:txBody>
      </p:sp>
      <p:sp>
        <p:nvSpPr>
          <p:cNvPr id="8"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9" name="5 Marcador de número de diapositiva"/>
          <p:cNvSpPr>
            <a:spLocks noGrp="1"/>
          </p:cNvSpPr>
          <p:nvPr>
            <p:ph type="sldNum" sz="quarter" idx="12"/>
          </p:nvPr>
        </p:nvSpPr>
        <p:spPr/>
        <p:txBody>
          <a:bodyPr/>
          <a:lstStyle>
            <a:lvl1pPr>
              <a:defRPr/>
            </a:lvl1pPr>
          </a:lstStyle>
          <a:p>
            <a:pPr>
              <a:defRPr/>
            </a:pPr>
            <a:fld id="{C8CECB2C-ECF7-4E64-ADEA-8C9302D1F87D}" type="slidenum">
              <a:rPr lang="es-ES_tradnl"/>
              <a:pPr>
                <a:defRPr/>
              </a:pPr>
              <a:t>‹Nº›</a:t>
            </a:fld>
            <a:endParaRPr lang="es-ES_tradnl"/>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3 Marcador de fecha"/>
          <p:cNvSpPr>
            <a:spLocks noGrp="1"/>
          </p:cNvSpPr>
          <p:nvPr>
            <p:ph type="dt" sz="half" idx="10"/>
          </p:nvPr>
        </p:nvSpPr>
        <p:spPr/>
        <p:txBody>
          <a:bodyPr/>
          <a:lstStyle>
            <a:lvl1pPr>
              <a:defRPr/>
            </a:lvl1pPr>
          </a:lstStyle>
          <a:p>
            <a:pPr>
              <a:defRPr/>
            </a:pPr>
            <a:endParaRPr lang="es-ES_tradnl"/>
          </a:p>
        </p:txBody>
      </p:sp>
      <p:sp>
        <p:nvSpPr>
          <p:cNvPr id="4"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5" name="5 Marcador de número de diapositiva"/>
          <p:cNvSpPr>
            <a:spLocks noGrp="1"/>
          </p:cNvSpPr>
          <p:nvPr>
            <p:ph type="sldNum" sz="quarter" idx="12"/>
          </p:nvPr>
        </p:nvSpPr>
        <p:spPr/>
        <p:txBody>
          <a:bodyPr/>
          <a:lstStyle>
            <a:lvl1pPr>
              <a:defRPr/>
            </a:lvl1pPr>
          </a:lstStyle>
          <a:p>
            <a:pPr>
              <a:defRPr/>
            </a:pPr>
            <a:fld id="{5822E4E1-7DFA-4671-A4EA-F9349837B19E}" type="slidenum">
              <a:rPr lang="es-ES_tradnl"/>
              <a:pPr>
                <a:defRPr/>
              </a:pPr>
              <a:t>‹Nº›</a:t>
            </a:fld>
            <a:endParaRPr lang="es-ES_tradnl"/>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_tradnl"/>
          </a:p>
        </p:txBody>
      </p:sp>
      <p:sp>
        <p:nvSpPr>
          <p:cNvPr id="3"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4" name="5 Marcador de número de diapositiva"/>
          <p:cNvSpPr>
            <a:spLocks noGrp="1"/>
          </p:cNvSpPr>
          <p:nvPr>
            <p:ph type="sldNum" sz="quarter" idx="12"/>
          </p:nvPr>
        </p:nvSpPr>
        <p:spPr/>
        <p:txBody>
          <a:bodyPr/>
          <a:lstStyle>
            <a:lvl1pPr>
              <a:defRPr/>
            </a:lvl1pPr>
          </a:lstStyle>
          <a:p>
            <a:pPr>
              <a:defRPr/>
            </a:pPr>
            <a:fld id="{5B6B9FD9-B62D-4A7D-B236-2D7063158879}" type="slidenum">
              <a:rPr lang="es-ES_tradnl"/>
              <a:pPr>
                <a:defRPr/>
              </a:pPr>
              <a:t>‹Nº›</a:t>
            </a:fld>
            <a:endParaRPr lang="es-ES_tradnl"/>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7" name="5 Marcador de número de diapositiva"/>
          <p:cNvSpPr>
            <a:spLocks noGrp="1"/>
          </p:cNvSpPr>
          <p:nvPr>
            <p:ph type="sldNum" sz="quarter" idx="12"/>
          </p:nvPr>
        </p:nvSpPr>
        <p:spPr/>
        <p:txBody>
          <a:bodyPr/>
          <a:lstStyle>
            <a:lvl1pPr>
              <a:defRPr/>
            </a:lvl1pPr>
          </a:lstStyle>
          <a:p>
            <a:pPr>
              <a:defRPr/>
            </a:pPr>
            <a:fld id="{41BE67BF-2F2C-42E9-8BBA-89BAF288D782}" type="slidenum">
              <a:rPr lang="es-ES_tradnl"/>
              <a:pPr>
                <a:defRPr/>
              </a:pPr>
              <a:t>‹Nº›</a:t>
            </a:fld>
            <a:endParaRPr lang="es-ES_tradnl"/>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7" name="5 Marcador de número de diapositiva"/>
          <p:cNvSpPr>
            <a:spLocks noGrp="1"/>
          </p:cNvSpPr>
          <p:nvPr>
            <p:ph type="sldNum" sz="quarter" idx="12"/>
          </p:nvPr>
        </p:nvSpPr>
        <p:spPr/>
        <p:txBody>
          <a:bodyPr/>
          <a:lstStyle>
            <a:lvl1pPr>
              <a:defRPr/>
            </a:lvl1pPr>
          </a:lstStyle>
          <a:p>
            <a:pPr>
              <a:defRPr/>
            </a:pPr>
            <a:fld id="{76E08184-9CC0-463F-9001-583803E2A4BB}" type="slidenum">
              <a:rPr lang="es-ES_tradnl"/>
              <a:pPr>
                <a:defRPr/>
              </a:pPr>
              <a:t>‹Nº›</a:t>
            </a:fld>
            <a:endParaRPr lang="es-ES_tradnl"/>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0CD3207A-3D4A-4B78-8AD4-D6D47E708C67}" type="slidenum">
              <a:rPr lang="es-ES_tradnl"/>
              <a:pPr>
                <a:defRPr/>
              </a:pPr>
              <a:t>‹Nº›</a:t>
            </a:fld>
            <a:endParaRPr lang="es-ES_tradnl"/>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94C7AA12-1F08-42DF-93A8-526A643DB874}" type="slidenum">
              <a:rPr lang="es-ES_tradnl"/>
              <a:pPr>
                <a:defRPr/>
              </a:pPr>
              <a:t>‹Nº›</a:t>
            </a:fld>
            <a:endParaRPr lang="es-ES_trad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1A847742-191B-4B05-A37F-A0212472B3A0}" type="slidenum">
              <a:rPr lang="es-ES_tradnl"/>
              <a:pPr>
                <a:defRPr/>
              </a:pPr>
              <a:t>‹Nº›</a:t>
            </a:fld>
            <a:endParaRPr lang="es-ES_tradnl"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6AA88327-F60B-40AF-83B1-189DE115B704}" type="slidenum">
              <a:rPr lang="es-ES_tradnl"/>
              <a:pPr>
                <a:defRPr/>
              </a:pPr>
              <a:t>‹Nº›</a:t>
            </a:fld>
            <a:endParaRPr lang="es-ES_tradnl"/>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D5D86733-824F-4E2B-B5BA-4E97964882E0}" type="slidenum">
              <a:rPr lang="es-ES_tradnl"/>
              <a:pPr>
                <a:defRPr/>
              </a:pPr>
              <a:t>‹Nº›</a:t>
            </a:fld>
            <a:endParaRPr lang="es-ES_tradnl"/>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31D5637A-9C06-4B28-B6E7-794B268E0966}" type="slidenum">
              <a:rPr lang="es-ES_tradnl"/>
              <a:pPr>
                <a:defRPr/>
              </a:pPr>
              <a:t>‹Nº›</a:t>
            </a:fld>
            <a:endParaRPr lang="es-ES_tradnl"/>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7" name="5 Marcador de número de diapositiva"/>
          <p:cNvSpPr>
            <a:spLocks noGrp="1"/>
          </p:cNvSpPr>
          <p:nvPr>
            <p:ph type="sldNum" sz="quarter" idx="12"/>
          </p:nvPr>
        </p:nvSpPr>
        <p:spPr/>
        <p:txBody>
          <a:bodyPr/>
          <a:lstStyle>
            <a:lvl1pPr>
              <a:defRPr/>
            </a:lvl1pPr>
          </a:lstStyle>
          <a:p>
            <a:pPr>
              <a:defRPr/>
            </a:pPr>
            <a:fld id="{0C160543-DFC3-462B-B81F-ACCB1968EFE5}" type="slidenum">
              <a:rPr lang="es-ES_tradnl"/>
              <a:pPr>
                <a:defRPr/>
              </a:pPr>
              <a:t>‹Nº›</a:t>
            </a:fld>
            <a:endParaRPr lang="es-ES_tradnl"/>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3 Marcador de fecha"/>
          <p:cNvSpPr>
            <a:spLocks noGrp="1"/>
          </p:cNvSpPr>
          <p:nvPr>
            <p:ph type="dt" sz="half" idx="10"/>
          </p:nvPr>
        </p:nvSpPr>
        <p:spPr/>
        <p:txBody>
          <a:bodyPr/>
          <a:lstStyle>
            <a:lvl1pPr>
              <a:defRPr/>
            </a:lvl1pPr>
          </a:lstStyle>
          <a:p>
            <a:pPr>
              <a:defRPr/>
            </a:pPr>
            <a:endParaRPr lang="es-ES_tradnl"/>
          </a:p>
        </p:txBody>
      </p:sp>
      <p:sp>
        <p:nvSpPr>
          <p:cNvPr id="8"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9" name="5 Marcador de número de diapositiva"/>
          <p:cNvSpPr>
            <a:spLocks noGrp="1"/>
          </p:cNvSpPr>
          <p:nvPr>
            <p:ph type="sldNum" sz="quarter" idx="12"/>
          </p:nvPr>
        </p:nvSpPr>
        <p:spPr/>
        <p:txBody>
          <a:bodyPr/>
          <a:lstStyle>
            <a:lvl1pPr>
              <a:defRPr/>
            </a:lvl1pPr>
          </a:lstStyle>
          <a:p>
            <a:pPr>
              <a:defRPr/>
            </a:pPr>
            <a:fld id="{73849DD5-9D68-44C8-AF76-5C2126AD670C}" type="slidenum">
              <a:rPr lang="es-ES_tradnl"/>
              <a:pPr>
                <a:defRPr/>
              </a:pPr>
              <a:t>‹Nº›</a:t>
            </a:fld>
            <a:endParaRPr lang="es-ES_tradnl"/>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3 Marcador de fecha"/>
          <p:cNvSpPr>
            <a:spLocks noGrp="1"/>
          </p:cNvSpPr>
          <p:nvPr>
            <p:ph type="dt" sz="half" idx="10"/>
          </p:nvPr>
        </p:nvSpPr>
        <p:spPr/>
        <p:txBody>
          <a:bodyPr/>
          <a:lstStyle>
            <a:lvl1pPr>
              <a:defRPr/>
            </a:lvl1pPr>
          </a:lstStyle>
          <a:p>
            <a:pPr>
              <a:defRPr/>
            </a:pPr>
            <a:endParaRPr lang="es-ES_tradnl"/>
          </a:p>
        </p:txBody>
      </p:sp>
      <p:sp>
        <p:nvSpPr>
          <p:cNvPr id="4"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5" name="5 Marcador de número de diapositiva"/>
          <p:cNvSpPr>
            <a:spLocks noGrp="1"/>
          </p:cNvSpPr>
          <p:nvPr>
            <p:ph type="sldNum" sz="quarter" idx="12"/>
          </p:nvPr>
        </p:nvSpPr>
        <p:spPr/>
        <p:txBody>
          <a:bodyPr/>
          <a:lstStyle>
            <a:lvl1pPr>
              <a:defRPr/>
            </a:lvl1pPr>
          </a:lstStyle>
          <a:p>
            <a:pPr>
              <a:defRPr/>
            </a:pPr>
            <a:fld id="{3F86A0E6-A8F5-4BF1-9124-3BE9745BA408}" type="slidenum">
              <a:rPr lang="es-ES_tradnl"/>
              <a:pPr>
                <a:defRPr/>
              </a:pPr>
              <a:t>‹Nº›</a:t>
            </a:fld>
            <a:endParaRPr lang="es-ES_tradnl"/>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endParaRPr lang="es-ES_tradnl"/>
          </a:p>
        </p:txBody>
      </p:sp>
      <p:sp>
        <p:nvSpPr>
          <p:cNvPr id="3"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4" name="5 Marcador de número de diapositiva"/>
          <p:cNvSpPr>
            <a:spLocks noGrp="1"/>
          </p:cNvSpPr>
          <p:nvPr>
            <p:ph type="sldNum" sz="quarter" idx="12"/>
          </p:nvPr>
        </p:nvSpPr>
        <p:spPr/>
        <p:txBody>
          <a:bodyPr/>
          <a:lstStyle>
            <a:lvl1pPr>
              <a:defRPr/>
            </a:lvl1pPr>
          </a:lstStyle>
          <a:p>
            <a:pPr>
              <a:defRPr/>
            </a:pPr>
            <a:fld id="{81147045-9C34-4610-BE93-59AA18D23745}" type="slidenum">
              <a:rPr lang="es-ES_tradnl"/>
              <a:pPr>
                <a:defRPr/>
              </a:pPr>
              <a:t>‹Nº›</a:t>
            </a:fld>
            <a:endParaRPr lang="es-ES_tradnl"/>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7" name="5 Marcador de número de diapositiva"/>
          <p:cNvSpPr>
            <a:spLocks noGrp="1"/>
          </p:cNvSpPr>
          <p:nvPr>
            <p:ph type="sldNum" sz="quarter" idx="12"/>
          </p:nvPr>
        </p:nvSpPr>
        <p:spPr/>
        <p:txBody>
          <a:bodyPr/>
          <a:lstStyle>
            <a:lvl1pPr>
              <a:defRPr/>
            </a:lvl1pPr>
          </a:lstStyle>
          <a:p>
            <a:pPr>
              <a:defRPr/>
            </a:pPr>
            <a:fld id="{B6F223D4-A56F-4FD0-A29D-0AB504E497B9}" type="slidenum">
              <a:rPr lang="es-ES_tradnl"/>
              <a:pPr>
                <a:defRPr/>
              </a:pPr>
              <a:t>‹Nº›</a:t>
            </a:fld>
            <a:endParaRPr lang="es-ES_tradnl"/>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endParaRPr lang="es-ES_tradnl"/>
          </a:p>
        </p:txBody>
      </p:sp>
      <p:sp>
        <p:nvSpPr>
          <p:cNvPr id="6"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7" name="5 Marcador de número de diapositiva"/>
          <p:cNvSpPr>
            <a:spLocks noGrp="1"/>
          </p:cNvSpPr>
          <p:nvPr>
            <p:ph type="sldNum" sz="quarter" idx="12"/>
          </p:nvPr>
        </p:nvSpPr>
        <p:spPr/>
        <p:txBody>
          <a:bodyPr/>
          <a:lstStyle>
            <a:lvl1pPr>
              <a:defRPr/>
            </a:lvl1pPr>
          </a:lstStyle>
          <a:p>
            <a:pPr>
              <a:defRPr/>
            </a:pPr>
            <a:fld id="{2ABD3D08-6FD2-4459-92D8-3269DC892B68}" type="slidenum">
              <a:rPr lang="es-ES_tradnl"/>
              <a:pPr>
                <a:defRPr/>
              </a:pPr>
              <a:t>‹Nº›</a:t>
            </a:fld>
            <a:endParaRPr lang="es-ES_tradnl"/>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E6DDC1D2-B1BC-43F3-BCE1-8BB3A5505B79}" type="slidenum">
              <a:rPr lang="es-ES_tradnl"/>
              <a:pPr>
                <a:defRPr/>
              </a:pPr>
              <a:t>‹Nº›</a:t>
            </a:fld>
            <a:endParaRPr lang="es-ES_trad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05BCD39E-17E0-4E99-B621-4B1E37504B05}" type="slidenum">
              <a:rPr lang="es-ES_tradnl"/>
              <a:pPr>
                <a:defRPr/>
              </a:pPr>
              <a:t>‹Nº›</a:t>
            </a:fld>
            <a:endParaRPr lang="es-ES_tradnl"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lvl1pPr>
              <a:defRPr/>
            </a:lvl1pPr>
          </a:lstStyle>
          <a:p>
            <a:pPr>
              <a:defRPr/>
            </a:pPr>
            <a:endParaRPr lang="es-ES_tradnl"/>
          </a:p>
        </p:txBody>
      </p:sp>
      <p:sp>
        <p:nvSpPr>
          <p:cNvPr id="5" name="4 Marcador de pie de página"/>
          <p:cNvSpPr>
            <a:spLocks noGrp="1"/>
          </p:cNvSpPr>
          <p:nvPr>
            <p:ph type="ftr" sz="quarter" idx="11"/>
          </p:nvPr>
        </p:nvSpPr>
        <p:spPr/>
        <p:txBody>
          <a:bodyPr/>
          <a:lstStyle>
            <a:lvl1pPr>
              <a:defRPr/>
            </a:lvl1pPr>
          </a:lstStyle>
          <a:p>
            <a:pPr>
              <a:defRPr/>
            </a:pPr>
            <a:r>
              <a:rPr lang="es-ES_tradnl"/>
              <a:t>INTERNATIONAL AFFAIRS</a:t>
            </a:r>
          </a:p>
        </p:txBody>
      </p:sp>
      <p:sp>
        <p:nvSpPr>
          <p:cNvPr id="6" name="5 Marcador de número de diapositiva"/>
          <p:cNvSpPr>
            <a:spLocks noGrp="1"/>
          </p:cNvSpPr>
          <p:nvPr>
            <p:ph type="sldNum" sz="quarter" idx="12"/>
          </p:nvPr>
        </p:nvSpPr>
        <p:spPr/>
        <p:txBody>
          <a:bodyPr/>
          <a:lstStyle>
            <a:lvl1pPr>
              <a:defRPr/>
            </a:lvl1pPr>
          </a:lstStyle>
          <a:p>
            <a:pPr>
              <a:defRPr/>
            </a:pPr>
            <a:fld id="{200598D5-97C7-4AFF-BA0C-924631F9B353}" type="slidenum">
              <a:rPr lang="es-ES_tradnl"/>
              <a:pPr>
                <a:defRPr/>
              </a:pPr>
              <a:t>‹Nº›</a:t>
            </a:fld>
            <a:endParaRPr lang="es-ES_trad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4875FE2C-8F98-4277-9CA3-DBA0F8ABF6AE}" type="slidenum">
              <a:rPr lang="es-ES_tradnl"/>
              <a:pPr>
                <a:defRPr/>
              </a:pPr>
              <a:t>‹Nº›</a:t>
            </a:fld>
            <a:endParaRPr lang="es-ES_tradnl"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8D8ACC9F-27B8-404D-ACC6-24D21EE36015}" type="slidenum">
              <a:rPr lang="es-ES_tradnl"/>
              <a:pPr>
                <a:defRPr/>
              </a:pPr>
              <a:t>‹Nº›</a:t>
            </a:fld>
            <a:endParaRPr lang="es-ES_tradnl"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ln/>
        </p:spPr>
        <p:txBody>
          <a:bodyPr/>
          <a:lstStyle>
            <a:lvl1pPr>
              <a:defRPr/>
            </a:lvl1pPr>
          </a:lstStyle>
          <a:p>
            <a:pPr>
              <a:defRPr/>
            </a:pPr>
            <a:fld id="{79958E63-8C2B-48F8-A69C-1328256AFC00}" type="slidenum">
              <a:rPr lang="es-ES_tradnl"/>
              <a:pPr>
                <a:defRPr/>
              </a:pPr>
              <a:t>‹Nº›</a:t>
            </a:fld>
            <a:endParaRPr lang="es-ES_tradnl"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4.jpeg"/><Relationship Id="rId2" Type="http://schemas.openxmlformats.org/officeDocument/2006/relationships/slideLayout" Target="../slideLayouts/slideLayout26.xml"/><Relationship Id="rId16" Type="http://schemas.openxmlformats.org/officeDocument/2006/relationships/image" Target="../media/image1.jpe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4" name="Rectangle 10"/>
          <p:cNvSpPr>
            <a:spLocks noChangeArrowheads="1"/>
          </p:cNvSpPr>
          <p:nvPr/>
        </p:nvSpPr>
        <p:spPr bwMode="auto">
          <a:xfrm>
            <a:off x="0" y="0"/>
            <a:ext cx="9144000" cy="6232525"/>
          </a:xfrm>
          <a:prstGeom prst="rect">
            <a:avLst/>
          </a:prstGeom>
          <a:solidFill>
            <a:srgbClr val="DEDEDE"/>
          </a:solidFill>
          <a:ln w="9525">
            <a:noFill/>
            <a:miter lim="800000"/>
            <a:headEnd/>
            <a:tailEnd/>
          </a:ln>
          <a:effectLst/>
        </p:spPr>
        <p:txBody>
          <a:bodyPr wrap="none" anchor="ctr"/>
          <a:lstStyle/>
          <a:p>
            <a:pPr>
              <a:defRPr/>
            </a:pPr>
            <a:endParaRPr lang="en-US" dirty="0"/>
          </a:p>
        </p:txBody>
      </p:sp>
      <p:sp>
        <p:nvSpPr>
          <p:cNvPr id="1027" name="Rectangle 2"/>
          <p:cNvSpPr>
            <a:spLocks noGrp="1" noChangeArrowheads="1"/>
          </p:cNvSpPr>
          <p:nvPr>
            <p:ph type="title"/>
          </p:nvPr>
        </p:nvSpPr>
        <p:spPr bwMode="auto">
          <a:xfrm>
            <a:off x="231775" y="111125"/>
            <a:ext cx="5927725" cy="8715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INDEX</a:t>
            </a:r>
          </a:p>
        </p:txBody>
      </p:sp>
      <p:sp>
        <p:nvSpPr>
          <p:cNvPr id="1028" name="Rectangle 3"/>
          <p:cNvSpPr>
            <a:spLocks noGrp="1" noChangeArrowheads="1"/>
          </p:cNvSpPr>
          <p:nvPr>
            <p:ph type="body" idx="1"/>
          </p:nvPr>
        </p:nvSpPr>
        <p:spPr bwMode="auto">
          <a:xfrm>
            <a:off x="227013" y="1484313"/>
            <a:ext cx="8575675" cy="45672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30" name="Rectangle 6"/>
          <p:cNvSpPr>
            <a:spLocks noGrp="1" noChangeArrowheads="1"/>
          </p:cNvSpPr>
          <p:nvPr>
            <p:ph type="sldNum" sz="quarter" idx="4"/>
          </p:nvPr>
        </p:nvSpPr>
        <p:spPr bwMode="auto">
          <a:xfrm>
            <a:off x="8475663" y="6402388"/>
            <a:ext cx="522287" cy="323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858585"/>
                </a:solidFill>
              </a:defRPr>
            </a:lvl1pPr>
          </a:lstStyle>
          <a:p>
            <a:pPr>
              <a:defRPr/>
            </a:pPr>
            <a:fld id="{51F63D6E-DD37-4D20-B4E2-2599731F14EC}" type="slidenum">
              <a:rPr lang="es-ES_tradnl"/>
              <a:pPr>
                <a:defRPr/>
              </a:pPr>
              <a:t>‹Nº›</a:t>
            </a:fld>
            <a:endParaRPr lang="es-ES_tradnl" dirty="0"/>
          </a:p>
        </p:txBody>
      </p:sp>
      <p:pic>
        <p:nvPicPr>
          <p:cNvPr id="2" name="Picture 24"/>
          <p:cNvPicPr>
            <a:picLocks noChangeAspect="1" noChangeArrowheads="1"/>
          </p:cNvPicPr>
          <p:nvPr/>
        </p:nvPicPr>
        <p:blipFill>
          <a:blip r:embed="rId15"/>
          <a:srcRect/>
          <a:stretch>
            <a:fillRect/>
          </a:stretch>
        </p:blipFill>
        <p:spPr bwMode="auto">
          <a:xfrm>
            <a:off x="6248400" y="0"/>
            <a:ext cx="2895600" cy="639763"/>
          </a:xfrm>
          <a:prstGeom prst="rect">
            <a:avLst/>
          </a:prstGeom>
          <a:noFill/>
          <a:ln w="9525">
            <a:noFill/>
            <a:miter lim="800000"/>
            <a:headEnd/>
            <a:tailEnd/>
          </a:ln>
        </p:spPr>
      </p:pic>
      <p:sp>
        <p:nvSpPr>
          <p:cNvPr id="1050" name="Rectangle 26"/>
          <p:cNvSpPr>
            <a:spLocks noChangeArrowheads="1"/>
          </p:cNvSpPr>
          <p:nvPr/>
        </p:nvSpPr>
        <p:spPr bwMode="auto">
          <a:xfrm>
            <a:off x="2819400" y="6442075"/>
            <a:ext cx="5513388" cy="244475"/>
          </a:xfrm>
          <a:prstGeom prst="rect">
            <a:avLst/>
          </a:prstGeom>
          <a:noFill/>
          <a:ln w="9525">
            <a:noFill/>
            <a:miter lim="800000"/>
            <a:headEnd/>
            <a:tailEnd/>
          </a:ln>
          <a:effectLst/>
        </p:spPr>
        <p:txBody>
          <a:bodyPr anchor="ctr">
            <a:spAutoFit/>
          </a:bodyPr>
          <a:lstStyle/>
          <a:p>
            <a:pPr algn="r" eaLnBrk="0" hangingPunct="0">
              <a:defRPr/>
            </a:pPr>
            <a:r>
              <a:rPr lang="es-ES_tradnl" sz="1000" b="0" dirty="0">
                <a:solidFill>
                  <a:srgbClr val="858585"/>
                </a:solidFill>
              </a:rPr>
              <a:t>INTERNATIONAL AFFAIRS</a:t>
            </a:r>
          </a:p>
        </p:txBody>
      </p:sp>
      <p:pic>
        <p:nvPicPr>
          <p:cNvPr id="1032" name="Picture 31" descr="LOGO_1_Gris_300"/>
          <p:cNvPicPr>
            <a:picLocks noChangeAspect="1" noChangeArrowheads="1"/>
          </p:cNvPicPr>
          <p:nvPr/>
        </p:nvPicPr>
        <p:blipFill>
          <a:blip r:embed="rId16"/>
          <a:srcRect/>
          <a:stretch>
            <a:fillRect/>
          </a:stretch>
        </p:blipFill>
        <p:spPr bwMode="auto">
          <a:xfrm>
            <a:off x="327025" y="6394450"/>
            <a:ext cx="1522413" cy="3349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213" r:id="rId1"/>
    <p:sldLayoutId id="2147487155" r:id="rId2"/>
    <p:sldLayoutId id="2147487156" r:id="rId3"/>
    <p:sldLayoutId id="2147487157" r:id="rId4"/>
    <p:sldLayoutId id="2147487158" r:id="rId5"/>
    <p:sldLayoutId id="2147487159" r:id="rId6"/>
    <p:sldLayoutId id="2147487160" r:id="rId7"/>
    <p:sldLayoutId id="2147487161" r:id="rId8"/>
    <p:sldLayoutId id="2147487162" r:id="rId9"/>
    <p:sldLayoutId id="2147487163" r:id="rId10"/>
    <p:sldLayoutId id="2147487164" r:id="rId11"/>
    <p:sldLayoutId id="2147487165" r:id="rId12"/>
    <p:sldLayoutId id="2147487166" r:id="rId13"/>
  </p:sldLayoutIdLst>
  <p:timing>
    <p:tnLst>
      <p:par>
        <p:cTn id="1" dur="indefinite" restart="never" nodeType="tmRoot"/>
      </p:par>
    </p:tnLst>
  </p:timing>
  <p:hf hdr="0" dt="0"/>
  <p:txStyles>
    <p:titleStyle>
      <a:lvl1pPr algn="l" rtl="0" eaLnBrk="0" fontAlgn="base" hangingPunct="0">
        <a:spcBef>
          <a:spcPct val="0"/>
        </a:spcBef>
        <a:spcAft>
          <a:spcPct val="0"/>
        </a:spcAft>
        <a:defRPr b="1">
          <a:solidFill>
            <a:srgbClr val="B35C48"/>
          </a:solidFill>
          <a:latin typeface="+mj-lt"/>
          <a:ea typeface="+mj-ea"/>
          <a:cs typeface="+mj-cs"/>
        </a:defRPr>
      </a:lvl1pPr>
      <a:lvl2pPr algn="l" rtl="0" eaLnBrk="0" fontAlgn="base" hangingPunct="0">
        <a:spcBef>
          <a:spcPct val="0"/>
        </a:spcBef>
        <a:spcAft>
          <a:spcPct val="0"/>
        </a:spcAft>
        <a:defRPr b="1">
          <a:solidFill>
            <a:srgbClr val="B35C48"/>
          </a:solidFill>
          <a:latin typeface="BdE Neue Helvetica 55 Roman" pitchFamily="34" charset="0"/>
        </a:defRPr>
      </a:lvl2pPr>
      <a:lvl3pPr algn="l" rtl="0" eaLnBrk="0" fontAlgn="base" hangingPunct="0">
        <a:spcBef>
          <a:spcPct val="0"/>
        </a:spcBef>
        <a:spcAft>
          <a:spcPct val="0"/>
        </a:spcAft>
        <a:defRPr b="1">
          <a:solidFill>
            <a:srgbClr val="B35C48"/>
          </a:solidFill>
          <a:latin typeface="BdE Neue Helvetica 55 Roman" pitchFamily="34" charset="0"/>
        </a:defRPr>
      </a:lvl3pPr>
      <a:lvl4pPr algn="l" rtl="0" eaLnBrk="0" fontAlgn="base" hangingPunct="0">
        <a:spcBef>
          <a:spcPct val="0"/>
        </a:spcBef>
        <a:spcAft>
          <a:spcPct val="0"/>
        </a:spcAft>
        <a:defRPr b="1">
          <a:solidFill>
            <a:srgbClr val="B35C48"/>
          </a:solidFill>
          <a:latin typeface="BdE Neue Helvetica 55 Roman" pitchFamily="34" charset="0"/>
        </a:defRPr>
      </a:lvl4pPr>
      <a:lvl5pPr algn="l" rtl="0" eaLnBrk="0" fontAlgn="base" hangingPunct="0">
        <a:spcBef>
          <a:spcPct val="0"/>
        </a:spcBef>
        <a:spcAft>
          <a:spcPct val="0"/>
        </a:spcAft>
        <a:defRPr b="1">
          <a:solidFill>
            <a:srgbClr val="B35C48"/>
          </a:solidFill>
          <a:latin typeface="BdE Neue Helvetica 55 Roman" pitchFamily="34" charset="0"/>
        </a:defRPr>
      </a:lvl5pPr>
      <a:lvl6pPr marL="457200" algn="l" rtl="0" eaLnBrk="0" fontAlgn="base" hangingPunct="0">
        <a:spcBef>
          <a:spcPct val="0"/>
        </a:spcBef>
        <a:spcAft>
          <a:spcPct val="0"/>
        </a:spcAft>
        <a:defRPr b="1">
          <a:solidFill>
            <a:srgbClr val="B35C48"/>
          </a:solidFill>
          <a:latin typeface="BdE Neue Helvetica 55 Roman" pitchFamily="34" charset="0"/>
        </a:defRPr>
      </a:lvl6pPr>
      <a:lvl7pPr marL="914400" algn="l" rtl="0" eaLnBrk="0" fontAlgn="base" hangingPunct="0">
        <a:spcBef>
          <a:spcPct val="0"/>
        </a:spcBef>
        <a:spcAft>
          <a:spcPct val="0"/>
        </a:spcAft>
        <a:defRPr b="1">
          <a:solidFill>
            <a:srgbClr val="B35C48"/>
          </a:solidFill>
          <a:latin typeface="BdE Neue Helvetica 55 Roman" pitchFamily="34" charset="0"/>
        </a:defRPr>
      </a:lvl7pPr>
      <a:lvl8pPr marL="1371600" algn="l" rtl="0" eaLnBrk="0" fontAlgn="base" hangingPunct="0">
        <a:spcBef>
          <a:spcPct val="0"/>
        </a:spcBef>
        <a:spcAft>
          <a:spcPct val="0"/>
        </a:spcAft>
        <a:defRPr b="1">
          <a:solidFill>
            <a:srgbClr val="B35C48"/>
          </a:solidFill>
          <a:latin typeface="BdE Neue Helvetica 55 Roman" pitchFamily="34" charset="0"/>
        </a:defRPr>
      </a:lvl8pPr>
      <a:lvl9pPr marL="1828800" algn="l" rtl="0" eaLnBrk="0" fontAlgn="base" hangingPunct="0">
        <a:spcBef>
          <a:spcPct val="0"/>
        </a:spcBef>
        <a:spcAft>
          <a:spcPct val="0"/>
        </a:spcAft>
        <a:defRPr b="1">
          <a:solidFill>
            <a:srgbClr val="B35C48"/>
          </a:solidFill>
          <a:latin typeface="BdE Neue Helvetica 55 Roman" pitchFamily="34" charset="0"/>
        </a:defRPr>
      </a:lvl9pPr>
    </p:titleStyle>
    <p:bodyStyle>
      <a:lvl1pPr marL="342900" indent="-342900" algn="l" rtl="0" eaLnBrk="0" fontAlgn="base" hangingPunct="0">
        <a:spcBef>
          <a:spcPct val="20000"/>
        </a:spcBef>
        <a:spcAft>
          <a:spcPct val="0"/>
        </a:spcAft>
        <a:buClr>
          <a:srgbClr val="993300"/>
        </a:buClr>
        <a:buFont typeface="Wingdings" pitchFamily="2" charset="2"/>
        <a:defRPr b="1">
          <a:solidFill>
            <a:schemeClr val="tx1"/>
          </a:solidFill>
          <a:latin typeface="+mn-lt"/>
          <a:ea typeface="+mn-ea"/>
          <a:cs typeface="+mn-cs"/>
        </a:defRPr>
      </a:lvl1pPr>
      <a:lvl2pPr marL="538163" indent="-3175" algn="l" rtl="0" eaLnBrk="0" fontAlgn="base" hangingPunct="0">
        <a:spcBef>
          <a:spcPct val="20000"/>
        </a:spcBef>
        <a:spcAft>
          <a:spcPct val="0"/>
        </a:spcAft>
        <a:buClr>
          <a:srgbClr val="666666"/>
        </a:buClr>
        <a:buFont typeface="Arial" charset="0"/>
        <a:defRPr>
          <a:solidFill>
            <a:srgbClr val="B35C48"/>
          </a:solidFill>
          <a:latin typeface="+mn-lt"/>
        </a:defRPr>
      </a:lvl2pPr>
      <a:lvl3pPr marL="989013" indent="11113" algn="l" rtl="0" eaLnBrk="0" fontAlgn="base" hangingPunct="0">
        <a:spcBef>
          <a:spcPct val="20000"/>
        </a:spcBef>
        <a:spcAft>
          <a:spcPct val="0"/>
        </a:spcAft>
        <a:defRPr i="1">
          <a:solidFill>
            <a:schemeClr val="tx1"/>
          </a:solidFill>
          <a:latin typeface="+mn-lt"/>
        </a:defRPr>
      </a:lvl3pPr>
      <a:lvl4pPr marL="1430338" indent="7938" algn="l" rtl="0" eaLnBrk="0" fontAlgn="base" hangingPunct="0">
        <a:spcBef>
          <a:spcPct val="20000"/>
        </a:spcBef>
        <a:spcAft>
          <a:spcPct val="0"/>
        </a:spcAft>
        <a:defRPr sz="1600">
          <a:solidFill>
            <a:schemeClr val="tx1"/>
          </a:solidFill>
          <a:latin typeface="+mn-lt"/>
        </a:defRPr>
      </a:lvl4pPr>
      <a:lvl5pPr marL="1882775" indent="-3175" algn="l" rtl="0" eaLnBrk="0" fontAlgn="base" hangingPunct="0">
        <a:spcBef>
          <a:spcPct val="20000"/>
        </a:spcBef>
        <a:spcAft>
          <a:spcPct val="0"/>
        </a:spcAft>
        <a:defRPr sz="1600" i="1">
          <a:solidFill>
            <a:schemeClr val="tx1"/>
          </a:solidFill>
          <a:latin typeface="+mn-lt"/>
        </a:defRPr>
      </a:lvl5pPr>
      <a:lvl6pPr marL="2339975" indent="-3175" algn="l" rtl="0" fontAlgn="base">
        <a:spcBef>
          <a:spcPct val="20000"/>
        </a:spcBef>
        <a:spcAft>
          <a:spcPct val="0"/>
        </a:spcAft>
        <a:defRPr sz="1600" i="1">
          <a:solidFill>
            <a:schemeClr val="tx1"/>
          </a:solidFill>
          <a:latin typeface="+mn-lt"/>
        </a:defRPr>
      </a:lvl6pPr>
      <a:lvl7pPr marL="2797175" indent="-3175" algn="l" rtl="0" fontAlgn="base">
        <a:spcBef>
          <a:spcPct val="20000"/>
        </a:spcBef>
        <a:spcAft>
          <a:spcPct val="0"/>
        </a:spcAft>
        <a:defRPr sz="1600" i="1">
          <a:solidFill>
            <a:schemeClr val="tx1"/>
          </a:solidFill>
          <a:latin typeface="+mn-lt"/>
        </a:defRPr>
      </a:lvl7pPr>
      <a:lvl8pPr marL="3254375" indent="-3175" algn="l" rtl="0" fontAlgn="base">
        <a:spcBef>
          <a:spcPct val="20000"/>
        </a:spcBef>
        <a:spcAft>
          <a:spcPct val="0"/>
        </a:spcAft>
        <a:defRPr sz="1600" i="1">
          <a:solidFill>
            <a:schemeClr val="tx1"/>
          </a:solidFill>
          <a:latin typeface="+mn-lt"/>
        </a:defRPr>
      </a:lvl8pPr>
      <a:lvl9pPr marL="3711575" indent="-3175" algn="l" rtl="0" fontAlgn="base">
        <a:spcBef>
          <a:spcPct val="20000"/>
        </a:spcBef>
        <a:spcAft>
          <a:spcPct val="0"/>
        </a:spcAft>
        <a:defRPr sz="16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S_tradnl" smtClean="0"/>
          </a:p>
        </p:txBody>
      </p:sp>
      <p:sp>
        <p:nvSpPr>
          <p:cNvPr id="2051"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_tradnl"/>
              <a:t>INTERNATIONAL AFFAIRS</a:t>
            </a:r>
            <a:endParaRPr lang="es-ES_tradnl"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70388252-F880-436D-B6B1-1C875B568021}" type="slidenum">
              <a:rPr lang="es-ES_tradnl"/>
              <a:pPr>
                <a:defRPr/>
              </a:pPr>
              <a:t>‹Nº›</a:t>
            </a:fld>
            <a:endParaRPr lang="es-ES_tradnl" dirty="0"/>
          </a:p>
        </p:txBody>
      </p:sp>
    </p:spTree>
  </p:cSld>
  <p:clrMap bg1="lt1" tx1="dk1" bg2="lt2" tx2="dk2" accent1="accent1" accent2="accent2" accent3="accent3" accent4="accent4" accent5="accent5" accent6="accent6" hlink="hlink" folHlink="folHlink"/>
  <p:sldLayoutIdLst>
    <p:sldLayoutId id="2147487167" r:id="rId1"/>
    <p:sldLayoutId id="2147487168" r:id="rId2"/>
    <p:sldLayoutId id="2147487169" r:id="rId3"/>
    <p:sldLayoutId id="2147487170" r:id="rId4"/>
    <p:sldLayoutId id="2147487171" r:id="rId5"/>
    <p:sldLayoutId id="2147487172" r:id="rId6"/>
    <p:sldLayoutId id="2147487173" r:id="rId7"/>
    <p:sldLayoutId id="2147487174" r:id="rId8"/>
    <p:sldLayoutId id="2147487175" r:id="rId9"/>
    <p:sldLayoutId id="2147487176" r:id="rId10"/>
    <p:sldLayoutId id="2147487177"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28"/>
          <p:cNvPicPr>
            <a:picLocks noChangeAspect="1" noChangeArrowheads="1"/>
          </p:cNvPicPr>
          <p:nvPr/>
        </p:nvPicPr>
        <p:blipFill>
          <a:blip r:embed="rId16"/>
          <a:srcRect/>
          <a:stretch>
            <a:fillRect/>
          </a:stretch>
        </p:blipFill>
        <p:spPr bwMode="auto">
          <a:xfrm>
            <a:off x="6248400" y="0"/>
            <a:ext cx="2895600" cy="639763"/>
          </a:xfrm>
          <a:prstGeom prst="rect">
            <a:avLst/>
          </a:prstGeom>
          <a:noFill/>
          <a:ln w="9525">
            <a:noFill/>
            <a:miter lim="800000"/>
            <a:headEnd/>
            <a:tailEnd/>
          </a:ln>
        </p:spPr>
      </p:pic>
      <p:pic>
        <p:nvPicPr>
          <p:cNvPr id="3075" name="Picture 32" descr="LOGO_1_Gris_300"/>
          <p:cNvPicPr>
            <a:picLocks noChangeAspect="1" noChangeArrowheads="1"/>
          </p:cNvPicPr>
          <p:nvPr/>
        </p:nvPicPr>
        <p:blipFill>
          <a:blip r:embed="rId17"/>
          <a:srcRect/>
          <a:stretch>
            <a:fillRect/>
          </a:stretch>
        </p:blipFill>
        <p:spPr bwMode="auto">
          <a:xfrm>
            <a:off x="455613" y="5487988"/>
            <a:ext cx="1997075" cy="439737"/>
          </a:xfrm>
          <a:prstGeom prst="rect">
            <a:avLst/>
          </a:prstGeom>
          <a:noFill/>
          <a:ln w="9525">
            <a:noFill/>
            <a:miter lim="800000"/>
            <a:headEnd/>
            <a:tailEnd/>
          </a:ln>
        </p:spPr>
      </p:pic>
      <p:sp>
        <p:nvSpPr>
          <p:cNvPr id="25635" name="Text Box 35"/>
          <p:cNvSpPr txBox="1">
            <a:spLocks noChangeArrowheads="1"/>
          </p:cNvSpPr>
          <p:nvPr/>
        </p:nvSpPr>
        <p:spPr bwMode="auto">
          <a:xfrm>
            <a:off x="271463" y="2286000"/>
            <a:ext cx="8496300" cy="2370138"/>
          </a:xfrm>
          <a:prstGeom prst="rect">
            <a:avLst/>
          </a:prstGeom>
          <a:noFill/>
          <a:ln w="9525">
            <a:noFill/>
            <a:miter lim="800000"/>
            <a:headEnd/>
            <a:tailEnd/>
          </a:ln>
          <a:effectLst/>
        </p:spPr>
        <p:txBody>
          <a:bodyPr>
            <a:spAutoFit/>
          </a:bodyPr>
          <a:lstStyle/>
          <a:p>
            <a:pPr eaLnBrk="0" hangingPunct="0">
              <a:defRPr/>
            </a:pPr>
            <a:endParaRPr lang="es-ES_tradnl" sz="2800" b="0" dirty="0"/>
          </a:p>
          <a:p>
            <a:pPr eaLnBrk="0" hangingPunct="0">
              <a:defRPr/>
            </a:pPr>
            <a:r>
              <a:rPr lang="es-ES_tradnl" sz="2800" b="0" dirty="0"/>
              <a:t>GRACIAS POR SU ATENCIÓN</a:t>
            </a:r>
          </a:p>
          <a:p>
            <a:pPr eaLnBrk="0" hangingPunct="0">
              <a:defRPr/>
            </a:pPr>
            <a:endParaRPr lang="es-ES_tradnl" sz="2000" b="0" dirty="0"/>
          </a:p>
          <a:p>
            <a:pPr eaLnBrk="0" hangingPunct="0">
              <a:defRPr/>
            </a:pPr>
            <a:endParaRPr lang="es-ES_tradnl" sz="2000" b="0" dirty="0"/>
          </a:p>
          <a:p>
            <a:pPr eaLnBrk="0" hangingPunct="0">
              <a:defRPr/>
            </a:pPr>
            <a:endParaRPr lang="es-ES_tradnl" sz="2000" b="0" dirty="0"/>
          </a:p>
          <a:p>
            <a:pPr eaLnBrk="0" hangingPunct="0">
              <a:defRPr/>
            </a:pPr>
            <a:endParaRPr lang="es-ES_tradnl" sz="2000" b="0" dirty="0"/>
          </a:p>
          <a:p>
            <a:pPr eaLnBrk="0" hangingPunct="0">
              <a:defRPr/>
            </a:pPr>
            <a:endParaRPr lang="es-ES_tradnl" sz="1200" b="0" dirty="0"/>
          </a:p>
        </p:txBody>
      </p:sp>
      <p:sp>
        <p:nvSpPr>
          <p:cNvPr id="25636" name="Rectangle 36"/>
          <p:cNvSpPr>
            <a:spLocks noChangeArrowheads="1"/>
          </p:cNvSpPr>
          <p:nvPr/>
        </p:nvSpPr>
        <p:spPr bwMode="auto">
          <a:xfrm>
            <a:off x="381000" y="4043363"/>
            <a:ext cx="5861050" cy="954087"/>
          </a:xfrm>
          <a:prstGeom prst="rect">
            <a:avLst/>
          </a:prstGeom>
          <a:noFill/>
          <a:ln w="9525">
            <a:noFill/>
            <a:miter lim="800000"/>
            <a:headEnd/>
            <a:tailEnd/>
          </a:ln>
          <a:effectLst/>
        </p:spPr>
        <p:txBody>
          <a:bodyPr>
            <a:spAutoFit/>
          </a:bodyPr>
          <a:lstStyle/>
          <a:p>
            <a:pPr eaLnBrk="0" hangingPunct="0">
              <a:spcBef>
                <a:spcPct val="50000"/>
              </a:spcBef>
              <a:defRPr/>
            </a:pPr>
            <a:r>
              <a:rPr lang="en-US" sz="1600" dirty="0" err="1">
                <a:latin typeface="BdE Neue Helvetica 45 Light" pitchFamily="34" charset="0"/>
              </a:rPr>
              <a:t>Pilar</a:t>
            </a:r>
            <a:r>
              <a:rPr lang="en-US" sz="1600" dirty="0">
                <a:latin typeface="BdE Neue Helvetica 45 Light" pitchFamily="34" charset="0"/>
              </a:rPr>
              <a:t> </a:t>
            </a:r>
            <a:r>
              <a:rPr lang="en-US" sz="1600" dirty="0" err="1">
                <a:latin typeface="BdE Neue Helvetica 45 Light" pitchFamily="34" charset="0"/>
              </a:rPr>
              <a:t>L’Hotellerie-Fallois</a:t>
            </a:r>
            <a:endParaRPr lang="en-US" sz="1600" dirty="0">
              <a:latin typeface="BdE Neue Helvetica 45 Light" pitchFamily="34" charset="0"/>
            </a:endParaRPr>
          </a:p>
          <a:p>
            <a:pPr eaLnBrk="0" hangingPunct="0">
              <a:spcBef>
                <a:spcPct val="50000"/>
              </a:spcBef>
              <a:defRPr/>
            </a:pPr>
            <a:r>
              <a:rPr lang="en-US" sz="1600" b="0" dirty="0" err="1">
                <a:latin typeface="BdE Neue Helvetica 45 Light" pitchFamily="34" charset="0"/>
              </a:rPr>
              <a:t>Directora</a:t>
            </a:r>
            <a:r>
              <a:rPr lang="en-US" sz="1600" b="0" dirty="0">
                <a:latin typeface="BdE Neue Helvetica 45 Light" pitchFamily="34" charset="0"/>
              </a:rPr>
              <a:t> General Adjunta</a:t>
            </a:r>
            <a:endParaRPr lang="es-ES_tradnl" sz="1600" b="0" dirty="0"/>
          </a:p>
          <a:p>
            <a:pPr eaLnBrk="0" hangingPunct="0">
              <a:defRPr/>
            </a:pPr>
            <a:endParaRPr lang="es-ES_tradnl" sz="1600" b="0" dirty="0"/>
          </a:p>
        </p:txBody>
      </p:sp>
    </p:spTree>
  </p:cSld>
  <p:clrMap bg1="lt1" tx1="dk1" bg2="lt2" tx2="dk2" accent1="accent1" accent2="accent2" accent3="accent3" accent4="accent4" accent5="accent5" accent6="accent6" hlink="hlink" folHlink="folHlink"/>
  <p:sldLayoutIdLst>
    <p:sldLayoutId id="2147487178" r:id="rId1"/>
    <p:sldLayoutId id="2147487179" r:id="rId2"/>
    <p:sldLayoutId id="2147487180" r:id="rId3"/>
    <p:sldLayoutId id="2147487181" r:id="rId4"/>
    <p:sldLayoutId id="2147487182" r:id="rId5"/>
    <p:sldLayoutId id="2147487183" r:id="rId6"/>
    <p:sldLayoutId id="2147487184" r:id="rId7"/>
    <p:sldLayoutId id="2147487185" r:id="rId8"/>
    <p:sldLayoutId id="2147487186" r:id="rId9"/>
    <p:sldLayoutId id="2147487187" r:id="rId10"/>
    <p:sldLayoutId id="2147487188" r:id="rId11"/>
    <p:sldLayoutId id="2147487189" r:id="rId12"/>
    <p:sldLayoutId id="2147487190" r:id="rId13"/>
    <p:sldLayoutId id="2147487214" r:id="rId14"/>
  </p:sldLayoutIdLs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5635">
                                            <p:txEl>
                                              <p:pRg st="1" end="1"/>
                                            </p:txEl>
                                          </p:spTgt>
                                        </p:tgtEl>
                                        <p:attrNameLst>
                                          <p:attrName>style.visibility</p:attrName>
                                        </p:attrNameLst>
                                      </p:cBhvr>
                                      <p:to>
                                        <p:strVal val="visible"/>
                                      </p:to>
                                    </p:set>
                                    <p:animEffect transition="in" filter="wipe(left)">
                                      <p:cBhvr>
                                        <p:cTn id="7" dur="500"/>
                                        <p:tgtEl>
                                          <p:spTgt spid="2563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35" grpId="0" build="p" autoUpdateAnimBg="0"/>
    </p:bldLst>
  </p:timing>
  <p:hf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S_tradnl" smtClean="0"/>
          </a:p>
        </p:txBody>
      </p:sp>
      <p:sp>
        <p:nvSpPr>
          <p:cNvPr id="4099"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_tradnl"/>
              <a:t>INTERNATIONAL AFFAIRS</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269B6F32-494C-4C95-B67D-870418DBD2E9}"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7191" r:id="rId1"/>
    <p:sldLayoutId id="2147487192" r:id="rId2"/>
    <p:sldLayoutId id="2147487193" r:id="rId3"/>
    <p:sldLayoutId id="2147487194" r:id="rId4"/>
    <p:sldLayoutId id="2147487195" r:id="rId5"/>
    <p:sldLayoutId id="2147487196" r:id="rId6"/>
    <p:sldLayoutId id="2147487197" r:id="rId7"/>
    <p:sldLayoutId id="2147487198" r:id="rId8"/>
    <p:sldLayoutId id="2147487199" r:id="rId9"/>
    <p:sldLayoutId id="2147487200" r:id="rId10"/>
    <p:sldLayoutId id="2147487201"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122"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S_tradnl" smtClean="0"/>
          </a:p>
        </p:txBody>
      </p:sp>
      <p:sp>
        <p:nvSpPr>
          <p:cNvPr id="5123"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s-ES_tradnl"/>
              <a:t>INTERNATIONAL AFFAIRS</a:t>
            </a:r>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3966B4AF-16A2-40DF-966D-55D6BC375401}" type="slidenum">
              <a:rPr lang="es-ES_tradnl"/>
              <a:pPr>
                <a:defRPr/>
              </a:pPr>
              <a:t>‹Nº›</a:t>
            </a:fld>
            <a:endParaRPr lang="es-ES_tradnl"/>
          </a:p>
        </p:txBody>
      </p:sp>
    </p:spTree>
  </p:cSld>
  <p:clrMap bg1="lt1" tx1="dk1" bg2="lt2" tx2="dk2" accent1="accent1" accent2="accent2" accent3="accent3" accent4="accent4" accent5="accent5" accent6="accent6" hlink="hlink" folHlink="folHlink"/>
  <p:sldLayoutIdLst>
    <p:sldLayoutId id="2147487202" r:id="rId1"/>
    <p:sldLayoutId id="2147487203" r:id="rId2"/>
    <p:sldLayoutId id="2147487204" r:id="rId3"/>
    <p:sldLayoutId id="2147487205" r:id="rId4"/>
    <p:sldLayoutId id="2147487206" r:id="rId5"/>
    <p:sldLayoutId id="2147487207" r:id="rId6"/>
    <p:sldLayoutId id="2147487208" r:id="rId7"/>
    <p:sldLayoutId id="2147487209" r:id="rId8"/>
    <p:sldLayoutId id="2147487210" r:id="rId9"/>
    <p:sldLayoutId id="2147487211" r:id="rId10"/>
    <p:sldLayoutId id="2147487212" r:id="rId11"/>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emf"/><Relationship Id="rId4" Type="http://schemas.openxmlformats.org/officeDocument/2006/relationships/image" Target="../media/image16.e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4"/>
          <p:cNvSpPr txBox="1">
            <a:spLocks noChangeArrowheads="1"/>
          </p:cNvSpPr>
          <p:nvPr/>
        </p:nvSpPr>
        <p:spPr bwMode="auto">
          <a:xfrm>
            <a:off x="3082925" y="4546600"/>
            <a:ext cx="184150" cy="366713"/>
          </a:xfrm>
          <a:prstGeom prst="rect">
            <a:avLst/>
          </a:prstGeom>
          <a:noFill/>
          <a:ln w="9525">
            <a:noFill/>
            <a:miter lim="800000"/>
            <a:headEnd/>
            <a:tailEnd/>
          </a:ln>
        </p:spPr>
        <p:txBody>
          <a:bodyPr wrap="none">
            <a:spAutoFit/>
          </a:bodyPr>
          <a:lstStyle/>
          <a:p>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142875" y="0"/>
            <a:ext cx="6249988" cy="766763"/>
          </a:xfrm>
        </p:spPr>
        <p:txBody>
          <a:bodyPr/>
          <a:lstStyle/>
          <a:p>
            <a:r>
              <a:rPr lang="es-ES_tradnl" smtClean="0"/>
              <a:t>THE INTERNATIONAL POLICY RESPONSE: </a:t>
            </a:r>
            <a:br>
              <a:rPr lang="es-ES_tradnl" smtClean="0"/>
            </a:br>
            <a:r>
              <a:rPr lang="es-ES_tradnl" smtClean="0"/>
              <a:t>STEPS IN THE POLICY COORDINATION PROCESS </a:t>
            </a:r>
          </a:p>
        </p:txBody>
      </p:sp>
      <p:sp>
        <p:nvSpPr>
          <p:cNvPr id="15363" name="2 Marcador de contenido"/>
          <p:cNvSpPr>
            <a:spLocks noGrp="1"/>
          </p:cNvSpPr>
          <p:nvPr>
            <p:ph idx="1"/>
          </p:nvPr>
        </p:nvSpPr>
        <p:spPr>
          <a:xfrm>
            <a:off x="177800" y="708025"/>
            <a:ext cx="8966200" cy="5541963"/>
          </a:xfrm>
        </p:spPr>
        <p:txBody>
          <a:bodyPr/>
          <a:lstStyle/>
          <a:p>
            <a:pPr marL="0" indent="0" eaLnBrk="1" hangingPunct="1">
              <a:lnSpc>
                <a:spcPct val="90000"/>
              </a:lnSpc>
              <a:spcBef>
                <a:spcPct val="0"/>
              </a:spcBef>
              <a:spcAft>
                <a:spcPts val="1200"/>
              </a:spcAft>
              <a:defRPr/>
            </a:pPr>
            <a:r>
              <a:rPr lang="es-ES_tradnl" dirty="0" smtClean="0"/>
              <a:t>STEPS TAKEN IN THE LEADER’S SUMMITS </a:t>
            </a:r>
          </a:p>
          <a:p>
            <a:pPr marL="0" indent="0" eaLnBrk="1" hangingPunct="1">
              <a:lnSpc>
                <a:spcPct val="90000"/>
              </a:lnSpc>
              <a:spcBef>
                <a:spcPts val="0"/>
              </a:spcBef>
              <a:spcAft>
                <a:spcPts val="600"/>
              </a:spcAft>
              <a:buFont typeface="Wingdings" pitchFamily="2" charset="2"/>
              <a:buChar char="q"/>
              <a:defRPr/>
            </a:pPr>
            <a:r>
              <a:rPr lang="es-ES_tradnl" dirty="0" smtClean="0"/>
              <a:t> Washington and London </a:t>
            </a:r>
            <a:r>
              <a:rPr lang="es-ES_tradnl" dirty="0" err="1" smtClean="0"/>
              <a:t>Summits</a:t>
            </a:r>
            <a:r>
              <a:rPr lang="es-ES_tradnl" dirty="0" smtClean="0"/>
              <a:t> (</a:t>
            </a:r>
            <a:r>
              <a:rPr lang="es-ES_tradnl" dirty="0" err="1" smtClean="0"/>
              <a:t>Nov</a:t>
            </a:r>
            <a:r>
              <a:rPr lang="es-ES_tradnl" dirty="0" smtClean="0"/>
              <a:t> 2008/ </a:t>
            </a:r>
            <a:r>
              <a:rPr lang="es-ES_tradnl" dirty="0" err="1" smtClean="0"/>
              <a:t>April</a:t>
            </a:r>
            <a:r>
              <a:rPr lang="es-ES_tradnl" dirty="0" smtClean="0"/>
              <a:t> 2009)</a:t>
            </a:r>
          </a:p>
          <a:p>
            <a:pPr marL="623888" lvl="1" indent="-268288" eaLnBrk="1" hangingPunct="1">
              <a:lnSpc>
                <a:spcPct val="90000"/>
              </a:lnSpc>
              <a:spcBef>
                <a:spcPts val="0"/>
              </a:spcBef>
              <a:spcAft>
                <a:spcPts val="600"/>
              </a:spcAft>
              <a:buFont typeface="Wingdings" pitchFamily="2" charset="2"/>
              <a:buChar char="Ø"/>
              <a:defRPr/>
            </a:pPr>
            <a:r>
              <a:rPr lang="es-ES_tradnl" sz="1750" dirty="0" smtClean="0"/>
              <a:t>Short  </a:t>
            </a:r>
            <a:r>
              <a:rPr lang="es-ES_tradnl" sz="1750" dirty="0" err="1" smtClean="0"/>
              <a:t>term</a:t>
            </a:r>
            <a:r>
              <a:rPr lang="es-ES_tradnl" sz="1750" dirty="0" smtClean="0"/>
              <a:t> </a:t>
            </a:r>
            <a:r>
              <a:rPr lang="es-ES_tradnl" sz="1750" dirty="0" err="1" smtClean="0"/>
              <a:t>policy</a:t>
            </a:r>
            <a:r>
              <a:rPr lang="es-ES_tradnl" sz="1750" dirty="0" smtClean="0"/>
              <a:t> response: </a:t>
            </a:r>
            <a:r>
              <a:rPr lang="es-ES_tradnl" sz="1750" dirty="0" err="1" smtClean="0"/>
              <a:t>the</a:t>
            </a:r>
            <a:r>
              <a:rPr lang="es-ES_tradnl" sz="1750" dirty="0" smtClean="0"/>
              <a:t> </a:t>
            </a:r>
            <a:r>
              <a:rPr lang="es-ES_tradnl" sz="1750" dirty="0" err="1" smtClean="0"/>
              <a:t>need</a:t>
            </a:r>
            <a:r>
              <a:rPr lang="es-ES_tradnl" sz="1750" dirty="0" smtClean="0"/>
              <a:t> </a:t>
            </a:r>
            <a:r>
              <a:rPr lang="es-ES_tradnl" sz="1750" dirty="0" err="1" smtClean="0"/>
              <a:t>for</a:t>
            </a:r>
            <a:r>
              <a:rPr lang="es-ES_tradnl" sz="1750" dirty="0" smtClean="0"/>
              <a:t> </a:t>
            </a:r>
            <a:r>
              <a:rPr lang="es-ES_tradnl" sz="1750" dirty="0" err="1" smtClean="0"/>
              <a:t>strong</a:t>
            </a:r>
            <a:r>
              <a:rPr lang="es-ES_tradnl" sz="1750" dirty="0" smtClean="0"/>
              <a:t> </a:t>
            </a:r>
            <a:r>
              <a:rPr lang="es-ES_tradnl" sz="1750" dirty="0" err="1" smtClean="0"/>
              <a:t>countercyclical</a:t>
            </a:r>
            <a:r>
              <a:rPr lang="es-ES_tradnl" sz="1750" dirty="0" smtClean="0"/>
              <a:t> </a:t>
            </a:r>
            <a:r>
              <a:rPr lang="es-ES_tradnl" sz="1750" dirty="0" err="1" smtClean="0"/>
              <a:t>policies</a:t>
            </a:r>
            <a:endParaRPr lang="es-ES_tradnl" sz="1750" dirty="0" smtClean="0"/>
          </a:p>
          <a:p>
            <a:pPr marL="0" indent="0" eaLnBrk="1" hangingPunct="1">
              <a:lnSpc>
                <a:spcPct val="90000"/>
              </a:lnSpc>
              <a:spcBef>
                <a:spcPts val="0"/>
              </a:spcBef>
              <a:spcAft>
                <a:spcPts val="600"/>
              </a:spcAft>
              <a:buFont typeface="Wingdings" pitchFamily="2" charset="2"/>
              <a:buChar char="q"/>
              <a:defRPr/>
            </a:pPr>
            <a:r>
              <a:rPr lang="es-ES_tradnl" dirty="0" smtClean="0"/>
              <a:t> Pittsburg Summit (</a:t>
            </a:r>
            <a:r>
              <a:rPr lang="es-ES_tradnl" dirty="0" err="1" smtClean="0"/>
              <a:t>September</a:t>
            </a:r>
            <a:r>
              <a:rPr lang="es-ES_tradnl" dirty="0" smtClean="0"/>
              <a:t> 2009)</a:t>
            </a:r>
          </a:p>
          <a:p>
            <a:pPr marL="623888" lvl="1" indent="-268288" eaLnBrk="1" hangingPunct="1">
              <a:lnSpc>
                <a:spcPct val="90000"/>
              </a:lnSpc>
              <a:spcBef>
                <a:spcPts val="0"/>
              </a:spcBef>
              <a:spcAft>
                <a:spcPts val="600"/>
              </a:spcAft>
              <a:buFont typeface="Wingdings" pitchFamily="2" charset="2"/>
              <a:buChar char="Ø"/>
              <a:defRPr/>
            </a:pPr>
            <a:r>
              <a:rPr lang="es-ES_tradnl" sz="1750" dirty="0" err="1" smtClean="0"/>
              <a:t>The</a:t>
            </a:r>
            <a:r>
              <a:rPr lang="es-ES_tradnl" sz="1750" dirty="0" smtClean="0"/>
              <a:t> </a:t>
            </a:r>
            <a:r>
              <a:rPr lang="es-ES_tradnl" sz="1750" dirty="0" err="1" smtClean="0"/>
              <a:t>design</a:t>
            </a:r>
            <a:r>
              <a:rPr lang="es-ES_tradnl" sz="1750" dirty="0" smtClean="0"/>
              <a:t> of </a:t>
            </a:r>
            <a:r>
              <a:rPr lang="es-ES_tradnl" sz="1750" dirty="0" err="1" smtClean="0"/>
              <a:t>exit</a:t>
            </a:r>
            <a:r>
              <a:rPr lang="es-ES_tradnl" sz="1750" dirty="0" smtClean="0"/>
              <a:t> </a:t>
            </a:r>
            <a:r>
              <a:rPr lang="es-ES_tradnl" sz="1750" dirty="0" err="1" smtClean="0"/>
              <a:t>strategies</a:t>
            </a:r>
            <a:r>
              <a:rPr lang="es-ES_tradnl" sz="1750" dirty="0" smtClean="0"/>
              <a:t> </a:t>
            </a:r>
            <a:r>
              <a:rPr lang="es-ES_tradnl" sz="1750" dirty="0" err="1" smtClean="0"/>
              <a:t>from</a:t>
            </a:r>
            <a:r>
              <a:rPr lang="es-ES_tradnl" sz="1750" dirty="0" smtClean="0"/>
              <a:t> </a:t>
            </a:r>
            <a:r>
              <a:rPr lang="es-ES_tradnl" sz="1750" dirty="0" err="1" smtClean="0"/>
              <a:t>strongly</a:t>
            </a:r>
            <a:r>
              <a:rPr lang="es-ES_tradnl" sz="1750" dirty="0" smtClean="0"/>
              <a:t> </a:t>
            </a:r>
            <a:r>
              <a:rPr lang="es-ES_tradnl" sz="1750" dirty="0" err="1" smtClean="0"/>
              <a:t>expansionary</a:t>
            </a:r>
            <a:r>
              <a:rPr lang="es-ES_tradnl" sz="1750" dirty="0" smtClean="0"/>
              <a:t>  </a:t>
            </a:r>
            <a:r>
              <a:rPr lang="es-ES_tradnl" sz="1750" dirty="0" err="1" smtClean="0"/>
              <a:t>policies</a:t>
            </a:r>
            <a:endParaRPr lang="es-ES_tradnl" sz="1750" dirty="0" smtClean="0"/>
          </a:p>
          <a:p>
            <a:pPr marL="623888" lvl="1" indent="-268288" eaLnBrk="1" hangingPunct="1">
              <a:lnSpc>
                <a:spcPct val="90000"/>
              </a:lnSpc>
              <a:spcBef>
                <a:spcPts val="0"/>
              </a:spcBef>
              <a:spcAft>
                <a:spcPts val="600"/>
              </a:spcAft>
              <a:buFont typeface="Wingdings" pitchFamily="2" charset="2"/>
              <a:buChar char="Ø"/>
              <a:defRPr/>
            </a:pPr>
            <a:r>
              <a:rPr lang="es-ES_tradnl" sz="1750" dirty="0" err="1" smtClean="0"/>
              <a:t>Activation</a:t>
            </a:r>
            <a:r>
              <a:rPr lang="es-ES_tradnl" sz="1750" dirty="0" smtClean="0"/>
              <a:t> of </a:t>
            </a:r>
            <a:r>
              <a:rPr lang="es-ES_tradnl" sz="1750" dirty="0" err="1" smtClean="0"/>
              <a:t>the</a:t>
            </a:r>
            <a:r>
              <a:rPr lang="es-ES_tradnl" sz="1750" dirty="0" smtClean="0"/>
              <a:t> Framework </a:t>
            </a:r>
            <a:r>
              <a:rPr lang="es-ES_tradnl" sz="1750" dirty="0" err="1" smtClean="0"/>
              <a:t>for</a:t>
            </a:r>
            <a:r>
              <a:rPr lang="es-ES_tradnl" sz="1750" dirty="0" smtClean="0"/>
              <a:t> </a:t>
            </a:r>
            <a:r>
              <a:rPr lang="es-ES_tradnl" sz="1750" dirty="0" err="1" smtClean="0"/>
              <a:t>Strong</a:t>
            </a:r>
            <a:r>
              <a:rPr lang="es-ES_tradnl" sz="1750" dirty="0" smtClean="0"/>
              <a:t>, </a:t>
            </a:r>
            <a:r>
              <a:rPr lang="es-ES_tradnl" sz="1750" dirty="0" err="1" smtClean="0"/>
              <a:t>Balanced</a:t>
            </a:r>
            <a:r>
              <a:rPr lang="es-ES_tradnl" sz="1750" dirty="0" smtClean="0"/>
              <a:t> and </a:t>
            </a:r>
            <a:r>
              <a:rPr lang="es-ES_tradnl" sz="1750" dirty="0" err="1" smtClean="0"/>
              <a:t>Sustainable</a:t>
            </a:r>
            <a:r>
              <a:rPr lang="es-ES_tradnl" sz="1750" dirty="0" smtClean="0"/>
              <a:t> </a:t>
            </a:r>
            <a:r>
              <a:rPr lang="es-ES_tradnl" sz="1750" dirty="0" err="1" smtClean="0"/>
              <a:t>Growth</a:t>
            </a:r>
            <a:r>
              <a:rPr lang="es-ES_tradnl" sz="1750" dirty="0" smtClean="0"/>
              <a:t> (</a:t>
            </a:r>
            <a:r>
              <a:rPr lang="es-ES_tradnl" sz="1750" dirty="0" err="1" smtClean="0"/>
              <a:t>with</a:t>
            </a:r>
            <a:r>
              <a:rPr lang="es-ES_tradnl" sz="1750" dirty="0" smtClean="0"/>
              <a:t> </a:t>
            </a:r>
            <a:r>
              <a:rPr lang="es-ES_tradnl" sz="1750" dirty="0" err="1" smtClean="0"/>
              <a:t>the</a:t>
            </a:r>
            <a:r>
              <a:rPr lang="es-ES_tradnl" sz="1750" dirty="0" smtClean="0"/>
              <a:t> Mutual </a:t>
            </a:r>
            <a:r>
              <a:rPr lang="es-ES_tradnl" sz="1750" dirty="0" err="1" smtClean="0"/>
              <a:t>Assessment</a:t>
            </a:r>
            <a:r>
              <a:rPr lang="es-ES_tradnl" sz="1750" dirty="0" smtClean="0"/>
              <a:t> </a:t>
            </a:r>
            <a:r>
              <a:rPr lang="es-ES_tradnl" sz="1750" dirty="0" err="1" smtClean="0"/>
              <a:t>Process</a:t>
            </a:r>
            <a:r>
              <a:rPr lang="es-ES_tradnl" sz="1750" dirty="0" smtClean="0"/>
              <a:t>, MAP) </a:t>
            </a:r>
            <a:r>
              <a:rPr lang="es-ES_tradnl" sz="1750" dirty="0" err="1" smtClean="0"/>
              <a:t>to</a:t>
            </a:r>
            <a:r>
              <a:rPr lang="es-ES_tradnl" sz="1750" dirty="0" smtClean="0"/>
              <a:t> </a:t>
            </a:r>
            <a:r>
              <a:rPr lang="es-ES_tradnl" sz="1750" dirty="0" err="1" smtClean="0"/>
              <a:t>address</a:t>
            </a:r>
            <a:r>
              <a:rPr lang="es-ES_tradnl" sz="1750" dirty="0" smtClean="0"/>
              <a:t> Global </a:t>
            </a:r>
            <a:r>
              <a:rPr lang="es-ES_tradnl" sz="1750" dirty="0" err="1" smtClean="0"/>
              <a:t>Imbalances</a:t>
            </a:r>
            <a:endParaRPr lang="es-ES_tradnl" sz="1750" dirty="0" smtClean="0"/>
          </a:p>
          <a:p>
            <a:pPr marL="0" indent="0" eaLnBrk="1" hangingPunct="1">
              <a:lnSpc>
                <a:spcPct val="90000"/>
              </a:lnSpc>
              <a:spcBef>
                <a:spcPts val="0"/>
              </a:spcBef>
              <a:spcAft>
                <a:spcPts val="600"/>
              </a:spcAft>
              <a:buFont typeface="Wingdings" pitchFamily="2" charset="2"/>
              <a:buChar char="q"/>
              <a:defRPr/>
            </a:pPr>
            <a:r>
              <a:rPr lang="es-ES_tradnl" dirty="0" smtClean="0"/>
              <a:t> Toronto Summit (June 2010)</a:t>
            </a:r>
          </a:p>
          <a:p>
            <a:pPr marL="623888" lvl="1" indent="-268288" eaLnBrk="1" hangingPunct="1">
              <a:lnSpc>
                <a:spcPct val="90000"/>
              </a:lnSpc>
              <a:spcBef>
                <a:spcPts val="0"/>
              </a:spcBef>
              <a:spcAft>
                <a:spcPts val="600"/>
              </a:spcAft>
              <a:buFont typeface="Wingdings" pitchFamily="2" charset="2"/>
              <a:buChar char="Ø"/>
              <a:defRPr/>
            </a:pPr>
            <a:r>
              <a:rPr lang="es-ES_tradnl" sz="1750" dirty="0" err="1" smtClean="0"/>
              <a:t>Commitment</a:t>
            </a:r>
            <a:r>
              <a:rPr lang="es-ES_tradnl" sz="1750" dirty="0" smtClean="0"/>
              <a:t> </a:t>
            </a:r>
            <a:r>
              <a:rPr lang="es-ES_tradnl" sz="1750" dirty="0" err="1" smtClean="0"/>
              <a:t>to</a:t>
            </a:r>
            <a:r>
              <a:rPr lang="es-ES_tradnl" sz="1750" dirty="0" smtClean="0"/>
              <a:t> fiscal </a:t>
            </a:r>
            <a:r>
              <a:rPr lang="es-ES_tradnl" sz="1750" dirty="0" err="1" smtClean="0"/>
              <a:t>adjustment</a:t>
            </a:r>
            <a:r>
              <a:rPr lang="es-ES_tradnl" sz="1750" dirty="0" smtClean="0"/>
              <a:t> (</a:t>
            </a:r>
            <a:r>
              <a:rPr lang="es-ES_tradnl" sz="1750" dirty="0" err="1" smtClean="0"/>
              <a:t>halve</a:t>
            </a:r>
            <a:r>
              <a:rPr lang="es-ES_tradnl" sz="1750" dirty="0" smtClean="0"/>
              <a:t> </a:t>
            </a:r>
            <a:r>
              <a:rPr lang="es-ES_tradnl" sz="1750" dirty="0" err="1" smtClean="0"/>
              <a:t>deficit</a:t>
            </a:r>
            <a:r>
              <a:rPr lang="es-ES_tradnl" sz="1750" dirty="0" smtClean="0"/>
              <a:t> </a:t>
            </a:r>
            <a:r>
              <a:rPr lang="es-ES_tradnl" sz="1750" dirty="0" err="1" smtClean="0"/>
              <a:t>by</a:t>
            </a:r>
            <a:r>
              <a:rPr lang="es-ES_tradnl" sz="1750" dirty="0" smtClean="0"/>
              <a:t> 2013 and </a:t>
            </a:r>
            <a:r>
              <a:rPr lang="es-ES_tradnl" sz="1750" dirty="0" err="1" smtClean="0"/>
              <a:t>reduction</a:t>
            </a:r>
            <a:r>
              <a:rPr lang="es-ES_tradnl" sz="1750" dirty="0" smtClean="0"/>
              <a:t> in </a:t>
            </a:r>
            <a:r>
              <a:rPr lang="es-ES_tradnl" sz="1750" dirty="0" err="1" smtClean="0"/>
              <a:t>debt</a:t>
            </a:r>
            <a:r>
              <a:rPr lang="es-ES_tradnl" sz="1750" dirty="0" smtClean="0"/>
              <a:t>/GDP ratios </a:t>
            </a:r>
            <a:r>
              <a:rPr lang="es-ES_tradnl" sz="1750" dirty="0" err="1" smtClean="0"/>
              <a:t>by</a:t>
            </a:r>
            <a:r>
              <a:rPr lang="es-ES_tradnl" sz="1750" dirty="0" smtClean="0"/>
              <a:t> 2016)</a:t>
            </a:r>
          </a:p>
          <a:p>
            <a:pPr marL="0" indent="0" eaLnBrk="1" hangingPunct="1">
              <a:lnSpc>
                <a:spcPct val="90000"/>
              </a:lnSpc>
              <a:spcBef>
                <a:spcPts val="0"/>
              </a:spcBef>
              <a:spcAft>
                <a:spcPts val="600"/>
              </a:spcAft>
              <a:buFont typeface="Wingdings" pitchFamily="2" charset="2"/>
              <a:buChar char="q"/>
              <a:defRPr/>
            </a:pPr>
            <a:r>
              <a:rPr lang="es-ES_tradnl" dirty="0" smtClean="0"/>
              <a:t> </a:t>
            </a:r>
            <a:r>
              <a:rPr lang="es-ES_tradnl" dirty="0" err="1" smtClean="0"/>
              <a:t>Seoul</a:t>
            </a:r>
            <a:r>
              <a:rPr lang="es-ES_tradnl" dirty="0" smtClean="0"/>
              <a:t> Summit (</a:t>
            </a:r>
            <a:r>
              <a:rPr lang="es-ES_tradnl" dirty="0" err="1" smtClean="0"/>
              <a:t>Nov</a:t>
            </a:r>
            <a:r>
              <a:rPr lang="es-ES_tradnl" dirty="0" smtClean="0"/>
              <a:t> 2010)</a:t>
            </a:r>
          </a:p>
          <a:p>
            <a:pPr marL="623888" lvl="1" indent="-268288" eaLnBrk="1" hangingPunct="1">
              <a:lnSpc>
                <a:spcPct val="90000"/>
              </a:lnSpc>
              <a:spcBef>
                <a:spcPts val="0"/>
              </a:spcBef>
              <a:spcAft>
                <a:spcPts val="600"/>
              </a:spcAft>
              <a:buFont typeface="Wingdings" pitchFamily="2" charset="2"/>
              <a:buChar char="Ø"/>
              <a:defRPr/>
            </a:pPr>
            <a:r>
              <a:rPr lang="es-ES_tradnl" sz="1750" dirty="0" err="1" smtClean="0"/>
              <a:t>Seoul</a:t>
            </a:r>
            <a:r>
              <a:rPr lang="es-ES_tradnl" sz="1750" dirty="0" smtClean="0"/>
              <a:t> </a:t>
            </a:r>
            <a:r>
              <a:rPr lang="es-ES_tradnl" sz="1750" dirty="0" err="1" smtClean="0"/>
              <a:t>Action</a:t>
            </a:r>
            <a:r>
              <a:rPr lang="es-ES_tradnl" sz="1750" dirty="0" smtClean="0"/>
              <a:t> Plan; </a:t>
            </a:r>
            <a:r>
              <a:rPr lang="es-ES_tradnl" sz="1750" dirty="0" err="1" smtClean="0"/>
              <a:t>further</a:t>
            </a:r>
            <a:r>
              <a:rPr lang="es-ES_tradnl" sz="1750" dirty="0" smtClean="0"/>
              <a:t> impulse </a:t>
            </a:r>
            <a:r>
              <a:rPr lang="es-ES_tradnl" sz="1750" dirty="0" err="1" smtClean="0"/>
              <a:t>to</a:t>
            </a:r>
            <a:r>
              <a:rPr lang="es-ES_tradnl" sz="1750" dirty="0" smtClean="0"/>
              <a:t> Framework/ MAP</a:t>
            </a:r>
          </a:p>
          <a:p>
            <a:pPr marL="0" indent="0" eaLnBrk="1" hangingPunct="1">
              <a:lnSpc>
                <a:spcPct val="90000"/>
              </a:lnSpc>
              <a:spcBef>
                <a:spcPts val="0"/>
              </a:spcBef>
              <a:spcAft>
                <a:spcPts val="600"/>
              </a:spcAft>
              <a:buFont typeface="Wingdings" pitchFamily="2" charset="2"/>
              <a:buChar char="q"/>
              <a:defRPr/>
            </a:pPr>
            <a:r>
              <a:rPr lang="es-ES_tradnl" dirty="0" smtClean="0"/>
              <a:t> Cannes Summit (</a:t>
            </a:r>
            <a:r>
              <a:rPr lang="es-ES_tradnl" dirty="0" err="1" smtClean="0"/>
              <a:t>Nov</a:t>
            </a:r>
            <a:r>
              <a:rPr lang="es-ES_tradnl" dirty="0" smtClean="0"/>
              <a:t> 2011)</a:t>
            </a:r>
          </a:p>
          <a:p>
            <a:pPr marL="627063" indent="-265113" eaLnBrk="1" hangingPunct="1">
              <a:lnSpc>
                <a:spcPct val="90000"/>
              </a:lnSpc>
              <a:spcBef>
                <a:spcPts val="0"/>
              </a:spcBef>
              <a:spcAft>
                <a:spcPts val="600"/>
              </a:spcAft>
              <a:buClr>
                <a:schemeClr val="bg1">
                  <a:lumMod val="50000"/>
                </a:schemeClr>
              </a:buClr>
              <a:buFont typeface="Wingdings" pitchFamily="2" charset="2"/>
              <a:buChar char="Ø"/>
              <a:defRPr/>
            </a:pPr>
            <a:r>
              <a:rPr lang="es-ES_tradnl" sz="1750" b="0" dirty="0" smtClean="0">
                <a:solidFill>
                  <a:srgbClr val="B35C48"/>
                </a:solidFill>
              </a:rPr>
              <a:t>MAP : </a:t>
            </a:r>
            <a:r>
              <a:rPr lang="es-ES_tradnl" sz="1750" b="0" dirty="0" err="1" smtClean="0">
                <a:solidFill>
                  <a:srgbClr val="B35C48"/>
                </a:solidFill>
              </a:rPr>
              <a:t>Indicative</a:t>
            </a:r>
            <a:r>
              <a:rPr lang="es-ES_tradnl" sz="1750" b="0" dirty="0" smtClean="0">
                <a:solidFill>
                  <a:srgbClr val="B35C48"/>
                </a:solidFill>
              </a:rPr>
              <a:t> </a:t>
            </a:r>
            <a:r>
              <a:rPr lang="es-ES_tradnl" sz="1750" b="0" dirty="0" err="1" smtClean="0">
                <a:solidFill>
                  <a:srgbClr val="B35C48"/>
                </a:solidFill>
              </a:rPr>
              <a:t>guidelines</a:t>
            </a:r>
            <a:r>
              <a:rPr lang="es-ES_tradnl" sz="1750" b="0" dirty="0" smtClean="0">
                <a:solidFill>
                  <a:srgbClr val="B35C48"/>
                </a:solidFill>
              </a:rPr>
              <a:t> </a:t>
            </a:r>
            <a:r>
              <a:rPr lang="es-ES_tradnl" sz="1750" b="0" dirty="0" err="1" smtClean="0">
                <a:solidFill>
                  <a:srgbClr val="B35C48"/>
                </a:solidFill>
              </a:rPr>
              <a:t>identify</a:t>
            </a:r>
            <a:r>
              <a:rPr lang="es-ES_tradnl" sz="1750" b="0" dirty="0" smtClean="0">
                <a:solidFill>
                  <a:srgbClr val="B35C48"/>
                </a:solidFill>
              </a:rPr>
              <a:t> </a:t>
            </a:r>
            <a:r>
              <a:rPr lang="es-ES_tradnl" sz="1750" b="0" dirty="0" err="1" smtClean="0">
                <a:solidFill>
                  <a:srgbClr val="B35C48"/>
                </a:solidFill>
              </a:rPr>
              <a:t>seven</a:t>
            </a:r>
            <a:r>
              <a:rPr lang="es-ES_tradnl" sz="1750" b="0" dirty="0" smtClean="0">
                <a:solidFill>
                  <a:srgbClr val="B35C48"/>
                </a:solidFill>
              </a:rPr>
              <a:t> </a:t>
            </a:r>
            <a:r>
              <a:rPr lang="es-ES_tradnl" sz="1750" b="0" dirty="0" err="1" smtClean="0">
                <a:solidFill>
                  <a:srgbClr val="B35C48"/>
                </a:solidFill>
              </a:rPr>
              <a:t>systemic</a:t>
            </a:r>
            <a:r>
              <a:rPr lang="es-ES_tradnl" sz="1750" b="0" dirty="0" smtClean="0">
                <a:solidFill>
                  <a:srgbClr val="B35C48"/>
                </a:solidFill>
              </a:rPr>
              <a:t> </a:t>
            </a:r>
            <a:r>
              <a:rPr lang="es-ES_tradnl" sz="1750" b="0" dirty="0" err="1" smtClean="0">
                <a:solidFill>
                  <a:srgbClr val="B35C48"/>
                </a:solidFill>
              </a:rPr>
              <a:t>economies</a:t>
            </a:r>
            <a:r>
              <a:rPr lang="es-ES_tradnl" sz="1750" b="0" dirty="0" smtClean="0">
                <a:solidFill>
                  <a:srgbClr val="B35C48"/>
                </a:solidFill>
              </a:rPr>
              <a:t> –US, UK, </a:t>
            </a:r>
            <a:r>
              <a:rPr lang="es-ES_tradnl" sz="1750" b="0" dirty="0" err="1" smtClean="0">
                <a:solidFill>
                  <a:srgbClr val="B35C48"/>
                </a:solidFill>
              </a:rPr>
              <a:t>Germany</a:t>
            </a:r>
            <a:r>
              <a:rPr lang="es-ES_tradnl" sz="1750" b="0" dirty="0" smtClean="0">
                <a:solidFill>
                  <a:srgbClr val="B35C48"/>
                </a:solidFill>
              </a:rPr>
              <a:t>, France, </a:t>
            </a:r>
            <a:r>
              <a:rPr lang="es-ES_tradnl" sz="1750" b="0" dirty="0" err="1" smtClean="0">
                <a:solidFill>
                  <a:srgbClr val="B35C48"/>
                </a:solidFill>
              </a:rPr>
              <a:t>Japan</a:t>
            </a:r>
            <a:r>
              <a:rPr lang="es-ES_tradnl" sz="1750" b="0" dirty="0" smtClean="0">
                <a:solidFill>
                  <a:srgbClr val="B35C48"/>
                </a:solidFill>
              </a:rPr>
              <a:t>, China, India-; </a:t>
            </a:r>
            <a:r>
              <a:rPr lang="es-ES_tradnl" sz="1750" b="0" dirty="0" err="1" smtClean="0">
                <a:solidFill>
                  <a:srgbClr val="B35C48"/>
                </a:solidFill>
              </a:rPr>
              <a:t>sustainability</a:t>
            </a:r>
            <a:r>
              <a:rPr lang="es-ES_tradnl" sz="1750" b="0" dirty="0" smtClean="0">
                <a:solidFill>
                  <a:srgbClr val="B35C48"/>
                </a:solidFill>
              </a:rPr>
              <a:t> </a:t>
            </a:r>
            <a:r>
              <a:rPr lang="es-ES_tradnl" sz="1750" b="0" dirty="0" err="1" smtClean="0">
                <a:solidFill>
                  <a:srgbClr val="B35C48"/>
                </a:solidFill>
              </a:rPr>
              <a:t>reports</a:t>
            </a:r>
            <a:r>
              <a:rPr lang="es-ES_tradnl" sz="1750" b="0" dirty="0" smtClean="0">
                <a:solidFill>
                  <a:srgbClr val="B35C48"/>
                </a:solidFill>
              </a:rPr>
              <a:t>  </a:t>
            </a:r>
            <a:r>
              <a:rPr lang="es-ES_tradnl" sz="1750" b="0" dirty="0" err="1" smtClean="0">
                <a:solidFill>
                  <a:srgbClr val="B35C48"/>
                </a:solidFill>
              </a:rPr>
              <a:t>have</a:t>
            </a:r>
            <a:r>
              <a:rPr lang="es-ES_tradnl" sz="1750" b="0" dirty="0" smtClean="0">
                <a:solidFill>
                  <a:srgbClr val="B35C48"/>
                </a:solidFill>
              </a:rPr>
              <a:t> </a:t>
            </a:r>
            <a:r>
              <a:rPr lang="es-ES_tradnl" sz="1750" b="0" dirty="0" err="1" smtClean="0">
                <a:solidFill>
                  <a:srgbClr val="B35C48"/>
                </a:solidFill>
              </a:rPr>
              <a:t>been</a:t>
            </a:r>
            <a:r>
              <a:rPr lang="es-ES_tradnl" sz="1750" b="0" dirty="0" smtClean="0">
                <a:solidFill>
                  <a:srgbClr val="B35C48"/>
                </a:solidFill>
              </a:rPr>
              <a:t> </a:t>
            </a:r>
            <a:r>
              <a:rPr lang="es-ES_tradnl" sz="1750" b="0" dirty="0" err="1" smtClean="0">
                <a:solidFill>
                  <a:srgbClr val="B35C48"/>
                </a:solidFill>
              </a:rPr>
              <a:t>issued</a:t>
            </a:r>
            <a:endParaRPr lang="es-ES_tradnl" sz="1750" b="0" dirty="0" smtClean="0">
              <a:solidFill>
                <a:srgbClr val="B35C48"/>
              </a:solidFill>
            </a:endParaRPr>
          </a:p>
          <a:p>
            <a:pPr marL="627063" indent="-265113" eaLnBrk="1" hangingPunct="1">
              <a:lnSpc>
                <a:spcPct val="90000"/>
              </a:lnSpc>
              <a:spcBef>
                <a:spcPts val="0"/>
              </a:spcBef>
              <a:spcAft>
                <a:spcPts val="600"/>
              </a:spcAft>
              <a:buClr>
                <a:schemeClr val="bg1">
                  <a:lumMod val="50000"/>
                </a:schemeClr>
              </a:buClr>
              <a:buFont typeface="Wingdings" pitchFamily="2" charset="2"/>
              <a:buChar char="Ø"/>
              <a:defRPr/>
            </a:pPr>
            <a:r>
              <a:rPr lang="es-ES_tradnl" sz="1750" b="0" dirty="0" err="1" smtClean="0">
                <a:solidFill>
                  <a:srgbClr val="B35C48"/>
                </a:solidFill>
              </a:rPr>
              <a:t>Action</a:t>
            </a:r>
            <a:r>
              <a:rPr lang="es-ES_tradnl" sz="1750" b="0" dirty="0" smtClean="0">
                <a:solidFill>
                  <a:srgbClr val="B35C48"/>
                </a:solidFill>
              </a:rPr>
              <a:t> Plan </a:t>
            </a:r>
            <a:r>
              <a:rPr lang="es-ES_tradnl" sz="1750" b="0" dirty="0" err="1" smtClean="0">
                <a:solidFill>
                  <a:srgbClr val="B35C48"/>
                </a:solidFill>
              </a:rPr>
              <a:t>for</a:t>
            </a:r>
            <a:r>
              <a:rPr lang="es-ES_tradnl" sz="1750" b="0" dirty="0" smtClean="0">
                <a:solidFill>
                  <a:srgbClr val="B35C48"/>
                </a:solidFill>
              </a:rPr>
              <a:t> </a:t>
            </a:r>
            <a:r>
              <a:rPr lang="es-ES_tradnl" sz="1750" b="0" dirty="0" err="1" smtClean="0">
                <a:solidFill>
                  <a:srgbClr val="B35C48"/>
                </a:solidFill>
              </a:rPr>
              <a:t>Growth</a:t>
            </a:r>
            <a:r>
              <a:rPr lang="es-ES_tradnl" sz="1750" b="0" dirty="0" smtClean="0">
                <a:solidFill>
                  <a:srgbClr val="B35C48"/>
                </a:solidFill>
              </a:rPr>
              <a:t> and </a:t>
            </a:r>
            <a:r>
              <a:rPr lang="es-ES_tradnl" sz="1750" b="0" dirty="0" err="1" smtClean="0">
                <a:solidFill>
                  <a:srgbClr val="B35C48"/>
                </a:solidFill>
              </a:rPr>
              <a:t>Jobs</a:t>
            </a:r>
            <a:r>
              <a:rPr lang="es-ES_tradnl" sz="1750" b="0" dirty="0" smtClean="0">
                <a:solidFill>
                  <a:srgbClr val="B35C48"/>
                </a:solidFill>
              </a:rPr>
              <a:t>. </a:t>
            </a:r>
            <a:r>
              <a:rPr lang="es-ES_tradnl" sz="1750" b="0" dirty="0" err="1" smtClean="0">
                <a:solidFill>
                  <a:srgbClr val="B35C48"/>
                </a:solidFill>
              </a:rPr>
              <a:t>Policy</a:t>
            </a:r>
            <a:r>
              <a:rPr lang="es-ES_tradnl" sz="1750" b="0" dirty="0" smtClean="0">
                <a:solidFill>
                  <a:srgbClr val="B35C48"/>
                </a:solidFill>
              </a:rPr>
              <a:t> </a:t>
            </a:r>
            <a:r>
              <a:rPr lang="es-ES_tradnl" sz="1750" b="0" dirty="0" err="1" smtClean="0">
                <a:solidFill>
                  <a:srgbClr val="B35C48"/>
                </a:solidFill>
              </a:rPr>
              <a:t>recommendations</a:t>
            </a:r>
            <a:r>
              <a:rPr lang="es-ES_tradnl" sz="1750" b="0" dirty="0" smtClean="0">
                <a:solidFill>
                  <a:srgbClr val="B35C48"/>
                </a:solidFill>
              </a:rPr>
              <a:t> </a:t>
            </a:r>
            <a:r>
              <a:rPr lang="es-ES_tradnl" sz="1750" b="0" dirty="0" err="1" smtClean="0">
                <a:solidFill>
                  <a:srgbClr val="B35C48"/>
                </a:solidFill>
              </a:rPr>
              <a:t>on</a:t>
            </a:r>
            <a:r>
              <a:rPr lang="es-ES_tradnl" sz="1750" b="0" dirty="0" smtClean="0">
                <a:solidFill>
                  <a:srgbClr val="B35C48"/>
                </a:solidFill>
              </a:rPr>
              <a:t> fiscal and macro </a:t>
            </a:r>
            <a:r>
              <a:rPr lang="es-ES_tradnl" sz="1750" b="0" dirty="0" err="1" smtClean="0">
                <a:solidFill>
                  <a:srgbClr val="B35C48"/>
                </a:solidFill>
              </a:rPr>
              <a:t>policy</a:t>
            </a:r>
            <a:r>
              <a:rPr lang="es-ES_tradnl" sz="1750" b="0" dirty="0" smtClean="0">
                <a:solidFill>
                  <a:srgbClr val="B35C48"/>
                </a:solidFill>
              </a:rPr>
              <a:t>, </a:t>
            </a:r>
            <a:r>
              <a:rPr lang="es-ES_tradnl" sz="1750" b="0" dirty="0" err="1" smtClean="0">
                <a:solidFill>
                  <a:srgbClr val="B35C48"/>
                </a:solidFill>
              </a:rPr>
              <a:t>structural</a:t>
            </a:r>
            <a:r>
              <a:rPr lang="es-ES_tradnl" sz="1750" b="0" dirty="0" smtClean="0">
                <a:solidFill>
                  <a:srgbClr val="B35C48"/>
                </a:solidFill>
              </a:rPr>
              <a:t> </a:t>
            </a:r>
            <a:r>
              <a:rPr lang="es-ES_tradnl" sz="1750" b="0" dirty="0" err="1" smtClean="0">
                <a:solidFill>
                  <a:srgbClr val="B35C48"/>
                </a:solidFill>
              </a:rPr>
              <a:t>reforms</a:t>
            </a:r>
            <a:r>
              <a:rPr lang="es-ES_tradnl" sz="1750" b="0" dirty="0" smtClean="0">
                <a:solidFill>
                  <a:srgbClr val="B35C48"/>
                </a:solidFill>
              </a:rPr>
              <a:t>, </a:t>
            </a:r>
            <a:r>
              <a:rPr lang="es-ES_tradnl" sz="1750" b="0" dirty="0" err="1" smtClean="0">
                <a:solidFill>
                  <a:srgbClr val="B35C48"/>
                </a:solidFill>
              </a:rPr>
              <a:t>financial</a:t>
            </a:r>
            <a:r>
              <a:rPr lang="es-ES_tradnl" sz="1750" b="0" dirty="0" smtClean="0">
                <a:solidFill>
                  <a:srgbClr val="B35C48"/>
                </a:solidFill>
              </a:rPr>
              <a:t> </a:t>
            </a:r>
            <a:r>
              <a:rPr lang="es-ES_tradnl" sz="1750" b="0" dirty="0" err="1" smtClean="0">
                <a:solidFill>
                  <a:srgbClr val="B35C48"/>
                </a:solidFill>
              </a:rPr>
              <a:t>system</a:t>
            </a:r>
            <a:r>
              <a:rPr lang="es-ES_tradnl" sz="1750" b="0" dirty="0" smtClean="0">
                <a:solidFill>
                  <a:srgbClr val="B35C48"/>
                </a:solidFill>
              </a:rPr>
              <a:t>, </a:t>
            </a:r>
            <a:r>
              <a:rPr lang="es-ES_tradnl" sz="1750" b="0" dirty="0" err="1" smtClean="0">
                <a:solidFill>
                  <a:srgbClr val="B35C48"/>
                </a:solidFill>
              </a:rPr>
              <a:t>trade</a:t>
            </a:r>
            <a:r>
              <a:rPr lang="es-ES_tradnl" sz="1750" b="0" dirty="0" smtClean="0">
                <a:solidFill>
                  <a:srgbClr val="B35C48"/>
                </a:solidFill>
              </a:rPr>
              <a:t> and </a:t>
            </a:r>
            <a:r>
              <a:rPr lang="es-ES_tradnl" sz="1750" b="0" dirty="0" err="1" smtClean="0">
                <a:solidFill>
                  <a:srgbClr val="B35C48"/>
                </a:solidFill>
              </a:rPr>
              <a:t>development</a:t>
            </a:r>
            <a:endParaRPr lang="es-ES_tradnl" sz="1750" b="0" dirty="0" smtClean="0">
              <a:solidFill>
                <a:srgbClr val="B35C48"/>
              </a:solidFill>
            </a:endParaRPr>
          </a:p>
        </p:txBody>
      </p:sp>
      <p:sp>
        <p:nvSpPr>
          <p:cNvPr id="17412" name="3 Marcador de número de diapositiva"/>
          <p:cNvSpPr>
            <a:spLocks noGrp="1"/>
          </p:cNvSpPr>
          <p:nvPr>
            <p:ph type="sldNum" sz="quarter" idx="10"/>
          </p:nvPr>
        </p:nvSpPr>
        <p:spPr>
          <a:noFill/>
        </p:spPr>
        <p:txBody>
          <a:bodyPr/>
          <a:lstStyle/>
          <a:p>
            <a:fld id="{D0202620-46E8-4082-942D-7DA37D7744BB}" type="slidenum">
              <a:rPr lang="es-ES_tradnl" smtClean="0"/>
              <a:pPr/>
              <a:t>10</a:t>
            </a:fld>
            <a:endParaRPr lang="es-ES_tradnl"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31775" y="46038"/>
            <a:ext cx="5927725" cy="593725"/>
          </a:xfrm>
        </p:spPr>
        <p:txBody>
          <a:bodyPr/>
          <a:lstStyle/>
          <a:p>
            <a:pPr algn="just"/>
            <a:r>
              <a:rPr lang="es-ES" smtClean="0"/>
              <a:t>WORLD GDP GROWTH AND CONTRIBUTIONS</a:t>
            </a:r>
          </a:p>
        </p:txBody>
      </p:sp>
      <p:pic>
        <p:nvPicPr>
          <p:cNvPr id="18435" name="Picture 2"/>
          <p:cNvPicPr>
            <a:picLocks noChangeAspect="1" noChangeArrowheads="1"/>
          </p:cNvPicPr>
          <p:nvPr/>
        </p:nvPicPr>
        <p:blipFill>
          <a:blip r:embed="rId3"/>
          <a:srcRect/>
          <a:stretch>
            <a:fillRect/>
          </a:stretch>
        </p:blipFill>
        <p:spPr bwMode="auto">
          <a:xfrm>
            <a:off x="996950" y="896938"/>
            <a:ext cx="6864350" cy="4765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p:txBody>
          <a:bodyPr/>
          <a:lstStyle/>
          <a:p>
            <a:r>
              <a:rPr lang="es-ES_tradnl" smtClean="0"/>
              <a:t>CONTENTS</a:t>
            </a:r>
          </a:p>
        </p:txBody>
      </p:sp>
      <p:sp>
        <p:nvSpPr>
          <p:cNvPr id="19459" name="2 Marcador de contenido"/>
          <p:cNvSpPr>
            <a:spLocks noGrp="1"/>
          </p:cNvSpPr>
          <p:nvPr>
            <p:ph idx="1"/>
          </p:nvPr>
        </p:nvSpPr>
        <p:spPr>
          <a:xfrm>
            <a:off x="290513" y="1104900"/>
            <a:ext cx="8575675" cy="4624388"/>
          </a:xfrm>
        </p:spPr>
        <p:txBody>
          <a:bodyPr/>
          <a:lstStyle/>
          <a:p>
            <a:pPr marL="806450" indent="-538163">
              <a:spcBef>
                <a:spcPts val="600"/>
              </a:spcBef>
              <a:buFont typeface="BdE Neue Helvetica 55 Roman" pitchFamily="34" charset="0"/>
              <a:buAutoNum type="arabicPeriod"/>
            </a:pPr>
            <a:r>
              <a:rPr lang="es-ES_tradnl" sz="2000" b="0" smtClean="0">
                <a:solidFill>
                  <a:srgbClr val="B35C48"/>
                </a:solidFill>
              </a:rPr>
              <a:t>The financial crisis and the emergence of BRICs: a new international economic environment </a:t>
            </a:r>
          </a:p>
          <a:p>
            <a:pPr marL="806450" indent="-538163">
              <a:spcBef>
                <a:spcPts val="1200"/>
              </a:spcBef>
              <a:buFont typeface="BdE Neue Helvetica 55 Roman" pitchFamily="34" charset="0"/>
              <a:buAutoNum type="arabicPeriod"/>
            </a:pPr>
            <a:r>
              <a:rPr lang="es-ES_tradnl" sz="2000" b="0" smtClean="0">
                <a:solidFill>
                  <a:srgbClr val="B35C48"/>
                </a:solidFill>
              </a:rPr>
              <a:t>The international policy response: The role of the G-20.</a:t>
            </a:r>
          </a:p>
          <a:p>
            <a:pPr marL="1344613" lvl="1" indent="-538163">
              <a:buFont typeface="BdE Neue Helvetica 55 Roman" pitchFamily="34" charset="0"/>
              <a:buAutoNum type="romanUcPeriod"/>
            </a:pPr>
            <a:r>
              <a:rPr lang="es-ES_tradnl" sz="2000" smtClean="0"/>
              <a:t>Policy coordination</a:t>
            </a:r>
          </a:p>
          <a:p>
            <a:pPr marL="1344613" lvl="1" indent="-538163">
              <a:buFont typeface="BdE Neue Helvetica 55 Roman" pitchFamily="34" charset="0"/>
              <a:buAutoNum type="romanUcPeriod"/>
            </a:pPr>
            <a:r>
              <a:rPr lang="es-ES_tradnl" sz="2000" smtClean="0"/>
              <a:t>Reform of the International Financial Architecture </a:t>
            </a:r>
          </a:p>
          <a:p>
            <a:pPr marL="806450" indent="-538163">
              <a:spcBef>
                <a:spcPts val="1200"/>
              </a:spcBef>
              <a:buFont typeface="BdE Neue Helvetica 55 Roman" pitchFamily="34" charset="0"/>
              <a:buAutoNum type="arabicPeriod"/>
            </a:pPr>
            <a:r>
              <a:rPr lang="es-ES_tradnl" sz="2000" smtClean="0">
                <a:solidFill>
                  <a:srgbClr val="333333"/>
                </a:solidFill>
              </a:rPr>
              <a:t>The IMF response to the crisis: governance, lending and surveillance</a:t>
            </a:r>
          </a:p>
          <a:p>
            <a:pPr marL="806450" indent="-538163">
              <a:spcBef>
                <a:spcPts val="1200"/>
              </a:spcBef>
              <a:buFont typeface="BdE Neue Helvetica 55 Roman" pitchFamily="34" charset="0"/>
              <a:buAutoNum type="arabicPeriod"/>
            </a:pPr>
            <a:r>
              <a:rPr lang="es-ES_tradnl" sz="2000" b="0" smtClean="0">
                <a:solidFill>
                  <a:srgbClr val="B35C48"/>
                </a:solidFill>
              </a:rPr>
              <a:t>The EU response to the crisis: economic governance and crisis resolution  </a:t>
            </a:r>
          </a:p>
          <a:p>
            <a:pPr marL="806450" indent="-538163">
              <a:spcBef>
                <a:spcPts val="1200"/>
              </a:spcBef>
              <a:buFont typeface="BdE Neue Helvetica 55 Roman" pitchFamily="34" charset="0"/>
              <a:buAutoNum type="arabicPeriod" startAt="5"/>
            </a:pPr>
            <a:r>
              <a:rPr lang="es-ES_tradnl" sz="2000" b="0" smtClean="0">
                <a:solidFill>
                  <a:srgbClr val="B35C48"/>
                </a:solidFill>
              </a:rPr>
              <a:t>Scope for IMF/EU coordination</a:t>
            </a:r>
          </a:p>
          <a:p>
            <a:pPr marL="806450" indent="-538163">
              <a:spcBef>
                <a:spcPts val="1200"/>
              </a:spcBef>
              <a:buFont typeface="BdE Neue Helvetica 55 Roman" pitchFamily="34" charset="0"/>
              <a:buAutoNum type="arabicPeriod" startAt="5"/>
            </a:pPr>
            <a:r>
              <a:rPr lang="es-ES_tradnl" sz="2000" b="0" smtClean="0">
                <a:solidFill>
                  <a:srgbClr val="B35C48"/>
                </a:solidFill>
              </a:rPr>
              <a:t>Concluding comments</a:t>
            </a:r>
          </a:p>
        </p:txBody>
      </p:sp>
      <p:sp>
        <p:nvSpPr>
          <p:cNvPr id="19460" name="3 Marcador de número de diapositiva"/>
          <p:cNvSpPr>
            <a:spLocks noGrp="1"/>
          </p:cNvSpPr>
          <p:nvPr>
            <p:ph type="sldNum" sz="quarter" idx="10"/>
          </p:nvPr>
        </p:nvSpPr>
        <p:spPr>
          <a:noFill/>
        </p:spPr>
        <p:txBody>
          <a:bodyPr/>
          <a:lstStyle/>
          <a:p>
            <a:fld id="{23429B3D-341E-42B2-B066-89A75E95B79D}" type="slidenum">
              <a:rPr lang="es-ES_tradnl" smtClean="0"/>
              <a:pPr/>
              <a:t>12</a:t>
            </a:fld>
            <a:endParaRPr lang="es-ES_tradnl"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209550" y="74613"/>
            <a:ext cx="5927725" cy="688975"/>
          </a:xfrm>
        </p:spPr>
        <p:txBody>
          <a:bodyPr/>
          <a:lstStyle/>
          <a:p>
            <a:pPr>
              <a:tabLst>
                <a:tab pos="355600" algn="l"/>
              </a:tabLst>
            </a:pPr>
            <a:r>
              <a:rPr lang="es-ES_tradnl" smtClean="0"/>
              <a:t>IMF REFORM IN THE AFTERMATH OF THE CRISIS: GOVERNANCE AND FINANCIAL RESOURCES</a:t>
            </a:r>
          </a:p>
        </p:txBody>
      </p:sp>
      <p:sp>
        <p:nvSpPr>
          <p:cNvPr id="16387" name="2 Marcador de contenido"/>
          <p:cNvSpPr>
            <a:spLocks noGrp="1"/>
          </p:cNvSpPr>
          <p:nvPr>
            <p:ph idx="1"/>
          </p:nvPr>
        </p:nvSpPr>
        <p:spPr>
          <a:xfrm>
            <a:off x="238125" y="803275"/>
            <a:ext cx="8739188" cy="3113088"/>
          </a:xfrm>
        </p:spPr>
        <p:txBody>
          <a:bodyPr/>
          <a:lstStyle/>
          <a:p>
            <a:pPr marL="0" indent="0">
              <a:spcBef>
                <a:spcPct val="0"/>
              </a:spcBef>
              <a:spcAft>
                <a:spcPts val="600"/>
              </a:spcAft>
              <a:defRPr/>
            </a:pPr>
            <a:r>
              <a:rPr lang="es-ES_tradnl" dirty="0" err="1" smtClean="0"/>
              <a:t>The</a:t>
            </a:r>
            <a:r>
              <a:rPr lang="es-ES_tradnl" dirty="0" smtClean="0"/>
              <a:t> IMF has </a:t>
            </a:r>
            <a:r>
              <a:rPr lang="es-ES_tradnl" dirty="0" err="1" smtClean="0"/>
              <a:t>been</a:t>
            </a:r>
            <a:r>
              <a:rPr lang="es-ES_tradnl" dirty="0" smtClean="0"/>
              <a:t> a crucial </a:t>
            </a:r>
            <a:r>
              <a:rPr lang="es-ES_tradnl" dirty="0" err="1" smtClean="0"/>
              <a:t>piece</a:t>
            </a:r>
            <a:r>
              <a:rPr lang="es-ES_tradnl" dirty="0" smtClean="0"/>
              <a:t> in </a:t>
            </a:r>
            <a:r>
              <a:rPr lang="es-ES_tradnl" dirty="0" err="1" smtClean="0"/>
              <a:t>implementing</a:t>
            </a:r>
            <a:r>
              <a:rPr lang="es-ES_tradnl" dirty="0" smtClean="0"/>
              <a:t> G20 response </a:t>
            </a:r>
            <a:r>
              <a:rPr lang="es-ES_tradnl" dirty="0" err="1" smtClean="0"/>
              <a:t>to</a:t>
            </a:r>
            <a:r>
              <a:rPr lang="es-ES_tradnl" dirty="0" smtClean="0"/>
              <a:t> </a:t>
            </a:r>
            <a:r>
              <a:rPr lang="es-ES_tradnl" dirty="0" err="1" smtClean="0"/>
              <a:t>the</a:t>
            </a:r>
            <a:r>
              <a:rPr lang="es-ES_tradnl" dirty="0" smtClean="0"/>
              <a:t> crisis </a:t>
            </a:r>
            <a:r>
              <a:rPr lang="es-ES_tradnl" dirty="0" err="1" smtClean="0"/>
              <a:t>both</a:t>
            </a:r>
            <a:r>
              <a:rPr lang="es-ES_tradnl" dirty="0" smtClean="0"/>
              <a:t> </a:t>
            </a:r>
            <a:r>
              <a:rPr lang="es-ES_tradnl" dirty="0" err="1" smtClean="0"/>
              <a:t>through</a:t>
            </a:r>
            <a:r>
              <a:rPr lang="es-ES_tradnl" dirty="0" smtClean="0"/>
              <a:t> SURVEILLANCE and LENDING. </a:t>
            </a:r>
            <a:r>
              <a:rPr lang="es-ES_tradnl" dirty="0" err="1" smtClean="0"/>
              <a:t>To</a:t>
            </a:r>
            <a:r>
              <a:rPr lang="es-ES_tradnl" dirty="0" smtClean="0"/>
              <a:t> </a:t>
            </a:r>
            <a:r>
              <a:rPr lang="es-ES_tradnl" dirty="0" err="1" smtClean="0"/>
              <a:t>that</a:t>
            </a:r>
            <a:r>
              <a:rPr lang="es-ES_tradnl" dirty="0" smtClean="0"/>
              <a:t> </a:t>
            </a:r>
            <a:r>
              <a:rPr lang="es-ES_tradnl" dirty="0" err="1" smtClean="0"/>
              <a:t>end</a:t>
            </a:r>
            <a:r>
              <a:rPr lang="es-ES_tradnl" dirty="0" smtClean="0"/>
              <a:t>: </a:t>
            </a:r>
          </a:p>
          <a:p>
            <a:pPr>
              <a:spcBef>
                <a:spcPts val="600"/>
              </a:spcBef>
              <a:spcAft>
                <a:spcPts val="0"/>
              </a:spcAft>
              <a:buFont typeface="Wingdings" pitchFamily="2" charset="2"/>
              <a:buChar char="q"/>
              <a:defRPr/>
            </a:pPr>
            <a:r>
              <a:rPr lang="es-ES_tradnl" dirty="0" smtClean="0"/>
              <a:t>IMF </a:t>
            </a:r>
            <a:r>
              <a:rPr lang="es-ES_tradnl" dirty="0" err="1" smtClean="0"/>
              <a:t>governance</a:t>
            </a:r>
            <a:r>
              <a:rPr lang="es-ES_tradnl" dirty="0" smtClean="0"/>
              <a:t> has </a:t>
            </a:r>
            <a:r>
              <a:rPr lang="es-ES_tradnl" dirty="0" err="1" smtClean="0"/>
              <a:t>been</a:t>
            </a:r>
            <a:r>
              <a:rPr lang="es-ES_tradnl" dirty="0" smtClean="0"/>
              <a:t> </a:t>
            </a:r>
            <a:r>
              <a:rPr lang="es-ES_tradnl" dirty="0" err="1" smtClean="0"/>
              <a:t>improved</a:t>
            </a:r>
            <a:r>
              <a:rPr lang="es-ES_tradnl" dirty="0" smtClean="0"/>
              <a:t>: </a:t>
            </a:r>
            <a:r>
              <a:rPr lang="es-ES_tradnl" dirty="0" err="1" smtClean="0"/>
              <a:t>upgraded</a:t>
            </a:r>
            <a:r>
              <a:rPr lang="es-ES_tradnl" dirty="0" smtClean="0"/>
              <a:t> </a:t>
            </a:r>
            <a:r>
              <a:rPr lang="es-ES_tradnl" dirty="0" err="1" smtClean="0"/>
              <a:t>representation</a:t>
            </a:r>
            <a:r>
              <a:rPr lang="es-ES_tradnl" dirty="0" smtClean="0"/>
              <a:t> of </a:t>
            </a:r>
            <a:r>
              <a:rPr lang="es-ES_tradnl" dirty="0" err="1" smtClean="0"/>
              <a:t>emerging</a:t>
            </a:r>
            <a:r>
              <a:rPr lang="es-ES_tradnl" dirty="0" smtClean="0"/>
              <a:t> and </a:t>
            </a:r>
            <a:r>
              <a:rPr lang="es-ES_tradnl" dirty="0" err="1" smtClean="0"/>
              <a:t>developing</a:t>
            </a:r>
            <a:r>
              <a:rPr lang="es-ES_tradnl" dirty="0" smtClean="0"/>
              <a:t> </a:t>
            </a:r>
            <a:r>
              <a:rPr lang="es-ES_tradnl" dirty="0" err="1" smtClean="0"/>
              <a:t>countries</a:t>
            </a:r>
            <a:r>
              <a:rPr lang="es-ES_tradnl" dirty="0" smtClean="0"/>
              <a:t> (</a:t>
            </a:r>
            <a:r>
              <a:rPr lang="es-ES_tradnl" dirty="0" err="1" smtClean="0"/>
              <a:t>quota</a:t>
            </a:r>
            <a:r>
              <a:rPr lang="es-ES_tradnl" dirty="0" smtClean="0"/>
              <a:t> </a:t>
            </a:r>
            <a:r>
              <a:rPr lang="es-ES_tradnl" dirty="0" err="1" smtClean="0"/>
              <a:t>increases</a:t>
            </a:r>
            <a:r>
              <a:rPr lang="es-ES_tradnl" dirty="0" smtClean="0"/>
              <a:t> of </a:t>
            </a:r>
            <a:r>
              <a:rPr lang="es-ES_tradnl" dirty="0" err="1" smtClean="0"/>
              <a:t>underrepresented</a:t>
            </a:r>
            <a:r>
              <a:rPr lang="es-ES_tradnl" dirty="0" smtClean="0"/>
              <a:t> and </a:t>
            </a:r>
            <a:r>
              <a:rPr lang="es-ES_tradnl" dirty="0" err="1" smtClean="0"/>
              <a:t>low</a:t>
            </a:r>
            <a:r>
              <a:rPr lang="es-ES_tradnl" dirty="0" smtClean="0"/>
              <a:t> </a:t>
            </a:r>
            <a:r>
              <a:rPr lang="es-ES_tradnl" dirty="0" err="1" smtClean="0"/>
              <a:t>income</a:t>
            </a:r>
            <a:r>
              <a:rPr lang="es-ES_tradnl" dirty="0" smtClean="0"/>
              <a:t> </a:t>
            </a:r>
            <a:r>
              <a:rPr lang="es-ES_tradnl" dirty="0" err="1" smtClean="0"/>
              <a:t>countries</a:t>
            </a:r>
            <a:r>
              <a:rPr lang="es-ES_tradnl" dirty="0" smtClean="0"/>
              <a:t>). 2010 IMF </a:t>
            </a:r>
            <a:r>
              <a:rPr lang="es-ES_tradnl" dirty="0" err="1" smtClean="0"/>
              <a:t>Governance</a:t>
            </a:r>
            <a:r>
              <a:rPr lang="es-ES_tradnl" dirty="0" smtClean="0"/>
              <a:t> </a:t>
            </a:r>
            <a:r>
              <a:rPr lang="es-ES_tradnl" dirty="0" err="1" smtClean="0"/>
              <a:t>Reform</a:t>
            </a:r>
            <a:r>
              <a:rPr lang="es-ES_tradnl" dirty="0" smtClean="0"/>
              <a:t>:</a:t>
            </a:r>
          </a:p>
          <a:p>
            <a:pPr marL="892175" lvl="1" indent="-357188">
              <a:lnSpc>
                <a:spcPct val="90000"/>
              </a:lnSpc>
              <a:buFont typeface="Wingdings" pitchFamily="2" charset="2"/>
              <a:buChar char="q"/>
              <a:defRPr/>
            </a:pPr>
            <a:r>
              <a:rPr lang="es-ES_tradnl" dirty="0" smtClean="0"/>
              <a:t>6% transfer of </a:t>
            </a:r>
            <a:r>
              <a:rPr lang="es-ES_tradnl" dirty="0" err="1" smtClean="0"/>
              <a:t>quota</a:t>
            </a:r>
            <a:r>
              <a:rPr lang="es-ES_tradnl" dirty="0" smtClean="0"/>
              <a:t> </a:t>
            </a:r>
            <a:r>
              <a:rPr lang="es-ES_tradnl" dirty="0" err="1" smtClean="0"/>
              <a:t>to</a:t>
            </a:r>
            <a:r>
              <a:rPr lang="es-ES_tradnl" dirty="0" smtClean="0"/>
              <a:t> </a:t>
            </a:r>
            <a:r>
              <a:rPr lang="es-ES_tradnl" dirty="0" err="1" smtClean="0"/>
              <a:t>emerging</a:t>
            </a:r>
            <a:r>
              <a:rPr lang="es-ES_tradnl" dirty="0" smtClean="0"/>
              <a:t> and </a:t>
            </a:r>
            <a:r>
              <a:rPr lang="es-ES_tradnl" dirty="0" err="1" smtClean="0"/>
              <a:t>developing</a:t>
            </a:r>
            <a:r>
              <a:rPr lang="es-ES_tradnl" dirty="0" smtClean="0"/>
              <a:t> </a:t>
            </a:r>
            <a:r>
              <a:rPr lang="es-ES_tradnl" dirty="0" err="1" smtClean="0"/>
              <a:t>countries</a:t>
            </a:r>
            <a:r>
              <a:rPr lang="es-ES_tradnl" dirty="0" smtClean="0"/>
              <a:t>; </a:t>
            </a:r>
            <a:r>
              <a:rPr lang="es-ES_tradnl" dirty="0" err="1" smtClean="0"/>
              <a:t>next</a:t>
            </a:r>
            <a:r>
              <a:rPr lang="es-ES_tradnl" dirty="0" smtClean="0"/>
              <a:t> </a:t>
            </a:r>
            <a:r>
              <a:rPr lang="es-ES_tradnl" dirty="0" err="1" smtClean="0"/>
              <a:t>quota</a:t>
            </a:r>
            <a:r>
              <a:rPr lang="es-ES_tradnl" dirty="0" smtClean="0"/>
              <a:t> </a:t>
            </a:r>
            <a:r>
              <a:rPr lang="es-ES_tradnl" dirty="0" err="1" smtClean="0"/>
              <a:t>review</a:t>
            </a:r>
            <a:r>
              <a:rPr lang="es-ES_tradnl" dirty="0" smtClean="0"/>
              <a:t> in 2014</a:t>
            </a:r>
          </a:p>
          <a:p>
            <a:pPr marL="892175" lvl="1" indent="-357188">
              <a:lnSpc>
                <a:spcPct val="90000"/>
              </a:lnSpc>
              <a:buFont typeface="Wingdings" pitchFamily="2" charset="2"/>
              <a:buChar char="q"/>
              <a:defRPr/>
            </a:pPr>
            <a:r>
              <a:rPr lang="es-ES_tradnl" dirty="0" err="1" smtClean="0"/>
              <a:t>Increase</a:t>
            </a:r>
            <a:r>
              <a:rPr lang="es-ES_tradnl" dirty="0" smtClean="0"/>
              <a:t> EME/ LIC </a:t>
            </a:r>
            <a:r>
              <a:rPr lang="es-ES_tradnl" dirty="0" err="1" smtClean="0"/>
              <a:t>representation</a:t>
            </a:r>
            <a:r>
              <a:rPr lang="es-ES_tradnl" dirty="0" smtClean="0"/>
              <a:t> </a:t>
            </a:r>
            <a:r>
              <a:rPr lang="es-ES_tradnl" dirty="0" err="1" smtClean="0"/>
              <a:t>by</a:t>
            </a:r>
            <a:r>
              <a:rPr lang="es-ES_tradnl" dirty="0" smtClean="0"/>
              <a:t> 2 </a:t>
            </a:r>
            <a:r>
              <a:rPr lang="es-ES_tradnl" dirty="0" err="1" smtClean="0"/>
              <a:t>seats</a:t>
            </a:r>
            <a:r>
              <a:rPr lang="es-ES_tradnl" dirty="0" smtClean="0"/>
              <a:t>/ 24 in </a:t>
            </a:r>
            <a:r>
              <a:rPr lang="es-ES_tradnl" dirty="0" err="1" smtClean="0"/>
              <a:t>the</a:t>
            </a:r>
            <a:r>
              <a:rPr lang="es-ES_tradnl" dirty="0" smtClean="0"/>
              <a:t> </a:t>
            </a:r>
            <a:r>
              <a:rPr lang="es-ES_tradnl" dirty="0" err="1" smtClean="0"/>
              <a:t>Board</a:t>
            </a:r>
            <a:r>
              <a:rPr lang="es-ES_tradnl" dirty="0" smtClean="0"/>
              <a:t> of </a:t>
            </a:r>
            <a:r>
              <a:rPr lang="es-ES_tradnl" dirty="0" err="1" smtClean="0"/>
              <a:t>Directors</a:t>
            </a:r>
            <a:r>
              <a:rPr lang="es-ES_tradnl" dirty="0" smtClean="0"/>
              <a:t>; </a:t>
            </a:r>
            <a:r>
              <a:rPr lang="es-ES_tradnl" dirty="0" err="1" smtClean="0"/>
              <a:t>Advanced</a:t>
            </a:r>
            <a:r>
              <a:rPr lang="es-ES_tradnl" dirty="0" smtClean="0"/>
              <a:t> </a:t>
            </a:r>
            <a:r>
              <a:rPr lang="es-ES_tradnl" dirty="0" err="1" smtClean="0"/>
              <a:t>Europeans</a:t>
            </a:r>
            <a:r>
              <a:rPr lang="es-ES_tradnl" dirty="0" smtClean="0"/>
              <a:t> </a:t>
            </a:r>
            <a:r>
              <a:rPr lang="es-ES_tradnl" dirty="0" err="1" smtClean="0"/>
              <a:t>to</a:t>
            </a:r>
            <a:r>
              <a:rPr lang="es-ES_tradnl" dirty="0" smtClean="0"/>
              <a:t> reduce </a:t>
            </a:r>
            <a:r>
              <a:rPr lang="es-ES_tradnl" dirty="0" err="1" smtClean="0"/>
              <a:t>their</a:t>
            </a:r>
            <a:r>
              <a:rPr lang="es-ES_tradnl" dirty="0" smtClean="0"/>
              <a:t> </a:t>
            </a:r>
            <a:r>
              <a:rPr lang="es-ES_tradnl" dirty="0" err="1" smtClean="0"/>
              <a:t>presence</a:t>
            </a:r>
            <a:r>
              <a:rPr lang="es-ES_tradnl" dirty="0" smtClean="0"/>
              <a:t> </a:t>
            </a:r>
            <a:r>
              <a:rPr lang="es-ES_tradnl" dirty="0" err="1" smtClean="0"/>
              <a:t>by</a:t>
            </a:r>
            <a:r>
              <a:rPr lang="es-ES_tradnl" dirty="0" smtClean="0"/>
              <a:t> 2 </a:t>
            </a:r>
            <a:r>
              <a:rPr lang="es-ES_tradnl" dirty="0" err="1" smtClean="0"/>
              <a:t>seats</a:t>
            </a:r>
            <a:endParaRPr lang="es-ES_tradnl" dirty="0" smtClean="0"/>
          </a:p>
        </p:txBody>
      </p:sp>
      <p:sp>
        <p:nvSpPr>
          <p:cNvPr id="20484" name="3 Marcador de número de diapositiva"/>
          <p:cNvSpPr>
            <a:spLocks noGrp="1"/>
          </p:cNvSpPr>
          <p:nvPr>
            <p:ph type="sldNum" sz="quarter" idx="10"/>
          </p:nvPr>
        </p:nvSpPr>
        <p:spPr>
          <a:noFill/>
        </p:spPr>
        <p:txBody>
          <a:bodyPr/>
          <a:lstStyle/>
          <a:p>
            <a:fld id="{CCA64575-90D5-4890-A01C-CE3A9584C12A}" type="slidenum">
              <a:rPr lang="es-ES_tradnl" smtClean="0"/>
              <a:pPr/>
              <a:t>13</a:t>
            </a:fld>
            <a:endParaRPr lang="es-ES_tradnl" smtClean="0"/>
          </a:p>
        </p:txBody>
      </p:sp>
      <p:sp>
        <p:nvSpPr>
          <p:cNvPr id="5" name="2 Marcador de contenido"/>
          <p:cNvSpPr txBox="1">
            <a:spLocks/>
          </p:cNvSpPr>
          <p:nvPr/>
        </p:nvSpPr>
        <p:spPr bwMode="auto">
          <a:xfrm>
            <a:off x="200025" y="3398838"/>
            <a:ext cx="3846513" cy="2995612"/>
          </a:xfrm>
          <a:prstGeom prst="rect">
            <a:avLst/>
          </a:prstGeom>
          <a:noFill/>
          <a:ln w="9525">
            <a:noFill/>
            <a:miter lim="800000"/>
            <a:headEnd/>
            <a:tailEnd/>
          </a:ln>
        </p:spPr>
        <p:txBody>
          <a:bodyPr/>
          <a:lstStyle/>
          <a:p>
            <a:pPr marL="342900" indent="-342900" eaLnBrk="0" hangingPunct="0">
              <a:spcBef>
                <a:spcPct val="20000"/>
              </a:spcBef>
              <a:buClr>
                <a:srgbClr val="993300"/>
              </a:buClr>
              <a:buFont typeface="Wingdings" pitchFamily="2" charset="2"/>
              <a:buChar char="q"/>
              <a:defRPr/>
            </a:pPr>
            <a:endParaRPr lang="es-ES_tradnl" kern="0" dirty="0">
              <a:latin typeface="+mn-lt"/>
            </a:endParaRPr>
          </a:p>
          <a:p>
            <a:pPr marL="342900" indent="-342900" eaLnBrk="0" hangingPunct="0">
              <a:spcBef>
                <a:spcPct val="20000"/>
              </a:spcBef>
              <a:buClr>
                <a:srgbClr val="993300"/>
              </a:buClr>
              <a:buFont typeface="Wingdings" pitchFamily="2" charset="2"/>
              <a:buChar char="q"/>
              <a:defRPr/>
            </a:pPr>
            <a:r>
              <a:rPr lang="es-ES_tradnl" kern="0" dirty="0">
                <a:latin typeface="+mn-lt"/>
              </a:rPr>
              <a:t>IMF </a:t>
            </a:r>
            <a:r>
              <a:rPr lang="es-ES_tradnl" kern="0" dirty="0" err="1">
                <a:latin typeface="+mn-lt"/>
              </a:rPr>
              <a:t>financial</a:t>
            </a:r>
            <a:r>
              <a:rPr lang="es-ES_tradnl" kern="0" dirty="0">
                <a:latin typeface="+mn-lt"/>
              </a:rPr>
              <a:t> </a:t>
            </a:r>
            <a:r>
              <a:rPr lang="es-ES_tradnl" kern="0" dirty="0" err="1">
                <a:latin typeface="+mn-lt"/>
              </a:rPr>
              <a:t>resources</a:t>
            </a:r>
            <a:r>
              <a:rPr lang="es-ES_tradnl" kern="0" dirty="0">
                <a:latin typeface="+mn-lt"/>
              </a:rPr>
              <a:t> </a:t>
            </a:r>
            <a:r>
              <a:rPr lang="es-ES_tradnl" kern="0" dirty="0" err="1">
                <a:latin typeface="+mn-lt"/>
              </a:rPr>
              <a:t>have</a:t>
            </a:r>
            <a:r>
              <a:rPr lang="es-ES_tradnl" kern="0" dirty="0">
                <a:latin typeface="+mn-lt"/>
              </a:rPr>
              <a:t> </a:t>
            </a:r>
            <a:r>
              <a:rPr lang="es-ES_tradnl" kern="0" dirty="0" err="1">
                <a:latin typeface="+mn-lt"/>
              </a:rPr>
              <a:t>been</a:t>
            </a:r>
            <a:r>
              <a:rPr lang="es-ES_tradnl" kern="0" dirty="0">
                <a:latin typeface="+mn-lt"/>
              </a:rPr>
              <a:t> </a:t>
            </a:r>
            <a:r>
              <a:rPr lang="es-ES_tradnl" kern="0" dirty="0" err="1">
                <a:latin typeface="+mn-lt"/>
              </a:rPr>
              <a:t>increased</a:t>
            </a:r>
            <a:r>
              <a:rPr lang="es-ES_tradnl" kern="0" dirty="0">
                <a:latin typeface="+mn-lt"/>
              </a:rPr>
              <a:t>: </a:t>
            </a:r>
            <a:r>
              <a:rPr lang="es-ES_tradnl" kern="0" dirty="0" err="1">
                <a:latin typeface="+mn-lt"/>
              </a:rPr>
              <a:t>The</a:t>
            </a:r>
            <a:r>
              <a:rPr lang="es-ES_tradnl" kern="0" dirty="0">
                <a:latin typeface="+mn-lt"/>
              </a:rPr>
              <a:t> </a:t>
            </a:r>
            <a:r>
              <a:rPr lang="es-ES_tradnl" kern="0" dirty="0" err="1">
                <a:latin typeface="+mn-lt"/>
              </a:rPr>
              <a:t>london</a:t>
            </a:r>
            <a:r>
              <a:rPr lang="es-ES_tradnl" kern="0" dirty="0">
                <a:latin typeface="+mn-lt"/>
              </a:rPr>
              <a:t> 2009 Summit </a:t>
            </a:r>
            <a:r>
              <a:rPr lang="es-ES_tradnl" kern="0" dirty="0" err="1">
                <a:latin typeface="+mn-lt"/>
              </a:rPr>
              <a:t>tripled</a:t>
            </a:r>
            <a:r>
              <a:rPr lang="es-ES_tradnl" kern="0" dirty="0">
                <a:latin typeface="+mn-lt"/>
              </a:rPr>
              <a:t> </a:t>
            </a:r>
            <a:r>
              <a:rPr lang="es-ES_tradnl" kern="0" dirty="0" err="1">
                <a:latin typeface="+mn-lt"/>
              </a:rPr>
              <a:t>its</a:t>
            </a:r>
            <a:r>
              <a:rPr lang="es-ES_tradnl" kern="0" dirty="0">
                <a:latin typeface="+mn-lt"/>
              </a:rPr>
              <a:t> </a:t>
            </a:r>
            <a:r>
              <a:rPr lang="es-ES_tradnl" kern="0" dirty="0" err="1">
                <a:latin typeface="+mn-lt"/>
              </a:rPr>
              <a:t>resources</a:t>
            </a:r>
            <a:r>
              <a:rPr lang="es-ES_tradnl" b="0" kern="0" dirty="0">
                <a:solidFill>
                  <a:srgbClr val="B35C48"/>
                </a:solidFill>
                <a:latin typeface="+mn-lt"/>
              </a:rPr>
              <a:t> (</a:t>
            </a:r>
            <a:r>
              <a:rPr lang="es-ES_tradnl" b="0" kern="0" dirty="0" err="1">
                <a:solidFill>
                  <a:srgbClr val="B35C48"/>
                </a:solidFill>
                <a:latin typeface="+mn-lt"/>
              </a:rPr>
              <a:t>to</a:t>
            </a:r>
            <a:r>
              <a:rPr lang="es-ES_tradnl" b="0" kern="0" dirty="0">
                <a:solidFill>
                  <a:srgbClr val="B35C48"/>
                </a:solidFill>
                <a:latin typeface="+mn-lt"/>
              </a:rPr>
              <a:t> </a:t>
            </a:r>
            <a:r>
              <a:rPr lang="es-ES_tradnl" b="0" dirty="0">
                <a:solidFill>
                  <a:srgbClr val="B35C48"/>
                </a:solidFill>
              </a:rPr>
              <a:t>$750 </a:t>
            </a:r>
            <a:r>
              <a:rPr lang="es-ES_tradnl" b="0" dirty="0" err="1">
                <a:solidFill>
                  <a:srgbClr val="B35C48"/>
                </a:solidFill>
              </a:rPr>
              <a:t>bn</a:t>
            </a:r>
            <a:r>
              <a:rPr lang="es-ES_tradnl" b="0" dirty="0">
                <a:solidFill>
                  <a:srgbClr val="B35C48"/>
                </a:solidFill>
              </a:rPr>
              <a:t>)</a:t>
            </a:r>
          </a:p>
          <a:p>
            <a:pPr marL="892175" lvl="1" indent="-357188" eaLnBrk="0" hangingPunct="0">
              <a:spcBef>
                <a:spcPct val="20000"/>
              </a:spcBef>
              <a:buClr>
                <a:srgbClr val="666666"/>
              </a:buClr>
              <a:buFont typeface="Wingdings" pitchFamily="2" charset="2"/>
              <a:buChar char="q"/>
              <a:defRPr/>
            </a:pPr>
            <a:r>
              <a:rPr lang="es-ES_tradnl" b="0" dirty="0">
                <a:solidFill>
                  <a:srgbClr val="B35C48"/>
                </a:solidFill>
              </a:rPr>
              <a:t>NAB: </a:t>
            </a:r>
            <a:r>
              <a:rPr lang="es-ES_tradnl" b="0" dirty="0" err="1">
                <a:solidFill>
                  <a:srgbClr val="B35C48"/>
                </a:solidFill>
              </a:rPr>
              <a:t>from</a:t>
            </a:r>
            <a:r>
              <a:rPr lang="es-ES_tradnl" b="0" dirty="0">
                <a:solidFill>
                  <a:srgbClr val="B35C48"/>
                </a:solidFill>
              </a:rPr>
              <a:t> 55 </a:t>
            </a:r>
            <a:r>
              <a:rPr lang="es-ES_tradnl" b="0" dirty="0" err="1">
                <a:solidFill>
                  <a:srgbClr val="B35C48"/>
                </a:solidFill>
              </a:rPr>
              <a:t>bn</a:t>
            </a:r>
            <a:r>
              <a:rPr lang="es-ES_tradnl" b="0" dirty="0">
                <a:solidFill>
                  <a:srgbClr val="B35C48"/>
                </a:solidFill>
              </a:rPr>
              <a:t> USD  </a:t>
            </a:r>
            <a:r>
              <a:rPr lang="es-ES_tradnl" b="0" dirty="0" err="1">
                <a:solidFill>
                  <a:srgbClr val="B35C48"/>
                </a:solidFill>
              </a:rPr>
              <a:t>to</a:t>
            </a:r>
            <a:r>
              <a:rPr lang="es-ES_tradnl" b="0" dirty="0">
                <a:solidFill>
                  <a:srgbClr val="B35C48"/>
                </a:solidFill>
              </a:rPr>
              <a:t> 588 </a:t>
            </a:r>
            <a:r>
              <a:rPr lang="es-ES_tradnl" b="0" dirty="0" err="1">
                <a:solidFill>
                  <a:srgbClr val="B35C48"/>
                </a:solidFill>
              </a:rPr>
              <a:t>bn</a:t>
            </a:r>
            <a:r>
              <a:rPr lang="es-ES_tradnl" b="0" dirty="0">
                <a:solidFill>
                  <a:srgbClr val="B35C48"/>
                </a:solidFill>
              </a:rPr>
              <a:t> USD (</a:t>
            </a:r>
            <a:r>
              <a:rPr lang="es-ES_tradnl" b="0" dirty="0" err="1">
                <a:solidFill>
                  <a:srgbClr val="B35C48"/>
                </a:solidFill>
              </a:rPr>
              <a:t>March</a:t>
            </a:r>
            <a:r>
              <a:rPr lang="es-ES_tradnl" b="0" dirty="0">
                <a:solidFill>
                  <a:srgbClr val="B35C48"/>
                </a:solidFill>
              </a:rPr>
              <a:t> 2011)</a:t>
            </a:r>
            <a:endParaRPr lang="es-ES_tradnl" b="0" kern="0" dirty="0">
              <a:solidFill>
                <a:srgbClr val="B35C48"/>
              </a:solidFill>
              <a:latin typeface="+mn-lt"/>
            </a:endParaRPr>
          </a:p>
          <a:p>
            <a:pPr marL="892175" lvl="1" indent="-357188" eaLnBrk="0" hangingPunct="0">
              <a:spcBef>
                <a:spcPct val="20000"/>
              </a:spcBef>
              <a:buClr>
                <a:srgbClr val="666666"/>
              </a:buClr>
              <a:buFont typeface="Wingdings" pitchFamily="2" charset="2"/>
              <a:buChar char="q"/>
              <a:defRPr/>
            </a:pPr>
            <a:r>
              <a:rPr lang="es-ES_tradnl" b="0" kern="0" dirty="0">
                <a:solidFill>
                  <a:srgbClr val="B35C48"/>
                </a:solidFill>
                <a:latin typeface="+mn-lt"/>
              </a:rPr>
              <a:t>100% </a:t>
            </a:r>
            <a:r>
              <a:rPr lang="es-ES_tradnl" b="0" kern="0" dirty="0" err="1">
                <a:solidFill>
                  <a:srgbClr val="B35C48"/>
                </a:solidFill>
                <a:latin typeface="+mn-lt"/>
              </a:rPr>
              <a:t>Increase</a:t>
            </a:r>
            <a:r>
              <a:rPr lang="es-ES_tradnl" b="0" kern="0" dirty="0">
                <a:solidFill>
                  <a:srgbClr val="B35C48"/>
                </a:solidFill>
                <a:latin typeface="+mn-lt"/>
              </a:rPr>
              <a:t> in </a:t>
            </a:r>
            <a:r>
              <a:rPr lang="es-ES_tradnl" b="0" kern="0" dirty="0" err="1">
                <a:solidFill>
                  <a:srgbClr val="B35C48"/>
                </a:solidFill>
                <a:latin typeface="+mn-lt"/>
              </a:rPr>
              <a:t>quotas</a:t>
            </a:r>
            <a:r>
              <a:rPr lang="es-ES_tradnl" b="0" kern="0" dirty="0">
                <a:solidFill>
                  <a:srgbClr val="B35C48"/>
                </a:solidFill>
                <a:latin typeface="+mn-lt"/>
              </a:rPr>
              <a:t> (2010 </a:t>
            </a:r>
            <a:r>
              <a:rPr lang="es-ES_tradnl" b="0" kern="0" dirty="0" err="1">
                <a:solidFill>
                  <a:srgbClr val="B35C48"/>
                </a:solidFill>
                <a:latin typeface="+mn-lt"/>
              </a:rPr>
              <a:t>Reform</a:t>
            </a:r>
            <a:r>
              <a:rPr lang="es-ES_tradnl" b="0" kern="0" dirty="0">
                <a:solidFill>
                  <a:srgbClr val="B35C48"/>
                </a:solidFill>
                <a:latin typeface="+mn-lt"/>
              </a:rPr>
              <a:t>)</a:t>
            </a:r>
            <a:endParaRPr lang="es-ES_tradnl" kern="0" dirty="0">
              <a:latin typeface="+mn-lt"/>
            </a:endParaRPr>
          </a:p>
        </p:txBody>
      </p:sp>
      <p:sp>
        <p:nvSpPr>
          <p:cNvPr id="20486" name="7 CuadroTexto"/>
          <p:cNvSpPr txBox="1">
            <a:spLocks noChangeArrowheads="1"/>
          </p:cNvSpPr>
          <p:nvPr/>
        </p:nvSpPr>
        <p:spPr bwMode="auto">
          <a:xfrm>
            <a:off x="4532313" y="3668713"/>
            <a:ext cx="4021137" cy="369887"/>
          </a:xfrm>
          <a:prstGeom prst="rect">
            <a:avLst/>
          </a:prstGeom>
          <a:noFill/>
          <a:ln w="9525">
            <a:noFill/>
            <a:miter lim="800000"/>
            <a:headEnd/>
            <a:tailEnd/>
          </a:ln>
        </p:spPr>
        <p:txBody>
          <a:bodyPr>
            <a:spAutoFit/>
          </a:bodyPr>
          <a:lstStyle/>
          <a:p>
            <a:r>
              <a:rPr lang="es-ES"/>
              <a:t> Contributions to expanded NAB</a:t>
            </a:r>
            <a:endParaRPr lang="es-ES_tradnl"/>
          </a:p>
        </p:txBody>
      </p:sp>
      <p:pic>
        <p:nvPicPr>
          <p:cNvPr id="20487" name="Picture 25"/>
          <p:cNvPicPr>
            <a:picLocks noChangeAspect="1" noChangeArrowheads="1"/>
          </p:cNvPicPr>
          <p:nvPr/>
        </p:nvPicPr>
        <p:blipFill>
          <a:blip r:embed="rId3"/>
          <a:srcRect/>
          <a:stretch>
            <a:fillRect/>
          </a:stretch>
        </p:blipFill>
        <p:spPr bwMode="auto">
          <a:xfrm>
            <a:off x="4389438" y="3927475"/>
            <a:ext cx="4384675" cy="2609850"/>
          </a:xfrm>
          <a:prstGeom prst="rect">
            <a:avLst/>
          </a:prstGeom>
          <a:noFill/>
          <a:ln w="9525">
            <a:noFill/>
            <a:miter lim="800000"/>
            <a:headEnd/>
            <a:tailEnd/>
          </a:ln>
        </p:spPr>
      </p:pic>
      <p:sp>
        <p:nvSpPr>
          <p:cNvPr id="20488" name="AutoShape 9"/>
          <p:cNvSpPr>
            <a:spLocks noChangeAspect="1" noChangeArrowheads="1"/>
          </p:cNvSpPr>
          <p:nvPr/>
        </p:nvSpPr>
        <p:spPr bwMode="auto">
          <a:xfrm>
            <a:off x="3717925" y="3392488"/>
            <a:ext cx="5454650" cy="3082925"/>
          </a:xfrm>
          <a:prstGeom prst="rect">
            <a:avLst/>
          </a:prstGeom>
          <a:noFill/>
          <a:ln w="9525">
            <a:noFill/>
            <a:miter lim="800000"/>
            <a:headEnd/>
            <a:tailEnd/>
          </a:ln>
        </p:spPr>
        <p:txBody>
          <a:bodyPr/>
          <a:lstStyle/>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233363" y="187325"/>
            <a:ext cx="6292850" cy="688975"/>
          </a:xfrm>
        </p:spPr>
        <p:txBody>
          <a:bodyPr/>
          <a:lstStyle/>
          <a:p>
            <a:r>
              <a:rPr lang="es-ES_tradnl" smtClean="0"/>
              <a:t>IMF RESPONSE TO THE CRISIS: UPGRADED SURVEILLANCE</a:t>
            </a:r>
          </a:p>
        </p:txBody>
      </p:sp>
      <p:sp>
        <p:nvSpPr>
          <p:cNvPr id="3" name="2 Marcador de contenido"/>
          <p:cNvSpPr>
            <a:spLocks noGrp="1"/>
          </p:cNvSpPr>
          <p:nvPr>
            <p:ph idx="1"/>
          </p:nvPr>
        </p:nvSpPr>
        <p:spPr>
          <a:xfrm>
            <a:off x="192088" y="819150"/>
            <a:ext cx="8742362" cy="5368925"/>
          </a:xfrm>
        </p:spPr>
        <p:txBody>
          <a:bodyPr/>
          <a:lstStyle/>
          <a:p>
            <a:pPr lvl="3">
              <a:lnSpc>
                <a:spcPct val="90000"/>
              </a:lnSpc>
              <a:defRPr/>
            </a:pPr>
            <a:endParaRPr lang="es-ES_tradnl" dirty="0" smtClean="0">
              <a:solidFill>
                <a:schemeClr val="accent1"/>
              </a:solidFill>
            </a:endParaRPr>
          </a:p>
          <a:p>
            <a:pPr>
              <a:lnSpc>
                <a:spcPct val="90000"/>
              </a:lnSpc>
              <a:spcBef>
                <a:spcPts val="24"/>
              </a:spcBef>
              <a:buFont typeface="Wingdings" pitchFamily="2" charset="2"/>
              <a:buChar char="q"/>
              <a:defRPr/>
            </a:pPr>
            <a:r>
              <a:rPr lang="es-ES_tradnl" dirty="0" err="1" smtClean="0"/>
              <a:t>Pressure</a:t>
            </a:r>
            <a:r>
              <a:rPr lang="es-ES_tradnl" dirty="0" smtClean="0"/>
              <a:t> </a:t>
            </a:r>
            <a:r>
              <a:rPr lang="es-ES_tradnl" dirty="0" err="1" smtClean="0"/>
              <a:t>on</a:t>
            </a:r>
            <a:r>
              <a:rPr lang="es-ES_tradnl" dirty="0" smtClean="0"/>
              <a:t> </a:t>
            </a:r>
            <a:r>
              <a:rPr lang="es-ES_tradnl" dirty="0" err="1" smtClean="0"/>
              <a:t>the</a:t>
            </a:r>
            <a:r>
              <a:rPr lang="es-ES_tradnl" dirty="0" smtClean="0"/>
              <a:t> IMF </a:t>
            </a:r>
            <a:r>
              <a:rPr lang="es-ES_tradnl" dirty="0" err="1" smtClean="0"/>
              <a:t>to</a:t>
            </a:r>
            <a:r>
              <a:rPr lang="es-ES_tradnl" dirty="0" smtClean="0"/>
              <a:t> </a:t>
            </a:r>
            <a:r>
              <a:rPr lang="es-ES_tradnl" dirty="0" err="1" smtClean="0"/>
              <a:t>improve</a:t>
            </a:r>
            <a:r>
              <a:rPr lang="es-ES_tradnl" dirty="0" smtClean="0"/>
              <a:t> </a:t>
            </a:r>
            <a:r>
              <a:rPr lang="es-ES_tradnl" dirty="0" err="1" smtClean="0"/>
              <a:t>its</a:t>
            </a:r>
            <a:r>
              <a:rPr lang="es-ES_tradnl" dirty="0" smtClean="0"/>
              <a:t> </a:t>
            </a:r>
            <a:r>
              <a:rPr lang="es-ES_tradnl" dirty="0" err="1" smtClean="0"/>
              <a:t>surveillance</a:t>
            </a:r>
            <a:r>
              <a:rPr lang="es-ES_tradnl" dirty="0" smtClean="0"/>
              <a:t> and </a:t>
            </a:r>
            <a:r>
              <a:rPr lang="es-ES_tradnl" dirty="0" err="1" smtClean="0"/>
              <a:t>eliminate</a:t>
            </a:r>
            <a:r>
              <a:rPr lang="es-ES_tradnl" dirty="0" smtClean="0"/>
              <a:t> </a:t>
            </a:r>
            <a:r>
              <a:rPr lang="es-ES_tradnl" dirty="0" err="1" smtClean="0"/>
              <a:t>its</a:t>
            </a:r>
            <a:r>
              <a:rPr lang="es-ES_tradnl" dirty="0" smtClean="0"/>
              <a:t> </a:t>
            </a:r>
            <a:r>
              <a:rPr lang="es-ES_tradnl" dirty="0" err="1" smtClean="0"/>
              <a:t>shortfalls</a:t>
            </a:r>
            <a:r>
              <a:rPr lang="es-ES_tradnl" dirty="0" smtClean="0"/>
              <a:t>: IEO </a:t>
            </a:r>
            <a:r>
              <a:rPr lang="es-ES_tradnl" dirty="0" err="1" smtClean="0"/>
              <a:t>Report</a:t>
            </a:r>
            <a:r>
              <a:rPr lang="es-ES_tradnl" dirty="0" smtClean="0"/>
              <a:t> </a:t>
            </a:r>
            <a:r>
              <a:rPr lang="es-ES_tradnl" dirty="0" err="1" smtClean="0"/>
              <a:t>on</a:t>
            </a:r>
            <a:r>
              <a:rPr lang="es-ES_tradnl" dirty="0" smtClean="0"/>
              <a:t> IMF </a:t>
            </a:r>
            <a:r>
              <a:rPr lang="es-ES_tradnl" dirty="0" err="1" smtClean="0"/>
              <a:t>surveillance</a:t>
            </a:r>
            <a:r>
              <a:rPr lang="es-ES_tradnl" dirty="0" smtClean="0"/>
              <a:t> </a:t>
            </a:r>
            <a:r>
              <a:rPr lang="es-ES_tradnl" dirty="0" err="1" smtClean="0"/>
              <a:t>highlighted</a:t>
            </a:r>
            <a:r>
              <a:rPr lang="es-ES_tradnl" dirty="0" smtClean="0"/>
              <a:t> </a:t>
            </a:r>
            <a:r>
              <a:rPr lang="es-ES_tradnl" dirty="0" err="1" smtClean="0"/>
              <a:t>several</a:t>
            </a:r>
            <a:r>
              <a:rPr lang="es-ES_tradnl" dirty="0" smtClean="0"/>
              <a:t> </a:t>
            </a:r>
            <a:r>
              <a:rPr lang="es-ES_tradnl" dirty="0" err="1" smtClean="0"/>
              <a:t>failures</a:t>
            </a:r>
            <a:r>
              <a:rPr lang="es-ES_tradnl" dirty="0" smtClean="0"/>
              <a:t> </a:t>
            </a:r>
            <a:r>
              <a:rPr lang="es-ES_tradnl" dirty="0" err="1" smtClean="0"/>
              <a:t>on</a:t>
            </a:r>
            <a:r>
              <a:rPr lang="es-ES_tradnl" dirty="0" smtClean="0"/>
              <a:t> </a:t>
            </a:r>
            <a:r>
              <a:rPr lang="es-ES_tradnl" dirty="0" err="1" smtClean="0"/>
              <a:t>spotting</a:t>
            </a:r>
            <a:r>
              <a:rPr lang="es-ES_tradnl" dirty="0" smtClean="0"/>
              <a:t> </a:t>
            </a:r>
            <a:r>
              <a:rPr lang="es-ES_tradnl" dirty="0" err="1" smtClean="0"/>
              <a:t>interconnections</a:t>
            </a:r>
            <a:r>
              <a:rPr lang="es-ES_tradnl" dirty="0" smtClean="0"/>
              <a:t> and </a:t>
            </a:r>
            <a:r>
              <a:rPr lang="es-ES_tradnl" dirty="0" err="1" smtClean="0"/>
              <a:t>financial</a:t>
            </a:r>
            <a:r>
              <a:rPr lang="es-ES_tradnl" dirty="0" smtClean="0"/>
              <a:t> </a:t>
            </a:r>
            <a:r>
              <a:rPr lang="es-ES_tradnl" dirty="0" err="1" smtClean="0"/>
              <a:t>vulnerabilities</a:t>
            </a:r>
            <a:endParaRPr lang="es-ES_tradnl" dirty="0" smtClean="0"/>
          </a:p>
          <a:p>
            <a:pPr marL="534988" lvl="1" indent="0" eaLnBrk="1" hangingPunct="1">
              <a:lnSpc>
                <a:spcPct val="90000"/>
              </a:lnSpc>
              <a:buFont typeface="Wingdings" pitchFamily="2" charset="2"/>
              <a:buChar char="q"/>
              <a:defRPr/>
            </a:pPr>
            <a:endParaRPr lang="es-ES_tradnl" sz="800" dirty="0" smtClean="0">
              <a:solidFill>
                <a:schemeClr val="accent1"/>
              </a:solidFill>
            </a:endParaRPr>
          </a:p>
          <a:p>
            <a:pPr marL="892175" lvl="1" indent="-357188" eaLnBrk="1" hangingPunct="1">
              <a:lnSpc>
                <a:spcPct val="90000"/>
              </a:lnSpc>
              <a:buFont typeface="Wingdings" pitchFamily="2" charset="2"/>
              <a:buChar char="q"/>
              <a:defRPr/>
            </a:pPr>
            <a:r>
              <a:rPr lang="es-ES_tradnl" dirty="0" smtClean="0">
                <a:solidFill>
                  <a:schemeClr val="accent1"/>
                </a:solidFill>
              </a:rPr>
              <a:t>New </a:t>
            </a:r>
            <a:r>
              <a:rPr lang="es-ES_tradnl" dirty="0" err="1" smtClean="0">
                <a:solidFill>
                  <a:schemeClr val="accent1"/>
                </a:solidFill>
              </a:rPr>
              <a:t>approach</a:t>
            </a:r>
            <a:r>
              <a:rPr lang="es-ES_tradnl" dirty="0" smtClean="0">
                <a:solidFill>
                  <a:schemeClr val="accent1"/>
                </a:solidFill>
              </a:rPr>
              <a:t> </a:t>
            </a:r>
            <a:r>
              <a:rPr lang="es-ES_tradnl" dirty="0" err="1" smtClean="0">
                <a:solidFill>
                  <a:schemeClr val="accent1"/>
                </a:solidFill>
              </a:rPr>
              <a:t>to</a:t>
            </a:r>
            <a:r>
              <a:rPr lang="es-ES_tradnl" dirty="0" smtClean="0">
                <a:solidFill>
                  <a:schemeClr val="accent1"/>
                </a:solidFill>
              </a:rPr>
              <a:t> multilateral </a:t>
            </a:r>
            <a:r>
              <a:rPr lang="es-ES_tradnl" dirty="0" err="1" smtClean="0">
                <a:solidFill>
                  <a:schemeClr val="accent1"/>
                </a:solidFill>
              </a:rPr>
              <a:t>surveillance</a:t>
            </a:r>
            <a:r>
              <a:rPr lang="es-ES_tradnl" dirty="0" smtClean="0">
                <a:solidFill>
                  <a:schemeClr val="accent1"/>
                </a:solidFill>
              </a:rPr>
              <a:t>: </a:t>
            </a:r>
            <a:r>
              <a:rPr lang="es-ES_tradnl" dirty="0" err="1" smtClean="0">
                <a:solidFill>
                  <a:schemeClr val="accent1"/>
                </a:solidFill>
              </a:rPr>
              <a:t>interconnectedness</a:t>
            </a:r>
            <a:r>
              <a:rPr lang="es-ES_tradnl" dirty="0" smtClean="0">
                <a:solidFill>
                  <a:schemeClr val="accent1"/>
                </a:solidFill>
              </a:rPr>
              <a:t> and </a:t>
            </a:r>
            <a:r>
              <a:rPr lang="es-ES_tradnl" dirty="0" err="1" smtClean="0">
                <a:solidFill>
                  <a:schemeClr val="accent1"/>
                </a:solidFill>
              </a:rPr>
              <a:t>cross</a:t>
            </a:r>
            <a:r>
              <a:rPr lang="es-ES_tradnl" dirty="0" smtClean="0">
                <a:solidFill>
                  <a:schemeClr val="accent1"/>
                </a:solidFill>
              </a:rPr>
              <a:t>-country </a:t>
            </a:r>
            <a:r>
              <a:rPr lang="es-ES_tradnl" dirty="0" err="1" smtClean="0">
                <a:solidFill>
                  <a:schemeClr val="accent1"/>
                </a:solidFill>
              </a:rPr>
              <a:t>spillovers</a:t>
            </a:r>
            <a:r>
              <a:rPr lang="es-ES_tradnl" dirty="0" smtClean="0">
                <a:solidFill>
                  <a:schemeClr val="accent1"/>
                </a:solidFill>
              </a:rPr>
              <a:t> </a:t>
            </a:r>
          </a:p>
          <a:p>
            <a:pPr marL="892175" lvl="1" indent="-357188" eaLnBrk="1" hangingPunct="1">
              <a:lnSpc>
                <a:spcPct val="90000"/>
              </a:lnSpc>
              <a:defRPr/>
            </a:pPr>
            <a:endParaRPr lang="es-ES_tradnl" sz="800" dirty="0" smtClean="0">
              <a:solidFill>
                <a:schemeClr val="accent1"/>
              </a:solidFill>
            </a:endParaRPr>
          </a:p>
          <a:p>
            <a:pPr marL="892175" lvl="1" indent="-357188" eaLnBrk="1" hangingPunct="1">
              <a:lnSpc>
                <a:spcPct val="90000"/>
              </a:lnSpc>
              <a:buFont typeface="Wingdings" pitchFamily="2" charset="2"/>
              <a:buChar char="q"/>
              <a:defRPr/>
            </a:pPr>
            <a:r>
              <a:rPr lang="es-ES_tradnl" dirty="0" err="1" smtClean="0">
                <a:solidFill>
                  <a:schemeClr val="accent1"/>
                </a:solidFill>
              </a:rPr>
              <a:t>Strengthening</a:t>
            </a:r>
            <a:r>
              <a:rPr lang="es-ES_tradnl" dirty="0" smtClean="0">
                <a:solidFill>
                  <a:schemeClr val="accent1"/>
                </a:solidFill>
              </a:rPr>
              <a:t> </a:t>
            </a:r>
            <a:r>
              <a:rPr lang="es-ES_tradnl" dirty="0" err="1" smtClean="0">
                <a:solidFill>
                  <a:schemeClr val="accent1"/>
                </a:solidFill>
              </a:rPr>
              <a:t>the</a:t>
            </a:r>
            <a:r>
              <a:rPr lang="es-ES_tradnl" dirty="0" smtClean="0">
                <a:solidFill>
                  <a:schemeClr val="accent1"/>
                </a:solidFill>
              </a:rPr>
              <a:t> </a:t>
            </a:r>
            <a:r>
              <a:rPr lang="es-ES_tradnl" dirty="0" err="1" smtClean="0">
                <a:solidFill>
                  <a:schemeClr val="accent1"/>
                </a:solidFill>
              </a:rPr>
              <a:t>Financial</a:t>
            </a:r>
            <a:r>
              <a:rPr lang="es-ES_tradnl" dirty="0" smtClean="0">
                <a:solidFill>
                  <a:schemeClr val="accent1"/>
                </a:solidFill>
              </a:rPr>
              <a:t> Sector </a:t>
            </a:r>
            <a:r>
              <a:rPr lang="es-ES_tradnl" dirty="0" err="1" smtClean="0">
                <a:solidFill>
                  <a:schemeClr val="accent1"/>
                </a:solidFill>
              </a:rPr>
              <a:t>Assessment</a:t>
            </a:r>
            <a:r>
              <a:rPr lang="es-ES_tradnl" dirty="0" smtClean="0">
                <a:solidFill>
                  <a:schemeClr val="accent1"/>
                </a:solidFill>
              </a:rPr>
              <a:t> </a:t>
            </a:r>
            <a:r>
              <a:rPr lang="es-ES_tradnl" dirty="0" err="1" smtClean="0">
                <a:solidFill>
                  <a:schemeClr val="accent1"/>
                </a:solidFill>
              </a:rPr>
              <a:t>Program</a:t>
            </a:r>
            <a:r>
              <a:rPr lang="es-ES_tradnl" dirty="0" smtClean="0">
                <a:solidFill>
                  <a:schemeClr val="accent1"/>
                </a:solidFill>
              </a:rPr>
              <a:t>; </a:t>
            </a:r>
            <a:r>
              <a:rPr lang="es-ES_tradnl" dirty="0" err="1" smtClean="0">
                <a:solidFill>
                  <a:schemeClr val="accent1"/>
                </a:solidFill>
              </a:rPr>
              <a:t>mandatory</a:t>
            </a:r>
            <a:r>
              <a:rPr lang="es-ES_tradnl" dirty="0" smtClean="0">
                <a:solidFill>
                  <a:schemeClr val="accent1"/>
                </a:solidFill>
              </a:rPr>
              <a:t> FSAP </a:t>
            </a:r>
            <a:r>
              <a:rPr lang="es-ES_tradnl" dirty="0" err="1" smtClean="0">
                <a:solidFill>
                  <a:schemeClr val="accent1"/>
                </a:solidFill>
              </a:rPr>
              <a:t>for</a:t>
            </a:r>
            <a:r>
              <a:rPr lang="es-ES_tradnl" dirty="0" smtClean="0">
                <a:solidFill>
                  <a:schemeClr val="accent1"/>
                </a:solidFill>
              </a:rPr>
              <a:t> </a:t>
            </a:r>
            <a:r>
              <a:rPr lang="es-ES_tradnl" i="1" dirty="0" err="1" smtClean="0"/>
              <a:t>Countries</a:t>
            </a:r>
            <a:r>
              <a:rPr lang="es-ES_tradnl" i="1" dirty="0" smtClean="0"/>
              <a:t> </a:t>
            </a:r>
            <a:r>
              <a:rPr lang="es-ES_tradnl" i="1" dirty="0" err="1" smtClean="0"/>
              <a:t>with</a:t>
            </a:r>
            <a:r>
              <a:rPr lang="es-ES_tradnl" i="1" dirty="0" smtClean="0"/>
              <a:t> </a:t>
            </a:r>
            <a:r>
              <a:rPr lang="es-ES_tradnl" i="1" dirty="0" err="1" smtClean="0"/>
              <a:t>systemically</a:t>
            </a:r>
            <a:r>
              <a:rPr lang="es-ES_tradnl" i="1" dirty="0" smtClean="0"/>
              <a:t> </a:t>
            </a:r>
            <a:r>
              <a:rPr lang="es-ES_tradnl" i="1" dirty="0" err="1" smtClean="0"/>
              <a:t>important</a:t>
            </a:r>
            <a:r>
              <a:rPr lang="es-ES_tradnl" i="1" dirty="0" smtClean="0"/>
              <a:t> </a:t>
            </a:r>
            <a:r>
              <a:rPr lang="es-ES_tradnl" i="1" dirty="0" err="1" smtClean="0"/>
              <a:t>financial</a:t>
            </a:r>
            <a:r>
              <a:rPr lang="es-ES_tradnl" i="1" dirty="0" smtClean="0"/>
              <a:t> </a:t>
            </a:r>
            <a:r>
              <a:rPr lang="es-ES_tradnl" i="1" dirty="0" err="1" smtClean="0"/>
              <a:t>sectors</a:t>
            </a:r>
            <a:r>
              <a:rPr lang="es-ES_tradnl" i="1" dirty="0" smtClean="0"/>
              <a:t>. </a:t>
            </a:r>
          </a:p>
          <a:p>
            <a:pPr marL="892175" lvl="1" indent="-357188" eaLnBrk="1" hangingPunct="1">
              <a:lnSpc>
                <a:spcPct val="90000"/>
              </a:lnSpc>
              <a:buFont typeface="Wingdings" pitchFamily="2" charset="2"/>
              <a:buChar char="q"/>
              <a:defRPr/>
            </a:pPr>
            <a:endParaRPr lang="es-ES_tradnl" sz="1100" dirty="0" smtClean="0"/>
          </a:p>
          <a:p>
            <a:pPr marL="355600" indent="-355600" eaLnBrk="1" hangingPunct="1">
              <a:lnSpc>
                <a:spcPct val="90000"/>
              </a:lnSpc>
              <a:spcBef>
                <a:spcPts val="24"/>
              </a:spcBef>
              <a:buFont typeface="Wingdings" pitchFamily="2" charset="2"/>
              <a:buChar char="q"/>
              <a:defRPr/>
            </a:pPr>
            <a:r>
              <a:rPr lang="es-ES_tradnl" dirty="0" smtClean="0"/>
              <a:t>New </a:t>
            </a:r>
            <a:r>
              <a:rPr lang="es-ES_tradnl" dirty="0" err="1" smtClean="0"/>
              <a:t>reports</a:t>
            </a:r>
            <a:r>
              <a:rPr lang="es-ES_tradnl" dirty="0" smtClean="0"/>
              <a:t> </a:t>
            </a:r>
            <a:r>
              <a:rPr lang="es-ES_tradnl" dirty="0" err="1" smtClean="0"/>
              <a:t>on</a:t>
            </a:r>
            <a:r>
              <a:rPr lang="es-ES_tradnl" dirty="0" smtClean="0"/>
              <a:t> </a:t>
            </a:r>
            <a:r>
              <a:rPr lang="es-ES_tradnl" dirty="0" err="1" smtClean="0"/>
              <a:t>international</a:t>
            </a:r>
            <a:r>
              <a:rPr lang="es-ES_tradnl" dirty="0" smtClean="0"/>
              <a:t> </a:t>
            </a:r>
            <a:r>
              <a:rPr lang="es-ES_tradnl" dirty="0" err="1" smtClean="0"/>
              <a:t>economic</a:t>
            </a:r>
            <a:r>
              <a:rPr lang="es-ES_tradnl" dirty="0" smtClean="0"/>
              <a:t> and </a:t>
            </a:r>
            <a:r>
              <a:rPr lang="es-ES_tradnl" dirty="0" err="1" smtClean="0"/>
              <a:t>financial</a:t>
            </a:r>
            <a:r>
              <a:rPr lang="es-ES_tradnl" dirty="0" smtClean="0"/>
              <a:t> </a:t>
            </a:r>
            <a:r>
              <a:rPr lang="es-ES_tradnl" dirty="0" err="1" smtClean="0"/>
              <a:t>issues</a:t>
            </a:r>
            <a:r>
              <a:rPr lang="es-ES_tradnl" dirty="0" smtClean="0"/>
              <a:t>: Cross-</a:t>
            </a:r>
            <a:r>
              <a:rPr lang="es-ES_tradnl" dirty="0" err="1" smtClean="0"/>
              <a:t>cuting</a:t>
            </a:r>
            <a:r>
              <a:rPr lang="es-ES_tradnl" dirty="0" smtClean="0"/>
              <a:t> </a:t>
            </a:r>
            <a:r>
              <a:rPr lang="es-ES_tradnl" dirty="0" err="1" smtClean="0"/>
              <a:t>Reports</a:t>
            </a:r>
            <a:r>
              <a:rPr lang="es-ES_tradnl" dirty="0" smtClean="0"/>
              <a:t> (</a:t>
            </a:r>
            <a:r>
              <a:rPr lang="es-ES_tradnl" dirty="0" err="1" smtClean="0"/>
              <a:t>Financial</a:t>
            </a:r>
            <a:r>
              <a:rPr lang="es-ES_tradnl" dirty="0" smtClean="0"/>
              <a:t> </a:t>
            </a:r>
            <a:r>
              <a:rPr lang="es-ES_tradnl" dirty="0" err="1" smtClean="0"/>
              <a:t>linkages</a:t>
            </a:r>
            <a:r>
              <a:rPr lang="es-ES_tradnl" dirty="0" smtClean="0"/>
              <a:t>, Cross-</a:t>
            </a:r>
            <a:r>
              <a:rPr lang="es-ES_tradnl" dirty="0" err="1" smtClean="0"/>
              <a:t>border</a:t>
            </a:r>
            <a:r>
              <a:rPr lang="es-ES_tradnl" dirty="0" smtClean="0"/>
              <a:t> </a:t>
            </a:r>
            <a:r>
              <a:rPr lang="es-ES_tradnl" dirty="0" err="1" smtClean="0"/>
              <a:t>banks</a:t>
            </a:r>
            <a:r>
              <a:rPr lang="es-ES_tradnl" dirty="0" smtClean="0"/>
              <a:t> </a:t>
            </a:r>
            <a:r>
              <a:rPr lang="es-ES_tradnl" dirty="0" err="1" smtClean="0"/>
              <a:t>resolution</a:t>
            </a:r>
            <a:r>
              <a:rPr lang="es-ES_tradnl" dirty="0" smtClean="0"/>
              <a:t>), Fiscal monitor CMSR, </a:t>
            </a:r>
            <a:r>
              <a:rPr lang="es-ES_tradnl" dirty="0" err="1" smtClean="0"/>
              <a:t>Mandatory</a:t>
            </a:r>
            <a:r>
              <a:rPr lang="es-ES_tradnl" dirty="0" smtClean="0"/>
              <a:t> </a:t>
            </a:r>
            <a:r>
              <a:rPr lang="es-ES_tradnl" dirty="0" err="1" smtClean="0"/>
              <a:t>FSAPs</a:t>
            </a:r>
            <a:r>
              <a:rPr lang="es-ES_tradnl" dirty="0" smtClean="0"/>
              <a:t>, </a:t>
            </a:r>
            <a:r>
              <a:rPr lang="es-ES_tradnl" dirty="0" err="1" smtClean="0"/>
              <a:t>Spillover</a:t>
            </a:r>
            <a:r>
              <a:rPr lang="es-ES_tradnl" dirty="0" smtClean="0"/>
              <a:t> </a:t>
            </a:r>
            <a:r>
              <a:rPr lang="es-ES_tradnl" dirty="0" err="1" smtClean="0"/>
              <a:t>reports</a:t>
            </a:r>
            <a:r>
              <a:rPr lang="es-ES_tradnl" dirty="0" smtClean="0"/>
              <a:t>. </a:t>
            </a:r>
            <a:r>
              <a:rPr lang="es-ES_tradnl" dirty="0" err="1" smtClean="0"/>
              <a:t>Collaboration</a:t>
            </a:r>
            <a:r>
              <a:rPr lang="es-ES_tradnl" dirty="0" smtClean="0"/>
              <a:t> </a:t>
            </a:r>
            <a:r>
              <a:rPr lang="es-ES_tradnl" dirty="0" err="1" smtClean="0"/>
              <a:t>with</a:t>
            </a:r>
            <a:r>
              <a:rPr lang="es-ES_tradnl" dirty="0" smtClean="0"/>
              <a:t> G20-MAP </a:t>
            </a:r>
            <a:endParaRPr lang="es-ES_tradnl" sz="800" dirty="0" smtClean="0"/>
          </a:p>
          <a:p>
            <a:pPr marL="355600" indent="-355600" eaLnBrk="1" hangingPunct="1">
              <a:lnSpc>
                <a:spcPct val="90000"/>
              </a:lnSpc>
              <a:buFont typeface="Wingdings" pitchFamily="2" charset="2"/>
              <a:buChar char="q"/>
              <a:defRPr/>
            </a:pPr>
            <a:endParaRPr lang="es-ES_tradnl" sz="1100" dirty="0" smtClean="0"/>
          </a:p>
          <a:p>
            <a:pPr marL="355600" indent="-355600" eaLnBrk="1" hangingPunct="1">
              <a:lnSpc>
                <a:spcPct val="90000"/>
              </a:lnSpc>
              <a:spcBef>
                <a:spcPts val="24"/>
              </a:spcBef>
              <a:buFont typeface="Wingdings" pitchFamily="2" charset="2"/>
              <a:buChar char="q"/>
              <a:defRPr/>
            </a:pPr>
            <a:r>
              <a:rPr lang="es-ES_tradnl" dirty="0" smtClean="0"/>
              <a:t>IMF </a:t>
            </a:r>
            <a:r>
              <a:rPr lang="es-ES_tradnl" dirty="0" err="1" smtClean="0"/>
              <a:t>becomes</a:t>
            </a:r>
            <a:r>
              <a:rPr lang="es-ES_tradnl" dirty="0" smtClean="0"/>
              <a:t> a </a:t>
            </a:r>
            <a:r>
              <a:rPr lang="es-ES_tradnl" dirty="0" err="1" smtClean="0"/>
              <a:t>member</a:t>
            </a:r>
            <a:r>
              <a:rPr lang="es-ES_tradnl" dirty="0" smtClean="0"/>
              <a:t> of </a:t>
            </a:r>
            <a:r>
              <a:rPr lang="es-ES_tradnl" dirty="0" err="1" smtClean="0"/>
              <a:t>the</a:t>
            </a:r>
            <a:r>
              <a:rPr lang="es-ES_tradnl" dirty="0" smtClean="0"/>
              <a:t> FSB, </a:t>
            </a:r>
            <a:r>
              <a:rPr lang="es-ES_tradnl" dirty="0" err="1" smtClean="0"/>
              <a:t>fostering</a:t>
            </a:r>
            <a:r>
              <a:rPr lang="es-ES_tradnl" dirty="0" smtClean="0"/>
              <a:t> </a:t>
            </a:r>
            <a:r>
              <a:rPr lang="es-ES_tradnl" dirty="0" err="1" smtClean="0"/>
              <a:t>coordination</a:t>
            </a:r>
            <a:r>
              <a:rPr lang="es-ES_tradnl" dirty="0" smtClean="0"/>
              <a:t> </a:t>
            </a:r>
            <a:r>
              <a:rPr lang="es-ES_tradnl" dirty="0" err="1" smtClean="0"/>
              <a:t>between</a:t>
            </a:r>
            <a:r>
              <a:rPr lang="es-ES_tradnl" dirty="0" smtClean="0"/>
              <a:t> </a:t>
            </a:r>
            <a:r>
              <a:rPr lang="es-ES_tradnl" dirty="0" err="1" smtClean="0"/>
              <a:t>both</a:t>
            </a:r>
            <a:r>
              <a:rPr lang="es-ES_tradnl" dirty="0" smtClean="0"/>
              <a:t> </a:t>
            </a:r>
            <a:r>
              <a:rPr lang="es-ES_tradnl" dirty="0" err="1" smtClean="0"/>
              <a:t>institutions</a:t>
            </a:r>
            <a:r>
              <a:rPr lang="es-ES_tradnl" dirty="0" smtClean="0"/>
              <a:t>, </a:t>
            </a:r>
            <a:r>
              <a:rPr lang="es-ES_tradnl" dirty="0" err="1" smtClean="0"/>
              <a:t>which</a:t>
            </a:r>
            <a:r>
              <a:rPr lang="es-ES_tradnl" dirty="0" smtClean="0"/>
              <a:t> </a:t>
            </a:r>
            <a:r>
              <a:rPr lang="es-ES_tradnl" dirty="0" err="1" smtClean="0"/>
              <a:t>is</a:t>
            </a:r>
            <a:r>
              <a:rPr lang="es-ES_tradnl" dirty="0" smtClean="0"/>
              <a:t> </a:t>
            </a:r>
            <a:r>
              <a:rPr lang="es-ES_tradnl" dirty="0" err="1" smtClean="0"/>
              <a:t>all</a:t>
            </a:r>
            <a:r>
              <a:rPr lang="es-ES_tradnl" dirty="0" smtClean="0"/>
              <a:t> </a:t>
            </a:r>
            <a:r>
              <a:rPr lang="es-ES_tradnl" dirty="0" err="1" smtClean="0"/>
              <a:t>the</a:t>
            </a:r>
            <a:r>
              <a:rPr lang="es-ES_tradnl" dirty="0" smtClean="0"/>
              <a:t> more </a:t>
            </a:r>
            <a:r>
              <a:rPr lang="es-ES_tradnl" dirty="0" err="1" smtClean="0"/>
              <a:t>relevant</a:t>
            </a:r>
            <a:r>
              <a:rPr lang="es-ES_tradnl" dirty="0" smtClean="0"/>
              <a:t> </a:t>
            </a:r>
            <a:r>
              <a:rPr lang="es-ES_tradnl" dirty="0" err="1" smtClean="0"/>
              <a:t>given</a:t>
            </a:r>
            <a:r>
              <a:rPr lang="es-ES_tradnl" dirty="0" smtClean="0"/>
              <a:t> </a:t>
            </a:r>
            <a:r>
              <a:rPr lang="es-ES_tradnl" dirty="0" err="1" smtClean="0"/>
              <a:t>the</a:t>
            </a:r>
            <a:r>
              <a:rPr lang="es-ES_tradnl" dirty="0" smtClean="0"/>
              <a:t> </a:t>
            </a:r>
            <a:r>
              <a:rPr lang="es-ES_tradnl" dirty="0" err="1" smtClean="0"/>
              <a:t>potential</a:t>
            </a:r>
            <a:r>
              <a:rPr lang="es-ES_tradnl" dirty="0" smtClean="0"/>
              <a:t> </a:t>
            </a:r>
            <a:r>
              <a:rPr lang="es-ES_tradnl" dirty="0" err="1" smtClean="0"/>
              <a:t>for</a:t>
            </a:r>
            <a:r>
              <a:rPr lang="es-ES_tradnl" dirty="0" smtClean="0"/>
              <a:t> </a:t>
            </a:r>
            <a:r>
              <a:rPr lang="es-ES_tradnl" dirty="0" err="1" smtClean="0"/>
              <a:t>overlapping</a:t>
            </a:r>
            <a:r>
              <a:rPr lang="es-ES_tradnl" dirty="0" smtClean="0"/>
              <a:t> </a:t>
            </a:r>
            <a:r>
              <a:rPr lang="es-ES_tradnl" dirty="0" err="1" smtClean="0"/>
              <a:t>functions</a:t>
            </a:r>
            <a:r>
              <a:rPr lang="es-ES_tradnl" dirty="0" smtClean="0"/>
              <a:t> </a:t>
            </a:r>
            <a:r>
              <a:rPr lang="es-ES_tradnl" dirty="0" err="1" smtClean="0"/>
              <a:t>between</a:t>
            </a:r>
            <a:r>
              <a:rPr lang="es-ES_tradnl" dirty="0" smtClean="0"/>
              <a:t> </a:t>
            </a:r>
            <a:r>
              <a:rPr lang="es-ES_tradnl" dirty="0" err="1" smtClean="0"/>
              <a:t>both</a:t>
            </a:r>
            <a:r>
              <a:rPr lang="es-ES_tradnl" dirty="0" smtClean="0"/>
              <a:t> </a:t>
            </a:r>
            <a:r>
              <a:rPr lang="es-ES_tradnl" dirty="0" err="1" smtClean="0"/>
              <a:t>institutions</a:t>
            </a:r>
            <a:endParaRPr lang="es-ES_tradnl" dirty="0" smtClean="0"/>
          </a:p>
          <a:p>
            <a:pPr marL="355600" indent="-355600" eaLnBrk="1" hangingPunct="1">
              <a:lnSpc>
                <a:spcPct val="90000"/>
              </a:lnSpc>
              <a:buFont typeface="Wingdings" pitchFamily="2" charset="2"/>
              <a:buChar char="q"/>
              <a:defRPr/>
            </a:pPr>
            <a:endParaRPr lang="es-ES_tradnl" sz="1100" dirty="0" smtClean="0"/>
          </a:p>
          <a:p>
            <a:pPr marL="355600" indent="-355600" eaLnBrk="1" hangingPunct="1">
              <a:lnSpc>
                <a:spcPct val="90000"/>
              </a:lnSpc>
              <a:spcBef>
                <a:spcPts val="24"/>
              </a:spcBef>
              <a:buFont typeface="Wingdings" pitchFamily="2" charset="2"/>
              <a:buChar char="q"/>
              <a:defRPr/>
            </a:pPr>
            <a:r>
              <a:rPr lang="es-ES_tradnl" dirty="0" err="1" smtClean="0"/>
              <a:t>The</a:t>
            </a:r>
            <a:r>
              <a:rPr lang="es-ES_tradnl" dirty="0" smtClean="0"/>
              <a:t> 2011 </a:t>
            </a:r>
            <a:r>
              <a:rPr lang="es-ES_tradnl" dirty="0" err="1" smtClean="0"/>
              <a:t>Triennial</a:t>
            </a:r>
            <a:r>
              <a:rPr lang="es-ES_tradnl" dirty="0" smtClean="0"/>
              <a:t> </a:t>
            </a:r>
            <a:r>
              <a:rPr lang="es-ES_tradnl" dirty="0" err="1" smtClean="0"/>
              <a:t>Surveillance</a:t>
            </a:r>
            <a:r>
              <a:rPr lang="es-ES_tradnl" dirty="0" smtClean="0"/>
              <a:t> </a:t>
            </a:r>
            <a:r>
              <a:rPr lang="es-ES_tradnl" dirty="0" err="1" smtClean="0"/>
              <a:t>Review</a:t>
            </a:r>
            <a:r>
              <a:rPr lang="es-ES_tradnl" dirty="0" smtClean="0"/>
              <a:t> </a:t>
            </a:r>
            <a:r>
              <a:rPr lang="es-ES_tradnl" dirty="0" err="1" smtClean="0"/>
              <a:t>underlines</a:t>
            </a:r>
            <a:r>
              <a:rPr lang="es-ES_tradnl" dirty="0" smtClean="0"/>
              <a:t> </a:t>
            </a:r>
            <a:r>
              <a:rPr lang="es-ES_tradnl" dirty="0" err="1" smtClean="0"/>
              <a:t>the</a:t>
            </a:r>
            <a:r>
              <a:rPr lang="es-ES_tradnl" dirty="0" smtClean="0"/>
              <a:t> </a:t>
            </a:r>
            <a:r>
              <a:rPr lang="es-ES_tradnl" dirty="0" err="1" smtClean="0"/>
              <a:t>progress</a:t>
            </a:r>
            <a:r>
              <a:rPr lang="es-ES_tradnl" dirty="0" smtClean="0"/>
              <a:t> </a:t>
            </a:r>
            <a:r>
              <a:rPr lang="es-ES_tradnl" dirty="0" err="1" smtClean="0"/>
              <a:t>made</a:t>
            </a:r>
            <a:r>
              <a:rPr lang="es-ES_tradnl" dirty="0" smtClean="0"/>
              <a:t> </a:t>
            </a:r>
            <a:r>
              <a:rPr lang="es-ES_tradnl" dirty="0" err="1" smtClean="0"/>
              <a:t>by</a:t>
            </a:r>
            <a:r>
              <a:rPr lang="es-ES_tradnl" dirty="0" smtClean="0"/>
              <a:t> </a:t>
            </a:r>
            <a:r>
              <a:rPr lang="es-ES_tradnl" dirty="0" err="1" smtClean="0"/>
              <a:t>the</a:t>
            </a:r>
            <a:r>
              <a:rPr lang="es-ES_tradnl" dirty="0" smtClean="0"/>
              <a:t> IMF </a:t>
            </a:r>
            <a:r>
              <a:rPr lang="es-ES_tradnl" dirty="0" err="1" smtClean="0"/>
              <a:t>since</a:t>
            </a:r>
            <a:r>
              <a:rPr lang="es-ES_tradnl" dirty="0" smtClean="0"/>
              <a:t> </a:t>
            </a:r>
            <a:r>
              <a:rPr lang="es-ES_tradnl" dirty="0" err="1" smtClean="0"/>
              <a:t>the</a:t>
            </a:r>
            <a:r>
              <a:rPr lang="es-ES_tradnl" dirty="0" smtClean="0"/>
              <a:t> </a:t>
            </a:r>
            <a:r>
              <a:rPr lang="es-ES_tradnl" dirty="0" err="1" smtClean="0"/>
              <a:t>onset</a:t>
            </a:r>
            <a:r>
              <a:rPr lang="es-ES_tradnl" dirty="0" smtClean="0"/>
              <a:t> of </a:t>
            </a:r>
            <a:r>
              <a:rPr lang="es-ES_tradnl" dirty="0" err="1" smtClean="0"/>
              <a:t>the</a:t>
            </a:r>
            <a:r>
              <a:rPr lang="es-ES_tradnl" dirty="0" smtClean="0"/>
              <a:t> crisis, </a:t>
            </a:r>
            <a:r>
              <a:rPr lang="es-ES_tradnl" dirty="0" err="1" smtClean="0"/>
              <a:t>but</a:t>
            </a:r>
            <a:r>
              <a:rPr lang="es-ES_tradnl" dirty="0" smtClean="0"/>
              <a:t> </a:t>
            </a:r>
            <a:r>
              <a:rPr lang="es-ES_tradnl" dirty="0" err="1" smtClean="0"/>
              <a:t>additional</a:t>
            </a:r>
            <a:r>
              <a:rPr lang="es-ES_tradnl" dirty="0" smtClean="0"/>
              <a:t> </a:t>
            </a:r>
            <a:r>
              <a:rPr lang="es-ES_tradnl" dirty="0" err="1" smtClean="0"/>
              <a:t>steps</a:t>
            </a:r>
            <a:r>
              <a:rPr lang="es-ES_tradnl" dirty="0" smtClean="0"/>
              <a:t> </a:t>
            </a:r>
            <a:r>
              <a:rPr lang="es-ES_tradnl" dirty="0" err="1" smtClean="0"/>
              <a:t>need</a:t>
            </a:r>
            <a:r>
              <a:rPr lang="es-ES_tradnl" dirty="0" smtClean="0"/>
              <a:t> </a:t>
            </a:r>
            <a:r>
              <a:rPr lang="es-ES_tradnl" dirty="0" err="1" smtClean="0"/>
              <a:t>to</a:t>
            </a:r>
            <a:r>
              <a:rPr lang="es-ES_tradnl" dirty="0" smtClean="0"/>
              <a:t> </a:t>
            </a:r>
            <a:r>
              <a:rPr lang="es-ES_tradnl" dirty="0" err="1" smtClean="0"/>
              <a:t>be</a:t>
            </a:r>
            <a:r>
              <a:rPr lang="es-ES_tradnl" dirty="0" smtClean="0"/>
              <a:t> </a:t>
            </a:r>
            <a:r>
              <a:rPr lang="es-ES_tradnl" dirty="0" err="1" smtClean="0"/>
              <a:t>taken</a:t>
            </a:r>
            <a:r>
              <a:rPr lang="es-ES_tradnl" dirty="0" smtClean="0"/>
              <a:t> </a:t>
            </a:r>
            <a:r>
              <a:rPr lang="es-ES_tradnl" dirty="0" err="1" smtClean="0"/>
              <a:t>to</a:t>
            </a:r>
            <a:r>
              <a:rPr lang="es-ES_tradnl" dirty="0" smtClean="0"/>
              <a:t> </a:t>
            </a:r>
            <a:r>
              <a:rPr lang="es-ES_tradnl" dirty="0" err="1" smtClean="0"/>
              <a:t>adapt</a:t>
            </a:r>
            <a:r>
              <a:rPr lang="es-ES_tradnl" dirty="0" smtClean="0"/>
              <a:t> </a:t>
            </a:r>
            <a:r>
              <a:rPr lang="es-ES_tradnl" dirty="0" err="1" smtClean="0"/>
              <a:t>its</a:t>
            </a:r>
            <a:r>
              <a:rPr lang="es-ES_tradnl" dirty="0" smtClean="0"/>
              <a:t> legal </a:t>
            </a:r>
            <a:r>
              <a:rPr lang="es-ES_tradnl" dirty="0" err="1" smtClean="0"/>
              <a:t>framework</a:t>
            </a:r>
            <a:r>
              <a:rPr lang="es-ES_tradnl" dirty="0" smtClean="0"/>
              <a:t> and </a:t>
            </a:r>
            <a:r>
              <a:rPr lang="es-ES_tradnl" dirty="0" err="1" smtClean="0"/>
              <a:t>to</a:t>
            </a:r>
            <a:r>
              <a:rPr lang="es-ES_tradnl" dirty="0" smtClean="0"/>
              <a:t> </a:t>
            </a:r>
            <a:r>
              <a:rPr lang="es-ES_tradnl" dirty="0" err="1" smtClean="0"/>
              <a:t>make</a:t>
            </a:r>
            <a:r>
              <a:rPr lang="es-ES_tradnl" dirty="0" smtClean="0"/>
              <a:t> </a:t>
            </a:r>
            <a:r>
              <a:rPr lang="en-US" dirty="0" smtClean="0"/>
              <a:t>surveillance more effective, candid, and evenhanded</a:t>
            </a:r>
            <a:endParaRPr lang="es-ES_tradnl" dirty="0" smtClean="0"/>
          </a:p>
          <a:p>
            <a:pPr marL="355600" indent="-355600" eaLnBrk="1" hangingPunct="1">
              <a:lnSpc>
                <a:spcPct val="90000"/>
              </a:lnSpc>
              <a:buFont typeface="Wingdings" pitchFamily="2" charset="2"/>
              <a:buChar char="q"/>
              <a:defRPr/>
            </a:pPr>
            <a:endParaRPr lang="es-ES_tradnl" sz="800" dirty="0" smtClean="0"/>
          </a:p>
          <a:p>
            <a:pPr marL="355600" indent="-355600" eaLnBrk="1" hangingPunct="1">
              <a:lnSpc>
                <a:spcPct val="90000"/>
              </a:lnSpc>
              <a:buFont typeface="Wingdings" pitchFamily="2" charset="2"/>
              <a:buChar char="q"/>
              <a:defRPr/>
            </a:pPr>
            <a:endParaRPr lang="es-ES_tradnl" dirty="0" smtClean="0"/>
          </a:p>
        </p:txBody>
      </p:sp>
      <p:sp>
        <p:nvSpPr>
          <p:cNvPr id="21508" name="3 Marcador de número de diapositiva"/>
          <p:cNvSpPr>
            <a:spLocks noGrp="1"/>
          </p:cNvSpPr>
          <p:nvPr>
            <p:ph type="sldNum" sz="quarter" idx="10"/>
          </p:nvPr>
        </p:nvSpPr>
        <p:spPr>
          <a:noFill/>
        </p:spPr>
        <p:txBody>
          <a:bodyPr/>
          <a:lstStyle/>
          <a:p>
            <a:fld id="{0148CF7F-AA8F-49F1-86A8-0EA8C4A294F8}" type="slidenum">
              <a:rPr lang="es-ES_tradnl" smtClean="0"/>
              <a:pPr/>
              <a:t>14</a:t>
            </a:fld>
            <a:endParaRPr lang="es-ES_tradnl"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Título"/>
          <p:cNvSpPr>
            <a:spLocks noGrp="1"/>
          </p:cNvSpPr>
          <p:nvPr>
            <p:ph type="title"/>
          </p:nvPr>
        </p:nvSpPr>
        <p:spPr>
          <a:xfrm>
            <a:off x="0" y="0"/>
            <a:ext cx="6211888" cy="739775"/>
          </a:xfrm>
        </p:spPr>
        <p:txBody>
          <a:bodyPr/>
          <a:lstStyle/>
          <a:p>
            <a:r>
              <a:rPr lang="es-ES_tradnl" smtClean="0"/>
              <a:t> IMF RESPONSE TO THE CRISIS: LENDING</a:t>
            </a:r>
          </a:p>
        </p:txBody>
      </p:sp>
      <p:sp>
        <p:nvSpPr>
          <p:cNvPr id="17411" name="2 Marcador de contenido"/>
          <p:cNvSpPr>
            <a:spLocks noGrp="1"/>
          </p:cNvSpPr>
          <p:nvPr>
            <p:ph idx="1"/>
          </p:nvPr>
        </p:nvSpPr>
        <p:spPr>
          <a:xfrm>
            <a:off x="0" y="731838"/>
            <a:ext cx="4108450" cy="5699125"/>
          </a:xfrm>
        </p:spPr>
        <p:txBody>
          <a:bodyPr/>
          <a:lstStyle/>
          <a:p>
            <a:pPr>
              <a:defRPr/>
            </a:pPr>
            <a:endParaRPr lang="es-ES_tradnl" sz="900" dirty="0" smtClean="0"/>
          </a:p>
          <a:p>
            <a:pPr marL="355600" lvl="1" indent="-273050">
              <a:buFont typeface="Wingdings" pitchFamily="2" charset="2"/>
              <a:buChar char="q"/>
              <a:defRPr/>
            </a:pPr>
            <a:r>
              <a:rPr lang="es-ES_tradnl" dirty="0" err="1" smtClean="0"/>
              <a:t>Higher</a:t>
            </a:r>
            <a:r>
              <a:rPr lang="es-ES_tradnl" dirty="0" smtClean="0"/>
              <a:t> </a:t>
            </a:r>
            <a:r>
              <a:rPr lang="es-ES_tradnl" dirty="0" err="1" smtClean="0"/>
              <a:t>access</a:t>
            </a:r>
            <a:r>
              <a:rPr lang="es-ES_tradnl" dirty="0" smtClean="0"/>
              <a:t> </a:t>
            </a:r>
            <a:r>
              <a:rPr lang="es-ES_tradnl" dirty="0" err="1" smtClean="0"/>
              <a:t>limits</a:t>
            </a:r>
            <a:r>
              <a:rPr lang="es-ES_tradnl" dirty="0" smtClean="0"/>
              <a:t>, more flexible </a:t>
            </a:r>
            <a:r>
              <a:rPr lang="es-ES_tradnl" dirty="0" err="1" smtClean="0"/>
              <a:t>conditionality</a:t>
            </a:r>
            <a:endParaRPr lang="es-ES_tradnl" dirty="0" smtClean="0"/>
          </a:p>
          <a:p>
            <a:pPr marL="712788" lvl="2" indent="-261938">
              <a:buFont typeface="Wingdings" pitchFamily="2" charset="2"/>
              <a:buChar char="Ø"/>
              <a:defRPr/>
            </a:pPr>
            <a:r>
              <a:rPr lang="es-ES_tradnl" sz="1600" b="1" dirty="0" err="1" smtClean="0"/>
              <a:t>Accesibility</a:t>
            </a:r>
            <a:r>
              <a:rPr lang="es-ES_tradnl" sz="1600" b="1" dirty="0" smtClean="0"/>
              <a:t>:</a:t>
            </a:r>
            <a:r>
              <a:rPr lang="es-ES_tradnl" dirty="0" smtClean="0"/>
              <a:t> normal </a:t>
            </a:r>
            <a:r>
              <a:rPr lang="es-ES_tradnl" dirty="0" err="1" smtClean="0"/>
              <a:t>access</a:t>
            </a:r>
            <a:r>
              <a:rPr lang="es-ES_tradnl" dirty="0" smtClean="0"/>
              <a:t> </a:t>
            </a:r>
            <a:r>
              <a:rPr lang="es-ES_tradnl" sz="1600" dirty="0" err="1" smtClean="0"/>
              <a:t>for</a:t>
            </a:r>
            <a:r>
              <a:rPr lang="es-ES_tradnl" sz="1600" dirty="0" smtClean="0"/>
              <a:t> </a:t>
            </a:r>
            <a:r>
              <a:rPr lang="es-ES_tradnl" sz="1600" dirty="0" err="1" smtClean="0"/>
              <a:t>SBAs</a:t>
            </a:r>
            <a:r>
              <a:rPr lang="es-ES_tradnl" sz="1600" dirty="0" smtClean="0"/>
              <a:t> </a:t>
            </a:r>
            <a:r>
              <a:rPr lang="es-ES_tradnl" sz="1600" dirty="0" err="1" smtClean="0"/>
              <a:t>increased</a:t>
            </a:r>
            <a:r>
              <a:rPr lang="es-ES_tradnl" sz="1600" dirty="0" smtClean="0"/>
              <a:t> </a:t>
            </a:r>
            <a:r>
              <a:rPr lang="es-ES_tradnl" sz="1600" dirty="0" err="1" smtClean="0"/>
              <a:t>from</a:t>
            </a:r>
            <a:r>
              <a:rPr lang="es-ES_tradnl" sz="1600" dirty="0" smtClean="0"/>
              <a:t> 300% </a:t>
            </a:r>
            <a:r>
              <a:rPr lang="es-ES_tradnl" sz="1600" dirty="0" err="1" smtClean="0"/>
              <a:t>to</a:t>
            </a:r>
            <a:r>
              <a:rPr lang="es-ES_tradnl" sz="1600" dirty="0" smtClean="0"/>
              <a:t> 600% of </a:t>
            </a:r>
            <a:r>
              <a:rPr lang="es-ES_tradnl" sz="1600" dirty="0" err="1" smtClean="0"/>
              <a:t>quota</a:t>
            </a:r>
            <a:endParaRPr lang="es-ES_tradnl" sz="1600" dirty="0" smtClean="0"/>
          </a:p>
          <a:p>
            <a:pPr marL="712788" lvl="2" indent="-261938">
              <a:buFont typeface="Wingdings" pitchFamily="2" charset="2"/>
              <a:buChar char="Ø"/>
              <a:defRPr/>
            </a:pPr>
            <a:r>
              <a:rPr lang="es-ES_tradnl" sz="1600" dirty="0" smtClean="0"/>
              <a:t>2009-2011: $ 431 </a:t>
            </a:r>
            <a:r>
              <a:rPr lang="es-ES_tradnl" sz="1600" dirty="0" err="1" smtClean="0"/>
              <a:t>bn</a:t>
            </a:r>
            <a:r>
              <a:rPr lang="es-ES_tradnl" sz="1600" dirty="0" smtClean="0"/>
              <a:t> in new </a:t>
            </a:r>
            <a:r>
              <a:rPr lang="es-ES_tradnl" sz="1600" dirty="0" err="1" smtClean="0"/>
              <a:t>loans</a:t>
            </a:r>
            <a:r>
              <a:rPr lang="es-ES_tradnl" sz="1600" dirty="0" smtClean="0"/>
              <a:t> (of </a:t>
            </a:r>
            <a:r>
              <a:rPr lang="es-ES_tradnl" sz="1600" dirty="0" err="1" smtClean="0"/>
              <a:t>which</a:t>
            </a:r>
            <a:r>
              <a:rPr lang="es-ES_tradnl" sz="1600" dirty="0" smtClean="0"/>
              <a:t>, $ 201 </a:t>
            </a:r>
            <a:r>
              <a:rPr lang="es-ES_tradnl" sz="1600" dirty="0" err="1" smtClean="0"/>
              <a:t>bn</a:t>
            </a:r>
            <a:r>
              <a:rPr lang="es-ES_tradnl" sz="1600" dirty="0" smtClean="0"/>
              <a:t> </a:t>
            </a:r>
            <a:r>
              <a:rPr lang="es-ES_tradnl" sz="1600" dirty="0" err="1" smtClean="0"/>
              <a:t>precautionary</a:t>
            </a:r>
            <a:r>
              <a:rPr lang="es-ES_tradnl" sz="1600" dirty="0" smtClean="0"/>
              <a:t>)</a:t>
            </a:r>
          </a:p>
          <a:p>
            <a:pPr marL="1074738" lvl="2" indent="-268288">
              <a:buFont typeface="Wingdings" pitchFamily="2" charset="2"/>
              <a:buChar char="Ø"/>
              <a:defRPr/>
            </a:pPr>
            <a:endParaRPr lang="es-ES_tradnl" sz="1000" dirty="0" smtClean="0"/>
          </a:p>
          <a:p>
            <a:pPr marL="355600" lvl="1" indent="-273050">
              <a:buFont typeface="Wingdings" pitchFamily="2" charset="2"/>
              <a:buChar char="q"/>
              <a:defRPr/>
            </a:pPr>
            <a:r>
              <a:rPr lang="es-ES_tradnl" dirty="0" smtClean="0"/>
              <a:t>New </a:t>
            </a:r>
            <a:r>
              <a:rPr lang="es-ES_tradnl" dirty="0" err="1" smtClean="0"/>
              <a:t>instruments</a:t>
            </a:r>
            <a:r>
              <a:rPr lang="es-ES_tradnl" dirty="0" smtClean="0"/>
              <a:t> </a:t>
            </a:r>
            <a:r>
              <a:rPr lang="es-ES_tradnl" dirty="0" err="1" smtClean="0"/>
              <a:t>for</a:t>
            </a:r>
            <a:r>
              <a:rPr lang="es-ES_tradnl" dirty="0" smtClean="0"/>
              <a:t> </a:t>
            </a:r>
            <a:r>
              <a:rPr lang="es-ES_tradnl" dirty="0" err="1" smtClean="0"/>
              <a:t>the</a:t>
            </a:r>
            <a:r>
              <a:rPr lang="es-ES_tradnl" dirty="0" smtClean="0"/>
              <a:t> </a:t>
            </a:r>
            <a:r>
              <a:rPr lang="es-ES_tradnl" dirty="0" err="1" smtClean="0"/>
              <a:t>insurance</a:t>
            </a:r>
            <a:r>
              <a:rPr lang="es-ES_tradnl" dirty="0" smtClean="0"/>
              <a:t> </a:t>
            </a:r>
            <a:r>
              <a:rPr lang="es-ES_tradnl" dirty="0" err="1" smtClean="0"/>
              <a:t>function</a:t>
            </a:r>
            <a:r>
              <a:rPr lang="es-ES_tradnl" dirty="0" smtClean="0"/>
              <a:t> (</a:t>
            </a:r>
            <a:r>
              <a:rPr lang="es-ES_tradnl" dirty="0" err="1" smtClean="0"/>
              <a:t>precautionary</a:t>
            </a:r>
            <a:r>
              <a:rPr lang="es-ES_tradnl" dirty="0" smtClean="0"/>
              <a:t>): </a:t>
            </a:r>
            <a:endParaRPr lang="es-ES_tradnl" sz="1600" b="1" dirty="0" smtClean="0"/>
          </a:p>
          <a:p>
            <a:pPr marL="712788" lvl="2" indent="-261938">
              <a:buFont typeface="Wingdings" pitchFamily="2" charset="2"/>
              <a:buChar char="Ø"/>
              <a:defRPr/>
            </a:pPr>
            <a:r>
              <a:rPr lang="es-ES_tradnl" sz="1600" b="1" i="0" dirty="0" smtClean="0"/>
              <a:t>FCL</a:t>
            </a:r>
            <a:r>
              <a:rPr lang="es-ES_tradnl" sz="1600" i="0" dirty="0" smtClean="0"/>
              <a:t> (</a:t>
            </a:r>
            <a:r>
              <a:rPr lang="es-ES_tradnl" sz="1600" i="0" dirty="0" err="1" smtClean="0"/>
              <a:t>created</a:t>
            </a:r>
            <a:r>
              <a:rPr lang="es-ES_tradnl" sz="1600" i="0" dirty="0" smtClean="0"/>
              <a:t> </a:t>
            </a:r>
            <a:r>
              <a:rPr lang="es-ES_tradnl" sz="1600" i="0" dirty="0" err="1" smtClean="0"/>
              <a:t>March</a:t>
            </a:r>
            <a:r>
              <a:rPr lang="es-ES_tradnl" sz="1600" i="0" dirty="0" smtClean="0"/>
              <a:t> 2009; </a:t>
            </a:r>
            <a:r>
              <a:rPr lang="es-ES_tradnl" sz="1600" i="0" dirty="0" err="1" smtClean="0"/>
              <a:t>reformed</a:t>
            </a:r>
            <a:r>
              <a:rPr lang="es-ES_tradnl" sz="1600" i="0" dirty="0" smtClean="0"/>
              <a:t> </a:t>
            </a:r>
            <a:r>
              <a:rPr lang="es-ES_tradnl" sz="1600" i="0" dirty="0" err="1" smtClean="0"/>
              <a:t>Aug</a:t>
            </a:r>
            <a:r>
              <a:rPr lang="es-ES_tradnl" sz="1600" i="0" dirty="0" smtClean="0"/>
              <a:t> 2010). Ex-ante </a:t>
            </a:r>
            <a:r>
              <a:rPr lang="es-ES_tradnl" sz="1600" i="0" dirty="0" err="1" smtClean="0"/>
              <a:t>conditionality</a:t>
            </a:r>
            <a:r>
              <a:rPr lang="es-ES_tradnl" sz="1600" i="0" dirty="0" smtClean="0"/>
              <a:t>. </a:t>
            </a:r>
            <a:r>
              <a:rPr lang="es-ES_tradnl" sz="1600" i="0" dirty="0" err="1" smtClean="0"/>
              <a:t>For</a:t>
            </a:r>
            <a:r>
              <a:rPr lang="es-ES_tradnl" sz="1600" i="0" dirty="0" smtClean="0"/>
              <a:t> </a:t>
            </a:r>
            <a:r>
              <a:rPr lang="es-ES_tradnl" sz="1600" i="0" dirty="0" err="1" smtClean="0"/>
              <a:t>countries</a:t>
            </a:r>
            <a:r>
              <a:rPr lang="es-ES_tradnl" sz="1600" i="0" dirty="0" smtClean="0"/>
              <a:t> </a:t>
            </a:r>
            <a:r>
              <a:rPr lang="es-ES_tradnl" sz="1600" i="0" dirty="0" err="1" smtClean="0"/>
              <a:t>with</a:t>
            </a:r>
            <a:r>
              <a:rPr lang="es-ES_tradnl" sz="1600" i="0" dirty="0" smtClean="0"/>
              <a:t> </a:t>
            </a:r>
            <a:r>
              <a:rPr lang="es-ES_tradnl" sz="1600" b="1" i="0" dirty="0" err="1" smtClean="0"/>
              <a:t>very</a:t>
            </a:r>
            <a:r>
              <a:rPr lang="es-ES_tradnl" sz="1600" b="1" i="0" dirty="0" smtClean="0"/>
              <a:t> </a:t>
            </a:r>
            <a:r>
              <a:rPr lang="es-ES_tradnl" sz="1600" b="1" i="0" dirty="0" err="1" smtClean="0"/>
              <a:t>strong</a:t>
            </a:r>
            <a:r>
              <a:rPr lang="es-ES_tradnl" sz="1600" i="0" dirty="0" smtClean="0"/>
              <a:t> </a:t>
            </a:r>
            <a:r>
              <a:rPr lang="es-ES_tradnl" sz="1600" i="0" dirty="0" err="1" smtClean="0"/>
              <a:t>fundamentals</a:t>
            </a:r>
            <a:r>
              <a:rPr lang="es-ES_tradnl" sz="1600" i="0" dirty="0" smtClean="0"/>
              <a:t>.</a:t>
            </a:r>
          </a:p>
          <a:p>
            <a:pPr marL="712788" lvl="2" indent="-261938">
              <a:buFont typeface="Wingdings" pitchFamily="2" charset="2"/>
              <a:buChar char="Ø"/>
              <a:defRPr/>
            </a:pPr>
            <a:r>
              <a:rPr lang="es-ES_tradnl" sz="1600" b="1" i="0" dirty="0" smtClean="0"/>
              <a:t>PCL</a:t>
            </a:r>
            <a:r>
              <a:rPr lang="es-ES_tradnl" sz="1600" i="0" dirty="0" smtClean="0"/>
              <a:t> (</a:t>
            </a:r>
            <a:r>
              <a:rPr lang="es-ES_tradnl" sz="1600" i="0" dirty="0" err="1" smtClean="0"/>
              <a:t>created</a:t>
            </a:r>
            <a:r>
              <a:rPr lang="es-ES_tradnl" sz="1600" i="0" dirty="0" smtClean="0"/>
              <a:t> </a:t>
            </a:r>
            <a:r>
              <a:rPr lang="es-ES_tradnl" sz="1600" i="0" dirty="0" err="1" smtClean="0"/>
              <a:t>August</a:t>
            </a:r>
            <a:r>
              <a:rPr lang="es-ES_tradnl" sz="1600" i="0" dirty="0" smtClean="0"/>
              <a:t> 2010). </a:t>
            </a:r>
            <a:r>
              <a:rPr lang="es-ES_tradnl" sz="1600" i="0" dirty="0" err="1" smtClean="0"/>
              <a:t>For</a:t>
            </a:r>
            <a:r>
              <a:rPr lang="es-ES_tradnl" sz="1600" i="0" dirty="0" smtClean="0"/>
              <a:t> </a:t>
            </a:r>
            <a:r>
              <a:rPr lang="es-ES_tradnl" sz="1600" i="0" dirty="0" err="1" smtClean="0"/>
              <a:t>countries</a:t>
            </a:r>
            <a:r>
              <a:rPr lang="es-ES_tradnl" sz="1600" i="0" dirty="0" smtClean="0"/>
              <a:t> </a:t>
            </a:r>
            <a:r>
              <a:rPr lang="es-ES_tradnl" sz="1600" i="0" dirty="0" err="1" smtClean="0"/>
              <a:t>with</a:t>
            </a:r>
            <a:r>
              <a:rPr lang="es-ES_tradnl" sz="1600" i="0" dirty="0" smtClean="0"/>
              <a:t> </a:t>
            </a:r>
            <a:r>
              <a:rPr lang="es-ES_tradnl" sz="1600" b="1" i="0" dirty="0" err="1" smtClean="0"/>
              <a:t>sound</a:t>
            </a:r>
            <a:r>
              <a:rPr lang="es-ES_tradnl" sz="1600" b="1" i="0" dirty="0" smtClean="0"/>
              <a:t> </a:t>
            </a:r>
            <a:r>
              <a:rPr lang="es-ES_tradnl" sz="1600" i="0" dirty="0" err="1" smtClean="0"/>
              <a:t>economic</a:t>
            </a:r>
            <a:r>
              <a:rPr lang="es-ES_tradnl" sz="1600" i="0" dirty="0" smtClean="0"/>
              <a:t> </a:t>
            </a:r>
            <a:r>
              <a:rPr lang="es-ES_tradnl" sz="1600" i="0" dirty="0" err="1" smtClean="0"/>
              <a:t>fundamentals</a:t>
            </a:r>
            <a:r>
              <a:rPr lang="es-ES_tradnl" sz="1600" i="0" dirty="0" smtClean="0"/>
              <a:t> and </a:t>
            </a:r>
            <a:r>
              <a:rPr lang="es-ES_tradnl" sz="1600" i="0" dirty="0" err="1" smtClean="0"/>
              <a:t>policies</a:t>
            </a:r>
            <a:r>
              <a:rPr lang="es-ES_tradnl" sz="1600" i="0" dirty="0" smtClean="0"/>
              <a:t>. Ex post </a:t>
            </a:r>
            <a:r>
              <a:rPr lang="es-ES_tradnl" sz="1600" i="0" dirty="0" err="1" smtClean="0"/>
              <a:t>conditionality</a:t>
            </a:r>
            <a:r>
              <a:rPr lang="es-ES_tradnl" sz="1600" i="0" dirty="0" smtClean="0"/>
              <a:t>. </a:t>
            </a:r>
          </a:p>
        </p:txBody>
      </p:sp>
      <p:sp>
        <p:nvSpPr>
          <p:cNvPr id="22532" name="3 Marcador de número de diapositiva"/>
          <p:cNvSpPr>
            <a:spLocks noGrp="1"/>
          </p:cNvSpPr>
          <p:nvPr>
            <p:ph type="sldNum" sz="quarter" idx="10"/>
          </p:nvPr>
        </p:nvSpPr>
        <p:spPr>
          <a:noFill/>
        </p:spPr>
        <p:txBody>
          <a:bodyPr/>
          <a:lstStyle/>
          <a:p>
            <a:fld id="{C23EB6F5-8241-4B4C-97E9-EB2C88E99750}" type="slidenum">
              <a:rPr lang="es-ES_tradnl" smtClean="0"/>
              <a:pPr/>
              <a:t>15</a:t>
            </a:fld>
            <a:endParaRPr lang="es-ES_tradnl" smtClean="0"/>
          </a:p>
        </p:txBody>
      </p:sp>
      <p:sp>
        <p:nvSpPr>
          <p:cNvPr id="22533" name="7 CuadroTexto"/>
          <p:cNvSpPr txBox="1">
            <a:spLocks noChangeArrowheads="1"/>
          </p:cNvSpPr>
          <p:nvPr/>
        </p:nvSpPr>
        <p:spPr bwMode="auto">
          <a:xfrm>
            <a:off x="5424488" y="827088"/>
            <a:ext cx="2887662" cy="368300"/>
          </a:xfrm>
          <a:prstGeom prst="rect">
            <a:avLst/>
          </a:prstGeom>
          <a:noFill/>
          <a:ln w="9525">
            <a:noFill/>
            <a:miter lim="800000"/>
            <a:headEnd/>
            <a:tailEnd/>
          </a:ln>
        </p:spPr>
        <p:txBody>
          <a:bodyPr>
            <a:spAutoFit/>
          </a:bodyPr>
          <a:lstStyle/>
          <a:p>
            <a:r>
              <a:rPr lang="es-ES"/>
              <a:t> IMF lending ($ bn)</a:t>
            </a:r>
            <a:endParaRPr lang="es-ES_tradnl"/>
          </a:p>
        </p:txBody>
      </p:sp>
      <p:sp>
        <p:nvSpPr>
          <p:cNvPr id="7" name="6 CuadroTexto"/>
          <p:cNvSpPr txBox="1"/>
          <p:nvPr/>
        </p:nvSpPr>
        <p:spPr>
          <a:xfrm>
            <a:off x="4146550" y="5135563"/>
            <a:ext cx="4997450" cy="1046162"/>
          </a:xfrm>
          <a:prstGeom prst="rect">
            <a:avLst/>
          </a:prstGeom>
          <a:noFill/>
        </p:spPr>
        <p:txBody>
          <a:bodyPr>
            <a:spAutoFit/>
          </a:bodyPr>
          <a:lstStyle/>
          <a:p>
            <a:pPr marL="265113" indent="-265113">
              <a:buFont typeface="Wingdings" pitchFamily="2" charset="2"/>
              <a:buChar char="Ø"/>
              <a:defRPr/>
            </a:pPr>
            <a:r>
              <a:rPr lang="es-ES_tradnl" sz="1550" b="0" dirty="0">
                <a:latin typeface="+mn-lt"/>
              </a:rPr>
              <a:t>IMF</a:t>
            </a:r>
            <a:r>
              <a:rPr lang="es-ES_tradnl" sz="1550" b="0" dirty="0"/>
              <a:t> </a:t>
            </a:r>
            <a:r>
              <a:rPr lang="es-ES_tradnl" sz="1550" b="0" dirty="0" err="1"/>
              <a:t>is</a:t>
            </a:r>
            <a:r>
              <a:rPr lang="es-ES_tradnl" sz="1550" b="0" dirty="0"/>
              <a:t> </a:t>
            </a:r>
            <a:r>
              <a:rPr lang="es-ES_tradnl" sz="1550" b="0" dirty="0" err="1"/>
              <a:t>to</a:t>
            </a:r>
            <a:r>
              <a:rPr lang="es-ES_tradnl" sz="1550" b="0" dirty="0"/>
              <a:t> </a:t>
            </a:r>
            <a:r>
              <a:rPr lang="es-ES_tradnl" sz="1550" b="0" dirty="0" err="1"/>
              <a:t>revamp</a:t>
            </a:r>
            <a:r>
              <a:rPr lang="es-ES_tradnl" sz="1550" b="0" dirty="0"/>
              <a:t> </a:t>
            </a:r>
            <a:r>
              <a:rPr lang="es-ES_tradnl" sz="1550" b="0" dirty="0" err="1"/>
              <a:t>its</a:t>
            </a:r>
            <a:r>
              <a:rPr lang="es-ES_tradnl" sz="1550" b="0" dirty="0"/>
              <a:t> non-</a:t>
            </a:r>
            <a:r>
              <a:rPr lang="es-ES_tradnl" sz="1550" b="0" dirty="0" err="1"/>
              <a:t>concessional</a:t>
            </a:r>
            <a:r>
              <a:rPr lang="es-ES_tradnl" sz="1550" b="0" dirty="0"/>
              <a:t> </a:t>
            </a:r>
            <a:r>
              <a:rPr lang="es-ES_tradnl" sz="1550" b="0" dirty="0" err="1"/>
              <a:t>instruments</a:t>
            </a:r>
            <a:r>
              <a:rPr lang="es-ES_tradnl" sz="1550" b="0" dirty="0"/>
              <a:t> </a:t>
            </a:r>
            <a:r>
              <a:rPr lang="es-ES_tradnl" sz="1550" b="0" dirty="0" err="1"/>
              <a:t>with</a:t>
            </a:r>
            <a:r>
              <a:rPr lang="es-ES_tradnl" sz="1550" b="0" dirty="0"/>
              <a:t> </a:t>
            </a:r>
            <a:r>
              <a:rPr lang="es-ES_tradnl" sz="1550" b="0" dirty="0" err="1"/>
              <a:t>an</a:t>
            </a:r>
            <a:r>
              <a:rPr lang="es-ES_tradnl" sz="1550" b="0" dirty="0"/>
              <a:t> </a:t>
            </a:r>
            <a:r>
              <a:rPr lang="es-ES_tradnl" sz="1550" b="0" dirty="0" err="1"/>
              <a:t>option</a:t>
            </a:r>
            <a:r>
              <a:rPr lang="es-ES_tradnl" sz="1550" b="0" dirty="0"/>
              <a:t> of a </a:t>
            </a:r>
            <a:r>
              <a:rPr lang="es-ES_tradnl" sz="1550" dirty="0" err="1"/>
              <a:t>reformed</a:t>
            </a:r>
            <a:r>
              <a:rPr lang="es-ES_tradnl" sz="1550" dirty="0"/>
              <a:t> PCL (PLL) </a:t>
            </a:r>
            <a:r>
              <a:rPr lang="es-ES_tradnl" sz="1550" b="0" dirty="0" err="1"/>
              <a:t>with</a:t>
            </a:r>
            <a:r>
              <a:rPr lang="es-ES_tradnl" sz="1550" b="0" dirty="0"/>
              <a:t> a </a:t>
            </a:r>
            <a:r>
              <a:rPr lang="es-ES_tradnl" sz="1550" dirty="0"/>
              <a:t>short-</a:t>
            </a:r>
            <a:r>
              <a:rPr lang="es-ES_tradnl" sz="1550" dirty="0" err="1"/>
              <a:t>term</a:t>
            </a:r>
            <a:r>
              <a:rPr lang="es-ES_tradnl" sz="1550" b="0" dirty="0"/>
              <a:t> </a:t>
            </a:r>
            <a:r>
              <a:rPr lang="es-ES_tradnl" sz="1550" b="0" dirty="0" err="1"/>
              <a:t>liquidity</a:t>
            </a:r>
            <a:r>
              <a:rPr lang="es-ES_tradnl" sz="1550" b="0" dirty="0"/>
              <a:t> </a:t>
            </a:r>
            <a:r>
              <a:rPr lang="es-ES_tradnl" sz="1550" b="0" dirty="0" err="1"/>
              <a:t>window</a:t>
            </a:r>
            <a:r>
              <a:rPr lang="es-ES_tradnl" sz="1550" b="0" dirty="0"/>
              <a:t> and </a:t>
            </a:r>
            <a:r>
              <a:rPr lang="es-ES_tradnl" sz="1550" b="0" dirty="0" err="1"/>
              <a:t>inclusion</a:t>
            </a:r>
            <a:r>
              <a:rPr lang="es-ES_tradnl" sz="1550" b="0" dirty="0"/>
              <a:t> </a:t>
            </a:r>
            <a:r>
              <a:rPr lang="es-ES_tradnl" sz="1550" b="0" dirty="0" err="1"/>
              <a:t>BoP</a:t>
            </a:r>
            <a:r>
              <a:rPr lang="es-ES_tradnl" sz="1550" b="0" dirty="0"/>
              <a:t> </a:t>
            </a:r>
            <a:r>
              <a:rPr lang="es-ES_tradnl" sz="1550" b="0" dirty="0" err="1"/>
              <a:t>need</a:t>
            </a:r>
            <a:r>
              <a:rPr lang="es-ES_tradnl" sz="1550" b="0" dirty="0"/>
              <a:t> in </a:t>
            </a:r>
            <a:r>
              <a:rPr lang="es-ES_tradnl" sz="1550" b="0" dirty="0" err="1"/>
              <a:t>its</a:t>
            </a:r>
            <a:r>
              <a:rPr lang="es-ES_tradnl" sz="1550" b="0" dirty="0"/>
              <a:t> ex ante </a:t>
            </a:r>
            <a:r>
              <a:rPr lang="es-ES_tradnl" sz="1550" b="0" dirty="0" err="1"/>
              <a:t>conditionality</a:t>
            </a:r>
            <a:r>
              <a:rPr lang="es-ES_tradnl" sz="1550" b="0" dirty="0"/>
              <a:t> (Cannes Summit)</a:t>
            </a:r>
          </a:p>
        </p:txBody>
      </p:sp>
      <p:pic>
        <p:nvPicPr>
          <p:cNvPr id="22535" name="Picture 11"/>
          <p:cNvPicPr>
            <a:picLocks noChangeAspect="1" noChangeArrowheads="1"/>
          </p:cNvPicPr>
          <p:nvPr/>
        </p:nvPicPr>
        <p:blipFill>
          <a:blip r:embed="rId3"/>
          <a:srcRect/>
          <a:stretch>
            <a:fillRect/>
          </a:stretch>
        </p:blipFill>
        <p:spPr bwMode="auto">
          <a:xfrm>
            <a:off x="3848100" y="1152525"/>
            <a:ext cx="5449888" cy="397827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p:txBody>
          <a:bodyPr/>
          <a:lstStyle/>
          <a:p>
            <a:r>
              <a:rPr lang="es-ES_tradnl" smtClean="0"/>
              <a:t>CONTENTS</a:t>
            </a:r>
          </a:p>
        </p:txBody>
      </p:sp>
      <p:sp>
        <p:nvSpPr>
          <p:cNvPr id="23555" name="2 Marcador de contenido"/>
          <p:cNvSpPr>
            <a:spLocks noGrp="1"/>
          </p:cNvSpPr>
          <p:nvPr>
            <p:ph idx="1"/>
          </p:nvPr>
        </p:nvSpPr>
        <p:spPr>
          <a:xfrm>
            <a:off x="290513" y="1104900"/>
            <a:ext cx="8575675" cy="4624388"/>
          </a:xfrm>
        </p:spPr>
        <p:txBody>
          <a:bodyPr/>
          <a:lstStyle/>
          <a:p>
            <a:pPr marL="806450" indent="-538163">
              <a:spcBef>
                <a:spcPts val="600"/>
              </a:spcBef>
              <a:buFont typeface="BdE Neue Helvetica 55 Roman" pitchFamily="34" charset="0"/>
              <a:buAutoNum type="arabicPeriod"/>
            </a:pPr>
            <a:r>
              <a:rPr lang="es-ES_tradnl" sz="2000" b="0" smtClean="0">
                <a:solidFill>
                  <a:srgbClr val="B35C48"/>
                </a:solidFill>
              </a:rPr>
              <a:t>The financial crisis and the emergence of BRICs: a new international economic environment </a:t>
            </a:r>
          </a:p>
          <a:p>
            <a:pPr marL="806450" indent="-538163">
              <a:spcBef>
                <a:spcPts val="1200"/>
              </a:spcBef>
              <a:buFont typeface="BdE Neue Helvetica 55 Roman" pitchFamily="34" charset="0"/>
              <a:buAutoNum type="arabicPeriod"/>
            </a:pPr>
            <a:r>
              <a:rPr lang="es-ES_tradnl" sz="2000" b="0" smtClean="0">
                <a:solidFill>
                  <a:srgbClr val="B35C48"/>
                </a:solidFill>
              </a:rPr>
              <a:t>The international policy response: The role of the G-20.</a:t>
            </a:r>
          </a:p>
          <a:p>
            <a:pPr marL="1344613" lvl="1" indent="-538163">
              <a:buFont typeface="BdE Neue Helvetica 55 Roman" pitchFamily="34" charset="0"/>
              <a:buAutoNum type="romanUcPeriod"/>
            </a:pPr>
            <a:r>
              <a:rPr lang="es-ES_tradnl" sz="2000" smtClean="0"/>
              <a:t>Policy coordination</a:t>
            </a:r>
          </a:p>
          <a:p>
            <a:pPr marL="1344613" lvl="1" indent="-538163">
              <a:buFont typeface="BdE Neue Helvetica 55 Roman" pitchFamily="34" charset="0"/>
              <a:buAutoNum type="romanUcPeriod"/>
            </a:pPr>
            <a:r>
              <a:rPr lang="es-ES_tradnl" sz="2000" smtClean="0"/>
              <a:t>Reform of the International Financial Architecture </a:t>
            </a:r>
          </a:p>
          <a:p>
            <a:pPr marL="806450" indent="-538163">
              <a:spcBef>
                <a:spcPts val="1200"/>
              </a:spcBef>
              <a:buFont typeface="BdE Neue Helvetica 55 Roman" pitchFamily="34" charset="0"/>
              <a:buAutoNum type="arabicPeriod"/>
            </a:pPr>
            <a:r>
              <a:rPr lang="es-ES_tradnl" sz="2000" b="0" smtClean="0">
                <a:solidFill>
                  <a:srgbClr val="B35C48"/>
                </a:solidFill>
              </a:rPr>
              <a:t>The IMF response to the crisis: governance, lending and surveillance</a:t>
            </a:r>
          </a:p>
          <a:p>
            <a:pPr marL="806450" indent="-538163">
              <a:spcBef>
                <a:spcPts val="1200"/>
              </a:spcBef>
              <a:buFont typeface="BdE Neue Helvetica 55 Roman" pitchFamily="34" charset="0"/>
              <a:buAutoNum type="arabicPeriod"/>
            </a:pPr>
            <a:r>
              <a:rPr lang="es-ES_tradnl" sz="2000" smtClean="0">
                <a:solidFill>
                  <a:srgbClr val="333333"/>
                </a:solidFill>
              </a:rPr>
              <a:t>The EU response to the crisis: economic governance and crisis resolution  </a:t>
            </a:r>
          </a:p>
          <a:p>
            <a:pPr marL="806450" indent="-538163">
              <a:spcBef>
                <a:spcPts val="1200"/>
              </a:spcBef>
              <a:buFont typeface="BdE Neue Helvetica 55 Roman" pitchFamily="34" charset="0"/>
              <a:buAutoNum type="arabicPeriod" startAt="5"/>
            </a:pPr>
            <a:r>
              <a:rPr lang="es-ES_tradnl" sz="2000" b="0" smtClean="0">
                <a:solidFill>
                  <a:srgbClr val="B35C48"/>
                </a:solidFill>
              </a:rPr>
              <a:t>Scope for IMF/EU coordination</a:t>
            </a:r>
          </a:p>
          <a:p>
            <a:pPr marL="806450" indent="-538163">
              <a:spcBef>
                <a:spcPts val="1200"/>
              </a:spcBef>
              <a:buFont typeface="BdE Neue Helvetica 55 Roman" pitchFamily="34" charset="0"/>
              <a:buAutoNum type="arabicPeriod" startAt="5"/>
            </a:pPr>
            <a:r>
              <a:rPr lang="es-ES_tradnl" sz="2000" b="0" smtClean="0">
                <a:solidFill>
                  <a:srgbClr val="B35C48"/>
                </a:solidFill>
              </a:rPr>
              <a:t>Concluding comments</a:t>
            </a:r>
          </a:p>
        </p:txBody>
      </p:sp>
      <p:sp>
        <p:nvSpPr>
          <p:cNvPr id="23556" name="3 Marcador de número de diapositiva"/>
          <p:cNvSpPr>
            <a:spLocks noGrp="1"/>
          </p:cNvSpPr>
          <p:nvPr>
            <p:ph type="sldNum" sz="quarter" idx="10"/>
          </p:nvPr>
        </p:nvSpPr>
        <p:spPr>
          <a:noFill/>
        </p:spPr>
        <p:txBody>
          <a:bodyPr/>
          <a:lstStyle/>
          <a:p>
            <a:fld id="{E916062F-0436-4872-8AE9-99120F10C77B}" type="slidenum">
              <a:rPr lang="es-ES_tradnl" smtClean="0"/>
              <a:pPr/>
              <a:t>16</a:t>
            </a:fld>
            <a:endParaRPr lang="es-ES_tradnl"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212725" y="158750"/>
            <a:ext cx="5927725" cy="690563"/>
          </a:xfrm>
        </p:spPr>
        <p:txBody>
          <a:bodyPr/>
          <a:lstStyle/>
          <a:p>
            <a:pPr>
              <a:tabLst>
                <a:tab pos="355600" algn="l"/>
              </a:tabLst>
            </a:pPr>
            <a:r>
              <a:rPr lang="es-ES_tradnl" smtClean="0"/>
              <a:t>THE EU POLICY RESPONSE TO THE FINANCIAL CRISIS: COORDINATION WITH G20</a:t>
            </a:r>
          </a:p>
        </p:txBody>
      </p:sp>
      <p:sp>
        <p:nvSpPr>
          <p:cNvPr id="24579" name="3 Marcador de número de diapositiva"/>
          <p:cNvSpPr>
            <a:spLocks noGrp="1"/>
          </p:cNvSpPr>
          <p:nvPr>
            <p:ph type="sldNum" sz="quarter" idx="10"/>
          </p:nvPr>
        </p:nvSpPr>
        <p:spPr>
          <a:noFill/>
        </p:spPr>
        <p:txBody>
          <a:bodyPr/>
          <a:lstStyle/>
          <a:p>
            <a:fld id="{F9055AC1-025B-4A15-9073-4B827DE3D94E}" type="slidenum">
              <a:rPr lang="es-ES_tradnl" smtClean="0"/>
              <a:pPr/>
              <a:t>17</a:t>
            </a:fld>
            <a:endParaRPr lang="es-ES_tradnl" smtClean="0"/>
          </a:p>
        </p:txBody>
      </p:sp>
      <p:sp>
        <p:nvSpPr>
          <p:cNvPr id="6" name="2 Marcador de contenido"/>
          <p:cNvSpPr txBox="1">
            <a:spLocks/>
          </p:cNvSpPr>
          <p:nvPr/>
        </p:nvSpPr>
        <p:spPr bwMode="auto">
          <a:xfrm>
            <a:off x="161925" y="1054100"/>
            <a:ext cx="8982075" cy="1625600"/>
          </a:xfrm>
          <a:prstGeom prst="rect">
            <a:avLst/>
          </a:prstGeom>
          <a:noFill/>
          <a:ln w="9525">
            <a:noFill/>
            <a:miter lim="800000"/>
            <a:headEnd/>
            <a:tailEnd/>
          </a:ln>
        </p:spPr>
        <p:txBody>
          <a:bodyPr/>
          <a:lstStyle/>
          <a:p>
            <a:pPr marL="342900" indent="-342900" eaLnBrk="0" hangingPunct="0">
              <a:spcBef>
                <a:spcPts val="1200"/>
              </a:spcBef>
              <a:buClr>
                <a:srgbClr val="993300"/>
              </a:buClr>
              <a:buFont typeface="Wingdings" pitchFamily="2" charset="2"/>
              <a:buChar char="q"/>
              <a:defRPr/>
            </a:pPr>
            <a:r>
              <a:rPr lang="en-US" b="0" kern="0" dirty="0">
                <a:latin typeface="+mn-lt"/>
              </a:rPr>
              <a:t>The financial systems of some euro area (EA) / EU countries were touched by the turbulences following the subprime crisis in 2007</a:t>
            </a:r>
          </a:p>
          <a:p>
            <a:pPr marL="342900" indent="-342900" eaLnBrk="0" hangingPunct="0">
              <a:spcBef>
                <a:spcPts val="1200"/>
              </a:spcBef>
              <a:buClr>
                <a:srgbClr val="993300"/>
              </a:buClr>
              <a:buFont typeface="Wingdings" pitchFamily="2" charset="2"/>
              <a:buChar char="q"/>
              <a:defRPr/>
            </a:pPr>
            <a:r>
              <a:rPr lang="es-ES_tradnl" b="0" kern="0" dirty="0" err="1">
                <a:latin typeface="+mn-lt"/>
              </a:rPr>
              <a:t>European</a:t>
            </a:r>
            <a:r>
              <a:rPr lang="es-ES_tradnl" b="0" kern="0" dirty="0">
                <a:latin typeface="+mn-lt"/>
              </a:rPr>
              <a:t> </a:t>
            </a:r>
            <a:r>
              <a:rPr lang="es-ES_tradnl" b="0" kern="0" dirty="0" err="1">
                <a:latin typeface="+mn-lt"/>
              </a:rPr>
              <a:t>governments</a:t>
            </a:r>
            <a:r>
              <a:rPr lang="es-ES_tradnl" b="0" kern="0" dirty="0">
                <a:latin typeface="+mn-lt"/>
              </a:rPr>
              <a:t> </a:t>
            </a:r>
            <a:r>
              <a:rPr lang="es-ES_tradnl" b="0" kern="0" dirty="0" err="1">
                <a:latin typeface="+mn-lt"/>
              </a:rPr>
              <a:t>reacted</a:t>
            </a:r>
            <a:r>
              <a:rPr lang="es-ES_tradnl" b="0" kern="0" dirty="0">
                <a:latin typeface="+mn-lt"/>
              </a:rPr>
              <a:t> </a:t>
            </a:r>
            <a:r>
              <a:rPr lang="es-ES_tradnl" b="0" kern="0" dirty="0" err="1">
                <a:latin typeface="+mn-lt"/>
              </a:rPr>
              <a:t>with</a:t>
            </a:r>
            <a:r>
              <a:rPr lang="es-ES_tradnl" b="0" kern="0" dirty="0">
                <a:latin typeface="+mn-lt"/>
              </a:rPr>
              <a:t> </a:t>
            </a:r>
            <a:r>
              <a:rPr lang="es-ES_tradnl" b="0" kern="0" dirty="0" err="1">
                <a:latin typeface="+mn-lt"/>
              </a:rPr>
              <a:t>strong</a:t>
            </a:r>
            <a:r>
              <a:rPr lang="es-ES_tradnl" b="0" kern="0" dirty="0">
                <a:latin typeface="+mn-lt"/>
              </a:rPr>
              <a:t> </a:t>
            </a:r>
            <a:r>
              <a:rPr lang="es-ES_tradnl" b="0" kern="0" dirty="0" err="1">
                <a:latin typeface="+mn-lt"/>
              </a:rPr>
              <a:t>countercyclical</a:t>
            </a:r>
            <a:r>
              <a:rPr lang="es-ES_tradnl" b="0" kern="0" dirty="0">
                <a:latin typeface="+mn-lt"/>
              </a:rPr>
              <a:t> </a:t>
            </a:r>
            <a:r>
              <a:rPr lang="es-ES_tradnl" b="0" kern="0" dirty="0" err="1">
                <a:latin typeface="+mn-lt"/>
              </a:rPr>
              <a:t>policies</a:t>
            </a:r>
            <a:r>
              <a:rPr lang="es-ES_tradnl" b="0" kern="0" dirty="0">
                <a:latin typeface="+mn-lt"/>
              </a:rPr>
              <a:t> and </a:t>
            </a:r>
            <a:r>
              <a:rPr lang="es-ES_tradnl" b="0" kern="0" dirty="0" err="1">
                <a:latin typeface="+mn-lt"/>
              </a:rPr>
              <a:t>financial</a:t>
            </a:r>
            <a:r>
              <a:rPr lang="es-ES_tradnl" b="0" kern="0" dirty="0">
                <a:latin typeface="+mn-lt"/>
              </a:rPr>
              <a:t> </a:t>
            </a:r>
            <a:r>
              <a:rPr lang="es-ES_tradnl" b="0" kern="0" dirty="0" err="1">
                <a:latin typeface="+mn-lt"/>
              </a:rPr>
              <a:t>rescue</a:t>
            </a:r>
            <a:r>
              <a:rPr lang="es-ES_tradnl" b="0" kern="0" dirty="0">
                <a:latin typeface="+mn-lt"/>
              </a:rPr>
              <a:t> </a:t>
            </a:r>
            <a:r>
              <a:rPr lang="es-ES_tradnl" b="0" kern="0" dirty="0" err="1">
                <a:latin typeface="+mn-lt"/>
              </a:rPr>
              <a:t>plans</a:t>
            </a:r>
            <a:endParaRPr lang="en-US" b="0" kern="0" dirty="0">
              <a:latin typeface="+mn-lt"/>
            </a:endParaRPr>
          </a:p>
        </p:txBody>
      </p:sp>
      <p:pic>
        <p:nvPicPr>
          <p:cNvPr id="24581" name="Picture 5"/>
          <p:cNvPicPr>
            <a:picLocks noGrp="1" noChangeAspect="1" noChangeArrowheads="1"/>
          </p:cNvPicPr>
          <p:nvPr>
            <p:ph idx="1"/>
          </p:nvPr>
        </p:nvPicPr>
        <p:blipFill>
          <a:blip r:embed="rId3"/>
          <a:srcRect/>
          <a:stretch>
            <a:fillRect/>
          </a:stretch>
        </p:blipFill>
        <p:spPr>
          <a:xfrm>
            <a:off x="744538" y="2673350"/>
            <a:ext cx="7058025" cy="3541713"/>
          </a:xfr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a:xfrm>
            <a:off x="231775" y="96838"/>
            <a:ext cx="5927725" cy="731837"/>
          </a:xfrm>
        </p:spPr>
        <p:txBody>
          <a:bodyPr/>
          <a:lstStyle/>
          <a:p>
            <a:r>
              <a:rPr lang="es-ES_tradnl" smtClean="0"/>
              <a:t>THE EU POLICY RESPONSE TO THE FINANCIAL CRISIS: LENDING AND FINANCIAL REFORM</a:t>
            </a:r>
          </a:p>
        </p:txBody>
      </p:sp>
      <p:sp>
        <p:nvSpPr>
          <p:cNvPr id="20483" name="2 Marcador de contenido"/>
          <p:cNvSpPr>
            <a:spLocks noGrp="1"/>
          </p:cNvSpPr>
          <p:nvPr>
            <p:ph idx="1"/>
          </p:nvPr>
        </p:nvSpPr>
        <p:spPr>
          <a:xfrm>
            <a:off x="222250" y="819150"/>
            <a:ext cx="8678863" cy="5476875"/>
          </a:xfrm>
        </p:spPr>
        <p:txBody>
          <a:bodyPr/>
          <a:lstStyle/>
          <a:p>
            <a:pPr>
              <a:spcBef>
                <a:spcPct val="0"/>
              </a:spcBef>
              <a:spcAft>
                <a:spcPts val="600"/>
              </a:spcAft>
              <a:buFont typeface="Wingdings" pitchFamily="2" charset="2"/>
              <a:buChar char="q"/>
              <a:defRPr/>
            </a:pPr>
            <a:r>
              <a:rPr lang="es-ES_tradnl" dirty="0" err="1" smtClean="0"/>
              <a:t>After</a:t>
            </a:r>
            <a:r>
              <a:rPr lang="es-ES_tradnl" dirty="0" smtClean="0"/>
              <a:t> </a:t>
            </a:r>
            <a:r>
              <a:rPr lang="es-ES_tradnl" dirty="0" err="1" smtClean="0"/>
              <a:t>the</a:t>
            </a:r>
            <a:r>
              <a:rPr lang="es-ES_tradnl" dirty="0" smtClean="0"/>
              <a:t> </a:t>
            </a:r>
            <a:r>
              <a:rPr lang="es-ES_tradnl" dirty="0" err="1" smtClean="0"/>
              <a:t>Lehman</a:t>
            </a:r>
            <a:r>
              <a:rPr lang="es-ES_tradnl" dirty="0" smtClean="0"/>
              <a:t> </a:t>
            </a:r>
            <a:r>
              <a:rPr lang="es-ES_tradnl" dirty="0" err="1" smtClean="0"/>
              <a:t>collapse</a:t>
            </a:r>
            <a:r>
              <a:rPr lang="es-ES_tradnl" dirty="0" smtClean="0"/>
              <a:t>:</a:t>
            </a:r>
            <a:r>
              <a:rPr lang="es-ES_tradnl" b="0" dirty="0" smtClean="0"/>
              <a:t> CEE </a:t>
            </a:r>
            <a:r>
              <a:rPr lang="es-ES_tradnl" b="0" dirty="0" err="1" smtClean="0"/>
              <a:t>countries</a:t>
            </a:r>
            <a:r>
              <a:rPr lang="es-ES_tradnl" b="0" dirty="0" smtClean="0"/>
              <a:t> </a:t>
            </a:r>
            <a:r>
              <a:rPr lang="es-ES_tradnl" b="0" dirty="0" err="1" smtClean="0"/>
              <a:t>affected</a:t>
            </a:r>
            <a:r>
              <a:rPr lang="es-ES_tradnl" b="0" dirty="0" smtClean="0"/>
              <a:t> </a:t>
            </a:r>
            <a:r>
              <a:rPr lang="es-ES_tradnl" b="0" dirty="0" err="1" smtClean="0"/>
              <a:t>by</a:t>
            </a:r>
            <a:r>
              <a:rPr lang="es-ES_tradnl" b="0" dirty="0" smtClean="0"/>
              <a:t> </a:t>
            </a:r>
            <a:r>
              <a:rPr lang="es-ES_tradnl" b="0" dirty="0" err="1" smtClean="0"/>
              <a:t>the</a:t>
            </a:r>
            <a:r>
              <a:rPr lang="es-ES_tradnl" b="0" dirty="0" smtClean="0"/>
              <a:t> </a:t>
            </a:r>
            <a:r>
              <a:rPr lang="es-ES_tradnl" b="0" dirty="0" err="1" smtClean="0"/>
              <a:t>sudden</a:t>
            </a:r>
            <a:r>
              <a:rPr lang="es-ES_tradnl" b="0" dirty="0" smtClean="0"/>
              <a:t> stop of </a:t>
            </a:r>
            <a:r>
              <a:rPr lang="es-ES_tradnl" b="0" dirty="0" err="1" smtClean="0"/>
              <a:t>international</a:t>
            </a:r>
            <a:r>
              <a:rPr lang="es-ES_tradnl" b="0" dirty="0" smtClean="0"/>
              <a:t> capital </a:t>
            </a:r>
            <a:r>
              <a:rPr lang="es-ES_tradnl" b="0" dirty="0" err="1" smtClean="0"/>
              <a:t>flows</a:t>
            </a:r>
            <a:r>
              <a:rPr lang="es-ES_tradnl" b="0" dirty="0" smtClean="0"/>
              <a:t>. </a:t>
            </a:r>
            <a:r>
              <a:rPr lang="es-ES_tradnl" b="0" dirty="0" err="1" smtClean="0"/>
              <a:t>Some</a:t>
            </a:r>
            <a:r>
              <a:rPr lang="es-ES_tradnl" b="0" dirty="0" smtClean="0"/>
              <a:t> of </a:t>
            </a:r>
            <a:r>
              <a:rPr lang="es-ES_tradnl" b="0" dirty="0" err="1" smtClean="0"/>
              <a:t>them</a:t>
            </a:r>
            <a:r>
              <a:rPr lang="es-ES_tradnl" b="0" dirty="0" smtClean="0"/>
              <a:t> </a:t>
            </a:r>
            <a:r>
              <a:rPr lang="es-ES_tradnl" b="0" dirty="0" err="1" smtClean="0"/>
              <a:t>required</a:t>
            </a:r>
            <a:r>
              <a:rPr lang="es-ES_tradnl" b="0" dirty="0" smtClean="0"/>
              <a:t> </a:t>
            </a:r>
            <a:r>
              <a:rPr lang="es-ES_tradnl" b="0" dirty="0" err="1" smtClean="0"/>
              <a:t>combined</a:t>
            </a:r>
            <a:r>
              <a:rPr lang="es-ES_tradnl" b="0" dirty="0" smtClean="0"/>
              <a:t> EU/ IMF </a:t>
            </a:r>
            <a:r>
              <a:rPr lang="es-ES_tradnl" b="0" dirty="0" err="1" smtClean="0"/>
              <a:t>external</a:t>
            </a:r>
            <a:r>
              <a:rPr lang="es-ES_tradnl" b="0" dirty="0" smtClean="0"/>
              <a:t> </a:t>
            </a:r>
            <a:r>
              <a:rPr lang="es-ES_tradnl" b="0" dirty="0" err="1" smtClean="0"/>
              <a:t>programmes</a:t>
            </a:r>
            <a:endParaRPr lang="es-ES_tradnl" b="0" dirty="0" smtClean="0"/>
          </a:p>
          <a:p>
            <a:pPr>
              <a:spcBef>
                <a:spcPct val="0"/>
              </a:spcBef>
              <a:spcAft>
                <a:spcPts val="600"/>
              </a:spcAft>
              <a:buFont typeface="Wingdings" pitchFamily="2" charset="2"/>
              <a:buChar char="q"/>
              <a:defRPr/>
            </a:pPr>
            <a:r>
              <a:rPr lang="es-ES_tradnl" dirty="0" err="1" smtClean="0"/>
              <a:t>BoP</a:t>
            </a:r>
            <a:r>
              <a:rPr lang="es-ES_tradnl" dirty="0" smtClean="0"/>
              <a:t> </a:t>
            </a:r>
            <a:r>
              <a:rPr lang="es-ES_tradnl" dirty="0" err="1" smtClean="0"/>
              <a:t>facility</a:t>
            </a:r>
            <a:r>
              <a:rPr lang="es-ES_tradnl" dirty="0" smtClean="0"/>
              <a:t> </a:t>
            </a:r>
            <a:r>
              <a:rPr lang="es-ES_tradnl" b="0" dirty="0" err="1" smtClean="0"/>
              <a:t>provides</a:t>
            </a:r>
            <a:r>
              <a:rPr lang="es-ES_tradnl" b="0" dirty="0" smtClean="0"/>
              <a:t> mutual </a:t>
            </a:r>
            <a:r>
              <a:rPr lang="es-ES_tradnl" b="0" dirty="0" err="1" smtClean="0"/>
              <a:t>assistance</a:t>
            </a:r>
            <a:r>
              <a:rPr lang="es-ES_tradnl" b="0" dirty="0" smtClean="0"/>
              <a:t>. </a:t>
            </a:r>
            <a:r>
              <a:rPr lang="es-ES_tradnl" b="0" dirty="0" err="1" smtClean="0"/>
              <a:t>The</a:t>
            </a:r>
            <a:r>
              <a:rPr lang="es-ES_tradnl" b="0" dirty="0" smtClean="0"/>
              <a:t> EU and country </a:t>
            </a:r>
            <a:r>
              <a:rPr lang="es-ES_tradnl" b="0" dirty="0" err="1" smtClean="0"/>
              <a:t>authorities</a:t>
            </a:r>
            <a:r>
              <a:rPr lang="es-ES_tradnl" b="0" dirty="0" smtClean="0"/>
              <a:t> </a:t>
            </a:r>
            <a:r>
              <a:rPr lang="es-ES_tradnl" b="0" dirty="0" err="1" smtClean="0"/>
              <a:t>negotiate</a:t>
            </a:r>
            <a:r>
              <a:rPr lang="es-ES_tradnl" b="0" dirty="0" smtClean="0"/>
              <a:t> </a:t>
            </a:r>
            <a:r>
              <a:rPr lang="es-ES_tradnl" b="0" dirty="0" err="1" smtClean="0"/>
              <a:t>an</a:t>
            </a:r>
            <a:r>
              <a:rPr lang="es-ES_tradnl" b="0" dirty="0" smtClean="0"/>
              <a:t> </a:t>
            </a:r>
            <a:r>
              <a:rPr lang="es-ES_tradnl" b="0" dirty="0" err="1" smtClean="0"/>
              <a:t>agreement</a:t>
            </a:r>
            <a:r>
              <a:rPr lang="es-ES_tradnl" b="0" dirty="0" smtClean="0"/>
              <a:t> and </a:t>
            </a:r>
            <a:r>
              <a:rPr lang="es-ES_tradnl" b="0" dirty="0" err="1" smtClean="0"/>
              <a:t>its</a:t>
            </a:r>
            <a:r>
              <a:rPr lang="es-ES_tradnl" b="0" dirty="0" smtClean="0"/>
              <a:t> </a:t>
            </a:r>
            <a:r>
              <a:rPr lang="es-ES_tradnl" b="0" dirty="0" err="1" smtClean="0"/>
              <a:t>conditionality</a:t>
            </a:r>
            <a:r>
              <a:rPr lang="es-ES_tradnl" b="0" dirty="0" smtClean="0"/>
              <a:t>: </a:t>
            </a:r>
            <a:r>
              <a:rPr lang="es-ES_tradnl" b="0" dirty="0" err="1" smtClean="0"/>
              <a:t>usually</a:t>
            </a:r>
            <a:r>
              <a:rPr lang="es-ES_tradnl" b="0" dirty="0" smtClean="0"/>
              <a:t> </a:t>
            </a:r>
            <a:r>
              <a:rPr lang="es-ES_tradnl" b="0" dirty="0" err="1" smtClean="0"/>
              <a:t>involving</a:t>
            </a:r>
            <a:r>
              <a:rPr lang="es-ES_tradnl" b="0" dirty="0" smtClean="0"/>
              <a:t> </a:t>
            </a:r>
            <a:r>
              <a:rPr lang="es-ES_tradnl" b="0" dirty="0" err="1" smtClean="0"/>
              <a:t>governance</a:t>
            </a:r>
            <a:r>
              <a:rPr lang="es-ES_tradnl" b="0" dirty="0" smtClean="0"/>
              <a:t> </a:t>
            </a:r>
            <a:r>
              <a:rPr lang="es-ES_tradnl" b="0" dirty="0" err="1" smtClean="0"/>
              <a:t>measures</a:t>
            </a:r>
            <a:r>
              <a:rPr lang="es-ES_tradnl" b="0" dirty="0" smtClean="0"/>
              <a:t>, fiscal </a:t>
            </a:r>
            <a:r>
              <a:rPr lang="es-ES_tradnl" b="0" dirty="0" err="1" smtClean="0"/>
              <a:t>consolidation</a:t>
            </a:r>
            <a:r>
              <a:rPr lang="es-ES_tradnl" b="0" dirty="0" smtClean="0"/>
              <a:t> and </a:t>
            </a:r>
            <a:r>
              <a:rPr lang="es-ES_tradnl" b="0" dirty="0" err="1" smtClean="0"/>
              <a:t>financial</a:t>
            </a:r>
            <a:r>
              <a:rPr lang="es-ES_tradnl" b="0" dirty="0" smtClean="0"/>
              <a:t> </a:t>
            </a:r>
            <a:r>
              <a:rPr lang="es-ES_tradnl" b="0" dirty="0" err="1" smtClean="0"/>
              <a:t>stabilisation</a:t>
            </a:r>
            <a:r>
              <a:rPr lang="es-ES_tradnl" b="0" dirty="0" smtClean="0"/>
              <a:t>. </a:t>
            </a:r>
          </a:p>
          <a:p>
            <a:pPr lvl="1">
              <a:spcBef>
                <a:spcPct val="0"/>
              </a:spcBef>
              <a:spcAft>
                <a:spcPts val="600"/>
              </a:spcAft>
              <a:buFont typeface="Wingdings" pitchFamily="2" charset="2"/>
              <a:buChar char="q"/>
              <a:defRPr/>
            </a:pPr>
            <a:r>
              <a:rPr lang="es-ES_tradnl" b="1" dirty="0" smtClean="0"/>
              <a:t>In </a:t>
            </a:r>
            <a:r>
              <a:rPr lang="es-ES_tradnl" b="1" dirty="0" err="1" smtClean="0"/>
              <a:t>coordination</a:t>
            </a:r>
            <a:r>
              <a:rPr lang="es-ES_tradnl" b="1" dirty="0" smtClean="0"/>
              <a:t> </a:t>
            </a:r>
            <a:r>
              <a:rPr lang="es-ES_tradnl" b="1" dirty="0" err="1" smtClean="0"/>
              <a:t>with</a:t>
            </a:r>
            <a:r>
              <a:rPr lang="es-ES_tradnl" b="1" dirty="0" smtClean="0"/>
              <a:t> IMF</a:t>
            </a:r>
            <a:r>
              <a:rPr lang="es-ES_tradnl" dirty="0" smtClean="0"/>
              <a:t> </a:t>
            </a:r>
          </a:p>
          <a:p>
            <a:pPr lvl="1">
              <a:spcBef>
                <a:spcPct val="0"/>
              </a:spcBef>
              <a:spcAft>
                <a:spcPts val="600"/>
              </a:spcAft>
              <a:buFont typeface="Wingdings" pitchFamily="2" charset="2"/>
              <a:buChar char="q"/>
              <a:defRPr/>
            </a:pPr>
            <a:r>
              <a:rPr lang="es-ES_tradnl" dirty="0" smtClean="0"/>
              <a:t> </a:t>
            </a:r>
            <a:r>
              <a:rPr lang="es-ES_tradnl" dirty="0" err="1" smtClean="0"/>
              <a:t>Its</a:t>
            </a:r>
            <a:r>
              <a:rPr lang="es-ES_tradnl" dirty="0" smtClean="0"/>
              <a:t> </a:t>
            </a:r>
            <a:r>
              <a:rPr lang="es-ES_tradnl" dirty="0" err="1" smtClean="0"/>
              <a:t>lending</a:t>
            </a:r>
            <a:r>
              <a:rPr lang="es-ES_tradnl" dirty="0" smtClean="0"/>
              <a:t> </a:t>
            </a:r>
            <a:r>
              <a:rPr lang="es-ES_tradnl" dirty="0" err="1" smtClean="0"/>
              <a:t>capacity</a:t>
            </a:r>
            <a:r>
              <a:rPr lang="es-ES_tradnl" dirty="0" smtClean="0"/>
              <a:t> </a:t>
            </a:r>
            <a:r>
              <a:rPr lang="es-ES_tradnl" dirty="0" err="1" smtClean="0"/>
              <a:t>was</a:t>
            </a:r>
            <a:r>
              <a:rPr lang="es-ES_tradnl" dirty="0" smtClean="0"/>
              <a:t> </a:t>
            </a:r>
            <a:r>
              <a:rPr lang="es-ES_tradnl" dirty="0" err="1" smtClean="0"/>
              <a:t>increased</a:t>
            </a:r>
            <a:r>
              <a:rPr lang="es-ES_tradnl" dirty="0" smtClean="0"/>
              <a:t> </a:t>
            </a:r>
            <a:r>
              <a:rPr lang="es-ES_tradnl" dirty="0" err="1" smtClean="0"/>
              <a:t>to</a:t>
            </a:r>
            <a:r>
              <a:rPr lang="es-ES_tradnl" dirty="0" smtClean="0"/>
              <a:t> € 50 </a:t>
            </a:r>
            <a:r>
              <a:rPr lang="es-ES_tradnl" dirty="0" err="1" smtClean="0"/>
              <a:t>bn</a:t>
            </a:r>
            <a:r>
              <a:rPr lang="es-ES_tradnl" dirty="0" smtClean="0"/>
              <a:t> in </a:t>
            </a:r>
            <a:r>
              <a:rPr lang="es-ES_tradnl" dirty="0" err="1" smtClean="0"/>
              <a:t>April</a:t>
            </a:r>
            <a:r>
              <a:rPr lang="es-ES_tradnl" dirty="0" smtClean="0"/>
              <a:t> 2009</a:t>
            </a:r>
          </a:p>
          <a:p>
            <a:pPr lvl="1">
              <a:spcBef>
                <a:spcPct val="0"/>
              </a:spcBef>
              <a:spcAft>
                <a:spcPts val="600"/>
              </a:spcAft>
              <a:buFont typeface="Wingdings" pitchFamily="2" charset="2"/>
              <a:buChar char="q"/>
              <a:defRPr/>
            </a:pPr>
            <a:r>
              <a:rPr lang="es-ES_tradnl" dirty="0" smtClean="0"/>
              <a:t> </a:t>
            </a:r>
            <a:r>
              <a:rPr lang="es-ES_tradnl" dirty="0" err="1" smtClean="0"/>
              <a:t>BoP</a:t>
            </a:r>
            <a:r>
              <a:rPr lang="es-ES_tradnl" dirty="0" smtClean="0"/>
              <a:t> </a:t>
            </a:r>
            <a:r>
              <a:rPr lang="es-ES_tradnl" dirty="0" err="1" smtClean="0"/>
              <a:t>programs</a:t>
            </a:r>
            <a:r>
              <a:rPr lang="es-ES_tradnl" dirty="0" smtClean="0"/>
              <a:t>: </a:t>
            </a:r>
            <a:r>
              <a:rPr lang="es-ES_tradnl" dirty="0" err="1" smtClean="0"/>
              <a:t>Hungary</a:t>
            </a:r>
            <a:r>
              <a:rPr lang="es-ES_tradnl" dirty="0" smtClean="0"/>
              <a:t>, </a:t>
            </a:r>
            <a:r>
              <a:rPr lang="es-ES_tradnl" dirty="0" err="1" smtClean="0"/>
              <a:t>Latvia</a:t>
            </a:r>
            <a:r>
              <a:rPr lang="es-ES_tradnl" dirty="0" smtClean="0"/>
              <a:t> and Romania (</a:t>
            </a:r>
            <a:r>
              <a:rPr lang="es-ES_tradnl" dirty="0" err="1" smtClean="0"/>
              <a:t>precautionary</a:t>
            </a:r>
            <a:r>
              <a:rPr lang="es-ES_tradnl" dirty="0" smtClean="0"/>
              <a:t>)</a:t>
            </a:r>
          </a:p>
          <a:p>
            <a:pPr>
              <a:spcBef>
                <a:spcPct val="0"/>
              </a:spcBef>
              <a:spcAft>
                <a:spcPts val="600"/>
              </a:spcAft>
              <a:buFont typeface="Wingdings" pitchFamily="2" charset="2"/>
              <a:buChar char="q"/>
              <a:defRPr/>
            </a:pPr>
            <a:r>
              <a:rPr lang="es-ES_tradnl" dirty="0" err="1" smtClean="0"/>
              <a:t>Vienna</a:t>
            </a:r>
            <a:r>
              <a:rPr lang="es-ES_tradnl" dirty="0" smtClean="0"/>
              <a:t> </a:t>
            </a:r>
            <a:r>
              <a:rPr lang="es-ES_tradnl" dirty="0" err="1" smtClean="0"/>
              <a:t>Initiative</a:t>
            </a:r>
            <a:r>
              <a:rPr lang="es-ES_tradnl" dirty="0" smtClean="0"/>
              <a:t> </a:t>
            </a:r>
            <a:r>
              <a:rPr lang="es-ES_tradnl" b="0" dirty="0" smtClean="0"/>
              <a:t>(PSI)</a:t>
            </a:r>
            <a:endParaRPr lang="es-ES_tradnl" dirty="0" smtClean="0"/>
          </a:p>
          <a:p>
            <a:pPr>
              <a:spcBef>
                <a:spcPts val="0"/>
              </a:spcBef>
              <a:spcAft>
                <a:spcPts val="600"/>
              </a:spcAft>
              <a:buFont typeface="Wingdings" pitchFamily="2" charset="2"/>
              <a:buChar char="q"/>
              <a:defRPr/>
            </a:pPr>
            <a:r>
              <a:rPr lang="es-ES_tradnl" dirty="0" err="1" smtClean="0"/>
              <a:t>Financial</a:t>
            </a:r>
            <a:r>
              <a:rPr lang="es-ES_tradnl" dirty="0" smtClean="0"/>
              <a:t> </a:t>
            </a:r>
            <a:r>
              <a:rPr lang="es-ES_tradnl" dirty="0" err="1" smtClean="0"/>
              <a:t>reform</a:t>
            </a:r>
            <a:r>
              <a:rPr lang="es-ES_tradnl" dirty="0" smtClean="0"/>
              <a:t>: </a:t>
            </a:r>
            <a:r>
              <a:rPr lang="en-US" b="0" dirty="0" smtClean="0"/>
              <a:t> New </a:t>
            </a:r>
            <a:r>
              <a:rPr lang="en-US" dirty="0" smtClean="0"/>
              <a:t>financial supervision architecture (</a:t>
            </a:r>
            <a:r>
              <a:rPr lang="en-US" b="0" dirty="0" smtClean="0"/>
              <a:t>January 2011).</a:t>
            </a:r>
          </a:p>
          <a:p>
            <a:pPr lvl="1">
              <a:spcBef>
                <a:spcPts val="0"/>
              </a:spcBef>
              <a:spcAft>
                <a:spcPts val="600"/>
              </a:spcAft>
              <a:buFont typeface="Wingdings" pitchFamily="2" charset="2"/>
              <a:buChar char="q"/>
              <a:defRPr/>
            </a:pPr>
            <a:r>
              <a:rPr lang="es-ES_tradnl" dirty="0" err="1" smtClean="0"/>
              <a:t>Macroprudential</a:t>
            </a:r>
            <a:r>
              <a:rPr lang="es-ES_tradnl" dirty="0" smtClean="0"/>
              <a:t> </a:t>
            </a:r>
            <a:r>
              <a:rPr lang="es-ES_tradnl" dirty="0" err="1" smtClean="0"/>
              <a:t>surveillance</a:t>
            </a:r>
            <a:r>
              <a:rPr lang="es-ES_tradnl" dirty="0" smtClean="0"/>
              <a:t>: </a:t>
            </a:r>
            <a:r>
              <a:rPr lang="es-ES_tradnl" b="1" dirty="0" err="1" smtClean="0">
                <a:latin typeface="BdE Neue Helvetica 45 Light" pitchFamily="34" charset="0"/>
              </a:rPr>
              <a:t>European</a:t>
            </a:r>
            <a:r>
              <a:rPr lang="es-ES_tradnl" b="1" dirty="0" smtClean="0">
                <a:latin typeface="BdE Neue Helvetica 45 Light" pitchFamily="34" charset="0"/>
              </a:rPr>
              <a:t> </a:t>
            </a:r>
            <a:r>
              <a:rPr lang="es-ES_tradnl" b="1" dirty="0" err="1" smtClean="0">
                <a:latin typeface="BdE Neue Helvetica 45 Light" pitchFamily="34" charset="0"/>
              </a:rPr>
              <a:t>Systemic</a:t>
            </a:r>
            <a:r>
              <a:rPr lang="es-ES_tradnl" b="1" dirty="0" smtClean="0">
                <a:latin typeface="BdE Neue Helvetica 45 Light" pitchFamily="34" charset="0"/>
              </a:rPr>
              <a:t> </a:t>
            </a:r>
            <a:r>
              <a:rPr lang="es-ES_tradnl" b="1" dirty="0" err="1" smtClean="0">
                <a:latin typeface="BdE Neue Helvetica 45 Light" pitchFamily="34" charset="0"/>
              </a:rPr>
              <a:t>Risk</a:t>
            </a:r>
            <a:r>
              <a:rPr lang="es-ES_tradnl" b="1" dirty="0" smtClean="0">
                <a:latin typeface="BdE Neue Helvetica 45 Light" pitchFamily="34" charset="0"/>
              </a:rPr>
              <a:t> </a:t>
            </a:r>
            <a:r>
              <a:rPr lang="es-ES_tradnl" b="1" dirty="0" err="1" smtClean="0">
                <a:latin typeface="BdE Neue Helvetica 45 Light" pitchFamily="34" charset="0"/>
              </a:rPr>
              <a:t>Board</a:t>
            </a:r>
            <a:r>
              <a:rPr lang="es-ES_tradnl" b="1" dirty="0" smtClean="0">
                <a:latin typeface="BdE Neue Helvetica 45 Light" pitchFamily="34" charset="0"/>
              </a:rPr>
              <a:t> (ESRB)</a:t>
            </a:r>
          </a:p>
          <a:p>
            <a:pPr lvl="1">
              <a:spcBef>
                <a:spcPts val="0"/>
              </a:spcBef>
              <a:spcAft>
                <a:spcPts val="600"/>
              </a:spcAft>
              <a:buFont typeface="Wingdings" pitchFamily="2" charset="2"/>
              <a:buChar char="q"/>
              <a:defRPr/>
            </a:pPr>
            <a:r>
              <a:rPr lang="es-ES_tradnl" dirty="0" err="1" smtClean="0"/>
              <a:t>Microprudential</a:t>
            </a:r>
            <a:r>
              <a:rPr lang="es-ES_tradnl" dirty="0" smtClean="0"/>
              <a:t> </a:t>
            </a:r>
            <a:r>
              <a:rPr lang="es-ES_tradnl" dirty="0" err="1" smtClean="0"/>
              <a:t>surveillance</a:t>
            </a:r>
            <a:r>
              <a:rPr lang="es-ES_tradnl" dirty="0" smtClean="0"/>
              <a:t>:</a:t>
            </a:r>
          </a:p>
          <a:p>
            <a:pPr marL="738188" lvl="1" indent="-180975">
              <a:spcBef>
                <a:spcPts val="0"/>
              </a:spcBef>
              <a:buFont typeface="Arial" charset="0"/>
              <a:buChar char="•"/>
              <a:defRPr/>
            </a:pPr>
            <a:r>
              <a:rPr lang="es-ES_tradnl" dirty="0" err="1" smtClean="0">
                <a:latin typeface="BdE Neue Helvetica 45 Light" pitchFamily="34" charset="0"/>
              </a:rPr>
              <a:t>Three</a:t>
            </a:r>
            <a:r>
              <a:rPr lang="es-ES_tradnl" b="1" dirty="0" smtClean="0">
                <a:latin typeface="BdE Neue Helvetica 45 Light" pitchFamily="34" charset="0"/>
              </a:rPr>
              <a:t> </a:t>
            </a:r>
            <a:r>
              <a:rPr lang="es-ES_tradnl" b="1" dirty="0" err="1" smtClean="0">
                <a:latin typeface="BdE Neue Helvetica 45 Light" pitchFamily="34" charset="0"/>
              </a:rPr>
              <a:t>European</a:t>
            </a:r>
            <a:r>
              <a:rPr lang="es-ES_tradnl" b="1" dirty="0" smtClean="0">
                <a:latin typeface="BdE Neue Helvetica 45 Light" pitchFamily="34" charset="0"/>
              </a:rPr>
              <a:t> </a:t>
            </a:r>
            <a:r>
              <a:rPr lang="es-ES_tradnl" b="1" dirty="0" err="1" smtClean="0">
                <a:latin typeface="BdE Neue Helvetica 45 Light" pitchFamily="34" charset="0"/>
              </a:rPr>
              <a:t>Surveillance</a:t>
            </a:r>
            <a:r>
              <a:rPr lang="es-ES_tradnl" b="1" dirty="0" smtClean="0">
                <a:latin typeface="BdE Neue Helvetica 45 Light" pitchFamily="34" charset="0"/>
              </a:rPr>
              <a:t> </a:t>
            </a:r>
            <a:r>
              <a:rPr lang="es-ES_tradnl" b="1" dirty="0" err="1" smtClean="0">
                <a:latin typeface="BdE Neue Helvetica 45 Light" pitchFamily="34" charset="0"/>
              </a:rPr>
              <a:t>Authorities</a:t>
            </a:r>
            <a:r>
              <a:rPr lang="es-ES_tradnl" dirty="0" smtClean="0">
                <a:latin typeface="BdE Neue Helvetica 45 Light" pitchFamily="34" charset="0"/>
              </a:rPr>
              <a:t>: </a:t>
            </a:r>
            <a:r>
              <a:rPr lang="es-ES_tradnl" dirty="0" err="1" smtClean="0">
                <a:latin typeface="BdE Neue Helvetica 45 Light" pitchFamily="34" charset="0"/>
              </a:rPr>
              <a:t>banking</a:t>
            </a:r>
            <a:r>
              <a:rPr lang="es-ES_tradnl" dirty="0" smtClean="0">
                <a:latin typeface="BdE Neue Helvetica 45 Light" pitchFamily="34" charset="0"/>
              </a:rPr>
              <a:t> (</a:t>
            </a:r>
            <a:r>
              <a:rPr lang="es-ES_tradnl" b="1" dirty="0" smtClean="0">
                <a:latin typeface="BdE Neue Helvetica 45 Light" pitchFamily="34" charset="0"/>
              </a:rPr>
              <a:t>EBA)</a:t>
            </a:r>
            <a:r>
              <a:rPr lang="es-ES_tradnl" dirty="0" smtClean="0">
                <a:latin typeface="BdE Neue Helvetica 45 Light" pitchFamily="34" charset="0"/>
              </a:rPr>
              <a:t>, </a:t>
            </a:r>
            <a:r>
              <a:rPr lang="es-ES_tradnl" dirty="0" err="1" smtClean="0">
                <a:latin typeface="BdE Neue Helvetica 45 Light" pitchFamily="34" charset="0"/>
              </a:rPr>
              <a:t>insurance</a:t>
            </a:r>
            <a:r>
              <a:rPr lang="es-ES_tradnl" dirty="0" smtClean="0">
                <a:latin typeface="BdE Neue Helvetica 45 Light" pitchFamily="34" charset="0"/>
              </a:rPr>
              <a:t> (</a:t>
            </a:r>
            <a:r>
              <a:rPr lang="es-ES_tradnl" b="1" dirty="0" smtClean="0">
                <a:latin typeface="BdE Neue Helvetica 45 Light" pitchFamily="34" charset="0"/>
              </a:rPr>
              <a:t>EIOPA</a:t>
            </a:r>
            <a:r>
              <a:rPr lang="es-ES_tradnl" dirty="0" smtClean="0">
                <a:latin typeface="BdE Neue Helvetica 45 Light" pitchFamily="34" charset="0"/>
              </a:rPr>
              <a:t>) and </a:t>
            </a:r>
            <a:r>
              <a:rPr lang="es-ES_tradnl" dirty="0" err="1" smtClean="0">
                <a:latin typeface="BdE Neue Helvetica 45 Light" pitchFamily="34" charset="0"/>
              </a:rPr>
              <a:t>financial</a:t>
            </a:r>
            <a:r>
              <a:rPr lang="es-ES_tradnl" dirty="0" smtClean="0">
                <a:latin typeface="BdE Neue Helvetica 45 Light" pitchFamily="34" charset="0"/>
              </a:rPr>
              <a:t> </a:t>
            </a:r>
            <a:r>
              <a:rPr lang="es-ES_tradnl" dirty="0" err="1" smtClean="0">
                <a:latin typeface="BdE Neue Helvetica 45 Light" pitchFamily="34" charset="0"/>
              </a:rPr>
              <a:t>markets</a:t>
            </a:r>
            <a:r>
              <a:rPr lang="es-ES_tradnl" dirty="0" smtClean="0">
                <a:latin typeface="BdE Neue Helvetica 45 Light" pitchFamily="34" charset="0"/>
              </a:rPr>
              <a:t> (</a:t>
            </a:r>
            <a:r>
              <a:rPr lang="es-ES_tradnl" b="1" dirty="0" smtClean="0">
                <a:latin typeface="BdE Neue Helvetica 45 Light" pitchFamily="34" charset="0"/>
              </a:rPr>
              <a:t>ESMA</a:t>
            </a:r>
            <a:r>
              <a:rPr lang="es-ES_tradnl" dirty="0" smtClean="0">
                <a:latin typeface="BdE Neue Helvetica 45 Light" pitchFamily="34" charset="0"/>
              </a:rPr>
              <a:t>). </a:t>
            </a:r>
            <a:r>
              <a:rPr lang="es-ES_tradnl" dirty="0" err="1" smtClean="0">
                <a:latin typeface="BdE Neue Helvetica 45 Light" pitchFamily="34" charset="0"/>
              </a:rPr>
              <a:t>Committee</a:t>
            </a:r>
            <a:r>
              <a:rPr lang="es-ES_tradnl" dirty="0" smtClean="0">
                <a:latin typeface="BdE Neue Helvetica 45 Light" pitchFamily="34" charset="0"/>
              </a:rPr>
              <a:t> of </a:t>
            </a:r>
            <a:r>
              <a:rPr lang="es-ES_tradnl" dirty="0" err="1" smtClean="0">
                <a:latin typeface="BdE Neue Helvetica 45 Light" pitchFamily="34" charset="0"/>
              </a:rPr>
              <a:t>the</a:t>
            </a:r>
            <a:r>
              <a:rPr lang="es-ES_tradnl" dirty="0" smtClean="0">
                <a:latin typeface="BdE Neue Helvetica 45 Light" pitchFamily="34" charset="0"/>
              </a:rPr>
              <a:t> </a:t>
            </a:r>
            <a:r>
              <a:rPr lang="es-ES_tradnl" dirty="0" err="1" smtClean="0">
                <a:latin typeface="BdE Neue Helvetica 45 Light" pitchFamily="34" charset="0"/>
              </a:rPr>
              <a:t>European</a:t>
            </a:r>
            <a:r>
              <a:rPr lang="es-ES_tradnl" dirty="0" smtClean="0">
                <a:latin typeface="BdE Neue Helvetica 45 Light" pitchFamily="34" charset="0"/>
              </a:rPr>
              <a:t> </a:t>
            </a:r>
            <a:r>
              <a:rPr lang="es-ES_tradnl" dirty="0" err="1" smtClean="0">
                <a:latin typeface="BdE Neue Helvetica 45 Light" pitchFamily="34" charset="0"/>
              </a:rPr>
              <a:t>Surveillance</a:t>
            </a:r>
            <a:r>
              <a:rPr lang="es-ES_tradnl" dirty="0" smtClean="0">
                <a:latin typeface="BdE Neue Helvetica 45 Light" pitchFamily="34" charset="0"/>
              </a:rPr>
              <a:t> </a:t>
            </a:r>
            <a:r>
              <a:rPr lang="es-ES_tradnl" dirty="0" err="1" smtClean="0">
                <a:latin typeface="BdE Neue Helvetica 45 Light" pitchFamily="34" charset="0"/>
              </a:rPr>
              <a:t>Authorities</a:t>
            </a:r>
            <a:r>
              <a:rPr lang="es-ES_tradnl" dirty="0" smtClean="0">
                <a:latin typeface="BdE Neue Helvetica 45 Light" pitchFamily="34" charset="0"/>
              </a:rPr>
              <a:t>/ </a:t>
            </a:r>
          </a:p>
          <a:p>
            <a:pPr marL="738188" lvl="1" indent="-180975">
              <a:spcBef>
                <a:spcPts val="0"/>
              </a:spcBef>
              <a:buFont typeface="Arial" charset="0"/>
              <a:buChar char="•"/>
              <a:defRPr/>
            </a:pPr>
            <a:r>
              <a:rPr lang="es-ES_tradnl" dirty="0" err="1" smtClean="0">
                <a:latin typeface="BdE Neue Helvetica 45 Light" pitchFamily="34" charset="0"/>
              </a:rPr>
              <a:t>Surveillance</a:t>
            </a:r>
            <a:r>
              <a:rPr lang="es-ES_tradnl" dirty="0" smtClean="0">
                <a:latin typeface="BdE Neue Helvetica 45 Light" pitchFamily="34" charset="0"/>
              </a:rPr>
              <a:t> </a:t>
            </a:r>
            <a:r>
              <a:rPr lang="es-ES_tradnl" dirty="0" err="1" smtClean="0">
                <a:latin typeface="BdE Neue Helvetica 45 Light" pitchFamily="34" charset="0"/>
              </a:rPr>
              <a:t>authorities</a:t>
            </a:r>
            <a:r>
              <a:rPr lang="es-ES_tradnl" dirty="0" smtClean="0">
                <a:latin typeface="BdE Neue Helvetica 45 Light" pitchFamily="34" charset="0"/>
              </a:rPr>
              <a:t> of </a:t>
            </a:r>
            <a:r>
              <a:rPr lang="es-ES_tradnl" dirty="0" err="1" smtClean="0">
                <a:latin typeface="BdE Neue Helvetica 45 Light" pitchFamily="34" charset="0"/>
              </a:rPr>
              <a:t>Member</a:t>
            </a:r>
            <a:r>
              <a:rPr lang="es-ES_tradnl" dirty="0" smtClean="0">
                <a:latin typeface="BdE Neue Helvetica 45 Light" pitchFamily="34" charset="0"/>
              </a:rPr>
              <a:t> </a:t>
            </a:r>
            <a:r>
              <a:rPr lang="es-ES_tradnl" dirty="0" err="1" smtClean="0">
                <a:latin typeface="BdE Neue Helvetica 45 Light" pitchFamily="34" charset="0"/>
              </a:rPr>
              <a:t>States</a:t>
            </a:r>
            <a:endParaRPr lang="es-ES_tradnl" dirty="0" smtClean="0">
              <a:latin typeface="BdE Neue Helvetica 45 Light" pitchFamily="34" charset="0"/>
            </a:endParaRPr>
          </a:p>
          <a:p>
            <a:pPr>
              <a:spcBef>
                <a:spcPct val="0"/>
              </a:spcBef>
              <a:spcAft>
                <a:spcPts val="600"/>
              </a:spcAft>
              <a:buFont typeface="Wingdings" pitchFamily="2" charset="2"/>
              <a:buChar char="q"/>
              <a:defRPr/>
            </a:pPr>
            <a:endParaRPr lang="es-ES_tradnl" b="0" dirty="0" smtClean="0"/>
          </a:p>
          <a:p>
            <a:pPr>
              <a:defRPr/>
            </a:pPr>
            <a:endParaRPr lang="es-ES_tradnl" b="0" dirty="0" smtClean="0"/>
          </a:p>
        </p:txBody>
      </p:sp>
      <p:sp>
        <p:nvSpPr>
          <p:cNvPr id="25604" name="3 Marcador de número de diapositiva"/>
          <p:cNvSpPr>
            <a:spLocks noGrp="1"/>
          </p:cNvSpPr>
          <p:nvPr>
            <p:ph type="sldNum" sz="quarter" idx="10"/>
          </p:nvPr>
        </p:nvSpPr>
        <p:spPr>
          <a:noFill/>
        </p:spPr>
        <p:txBody>
          <a:bodyPr/>
          <a:lstStyle/>
          <a:p>
            <a:fld id="{B5B4487B-41F9-497D-8CA4-1335CAF55A5C}" type="slidenum">
              <a:rPr lang="es-ES_tradnl" smtClean="0"/>
              <a:pPr/>
              <a:t>18</a:t>
            </a:fld>
            <a:endParaRPr lang="es-ES_tradnl"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146050" y="52388"/>
            <a:ext cx="5927725" cy="690562"/>
          </a:xfrm>
        </p:spPr>
        <p:txBody>
          <a:bodyPr/>
          <a:lstStyle/>
          <a:p>
            <a:pPr>
              <a:tabLst>
                <a:tab pos="355600" algn="l"/>
              </a:tabLst>
            </a:pPr>
            <a:r>
              <a:rPr lang="es-ES_tradnl" smtClean="0"/>
              <a:t>THE SOVEREIGN DEBT CRISIS OF EA COUNTRIES</a:t>
            </a:r>
          </a:p>
        </p:txBody>
      </p:sp>
      <p:sp>
        <p:nvSpPr>
          <p:cNvPr id="26627" name="3 Marcador de número de diapositiva"/>
          <p:cNvSpPr>
            <a:spLocks noGrp="1"/>
          </p:cNvSpPr>
          <p:nvPr>
            <p:ph type="sldNum" sz="quarter" idx="10"/>
          </p:nvPr>
        </p:nvSpPr>
        <p:spPr>
          <a:noFill/>
        </p:spPr>
        <p:txBody>
          <a:bodyPr/>
          <a:lstStyle/>
          <a:p>
            <a:fld id="{6FDE15CD-76FC-4B16-96E0-F6D281E5F908}" type="slidenum">
              <a:rPr lang="es-ES_tradnl" smtClean="0"/>
              <a:pPr/>
              <a:t>19</a:t>
            </a:fld>
            <a:endParaRPr lang="es-ES_tradnl" smtClean="0"/>
          </a:p>
        </p:txBody>
      </p:sp>
      <p:sp>
        <p:nvSpPr>
          <p:cNvPr id="7" name="2 Marcador de contenido"/>
          <p:cNvSpPr txBox="1">
            <a:spLocks/>
          </p:cNvSpPr>
          <p:nvPr/>
        </p:nvSpPr>
        <p:spPr bwMode="auto">
          <a:xfrm>
            <a:off x="195263" y="1025525"/>
            <a:ext cx="8948737" cy="5410200"/>
          </a:xfrm>
          <a:prstGeom prst="rect">
            <a:avLst/>
          </a:prstGeom>
          <a:noFill/>
          <a:ln w="9525">
            <a:noFill/>
            <a:miter lim="800000"/>
            <a:headEnd/>
            <a:tailEnd/>
          </a:ln>
        </p:spPr>
        <p:txBody>
          <a:bodyPr/>
          <a:lstStyle/>
          <a:p>
            <a:pPr>
              <a:spcAft>
                <a:spcPts val="1200"/>
              </a:spcAft>
              <a:buFont typeface="Wingdings" pitchFamily="2" charset="2"/>
              <a:buChar char="q"/>
              <a:defRPr/>
            </a:pPr>
            <a:r>
              <a:rPr lang="es-ES_tradnl" sz="1600" b="0" kern="0" dirty="0">
                <a:latin typeface="+mn-lt"/>
              </a:rPr>
              <a:t> </a:t>
            </a:r>
            <a:r>
              <a:rPr lang="es-ES_tradnl" b="0" kern="0" dirty="0" err="1">
                <a:latin typeface="+mn-lt"/>
              </a:rPr>
              <a:t>The</a:t>
            </a:r>
            <a:r>
              <a:rPr lang="es-ES_tradnl" b="0" kern="0" dirty="0">
                <a:latin typeface="+mn-lt"/>
              </a:rPr>
              <a:t> </a:t>
            </a:r>
            <a:r>
              <a:rPr lang="es-ES_tradnl" kern="0" dirty="0" err="1">
                <a:latin typeface="+mn-lt"/>
              </a:rPr>
              <a:t>sovereign</a:t>
            </a:r>
            <a:r>
              <a:rPr lang="es-ES_tradnl" kern="0" dirty="0">
                <a:latin typeface="+mn-lt"/>
              </a:rPr>
              <a:t> crisis </a:t>
            </a:r>
            <a:r>
              <a:rPr lang="es-ES_tradnl" kern="0" dirty="0" err="1">
                <a:latin typeface="+mn-lt"/>
              </a:rPr>
              <a:t>erupted</a:t>
            </a:r>
            <a:r>
              <a:rPr lang="es-ES_tradnl" kern="0" dirty="0">
                <a:latin typeface="+mn-lt"/>
              </a:rPr>
              <a:t> in </a:t>
            </a:r>
            <a:r>
              <a:rPr lang="es-ES_tradnl" kern="0" dirty="0" err="1">
                <a:latin typeface="+mn-lt"/>
              </a:rPr>
              <a:t>early</a:t>
            </a:r>
            <a:r>
              <a:rPr lang="es-ES_tradnl" kern="0" dirty="0">
                <a:latin typeface="+mn-lt"/>
              </a:rPr>
              <a:t> 2010 </a:t>
            </a:r>
            <a:r>
              <a:rPr lang="es-ES_tradnl" b="0" kern="0" dirty="0">
                <a:latin typeface="+mn-lt"/>
              </a:rPr>
              <a:t>and </a:t>
            </a:r>
            <a:r>
              <a:rPr lang="es-ES_tradnl" b="0" kern="0" dirty="0" err="1">
                <a:latin typeface="+mn-lt"/>
              </a:rPr>
              <a:t>brought</a:t>
            </a:r>
            <a:r>
              <a:rPr lang="es-ES_tradnl" b="0" kern="0" dirty="0">
                <a:latin typeface="+mn-lt"/>
              </a:rPr>
              <a:t> forward </a:t>
            </a:r>
            <a:r>
              <a:rPr lang="es-ES_tradnl" b="0" kern="0" dirty="0" err="1">
                <a:latin typeface="+mn-lt"/>
              </a:rPr>
              <a:t>very</a:t>
            </a:r>
            <a:r>
              <a:rPr lang="es-ES_tradnl" b="0" kern="0" dirty="0">
                <a:latin typeface="+mn-lt"/>
              </a:rPr>
              <a:t> </a:t>
            </a:r>
            <a:r>
              <a:rPr lang="es-ES_tradnl" kern="0" dirty="0" err="1">
                <a:latin typeface="+mn-lt"/>
              </a:rPr>
              <a:t>deep</a:t>
            </a:r>
            <a:r>
              <a:rPr lang="es-ES_tradnl" kern="0" dirty="0">
                <a:latin typeface="+mn-lt"/>
              </a:rPr>
              <a:t> </a:t>
            </a:r>
            <a:r>
              <a:rPr lang="es-ES_tradnl" kern="0" dirty="0" err="1">
                <a:latin typeface="+mn-lt"/>
              </a:rPr>
              <a:t>problems</a:t>
            </a:r>
            <a:r>
              <a:rPr lang="es-ES_tradnl" kern="0" dirty="0">
                <a:latin typeface="+mn-lt"/>
              </a:rPr>
              <a:t> </a:t>
            </a:r>
            <a:r>
              <a:rPr lang="es-ES_tradnl" kern="0" dirty="0" err="1">
                <a:latin typeface="+mn-lt"/>
              </a:rPr>
              <a:t>related</a:t>
            </a:r>
            <a:r>
              <a:rPr lang="es-ES_tradnl" kern="0" dirty="0">
                <a:latin typeface="+mn-lt"/>
              </a:rPr>
              <a:t> </a:t>
            </a:r>
            <a:r>
              <a:rPr lang="es-ES_tradnl" kern="0" dirty="0" err="1">
                <a:latin typeface="+mn-lt"/>
              </a:rPr>
              <a:t>to</a:t>
            </a:r>
            <a:r>
              <a:rPr lang="es-ES_tradnl" kern="0" dirty="0">
                <a:latin typeface="+mn-lt"/>
              </a:rPr>
              <a:t> </a:t>
            </a:r>
            <a:r>
              <a:rPr lang="es-ES_tradnl" kern="0" dirty="0" err="1">
                <a:latin typeface="+mn-lt"/>
              </a:rPr>
              <a:t>the</a:t>
            </a:r>
            <a:r>
              <a:rPr lang="es-ES_tradnl" kern="0" dirty="0">
                <a:latin typeface="+mn-lt"/>
              </a:rPr>
              <a:t> </a:t>
            </a:r>
            <a:r>
              <a:rPr lang="es-ES_tradnl" kern="0" dirty="0" err="1">
                <a:latin typeface="+mn-lt"/>
              </a:rPr>
              <a:t>governance</a:t>
            </a:r>
            <a:r>
              <a:rPr lang="es-ES_tradnl" kern="0" dirty="0">
                <a:latin typeface="+mn-lt"/>
              </a:rPr>
              <a:t> and </a:t>
            </a:r>
            <a:r>
              <a:rPr lang="es-ES_tradnl" kern="0" dirty="0" err="1">
                <a:latin typeface="+mn-lt"/>
              </a:rPr>
              <a:t>institutional</a:t>
            </a:r>
            <a:r>
              <a:rPr lang="es-ES_tradnl" kern="0" dirty="0">
                <a:latin typeface="+mn-lt"/>
              </a:rPr>
              <a:t> set up of </a:t>
            </a:r>
            <a:r>
              <a:rPr lang="es-ES_tradnl" kern="0" dirty="0" err="1">
                <a:latin typeface="+mn-lt"/>
              </a:rPr>
              <a:t>the</a:t>
            </a:r>
            <a:r>
              <a:rPr lang="es-ES_tradnl" kern="0" dirty="0">
                <a:latin typeface="+mn-lt"/>
              </a:rPr>
              <a:t> EMU. </a:t>
            </a:r>
            <a:r>
              <a:rPr lang="es-ES_tradnl" b="0" kern="0" dirty="0" err="1">
                <a:latin typeface="+mn-lt"/>
              </a:rPr>
              <a:t>It</a:t>
            </a:r>
            <a:r>
              <a:rPr lang="es-ES_tradnl" b="0" kern="0" dirty="0">
                <a:latin typeface="+mn-lt"/>
              </a:rPr>
              <a:t> has </a:t>
            </a:r>
            <a:r>
              <a:rPr lang="es-ES_tradnl" b="0" kern="0" dirty="0" err="1">
                <a:latin typeface="+mn-lt"/>
              </a:rPr>
              <a:t>gone</a:t>
            </a:r>
            <a:r>
              <a:rPr lang="es-ES_tradnl" b="0" kern="0" dirty="0">
                <a:latin typeface="+mn-lt"/>
              </a:rPr>
              <a:t> </a:t>
            </a:r>
            <a:r>
              <a:rPr lang="es-ES_tradnl" b="0" kern="0" dirty="0" err="1">
                <a:latin typeface="+mn-lt"/>
              </a:rPr>
              <a:t>through</a:t>
            </a:r>
            <a:r>
              <a:rPr lang="es-ES_tradnl" b="0" kern="0" dirty="0">
                <a:latin typeface="+mn-lt"/>
              </a:rPr>
              <a:t> </a:t>
            </a:r>
            <a:r>
              <a:rPr lang="es-ES_tradnl" b="0" kern="0" dirty="0" err="1">
                <a:latin typeface="+mn-lt"/>
              </a:rPr>
              <a:t>several</a:t>
            </a:r>
            <a:r>
              <a:rPr lang="es-ES_tradnl" b="0" kern="0" dirty="0">
                <a:latin typeface="+mn-lt"/>
              </a:rPr>
              <a:t> </a:t>
            </a:r>
            <a:r>
              <a:rPr lang="es-ES_tradnl" b="0" kern="0" dirty="0" err="1">
                <a:latin typeface="+mn-lt"/>
              </a:rPr>
              <a:t>episodes</a:t>
            </a:r>
            <a:r>
              <a:rPr lang="es-ES_tradnl" b="0" kern="0" dirty="0">
                <a:latin typeface="+mn-lt"/>
              </a:rPr>
              <a:t> (Greece-1, </a:t>
            </a:r>
            <a:r>
              <a:rPr lang="es-ES_tradnl" b="0" kern="0" dirty="0" err="1">
                <a:latin typeface="+mn-lt"/>
              </a:rPr>
              <a:t>Ireland</a:t>
            </a:r>
            <a:r>
              <a:rPr lang="es-ES_tradnl" b="0" kern="0" dirty="0">
                <a:latin typeface="+mn-lt"/>
              </a:rPr>
              <a:t>, Portugal and Greece-2)</a:t>
            </a:r>
            <a:endParaRPr lang="es-ES_tradnl" b="0" dirty="0">
              <a:latin typeface="+mn-lt"/>
            </a:endParaRPr>
          </a:p>
          <a:p>
            <a:pPr>
              <a:spcAft>
                <a:spcPts val="1200"/>
              </a:spcAft>
              <a:buFont typeface="Wingdings" pitchFamily="2" charset="2"/>
              <a:buChar char="q"/>
              <a:defRPr/>
            </a:pPr>
            <a:r>
              <a:rPr lang="es-ES_tradnl" b="0" dirty="0">
                <a:latin typeface="+mn-lt"/>
              </a:rPr>
              <a:t> </a:t>
            </a:r>
            <a:r>
              <a:rPr lang="es-ES_tradnl" dirty="0" err="1">
                <a:latin typeface="+mn-lt"/>
              </a:rPr>
              <a:t>Surveillance</a:t>
            </a:r>
            <a:r>
              <a:rPr lang="es-ES_tradnl" dirty="0">
                <a:latin typeface="+mn-lt"/>
              </a:rPr>
              <a:t>  </a:t>
            </a:r>
            <a:r>
              <a:rPr lang="es-ES_tradnl" dirty="0" err="1">
                <a:latin typeface="+mn-lt"/>
              </a:rPr>
              <a:t>mechanisms</a:t>
            </a:r>
            <a:r>
              <a:rPr lang="es-ES_tradnl" dirty="0">
                <a:latin typeface="+mn-lt"/>
              </a:rPr>
              <a:t> </a:t>
            </a:r>
            <a:r>
              <a:rPr lang="es-ES_tradnl" dirty="0" err="1">
                <a:latin typeface="+mn-lt"/>
              </a:rPr>
              <a:t>proved</a:t>
            </a:r>
            <a:r>
              <a:rPr lang="es-ES_tradnl" dirty="0">
                <a:latin typeface="+mn-lt"/>
              </a:rPr>
              <a:t> </a:t>
            </a:r>
            <a:r>
              <a:rPr lang="es-ES_tradnl" dirty="0" err="1">
                <a:latin typeface="+mn-lt"/>
              </a:rPr>
              <a:t>inadequate</a:t>
            </a:r>
            <a:r>
              <a:rPr lang="es-ES_tradnl" dirty="0">
                <a:latin typeface="+mn-lt"/>
              </a:rPr>
              <a:t> </a:t>
            </a:r>
            <a:r>
              <a:rPr lang="es-ES_tradnl" b="0" dirty="0">
                <a:latin typeface="+mn-lt"/>
              </a:rPr>
              <a:t>and </a:t>
            </a:r>
            <a:r>
              <a:rPr lang="es-ES_tradnl" b="0" dirty="0" err="1">
                <a:latin typeface="+mn-lt"/>
              </a:rPr>
              <a:t>failed</a:t>
            </a:r>
            <a:r>
              <a:rPr lang="es-ES_tradnl" b="0" dirty="0">
                <a:latin typeface="+mn-lt"/>
              </a:rPr>
              <a:t>  </a:t>
            </a:r>
            <a:r>
              <a:rPr lang="es-ES_tradnl" b="0" dirty="0" err="1">
                <a:latin typeface="+mn-lt"/>
              </a:rPr>
              <a:t>to</a:t>
            </a:r>
            <a:r>
              <a:rPr lang="es-ES_tradnl" b="0" dirty="0">
                <a:latin typeface="+mn-lt"/>
              </a:rPr>
              <a:t> </a:t>
            </a:r>
            <a:r>
              <a:rPr lang="es-ES_tradnl" b="0" dirty="0" err="1">
                <a:latin typeface="+mn-lt"/>
              </a:rPr>
              <a:t>effectively</a:t>
            </a:r>
            <a:r>
              <a:rPr lang="es-ES_tradnl" b="0" dirty="0">
                <a:latin typeface="+mn-lt"/>
              </a:rPr>
              <a:t>  </a:t>
            </a:r>
            <a:r>
              <a:rPr lang="es-ES_tradnl" b="0" dirty="0" err="1">
                <a:latin typeface="+mn-lt"/>
              </a:rPr>
              <a:t>complement</a:t>
            </a:r>
            <a:r>
              <a:rPr lang="es-ES_tradnl" b="0" dirty="0">
                <a:latin typeface="+mn-lt"/>
              </a:rPr>
              <a:t> single </a:t>
            </a:r>
            <a:r>
              <a:rPr lang="es-ES_tradnl" b="0" dirty="0" err="1">
                <a:latin typeface="+mn-lt"/>
              </a:rPr>
              <a:t>monetary</a:t>
            </a:r>
            <a:r>
              <a:rPr lang="es-ES_tradnl" b="0" dirty="0">
                <a:latin typeface="+mn-lt"/>
              </a:rPr>
              <a:t> </a:t>
            </a:r>
            <a:r>
              <a:rPr lang="es-ES_tradnl" b="0" dirty="0" err="1">
                <a:latin typeface="+mn-lt"/>
              </a:rPr>
              <a:t>policy</a:t>
            </a:r>
            <a:r>
              <a:rPr lang="en-US" b="0" dirty="0">
                <a:latin typeface="+mn-lt"/>
              </a:rPr>
              <a:t>. Additionally, there was a </a:t>
            </a:r>
            <a:r>
              <a:rPr lang="es-ES_tradnl" kern="0" dirty="0" err="1">
                <a:latin typeface="+mn-lt"/>
              </a:rPr>
              <a:t>lack</a:t>
            </a:r>
            <a:r>
              <a:rPr lang="es-ES_tradnl" kern="0" dirty="0">
                <a:latin typeface="+mn-lt"/>
              </a:rPr>
              <a:t> </a:t>
            </a:r>
            <a:r>
              <a:rPr lang="es-ES_tradnl" dirty="0">
                <a:latin typeface="+mn-lt"/>
              </a:rPr>
              <a:t>of crisis </a:t>
            </a:r>
            <a:r>
              <a:rPr lang="es-ES_tradnl" dirty="0" err="1">
                <a:latin typeface="+mn-lt"/>
              </a:rPr>
              <a:t>management</a:t>
            </a:r>
            <a:r>
              <a:rPr lang="es-ES_tradnl" dirty="0">
                <a:latin typeface="+mn-lt"/>
              </a:rPr>
              <a:t> </a:t>
            </a:r>
            <a:r>
              <a:rPr lang="es-ES_tradnl" dirty="0" err="1">
                <a:latin typeface="+mn-lt"/>
              </a:rPr>
              <a:t>instruments</a:t>
            </a:r>
            <a:r>
              <a:rPr lang="es-ES_tradnl" dirty="0">
                <a:latin typeface="+mn-lt"/>
              </a:rPr>
              <a:t> </a:t>
            </a:r>
            <a:r>
              <a:rPr lang="es-ES_tradnl" b="0" dirty="0">
                <a:latin typeface="+mn-lt"/>
              </a:rPr>
              <a:t>and of a</a:t>
            </a:r>
            <a:r>
              <a:rPr lang="en-US" b="0" dirty="0">
                <a:latin typeface="+mn-lt"/>
              </a:rPr>
              <a:t> mechanism to support EA countries with liquidity/ solvency problems</a:t>
            </a:r>
          </a:p>
          <a:p>
            <a:pPr>
              <a:spcAft>
                <a:spcPts val="1200"/>
              </a:spcAft>
              <a:buFont typeface="Wingdings" pitchFamily="2" charset="2"/>
              <a:buChar char="q"/>
              <a:defRPr/>
            </a:pPr>
            <a:r>
              <a:rPr lang="es-ES_tradnl" b="0" dirty="0">
                <a:latin typeface="+mn-lt"/>
              </a:rPr>
              <a:t> </a:t>
            </a:r>
            <a:r>
              <a:rPr lang="es-ES_tradnl" b="0" dirty="0" err="1">
                <a:latin typeface="+mn-lt"/>
              </a:rPr>
              <a:t>The</a:t>
            </a:r>
            <a:r>
              <a:rPr lang="es-ES_tradnl" b="0" dirty="0">
                <a:latin typeface="+mn-lt"/>
              </a:rPr>
              <a:t> response has </a:t>
            </a:r>
            <a:r>
              <a:rPr lang="es-ES_tradnl" b="0" dirty="0" err="1">
                <a:latin typeface="+mn-lt"/>
              </a:rPr>
              <a:t>been</a:t>
            </a:r>
            <a:r>
              <a:rPr lang="es-ES_tradnl" b="0" dirty="0">
                <a:latin typeface="+mn-lt"/>
              </a:rPr>
              <a:t> </a:t>
            </a:r>
            <a:r>
              <a:rPr lang="es-ES_tradnl" b="0" dirty="0" err="1">
                <a:latin typeface="+mn-lt"/>
              </a:rPr>
              <a:t>multilayered</a:t>
            </a:r>
            <a:r>
              <a:rPr lang="es-ES_tradnl" b="0" dirty="0">
                <a:latin typeface="+mn-lt"/>
              </a:rPr>
              <a:t> –at EU/EMU </a:t>
            </a:r>
            <a:r>
              <a:rPr lang="es-ES_tradnl" b="0" dirty="0" err="1">
                <a:latin typeface="+mn-lt"/>
              </a:rPr>
              <a:t>level</a:t>
            </a:r>
            <a:r>
              <a:rPr lang="es-ES_tradnl" b="0" dirty="0">
                <a:latin typeface="+mn-lt"/>
              </a:rPr>
              <a:t>; </a:t>
            </a:r>
            <a:r>
              <a:rPr lang="es-ES_tradnl" b="0" dirty="0" err="1">
                <a:latin typeface="+mn-lt"/>
              </a:rPr>
              <a:t>national</a:t>
            </a:r>
            <a:r>
              <a:rPr lang="es-ES_tradnl" b="0" dirty="0">
                <a:latin typeface="+mn-lt"/>
              </a:rPr>
              <a:t> </a:t>
            </a:r>
            <a:r>
              <a:rPr lang="es-ES_tradnl" b="0" dirty="0" err="1">
                <a:latin typeface="+mn-lt"/>
              </a:rPr>
              <a:t>level</a:t>
            </a:r>
            <a:r>
              <a:rPr lang="es-ES_tradnl" b="0" dirty="0">
                <a:latin typeface="+mn-lt"/>
              </a:rPr>
              <a:t>; and </a:t>
            </a:r>
            <a:r>
              <a:rPr lang="es-ES_tradnl" b="0" dirty="0">
                <a:latin typeface="+mn-lt"/>
              </a:rPr>
              <a:t>ECB </a:t>
            </a:r>
            <a:r>
              <a:rPr lang="es-ES_tradnl" b="0" dirty="0" err="1">
                <a:latin typeface="+mn-lt"/>
              </a:rPr>
              <a:t>level</a:t>
            </a:r>
            <a:r>
              <a:rPr lang="es-ES_tradnl" b="0" dirty="0">
                <a:latin typeface="+mn-lt"/>
              </a:rPr>
              <a:t>– and </a:t>
            </a:r>
            <a:r>
              <a:rPr lang="es-ES_tradnl" b="0" dirty="0" err="1">
                <a:latin typeface="+mn-lt"/>
              </a:rPr>
              <a:t>progressive</a:t>
            </a:r>
            <a:endParaRPr lang="es-ES_tradnl" b="0" dirty="0">
              <a:latin typeface="+mn-lt"/>
            </a:endParaRPr>
          </a:p>
          <a:p>
            <a:pPr>
              <a:spcAft>
                <a:spcPts val="1200"/>
              </a:spcAft>
              <a:buFont typeface="Wingdings" pitchFamily="2" charset="2"/>
              <a:buChar char="q"/>
              <a:defRPr/>
            </a:pPr>
            <a:r>
              <a:rPr lang="es-ES_tradnl" b="0" dirty="0"/>
              <a:t> At EU/ EMU </a:t>
            </a:r>
            <a:r>
              <a:rPr lang="es-ES_tradnl" b="0" dirty="0" err="1"/>
              <a:t>level</a:t>
            </a:r>
            <a:r>
              <a:rPr lang="es-ES_tradnl" b="0" dirty="0"/>
              <a:t>, </a:t>
            </a:r>
            <a:r>
              <a:rPr lang="es-ES_tradnl" b="0" dirty="0" err="1">
                <a:latin typeface="+mn-lt"/>
              </a:rPr>
              <a:t>proposals</a:t>
            </a:r>
            <a:r>
              <a:rPr lang="es-ES_tradnl" b="0" dirty="0">
                <a:latin typeface="+mn-lt"/>
              </a:rPr>
              <a:t> </a:t>
            </a:r>
            <a:r>
              <a:rPr lang="es-ES_tradnl" b="0" dirty="0" err="1">
                <a:latin typeface="+mn-lt"/>
              </a:rPr>
              <a:t>have</a:t>
            </a:r>
            <a:r>
              <a:rPr lang="es-ES_tradnl" b="0" dirty="0">
                <a:latin typeface="+mn-lt"/>
              </a:rPr>
              <a:t> </a:t>
            </a:r>
            <a:r>
              <a:rPr lang="es-ES_tradnl" b="0" dirty="0" err="1">
                <a:latin typeface="+mn-lt"/>
              </a:rPr>
              <a:t>addressed</a:t>
            </a:r>
            <a:r>
              <a:rPr lang="es-ES_tradnl" b="0" dirty="0">
                <a:latin typeface="+mn-lt"/>
              </a:rPr>
              <a:t> </a:t>
            </a:r>
            <a:r>
              <a:rPr lang="es-ES_tradnl" b="0" dirty="0">
                <a:latin typeface="+mn-lt"/>
              </a:rPr>
              <a:t>short-</a:t>
            </a:r>
            <a:r>
              <a:rPr lang="es-ES_tradnl" b="0" dirty="0" err="1">
                <a:latin typeface="+mn-lt"/>
              </a:rPr>
              <a:t>term</a:t>
            </a:r>
            <a:r>
              <a:rPr lang="es-ES_tradnl" b="0" dirty="0">
                <a:latin typeface="+mn-lt"/>
              </a:rPr>
              <a:t> </a:t>
            </a:r>
            <a:r>
              <a:rPr lang="es-ES_tradnl" b="0" dirty="0">
                <a:latin typeface="+mn-lt"/>
              </a:rPr>
              <a:t>and </a:t>
            </a:r>
            <a:r>
              <a:rPr lang="es-ES_tradnl" b="0" dirty="0" err="1">
                <a:latin typeface="+mn-lt"/>
              </a:rPr>
              <a:t>long-term</a:t>
            </a:r>
            <a:r>
              <a:rPr lang="es-ES_tradnl" b="0" dirty="0">
                <a:latin typeface="+mn-lt"/>
              </a:rPr>
              <a:t> </a:t>
            </a:r>
            <a:r>
              <a:rPr lang="es-ES_tradnl" b="0" dirty="0" err="1">
                <a:latin typeface="+mn-lt"/>
              </a:rPr>
              <a:t>issues</a:t>
            </a:r>
            <a:r>
              <a:rPr lang="es-ES_tradnl" b="0" dirty="0">
                <a:latin typeface="+mn-lt"/>
              </a:rPr>
              <a:t>:</a:t>
            </a:r>
          </a:p>
          <a:p>
            <a:pPr lvl="1">
              <a:spcAft>
                <a:spcPts val="1200"/>
              </a:spcAft>
              <a:buFont typeface="Wingdings" pitchFamily="2" charset="2"/>
              <a:buChar char="q"/>
              <a:defRPr/>
            </a:pPr>
            <a:r>
              <a:rPr lang="es-ES_tradnl" b="0" dirty="0">
                <a:latin typeface="+mn-lt"/>
              </a:rPr>
              <a:t> </a:t>
            </a:r>
            <a:r>
              <a:rPr lang="es-ES_tradnl" b="0" dirty="0" err="1">
                <a:solidFill>
                  <a:srgbClr val="B35C48"/>
                </a:solidFill>
                <a:latin typeface="+mn-lt"/>
              </a:rPr>
              <a:t>Design</a:t>
            </a:r>
            <a:r>
              <a:rPr lang="es-ES_tradnl" b="0" dirty="0">
                <a:solidFill>
                  <a:srgbClr val="B35C48"/>
                </a:solidFill>
                <a:latin typeface="+mn-lt"/>
              </a:rPr>
              <a:t> of crisis </a:t>
            </a:r>
            <a:r>
              <a:rPr lang="es-ES_tradnl" b="0" dirty="0" err="1">
                <a:solidFill>
                  <a:srgbClr val="B35C48"/>
                </a:solidFill>
                <a:latin typeface="+mn-lt"/>
              </a:rPr>
              <a:t>resolution</a:t>
            </a:r>
            <a:r>
              <a:rPr lang="es-ES_tradnl" b="0" dirty="0">
                <a:solidFill>
                  <a:srgbClr val="B35C48"/>
                </a:solidFill>
                <a:latin typeface="+mn-lt"/>
              </a:rPr>
              <a:t> </a:t>
            </a:r>
            <a:r>
              <a:rPr lang="es-ES_tradnl" b="0" dirty="0" err="1">
                <a:solidFill>
                  <a:srgbClr val="B35C48"/>
                </a:solidFill>
                <a:latin typeface="+mn-lt"/>
              </a:rPr>
              <a:t>mechanisms</a:t>
            </a:r>
            <a:r>
              <a:rPr lang="es-ES_tradnl" b="0" dirty="0">
                <a:solidFill>
                  <a:srgbClr val="B35C48"/>
                </a:solidFill>
                <a:latin typeface="+mn-lt"/>
              </a:rPr>
              <a:t> </a:t>
            </a:r>
            <a:r>
              <a:rPr lang="es-ES_tradnl" b="0" dirty="0" err="1">
                <a:solidFill>
                  <a:srgbClr val="B35C48"/>
                </a:solidFill>
                <a:latin typeface="+mn-lt"/>
              </a:rPr>
              <a:t>to</a:t>
            </a:r>
            <a:r>
              <a:rPr lang="es-ES_tradnl" b="0" dirty="0">
                <a:solidFill>
                  <a:srgbClr val="B35C48"/>
                </a:solidFill>
                <a:latin typeface="+mn-lt"/>
              </a:rPr>
              <a:t> </a:t>
            </a:r>
            <a:r>
              <a:rPr lang="es-ES_tradnl" b="0" dirty="0" err="1">
                <a:solidFill>
                  <a:srgbClr val="B35C48"/>
                </a:solidFill>
                <a:latin typeface="+mn-lt"/>
              </a:rPr>
              <a:t>address</a:t>
            </a:r>
            <a:r>
              <a:rPr lang="es-ES_tradnl" b="0" dirty="0">
                <a:solidFill>
                  <a:srgbClr val="B35C48"/>
                </a:solidFill>
                <a:latin typeface="+mn-lt"/>
              </a:rPr>
              <a:t> </a:t>
            </a:r>
            <a:r>
              <a:rPr lang="es-ES_tradnl" b="0" dirty="0" err="1">
                <a:solidFill>
                  <a:srgbClr val="B35C48"/>
                </a:solidFill>
                <a:latin typeface="+mn-lt"/>
              </a:rPr>
              <a:t>liquidity</a:t>
            </a:r>
            <a:r>
              <a:rPr lang="es-ES_tradnl" b="0" dirty="0">
                <a:solidFill>
                  <a:srgbClr val="B35C48"/>
                </a:solidFill>
                <a:latin typeface="+mn-lt"/>
              </a:rPr>
              <a:t> and </a:t>
            </a:r>
            <a:r>
              <a:rPr lang="es-ES_tradnl" b="0" dirty="0" err="1">
                <a:solidFill>
                  <a:srgbClr val="B35C48"/>
                </a:solidFill>
                <a:latin typeface="+mn-lt"/>
              </a:rPr>
              <a:t>funding</a:t>
            </a:r>
            <a:r>
              <a:rPr lang="es-ES_tradnl" b="0" dirty="0">
                <a:solidFill>
                  <a:srgbClr val="B35C48"/>
                </a:solidFill>
                <a:latin typeface="+mn-lt"/>
              </a:rPr>
              <a:t> </a:t>
            </a:r>
            <a:r>
              <a:rPr lang="es-ES_tradnl" b="0" dirty="0" err="1">
                <a:solidFill>
                  <a:srgbClr val="B35C48"/>
                </a:solidFill>
                <a:latin typeface="+mn-lt"/>
              </a:rPr>
              <a:t>needs</a:t>
            </a:r>
            <a:endParaRPr lang="es-ES_tradnl" b="0" dirty="0">
              <a:solidFill>
                <a:srgbClr val="B35C48"/>
              </a:solidFill>
              <a:latin typeface="+mn-lt"/>
            </a:endParaRPr>
          </a:p>
          <a:p>
            <a:pPr lvl="1">
              <a:spcAft>
                <a:spcPts val="1200"/>
              </a:spcAft>
              <a:buFont typeface="Wingdings" pitchFamily="2" charset="2"/>
              <a:buChar char="q"/>
              <a:defRPr/>
            </a:pPr>
            <a:r>
              <a:rPr lang="es-ES_tradnl" b="0" dirty="0">
                <a:solidFill>
                  <a:srgbClr val="B35C48"/>
                </a:solidFill>
                <a:latin typeface="+mn-lt"/>
              </a:rPr>
              <a:t> </a:t>
            </a:r>
            <a:r>
              <a:rPr lang="es-ES_tradnl" b="0" dirty="0" err="1">
                <a:solidFill>
                  <a:srgbClr val="B35C48"/>
                </a:solidFill>
                <a:latin typeface="+mn-lt"/>
              </a:rPr>
              <a:t>Governance</a:t>
            </a:r>
            <a:r>
              <a:rPr lang="es-ES_tradnl" b="0" dirty="0">
                <a:solidFill>
                  <a:srgbClr val="B35C48"/>
                </a:solidFill>
                <a:latin typeface="+mn-lt"/>
              </a:rPr>
              <a:t> </a:t>
            </a:r>
            <a:r>
              <a:rPr lang="es-ES_tradnl" b="0" dirty="0" err="1">
                <a:solidFill>
                  <a:srgbClr val="B35C48"/>
                </a:solidFill>
                <a:latin typeface="+mn-lt"/>
              </a:rPr>
              <a:t>reform</a:t>
            </a:r>
            <a:r>
              <a:rPr lang="es-ES_tradnl" b="0" dirty="0">
                <a:solidFill>
                  <a:srgbClr val="B35C48"/>
                </a:solidFill>
                <a:latin typeface="+mn-lt"/>
              </a:rPr>
              <a:t>, incl. fiscal and </a:t>
            </a:r>
            <a:r>
              <a:rPr lang="es-ES_tradnl" b="0" dirty="0" err="1">
                <a:solidFill>
                  <a:srgbClr val="B35C48"/>
                </a:solidFill>
                <a:latin typeface="+mn-lt"/>
              </a:rPr>
              <a:t>economic</a:t>
            </a:r>
            <a:r>
              <a:rPr lang="es-ES_tradnl" b="0" dirty="0">
                <a:solidFill>
                  <a:srgbClr val="B35C48"/>
                </a:solidFill>
                <a:latin typeface="+mn-lt"/>
              </a:rPr>
              <a:t> </a:t>
            </a:r>
            <a:r>
              <a:rPr lang="es-ES_tradnl" b="0" dirty="0" err="1">
                <a:solidFill>
                  <a:srgbClr val="B35C48"/>
                </a:solidFill>
                <a:latin typeface="+mn-lt"/>
              </a:rPr>
              <a:t>surveillance</a:t>
            </a:r>
            <a:r>
              <a:rPr lang="es-ES_tradnl" b="0" dirty="0">
                <a:solidFill>
                  <a:srgbClr val="B35C48"/>
                </a:solidFill>
                <a:latin typeface="+mn-lt"/>
              </a:rPr>
              <a:t> </a:t>
            </a:r>
          </a:p>
          <a:p>
            <a:pPr>
              <a:spcAft>
                <a:spcPts val="1200"/>
              </a:spcAft>
              <a:buFont typeface="Wingdings" pitchFamily="2" charset="2"/>
              <a:buChar char="q"/>
              <a:defRPr/>
            </a:pPr>
            <a:r>
              <a:rPr lang="es-ES_tradnl" b="0" dirty="0">
                <a:latin typeface="+mn-lt"/>
              </a:rPr>
              <a:t> </a:t>
            </a:r>
            <a:r>
              <a:rPr lang="es-ES_tradnl" b="0" dirty="0" err="1">
                <a:latin typeface="+mn-lt"/>
              </a:rPr>
              <a:t>Still</a:t>
            </a:r>
            <a:r>
              <a:rPr lang="es-ES_tradnl" b="0" dirty="0">
                <a:latin typeface="+mn-lt"/>
              </a:rPr>
              <a:t>, </a:t>
            </a:r>
            <a:r>
              <a:rPr lang="es-ES_tradnl" b="0" dirty="0" err="1">
                <a:latin typeface="+mn-lt"/>
              </a:rPr>
              <a:t>due</a:t>
            </a:r>
            <a:r>
              <a:rPr lang="es-ES_tradnl" b="0" dirty="0">
                <a:latin typeface="+mn-lt"/>
              </a:rPr>
              <a:t> </a:t>
            </a:r>
            <a:r>
              <a:rPr lang="es-ES_tradnl" b="0" dirty="0" err="1">
                <a:latin typeface="+mn-lt"/>
              </a:rPr>
              <a:t>to</a:t>
            </a:r>
            <a:r>
              <a:rPr lang="es-ES_tradnl" b="0" dirty="0">
                <a:latin typeface="+mn-lt"/>
              </a:rPr>
              <a:t> </a:t>
            </a:r>
            <a:r>
              <a:rPr lang="es-ES_tradnl" b="0" dirty="0" err="1">
                <a:latin typeface="+mn-lt"/>
              </a:rPr>
              <a:t>slow</a:t>
            </a:r>
            <a:r>
              <a:rPr lang="es-ES_tradnl" b="0" dirty="0">
                <a:latin typeface="+mn-lt"/>
              </a:rPr>
              <a:t> </a:t>
            </a:r>
            <a:r>
              <a:rPr lang="es-ES_tradnl" b="0" dirty="0" err="1">
                <a:latin typeface="+mn-lt"/>
              </a:rPr>
              <a:t>implementation</a:t>
            </a:r>
            <a:r>
              <a:rPr lang="es-ES_tradnl" b="0" dirty="0">
                <a:latin typeface="+mn-lt"/>
              </a:rPr>
              <a:t> , </a:t>
            </a:r>
            <a:r>
              <a:rPr lang="es-ES_tradnl" b="0" dirty="0" err="1">
                <a:latin typeface="+mn-lt"/>
              </a:rPr>
              <a:t>communication</a:t>
            </a:r>
            <a:r>
              <a:rPr lang="es-ES_tradnl" b="0" dirty="0">
                <a:latin typeface="+mn-lt"/>
              </a:rPr>
              <a:t> </a:t>
            </a:r>
            <a:r>
              <a:rPr lang="es-ES_tradnl" b="0" dirty="0" err="1">
                <a:latin typeface="+mn-lt"/>
              </a:rPr>
              <a:t>problems</a:t>
            </a:r>
            <a:r>
              <a:rPr lang="es-ES_tradnl" b="0" dirty="0">
                <a:latin typeface="+mn-lt"/>
              </a:rPr>
              <a:t> and </a:t>
            </a:r>
            <a:r>
              <a:rPr lang="es-ES_tradnl" b="0" dirty="0" err="1">
                <a:latin typeface="+mn-lt"/>
              </a:rPr>
              <a:t>political</a:t>
            </a:r>
            <a:r>
              <a:rPr lang="es-ES_tradnl" b="0" dirty="0">
                <a:latin typeface="+mn-lt"/>
              </a:rPr>
              <a:t> </a:t>
            </a:r>
            <a:r>
              <a:rPr lang="es-ES_tradnl" b="0" dirty="0" err="1">
                <a:latin typeface="+mn-lt"/>
              </a:rPr>
              <a:t>confrontation</a:t>
            </a:r>
            <a:r>
              <a:rPr lang="es-ES_tradnl" b="0" dirty="0">
                <a:latin typeface="+mn-lt"/>
              </a:rPr>
              <a:t>, </a:t>
            </a:r>
            <a:r>
              <a:rPr lang="es-ES_tradnl" b="0" dirty="0" err="1">
                <a:latin typeface="+mn-lt"/>
              </a:rPr>
              <a:t>the</a:t>
            </a:r>
            <a:r>
              <a:rPr lang="es-ES_tradnl" b="0" dirty="0">
                <a:latin typeface="+mn-lt"/>
              </a:rPr>
              <a:t> </a:t>
            </a:r>
            <a:r>
              <a:rPr lang="es-ES_tradnl" b="0" dirty="0" err="1">
                <a:latin typeface="+mn-lt"/>
              </a:rPr>
              <a:t>reforms</a:t>
            </a:r>
            <a:r>
              <a:rPr lang="es-ES_tradnl" b="0" dirty="0">
                <a:latin typeface="+mn-lt"/>
              </a:rPr>
              <a:t>, </a:t>
            </a:r>
            <a:r>
              <a:rPr lang="es-ES_tradnl" b="0" dirty="0" err="1">
                <a:latin typeface="+mn-lt"/>
              </a:rPr>
              <a:t>even</a:t>
            </a:r>
            <a:r>
              <a:rPr lang="es-ES_tradnl" b="0" dirty="0">
                <a:latin typeface="+mn-lt"/>
              </a:rPr>
              <a:t> </a:t>
            </a:r>
            <a:r>
              <a:rPr lang="es-ES_tradnl" b="0" dirty="0" err="1">
                <a:latin typeface="+mn-lt"/>
              </a:rPr>
              <a:t>though</a:t>
            </a:r>
            <a:r>
              <a:rPr lang="es-ES_tradnl" b="0" dirty="0">
                <a:latin typeface="+mn-lt"/>
              </a:rPr>
              <a:t> </a:t>
            </a:r>
            <a:r>
              <a:rPr lang="es-ES_tradnl" b="0" dirty="0" err="1">
                <a:latin typeface="+mn-lt"/>
              </a:rPr>
              <a:t>very</a:t>
            </a:r>
            <a:r>
              <a:rPr lang="es-ES_tradnl" b="0" dirty="0">
                <a:latin typeface="+mn-lt"/>
              </a:rPr>
              <a:t> </a:t>
            </a:r>
            <a:r>
              <a:rPr lang="es-ES_tradnl" b="0" dirty="0" err="1">
                <a:latin typeface="+mn-lt"/>
              </a:rPr>
              <a:t>substantial</a:t>
            </a:r>
            <a:r>
              <a:rPr lang="es-ES_tradnl" b="0" dirty="0">
                <a:latin typeface="+mn-lt"/>
              </a:rPr>
              <a:t>, </a:t>
            </a:r>
            <a:r>
              <a:rPr lang="es-ES_tradnl" b="0" dirty="0" err="1">
                <a:latin typeface="+mn-lt"/>
              </a:rPr>
              <a:t>have</a:t>
            </a:r>
            <a:r>
              <a:rPr lang="es-ES_tradnl" b="0" dirty="0">
                <a:latin typeface="+mn-lt"/>
              </a:rPr>
              <a:t> </a:t>
            </a:r>
            <a:r>
              <a:rPr lang="es-ES_tradnl" b="0" dirty="0" err="1">
                <a:latin typeface="+mn-lt"/>
              </a:rPr>
              <a:t>been</a:t>
            </a:r>
            <a:r>
              <a:rPr lang="es-ES_tradnl" b="0" dirty="0">
                <a:latin typeface="+mn-lt"/>
              </a:rPr>
              <a:t> </a:t>
            </a:r>
            <a:r>
              <a:rPr lang="es-ES_tradnl" b="0" dirty="0" err="1">
                <a:latin typeface="+mn-lt"/>
              </a:rPr>
              <a:t>insufficient</a:t>
            </a:r>
            <a:r>
              <a:rPr lang="es-ES_tradnl" b="0" dirty="0">
                <a:latin typeface="+mn-lt"/>
              </a:rPr>
              <a:t> </a:t>
            </a:r>
            <a:r>
              <a:rPr lang="es-ES_tradnl" b="0" dirty="0" err="1">
                <a:latin typeface="+mn-lt"/>
              </a:rPr>
              <a:t>to</a:t>
            </a:r>
            <a:r>
              <a:rPr lang="es-ES_tradnl" b="0" dirty="0">
                <a:latin typeface="+mn-lt"/>
              </a:rPr>
              <a:t> </a:t>
            </a:r>
            <a:r>
              <a:rPr lang="es-ES_tradnl" b="0" dirty="0" err="1">
                <a:latin typeface="+mn-lt"/>
              </a:rPr>
              <a:t>stirr</a:t>
            </a:r>
            <a:r>
              <a:rPr lang="es-ES_tradnl" b="0" dirty="0">
                <a:latin typeface="+mn-lt"/>
              </a:rPr>
              <a:t> </a:t>
            </a:r>
            <a:r>
              <a:rPr lang="es-ES_tradnl" b="0" dirty="0" err="1">
                <a:latin typeface="+mn-lt"/>
              </a:rPr>
              <a:t>market</a:t>
            </a:r>
            <a:r>
              <a:rPr lang="es-ES_tradnl" b="0" dirty="0">
                <a:latin typeface="+mn-lt"/>
              </a:rPr>
              <a:t> </a:t>
            </a:r>
            <a:r>
              <a:rPr lang="es-ES_tradnl" b="0" dirty="0" err="1">
                <a:latin typeface="+mn-lt"/>
              </a:rPr>
              <a:t>confidence</a:t>
            </a:r>
            <a:r>
              <a:rPr lang="es-ES_tradnl" b="0" dirty="0">
                <a:latin typeface="+mn-lt"/>
              </a:rPr>
              <a:t>, </a:t>
            </a:r>
            <a:r>
              <a:rPr lang="es-ES_tradnl" b="0" dirty="0" err="1">
                <a:latin typeface="+mn-lt"/>
              </a:rPr>
              <a:t>remaining</a:t>
            </a:r>
            <a:r>
              <a:rPr lang="es-ES_tradnl" b="0" dirty="0">
                <a:latin typeface="+mn-lt"/>
              </a:rPr>
              <a:t> </a:t>
            </a:r>
            <a:r>
              <a:rPr lang="es-ES_tradnl" b="0" dirty="0" err="1">
                <a:latin typeface="+mn-lt"/>
              </a:rPr>
              <a:t>been</a:t>
            </a:r>
            <a:r>
              <a:rPr lang="es-ES_tradnl" b="0" dirty="0">
                <a:latin typeface="+mn-lt"/>
              </a:rPr>
              <a:t> ‘</a:t>
            </a:r>
            <a:r>
              <a:rPr lang="es-ES_tradnl" b="0" dirty="0" err="1">
                <a:latin typeface="+mn-lt"/>
              </a:rPr>
              <a:t>behind</a:t>
            </a:r>
            <a:r>
              <a:rPr lang="es-ES_tradnl" b="0" dirty="0">
                <a:latin typeface="+mn-lt"/>
              </a:rPr>
              <a:t> </a:t>
            </a:r>
            <a:r>
              <a:rPr lang="es-ES_tradnl" b="0" dirty="0" err="1">
                <a:latin typeface="+mn-lt"/>
              </a:rPr>
              <a:t>the</a:t>
            </a:r>
            <a:r>
              <a:rPr lang="es-ES_tradnl" b="0" dirty="0">
                <a:latin typeface="+mn-lt"/>
              </a:rPr>
              <a:t> curve’ </a:t>
            </a:r>
            <a:endParaRPr lang="en-US" dirty="0">
              <a:latin typeface="+mn-lt"/>
            </a:endParaRPr>
          </a:p>
          <a:p>
            <a:pPr marL="342900" indent="-342900" eaLnBrk="0" hangingPunct="0">
              <a:spcBef>
                <a:spcPct val="20000"/>
              </a:spcBef>
              <a:buClr>
                <a:srgbClr val="993300"/>
              </a:buClr>
              <a:buFont typeface="Wingdings" pitchFamily="2" charset="2"/>
              <a:buChar char="q"/>
              <a:defRPr/>
            </a:pPr>
            <a:endParaRPr lang="es-ES_tradnl" sz="1600" b="0" kern="0" dirty="0">
              <a:latin typeface="+mn-l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r>
              <a:rPr lang="es-ES_tradnl" smtClean="0"/>
              <a:t>CONTENTS</a:t>
            </a:r>
          </a:p>
        </p:txBody>
      </p:sp>
      <p:sp>
        <p:nvSpPr>
          <p:cNvPr id="9219" name="2 Marcador de contenido"/>
          <p:cNvSpPr>
            <a:spLocks noGrp="1"/>
          </p:cNvSpPr>
          <p:nvPr>
            <p:ph idx="1"/>
          </p:nvPr>
        </p:nvSpPr>
        <p:spPr>
          <a:xfrm>
            <a:off x="290513" y="1104900"/>
            <a:ext cx="8575675" cy="4830763"/>
          </a:xfrm>
        </p:spPr>
        <p:txBody>
          <a:bodyPr/>
          <a:lstStyle/>
          <a:p>
            <a:pPr marL="806450" indent="-538163">
              <a:spcBef>
                <a:spcPts val="600"/>
              </a:spcBef>
              <a:buFont typeface="BdE Neue Helvetica 55 Roman" pitchFamily="34" charset="0"/>
              <a:buAutoNum type="arabicPeriod"/>
            </a:pPr>
            <a:r>
              <a:rPr lang="es-ES_tradnl" sz="2000" smtClean="0">
                <a:solidFill>
                  <a:srgbClr val="333333"/>
                </a:solidFill>
              </a:rPr>
              <a:t>The financial crisis and the emergence of BRICs: a new international economic environment </a:t>
            </a:r>
          </a:p>
          <a:p>
            <a:pPr marL="806450" indent="-538163">
              <a:spcBef>
                <a:spcPts val="1200"/>
              </a:spcBef>
              <a:buFont typeface="BdE Neue Helvetica 55 Roman" pitchFamily="34" charset="0"/>
              <a:buAutoNum type="arabicPeriod"/>
            </a:pPr>
            <a:r>
              <a:rPr lang="es-ES_tradnl" sz="2000" b="0" smtClean="0">
                <a:solidFill>
                  <a:srgbClr val="B35C48"/>
                </a:solidFill>
              </a:rPr>
              <a:t>The international policy response: The role of the G-20.</a:t>
            </a:r>
          </a:p>
          <a:p>
            <a:pPr marL="1344613" lvl="1" indent="-538163">
              <a:buFont typeface="BdE Neue Helvetica 55 Roman" pitchFamily="34" charset="0"/>
              <a:buAutoNum type="romanUcPeriod"/>
            </a:pPr>
            <a:r>
              <a:rPr lang="es-ES_tradnl" sz="2000" smtClean="0"/>
              <a:t>Policy coordination</a:t>
            </a:r>
          </a:p>
          <a:p>
            <a:pPr marL="1344613" lvl="1" indent="-538163">
              <a:buFont typeface="BdE Neue Helvetica 55 Roman" pitchFamily="34" charset="0"/>
              <a:buAutoNum type="romanUcPeriod"/>
            </a:pPr>
            <a:r>
              <a:rPr lang="es-ES_tradnl" sz="2000" smtClean="0"/>
              <a:t>Reform of the International Financial Architecture </a:t>
            </a:r>
          </a:p>
          <a:p>
            <a:pPr marL="806450" indent="-538163">
              <a:spcBef>
                <a:spcPts val="1200"/>
              </a:spcBef>
              <a:buFont typeface="BdE Neue Helvetica 55 Roman" pitchFamily="34" charset="0"/>
              <a:buAutoNum type="arabicPeriod"/>
            </a:pPr>
            <a:r>
              <a:rPr lang="es-ES_tradnl" sz="2000" b="0" smtClean="0">
                <a:solidFill>
                  <a:srgbClr val="B35C48"/>
                </a:solidFill>
              </a:rPr>
              <a:t>The IMF response to the crisis: governance, lending and surveillance</a:t>
            </a:r>
          </a:p>
          <a:p>
            <a:pPr marL="806450" indent="-538163">
              <a:spcBef>
                <a:spcPts val="1200"/>
              </a:spcBef>
              <a:buFont typeface="BdE Neue Helvetica 55 Roman" pitchFamily="34" charset="0"/>
              <a:buAutoNum type="arabicPeriod"/>
            </a:pPr>
            <a:r>
              <a:rPr lang="es-ES_tradnl" sz="2000" b="0" smtClean="0">
                <a:solidFill>
                  <a:srgbClr val="B35C48"/>
                </a:solidFill>
              </a:rPr>
              <a:t>The EU response to the crisis: economic governance and crisis resolution  </a:t>
            </a:r>
          </a:p>
          <a:p>
            <a:pPr marL="806450" indent="-538163">
              <a:spcBef>
                <a:spcPts val="1200"/>
              </a:spcBef>
              <a:buFont typeface="BdE Neue Helvetica 55 Roman" pitchFamily="34" charset="0"/>
              <a:buAutoNum type="arabicPeriod" startAt="5"/>
            </a:pPr>
            <a:r>
              <a:rPr lang="es-ES_tradnl" sz="2000" b="0" smtClean="0">
                <a:solidFill>
                  <a:srgbClr val="B35C48"/>
                </a:solidFill>
              </a:rPr>
              <a:t>Scope for IMF/EU coordination</a:t>
            </a:r>
          </a:p>
          <a:p>
            <a:pPr marL="806450" indent="-538163">
              <a:spcBef>
                <a:spcPts val="1200"/>
              </a:spcBef>
              <a:buFont typeface="BdE Neue Helvetica 55 Roman" pitchFamily="34" charset="0"/>
              <a:buAutoNum type="arabicPeriod" startAt="5"/>
            </a:pPr>
            <a:r>
              <a:rPr lang="es-ES_tradnl" sz="2000" b="0" smtClean="0">
                <a:solidFill>
                  <a:srgbClr val="B35C48"/>
                </a:solidFill>
              </a:rPr>
              <a:t>Concluding comments</a:t>
            </a:r>
          </a:p>
        </p:txBody>
      </p:sp>
      <p:sp>
        <p:nvSpPr>
          <p:cNvPr id="9220" name="3 Marcador de número de diapositiva"/>
          <p:cNvSpPr>
            <a:spLocks noGrp="1"/>
          </p:cNvSpPr>
          <p:nvPr>
            <p:ph type="sldNum" sz="quarter" idx="10"/>
          </p:nvPr>
        </p:nvSpPr>
        <p:spPr>
          <a:noFill/>
        </p:spPr>
        <p:txBody>
          <a:bodyPr/>
          <a:lstStyle/>
          <a:p>
            <a:fld id="{4FE7A250-5183-4325-88AF-4F59102EF3F3}" type="slidenum">
              <a:rPr lang="es-ES_tradnl" smtClean="0"/>
              <a:pPr/>
              <a:t>2</a:t>
            </a:fld>
            <a:endParaRPr lang="es-ES_tradnl"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txBox="1">
            <a:spLocks noChangeArrowheads="1"/>
          </p:cNvSpPr>
          <p:nvPr/>
        </p:nvSpPr>
        <p:spPr bwMode="auto">
          <a:xfrm>
            <a:off x="0" y="46038"/>
            <a:ext cx="6159500" cy="658812"/>
          </a:xfrm>
          <a:prstGeom prst="rect">
            <a:avLst/>
          </a:prstGeom>
          <a:noFill/>
          <a:ln w="9525">
            <a:noFill/>
            <a:miter lim="800000"/>
            <a:headEnd/>
            <a:tailEnd/>
          </a:ln>
        </p:spPr>
        <p:txBody>
          <a:bodyPr anchor="ctr"/>
          <a:lstStyle/>
          <a:p>
            <a:pPr eaLnBrk="0" hangingPunct="0"/>
            <a:r>
              <a:rPr lang="es-ES_tradnl">
                <a:solidFill>
                  <a:srgbClr val="B35C48"/>
                </a:solidFill>
              </a:rPr>
              <a:t>CDS: MAIN INDICATOR OF SOVEREIGN DEBT TENSIONS</a:t>
            </a:r>
            <a:endParaRPr lang="es-ES" i="1">
              <a:solidFill>
                <a:srgbClr val="B35C48"/>
              </a:solidFill>
            </a:endParaRPr>
          </a:p>
        </p:txBody>
      </p:sp>
      <p:sp>
        <p:nvSpPr>
          <p:cNvPr id="27651" name="3 Marcador de contenido"/>
          <p:cNvSpPr>
            <a:spLocks noGrp="1"/>
          </p:cNvSpPr>
          <p:nvPr>
            <p:ph idx="1"/>
          </p:nvPr>
        </p:nvSpPr>
        <p:spPr>
          <a:xfrm>
            <a:off x="227013" y="6519863"/>
            <a:ext cx="8575675" cy="160337"/>
          </a:xfrm>
        </p:spPr>
        <p:txBody>
          <a:bodyPr/>
          <a:lstStyle/>
          <a:p>
            <a:endParaRPr lang="es-ES_tradnl" b="0" smtClean="0"/>
          </a:p>
          <a:p>
            <a:endParaRPr lang="es-ES" b="0" smtClean="0"/>
          </a:p>
          <a:p>
            <a:endParaRPr lang="es-ES" b="0" smtClean="0"/>
          </a:p>
          <a:p>
            <a:endParaRPr lang="es-ES" b="0" smtClean="0"/>
          </a:p>
          <a:p>
            <a:endParaRPr lang="en-US" b="0" smtClean="0"/>
          </a:p>
        </p:txBody>
      </p:sp>
      <p:pic>
        <p:nvPicPr>
          <p:cNvPr id="27652" name="Picture 10"/>
          <p:cNvPicPr preferRelativeResize="0">
            <a:picLocks noChangeArrowheads="1"/>
          </p:cNvPicPr>
          <p:nvPr/>
        </p:nvPicPr>
        <p:blipFill>
          <a:blip r:embed="rId3"/>
          <a:srcRect/>
          <a:stretch>
            <a:fillRect/>
          </a:stretch>
        </p:blipFill>
        <p:spPr bwMode="auto">
          <a:xfrm>
            <a:off x="180975" y="947738"/>
            <a:ext cx="3538538" cy="2520950"/>
          </a:xfrm>
          <a:prstGeom prst="rect">
            <a:avLst/>
          </a:prstGeom>
          <a:noFill/>
          <a:ln w="9525">
            <a:noFill/>
            <a:miter lim="800000"/>
            <a:headEnd/>
            <a:tailEnd/>
          </a:ln>
        </p:spPr>
      </p:pic>
      <p:pic>
        <p:nvPicPr>
          <p:cNvPr id="27653" name="Picture 11"/>
          <p:cNvPicPr preferRelativeResize="0">
            <a:picLocks noChangeArrowheads="1"/>
          </p:cNvPicPr>
          <p:nvPr/>
        </p:nvPicPr>
        <p:blipFill>
          <a:blip r:embed="rId4"/>
          <a:srcRect/>
          <a:stretch>
            <a:fillRect/>
          </a:stretch>
        </p:blipFill>
        <p:spPr bwMode="auto">
          <a:xfrm>
            <a:off x="4667250" y="962025"/>
            <a:ext cx="3538538" cy="2520950"/>
          </a:xfrm>
          <a:prstGeom prst="rect">
            <a:avLst/>
          </a:prstGeom>
          <a:noFill/>
          <a:ln w="9525">
            <a:noFill/>
            <a:miter lim="800000"/>
            <a:headEnd/>
            <a:tailEnd/>
          </a:ln>
        </p:spPr>
      </p:pic>
      <p:pic>
        <p:nvPicPr>
          <p:cNvPr id="27654" name="Picture 12"/>
          <p:cNvPicPr preferRelativeResize="0">
            <a:picLocks noChangeArrowheads="1"/>
          </p:cNvPicPr>
          <p:nvPr/>
        </p:nvPicPr>
        <p:blipFill>
          <a:blip r:embed="rId5"/>
          <a:srcRect/>
          <a:stretch>
            <a:fillRect/>
          </a:stretch>
        </p:blipFill>
        <p:spPr bwMode="auto">
          <a:xfrm>
            <a:off x="273050" y="3649663"/>
            <a:ext cx="3538538" cy="2520950"/>
          </a:xfrm>
          <a:prstGeom prst="rect">
            <a:avLst/>
          </a:prstGeom>
          <a:noFill/>
          <a:ln w="9525">
            <a:noFill/>
            <a:miter lim="800000"/>
            <a:headEnd/>
            <a:tailEnd/>
          </a:ln>
        </p:spPr>
      </p:pic>
      <p:pic>
        <p:nvPicPr>
          <p:cNvPr id="27655" name="Picture 13"/>
          <p:cNvPicPr preferRelativeResize="0">
            <a:picLocks noChangeArrowheads="1"/>
          </p:cNvPicPr>
          <p:nvPr/>
        </p:nvPicPr>
        <p:blipFill>
          <a:blip r:embed="rId6"/>
          <a:srcRect/>
          <a:stretch>
            <a:fillRect/>
          </a:stretch>
        </p:blipFill>
        <p:spPr bwMode="auto">
          <a:xfrm>
            <a:off x="4786313" y="3571875"/>
            <a:ext cx="3538537" cy="2519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1 Título"/>
          <p:cNvSpPr>
            <a:spLocks noGrp="1"/>
          </p:cNvSpPr>
          <p:nvPr>
            <p:ph type="title"/>
          </p:nvPr>
        </p:nvSpPr>
        <p:spPr>
          <a:xfrm>
            <a:off x="74613" y="0"/>
            <a:ext cx="6265862" cy="841375"/>
          </a:xfrm>
        </p:spPr>
        <p:txBody>
          <a:bodyPr/>
          <a:lstStyle/>
          <a:p>
            <a:r>
              <a:rPr lang="es-ES_tradnl" smtClean="0"/>
              <a:t>THE EU RESPONSE TO THE CRISIS: NEW GOVERNANCE AND SURVEILLANCE INITIATIVES</a:t>
            </a:r>
          </a:p>
        </p:txBody>
      </p:sp>
      <p:sp>
        <p:nvSpPr>
          <p:cNvPr id="23555" name="2 Marcador de contenido"/>
          <p:cNvSpPr>
            <a:spLocks noGrp="1"/>
          </p:cNvSpPr>
          <p:nvPr>
            <p:ph idx="1"/>
          </p:nvPr>
        </p:nvSpPr>
        <p:spPr>
          <a:xfrm>
            <a:off x="136525" y="744538"/>
            <a:ext cx="8763000" cy="5538787"/>
          </a:xfrm>
        </p:spPr>
        <p:txBody>
          <a:bodyPr/>
          <a:lstStyle/>
          <a:p>
            <a:pPr marL="342900" lvl="3" indent="-342900">
              <a:buClr>
                <a:srgbClr val="993300"/>
              </a:buClr>
              <a:buFont typeface="Wingdings" pitchFamily="2" charset="2"/>
              <a:buChar char="q"/>
              <a:defRPr/>
            </a:pPr>
            <a:r>
              <a:rPr lang="en-US" sz="1750" b="1" dirty="0" smtClean="0"/>
              <a:t>The </a:t>
            </a:r>
            <a:r>
              <a:rPr lang="en-US" sz="1750" b="1" i="1" dirty="0" smtClean="0"/>
              <a:t>six-pack</a:t>
            </a:r>
            <a:r>
              <a:rPr lang="en-US" sz="1750" b="1" dirty="0" smtClean="0"/>
              <a:t> of measures to reinforce the EU economic governance and the surveillance capacities of the EC</a:t>
            </a:r>
            <a:r>
              <a:rPr lang="en-US" sz="1750" dirty="0" smtClean="0"/>
              <a:t>:</a:t>
            </a:r>
          </a:p>
          <a:p>
            <a:pPr marL="808038" lvl="4" indent="-265113">
              <a:spcBef>
                <a:spcPts val="600"/>
              </a:spcBef>
              <a:spcAft>
                <a:spcPts val="600"/>
              </a:spcAft>
              <a:buClr>
                <a:srgbClr val="993300"/>
              </a:buClr>
              <a:buFont typeface="Wingdings" pitchFamily="2" charset="2"/>
              <a:buChar char="Ø"/>
              <a:defRPr/>
            </a:pPr>
            <a:r>
              <a:rPr lang="en-US" sz="1750" b="1" dirty="0" smtClean="0"/>
              <a:t>Strengthening the Stability and Growth Pact</a:t>
            </a:r>
            <a:r>
              <a:rPr lang="en-US" sz="1750" dirty="0" smtClean="0"/>
              <a:t>: </a:t>
            </a:r>
            <a:endParaRPr lang="es-ES_tradnl" sz="1750" dirty="0" smtClean="0"/>
          </a:p>
          <a:p>
            <a:pPr marL="1339850" lvl="4" indent="-266700">
              <a:buClr>
                <a:srgbClr val="993300"/>
              </a:buClr>
              <a:buFont typeface="Wingdings" pitchFamily="2" charset="2"/>
              <a:buChar char="§"/>
              <a:defRPr/>
            </a:pPr>
            <a:r>
              <a:rPr lang="en-US" sz="1750" dirty="0" smtClean="0"/>
              <a:t>Reinforcement of both the preventive and corrective parts of the SGP</a:t>
            </a:r>
            <a:endParaRPr lang="en-US" sz="1750" b="1" dirty="0" smtClean="0"/>
          </a:p>
          <a:p>
            <a:pPr marL="1339850" lvl="4" indent="-266700">
              <a:buClr>
                <a:srgbClr val="993300"/>
              </a:buClr>
              <a:buFont typeface="Wingdings" pitchFamily="2" charset="2"/>
              <a:buChar char="§"/>
              <a:defRPr/>
            </a:pPr>
            <a:r>
              <a:rPr lang="en-US" sz="1750" dirty="0" smtClean="0"/>
              <a:t>The </a:t>
            </a:r>
            <a:r>
              <a:rPr lang="en-US" sz="1750" b="1" dirty="0" smtClean="0"/>
              <a:t>debt criterion</a:t>
            </a:r>
            <a:r>
              <a:rPr lang="en-US" sz="1750" dirty="0" smtClean="0"/>
              <a:t> to be considered on the same footing with the deficit criterion, in initiating an Excessive Deficit Procedure. </a:t>
            </a:r>
            <a:endParaRPr lang="es-ES_tradnl" sz="1750" dirty="0" smtClean="0"/>
          </a:p>
          <a:p>
            <a:pPr marL="1339850" lvl="4" indent="-266700">
              <a:buClr>
                <a:srgbClr val="993300"/>
              </a:buClr>
              <a:buFont typeface="Wingdings" pitchFamily="2" charset="2"/>
              <a:buChar char="§"/>
              <a:defRPr/>
            </a:pPr>
            <a:r>
              <a:rPr lang="en-US" sz="1750" b="1" dirty="0" smtClean="0"/>
              <a:t>Financial sanctions </a:t>
            </a:r>
            <a:r>
              <a:rPr lang="en-US" sz="1750" dirty="0" smtClean="0"/>
              <a:t>will be imposed gradually, </a:t>
            </a:r>
            <a:r>
              <a:rPr lang="en-US" sz="1750" b="1" dirty="0" smtClean="0"/>
              <a:t>starting at an earlier </a:t>
            </a:r>
            <a:r>
              <a:rPr lang="en-US" sz="1750" dirty="0" smtClean="0"/>
              <a:t>(preventive) </a:t>
            </a:r>
            <a:r>
              <a:rPr lang="en-US" sz="1750" b="1" dirty="0" smtClean="0"/>
              <a:t>stage</a:t>
            </a:r>
            <a:r>
              <a:rPr lang="en-US" sz="1750" dirty="0" smtClean="0"/>
              <a:t> and with more automaticity. Close monitoring.</a:t>
            </a:r>
            <a:endParaRPr lang="es-ES_tradnl" sz="1750" dirty="0" smtClean="0"/>
          </a:p>
          <a:p>
            <a:pPr marL="1339850" lvl="4" indent="-266700">
              <a:buClr>
                <a:srgbClr val="993300"/>
              </a:buClr>
              <a:buFont typeface="Wingdings" pitchFamily="2" charset="2"/>
              <a:buChar char="§"/>
              <a:defRPr/>
            </a:pPr>
            <a:r>
              <a:rPr lang="en-US" sz="1750" dirty="0" smtClean="0"/>
              <a:t>Minimum requirements for the budgetary framework of the member states, to promote higher quality of national fiscal policy frameworks. </a:t>
            </a:r>
          </a:p>
          <a:p>
            <a:pPr marL="1339850" lvl="4" indent="-266700">
              <a:buClr>
                <a:srgbClr val="993300"/>
              </a:buClr>
              <a:buFont typeface="Wingdings" pitchFamily="2" charset="2"/>
              <a:buChar char="§"/>
              <a:defRPr/>
            </a:pPr>
            <a:endParaRPr lang="es-ES_tradnl" sz="1750" dirty="0" smtClean="0"/>
          </a:p>
          <a:p>
            <a:pPr marL="808038" lvl="4" indent="-265113">
              <a:spcBef>
                <a:spcPts val="600"/>
              </a:spcBef>
              <a:spcAft>
                <a:spcPts val="600"/>
              </a:spcAft>
              <a:buClr>
                <a:srgbClr val="993300"/>
              </a:buClr>
              <a:buFont typeface="Wingdings" pitchFamily="2" charset="2"/>
              <a:buChar char="Ø"/>
              <a:defRPr/>
            </a:pPr>
            <a:r>
              <a:rPr lang="en-US" sz="1750" b="1" dirty="0" smtClean="0"/>
              <a:t>Preventing and correcting macroeconomic imbalances </a:t>
            </a:r>
            <a:r>
              <a:rPr lang="en-US" sz="1750" dirty="0" smtClean="0"/>
              <a:t>within the EU and the euro area, including deteriorating competitive trends:</a:t>
            </a:r>
            <a:endParaRPr lang="es-ES_tradnl" sz="1750" dirty="0" smtClean="0"/>
          </a:p>
          <a:p>
            <a:pPr marL="1339850" lvl="4" indent="-266700">
              <a:buClr>
                <a:srgbClr val="993300"/>
              </a:buClr>
              <a:buFont typeface="Wingdings" pitchFamily="2" charset="2"/>
              <a:buChar char="§"/>
              <a:defRPr/>
            </a:pPr>
            <a:r>
              <a:rPr lang="en-US" sz="1750" b="1" dirty="0" smtClean="0"/>
              <a:t>An alert mechanism</a:t>
            </a:r>
            <a:r>
              <a:rPr lang="en-US" sz="1750" dirty="0" smtClean="0"/>
              <a:t> for early detection of imbalances, based on a scoreboard of economic indicators and country-specific reviews and discussions with member states considered “at risk”</a:t>
            </a:r>
            <a:endParaRPr lang="es-ES_tradnl" sz="1750" dirty="0" smtClean="0"/>
          </a:p>
          <a:p>
            <a:pPr marL="1339850" lvl="4" indent="-266700">
              <a:buClr>
                <a:srgbClr val="993300"/>
              </a:buClr>
              <a:buFont typeface="Wingdings" pitchFamily="2" charset="2"/>
              <a:buChar char="§"/>
              <a:defRPr/>
            </a:pPr>
            <a:r>
              <a:rPr lang="en-US" sz="1750" dirty="0" smtClean="0"/>
              <a:t>The </a:t>
            </a:r>
            <a:r>
              <a:rPr lang="en-US" sz="1750" b="1" dirty="0" smtClean="0"/>
              <a:t>Excessive Imbalance Procedure</a:t>
            </a:r>
            <a:r>
              <a:rPr lang="en-US" sz="1750" dirty="0" smtClean="0"/>
              <a:t>, for Member States with severe imbalances or imbalances that put at risk the functioning of EMU.</a:t>
            </a:r>
            <a:endParaRPr lang="es-ES_tradnl" sz="1750" dirty="0" smtClean="0"/>
          </a:p>
          <a:p>
            <a:pPr marL="795337" lvl="4" indent="-342900">
              <a:buClr>
                <a:srgbClr val="993300"/>
              </a:buClr>
              <a:buFont typeface="Wingdings" pitchFamily="2" charset="2"/>
              <a:buChar char="q"/>
              <a:defRPr/>
            </a:pPr>
            <a:endParaRPr lang="es-ES_tradnl" sz="2000" dirty="0" smtClean="0"/>
          </a:p>
          <a:p>
            <a:pPr marL="795337" lvl="4" indent="-342900">
              <a:buClr>
                <a:srgbClr val="993300"/>
              </a:buClr>
              <a:buFont typeface="Wingdings" pitchFamily="2" charset="2"/>
              <a:buChar char="q"/>
              <a:defRPr/>
            </a:pPr>
            <a:endParaRPr lang="es-ES_tradnl" sz="2000" dirty="0" smtClean="0"/>
          </a:p>
          <a:p>
            <a:pPr>
              <a:defRPr/>
            </a:pPr>
            <a:endParaRPr lang="es-ES_tradnl" dirty="0" smtClean="0">
              <a:solidFill>
                <a:srgbClr val="C00000"/>
              </a:solidFill>
            </a:endParaRPr>
          </a:p>
          <a:p>
            <a:pPr lvl="1">
              <a:defRPr/>
            </a:pPr>
            <a:endParaRPr lang="es-ES_tradnl" dirty="0" smtClean="0"/>
          </a:p>
        </p:txBody>
      </p:sp>
      <p:sp>
        <p:nvSpPr>
          <p:cNvPr id="28676" name="3 Marcador de número de diapositiva"/>
          <p:cNvSpPr>
            <a:spLocks noGrp="1"/>
          </p:cNvSpPr>
          <p:nvPr>
            <p:ph type="sldNum" sz="quarter" idx="10"/>
          </p:nvPr>
        </p:nvSpPr>
        <p:spPr>
          <a:noFill/>
        </p:spPr>
        <p:txBody>
          <a:bodyPr/>
          <a:lstStyle/>
          <a:p>
            <a:fld id="{33357021-F49D-4721-87DF-6C1F75787DED}" type="slidenum">
              <a:rPr lang="es-ES_tradnl" smtClean="0"/>
              <a:pPr/>
              <a:t>21</a:t>
            </a:fld>
            <a:endParaRPr lang="es-ES_tradnl"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188913" y="15875"/>
            <a:ext cx="5927725" cy="871538"/>
          </a:xfrm>
        </p:spPr>
        <p:txBody>
          <a:bodyPr/>
          <a:lstStyle/>
          <a:p>
            <a:r>
              <a:rPr lang="es-ES_tradnl" smtClean="0"/>
              <a:t>THE EU RESPONSE TO THE CRISIS: OTHER SURVEILLANCE INITIATIVES </a:t>
            </a:r>
          </a:p>
        </p:txBody>
      </p:sp>
      <p:sp>
        <p:nvSpPr>
          <p:cNvPr id="3" name="2 Marcador de contenido"/>
          <p:cNvSpPr>
            <a:spLocks noGrp="1"/>
          </p:cNvSpPr>
          <p:nvPr>
            <p:ph idx="1"/>
          </p:nvPr>
        </p:nvSpPr>
        <p:spPr>
          <a:xfrm>
            <a:off x="168275" y="938213"/>
            <a:ext cx="8975725" cy="5292725"/>
          </a:xfrm>
        </p:spPr>
        <p:txBody>
          <a:bodyPr/>
          <a:lstStyle/>
          <a:p>
            <a:pPr marL="182563" lvl="4" indent="-182563">
              <a:spcBef>
                <a:spcPts val="0"/>
              </a:spcBef>
              <a:spcAft>
                <a:spcPts val="600"/>
              </a:spcAft>
              <a:buClr>
                <a:srgbClr val="993300"/>
              </a:buClr>
              <a:buFont typeface="Wingdings" pitchFamily="2" charset="2"/>
              <a:buChar char="q"/>
              <a:defRPr/>
            </a:pPr>
            <a:r>
              <a:rPr lang="en-US" sz="1800" i="0" dirty="0" smtClean="0"/>
              <a:t> The </a:t>
            </a:r>
            <a:r>
              <a:rPr lang="en-US" sz="1800" b="1" i="0" dirty="0" smtClean="0"/>
              <a:t>European Semester </a:t>
            </a:r>
            <a:r>
              <a:rPr lang="en-US" sz="1800" i="0" dirty="0" smtClean="0"/>
              <a:t> - a new EU policy coordination mechanism </a:t>
            </a:r>
            <a:endParaRPr lang="es-ES_tradnl" sz="800" i="0" dirty="0" smtClean="0"/>
          </a:p>
          <a:p>
            <a:pPr marL="892175" indent="-354013">
              <a:spcBef>
                <a:spcPts val="0"/>
              </a:spcBef>
              <a:spcAft>
                <a:spcPts val="600"/>
              </a:spcAft>
              <a:buFont typeface="Wingdings" pitchFamily="2" charset="2"/>
              <a:buChar char="Ø"/>
              <a:defRPr/>
            </a:pPr>
            <a:r>
              <a:rPr lang="en-US" b="0" i="1" dirty="0" smtClean="0"/>
              <a:t>Starting from 2011, each January the European Commission issues an “Annual Growth Survey” which recommends priorities to Member States in the areas of economic and budgetary policy.</a:t>
            </a:r>
          </a:p>
          <a:p>
            <a:pPr marL="892175" indent="-354013">
              <a:spcBef>
                <a:spcPts val="0"/>
              </a:spcBef>
              <a:spcAft>
                <a:spcPts val="600"/>
              </a:spcAft>
              <a:buFont typeface="Wingdings" pitchFamily="2" charset="2"/>
              <a:buChar char="Ø"/>
              <a:defRPr/>
            </a:pPr>
            <a:r>
              <a:rPr lang="en-US" b="0" i="1" dirty="0" smtClean="0"/>
              <a:t>Based on these recommendations, the members states will coordinate ex ante their medium-term budgetary strategies and national reform programs</a:t>
            </a:r>
          </a:p>
          <a:p>
            <a:pPr marL="892175" indent="-354013">
              <a:spcBef>
                <a:spcPts val="0"/>
              </a:spcBef>
              <a:spcAft>
                <a:spcPts val="600"/>
              </a:spcAft>
              <a:buFont typeface="Wingdings" pitchFamily="2" charset="2"/>
              <a:buChar char="Ø"/>
              <a:defRPr/>
            </a:pPr>
            <a:endParaRPr lang="es-ES_tradnl" b="0" dirty="0" smtClean="0"/>
          </a:p>
          <a:p>
            <a:pPr>
              <a:spcBef>
                <a:spcPts val="0"/>
              </a:spcBef>
              <a:spcAft>
                <a:spcPts val="600"/>
              </a:spcAft>
              <a:buFont typeface="Wingdings" pitchFamily="2" charset="2"/>
              <a:buChar char="q"/>
              <a:defRPr/>
            </a:pPr>
            <a:r>
              <a:rPr lang="en-US" b="0" dirty="0" smtClean="0"/>
              <a:t>EMU </a:t>
            </a:r>
            <a:r>
              <a:rPr lang="en-US" dirty="0" smtClean="0"/>
              <a:t>Competitiveness Pact </a:t>
            </a:r>
            <a:r>
              <a:rPr lang="en-US" dirty="0" smtClean="0">
                <a:sym typeface="Symbol"/>
              </a:rPr>
              <a:t> Pact for the Euro  </a:t>
            </a:r>
            <a:r>
              <a:rPr lang="en-US" dirty="0" smtClean="0"/>
              <a:t>Euro Plus Pact (</a:t>
            </a:r>
            <a:r>
              <a:rPr lang="en-US" b="0" dirty="0" smtClean="0"/>
              <a:t>Apr.2011)</a:t>
            </a:r>
            <a:endParaRPr lang="es-ES_tradnl" sz="800" b="0" dirty="0" smtClean="0"/>
          </a:p>
          <a:p>
            <a:pPr marL="987425">
              <a:spcBef>
                <a:spcPts val="0"/>
              </a:spcBef>
              <a:spcAft>
                <a:spcPts val="600"/>
              </a:spcAft>
              <a:buFont typeface="Wingdings" pitchFamily="2" charset="2"/>
              <a:buChar char="Ø"/>
              <a:defRPr/>
            </a:pPr>
            <a:r>
              <a:rPr lang="es-ES_tradnl" b="0" i="1" dirty="0" err="1" smtClean="0"/>
              <a:t>To</a:t>
            </a:r>
            <a:r>
              <a:rPr lang="es-ES_tradnl" b="0" i="1" dirty="0" smtClean="0"/>
              <a:t> balance </a:t>
            </a:r>
            <a:r>
              <a:rPr lang="es-ES_tradnl" b="0" i="1" dirty="0" err="1" smtClean="0"/>
              <a:t>the</a:t>
            </a:r>
            <a:r>
              <a:rPr lang="es-ES_tradnl" b="0" i="1" dirty="0" smtClean="0"/>
              <a:t> </a:t>
            </a:r>
            <a:r>
              <a:rPr lang="es-ES_tradnl" b="0" i="1" dirty="0" err="1" smtClean="0"/>
              <a:t>need</a:t>
            </a:r>
            <a:r>
              <a:rPr lang="es-ES_tradnl" b="0" i="1" dirty="0" smtClean="0"/>
              <a:t> </a:t>
            </a:r>
            <a:r>
              <a:rPr lang="es-ES_tradnl" b="0" i="1" dirty="0" err="1" smtClean="0"/>
              <a:t>for</a:t>
            </a:r>
            <a:r>
              <a:rPr lang="es-ES_tradnl" b="0" i="1" dirty="0" smtClean="0"/>
              <a:t> a </a:t>
            </a:r>
            <a:r>
              <a:rPr lang="es-ES_tradnl" b="0" i="1" dirty="0" err="1" smtClean="0"/>
              <a:t>bigger</a:t>
            </a:r>
            <a:r>
              <a:rPr lang="es-ES_tradnl" b="0" i="1" dirty="0" smtClean="0"/>
              <a:t> </a:t>
            </a:r>
            <a:r>
              <a:rPr lang="es-ES_tradnl" b="0" i="1" dirty="0" err="1" smtClean="0"/>
              <a:t>rescue</a:t>
            </a:r>
            <a:r>
              <a:rPr lang="es-ES_tradnl" b="0" i="1" dirty="0" smtClean="0"/>
              <a:t> </a:t>
            </a:r>
            <a:r>
              <a:rPr lang="es-ES_tradnl" b="0" i="1" dirty="0" err="1" smtClean="0"/>
              <a:t>package</a:t>
            </a:r>
            <a:r>
              <a:rPr lang="es-ES_tradnl" b="0" i="1" dirty="0" smtClean="0"/>
              <a:t> (ESM) </a:t>
            </a:r>
            <a:r>
              <a:rPr lang="es-ES_tradnl" b="0" i="1" dirty="0" err="1" smtClean="0"/>
              <a:t>with</a:t>
            </a:r>
            <a:r>
              <a:rPr lang="es-ES_tradnl" b="0" i="1" dirty="0" smtClean="0"/>
              <a:t> </a:t>
            </a:r>
            <a:r>
              <a:rPr lang="es-ES_tradnl" b="0" i="1" dirty="0" err="1" smtClean="0"/>
              <a:t>greater</a:t>
            </a:r>
            <a:r>
              <a:rPr lang="es-ES_tradnl" b="0" i="1" dirty="0" smtClean="0"/>
              <a:t> fiscal, </a:t>
            </a:r>
            <a:r>
              <a:rPr lang="es-ES_tradnl" b="0" i="1" dirty="0" err="1" smtClean="0"/>
              <a:t>macroeconomic</a:t>
            </a:r>
            <a:r>
              <a:rPr lang="es-ES_tradnl" b="0" i="1" dirty="0" smtClean="0"/>
              <a:t> and </a:t>
            </a:r>
            <a:r>
              <a:rPr lang="es-ES_tradnl" b="0" i="1" dirty="0" err="1" smtClean="0"/>
              <a:t>structural</a:t>
            </a:r>
            <a:r>
              <a:rPr lang="es-ES_tradnl" b="0" i="1" dirty="0" smtClean="0"/>
              <a:t> discipline </a:t>
            </a:r>
            <a:r>
              <a:rPr lang="es-ES_tradnl" b="0" i="1" dirty="0" err="1" smtClean="0"/>
              <a:t>on</a:t>
            </a:r>
            <a:r>
              <a:rPr lang="es-ES_tradnl" b="0" i="1" dirty="0" smtClean="0"/>
              <a:t> </a:t>
            </a:r>
            <a:r>
              <a:rPr lang="es-ES_tradnl" b="0" i="1" dirty="0" err="1" smtClean="0"/>
              <a:t>the</a:t>
            </a:r>
            <a:r>
              <a:rPr lang="es-ES_tradnl" b="0" i="1" dirty="0" smtClean="0"/>
              <a:t> </a:t>
            </a:r>
            <a:r>
              <a:rPr lang="es-ES_tradnl" b="0" i="1" dirty="0" err="1" smtClean="0"/>
              <a:t>part</a:t>
            </a:r>
            <a:r>
              <a:rPr lang="es-ES_tradnl" b="0" i="1" dirty="0" smtClean="0"/>
              <a:t> of EMU </a:t>
            </a:r>
            <a:r>
              <a:rPr lang="es-ES_tradnl" b="0" i="1" dirty="0" err="1" smtClean="0"/>
              <a:t>member</a:t>
            </a:r>
            <a:r>
              <a:rPr lang="es-ES_tradnl" b="0" i="1" dirty="0" smtClean="0"/>
              <a:t> </a:t>
            </a:r>
            <a:r>
              <a:rPr lang="es-ES_tradnl" b="0" i="1" dirty="0" err="1" smtClean="0"/>
              <a:t>states</a:t>
            </a:r>
            <a:endParaRPr lang="es-ES_tradnl" i="1" dirty="0" smtClean="0"/>
          </a:p>
          <a:p>
            <a:pPr marL="987425">
              <a:spcBef>
                <a:spcPts val="0"/>
              </a:spcBef>
              <a:spcAft>
                <a:spcPts val="600"/>
              </a:spcAft>
              <a:buFont typeface="Wingdings" pitchFamily="2" charset="2"/>
              <a:buChar char="Ø"/>
              <a:defRPr/>
            </a:pPr>
            <a:r>
              <a:rPr lang="es-ES_tradnl" b="0" i="1" dirty="0" err="1" smtClean="0"/>
              <a:t>To</a:t>
            </a:r>
            <a:r>
              <a:rPr lang="es-ES_tradnl" b="0" i="1" dirty="0" smtClean="0"/>
              <a:t> </a:t>
            </a:r>
            <a:r>
              <a:rPr lang="es-ES_tradnl" b="0" i="1" dirty="0" err="1" smtClean="0"/>
              <a:t>that</a:t>
            </a:r>
            <a:r>
              <a:rPr lang="es-ES_tradnl" b="0" i="1" dirty="0" smtClean="0"/>
              <a:t> </a:t>
            </a:r>
            <a:r>
              <a:rPr lang="es-ES_tradnl" b="0" i="1" dirty="0" err="1" smtClean="0"/>
              <a:t>end</a:t>
            </a:r>
            <a:r>
              <a:rPr lang="es-ES_tradnl" b="0" i="1" dirty="0" smtClean="0"/>
              <a:t>: </a:t>
            </a:r>
            <a:r>
              <a:rPr lang="es-ES_tradnl" b="0" i="1" dirty="0" err="1" smtClean="0"/>
              <a:t>Implementation</a:t>
            </a:r>
            <a:r>
              <a:rPr lang="es-ES_tradnl" b="0" i="1" dirty="0" smtClean="0"/>
              <a:t> of </a:t>
            </a:r>
            <a:r>
              <a:rPr lang="es-ES_tradnl" b="0" i="1" dirty="0" err="1" smtClean="0"/>
              <a:t>commitments</a:t>
            </a:r>
            <a:r>
              <a:rPr lang="es-ES_tradnl" b="0" i="1" dirty="0" smtClean="0"/>
              <a:t> and </a:t>
            </a:r>
            <a:r>
              <a:rPr lang="es-ES_tradnl" b="0" i="1" dirty="0" err="1" smtClean="0"/>
              <a:t>progress</a:t>
            </a:r>
            <a:r>
              <a:rPr lang="es-ES_tradnl" b="0" i="1" dirty="0" smtClean="0"/>
              <a:t> </a:t>
            </a:r>
            <a:r>
              <a:rPr lang="es-ES_tradnl" b="0" i="1" dirty="0" err="1" smtClean="0"/>
              <a:t>towards</a:t>
            </a:r>
            <a:r>
              <a:rPr lang="es-ES_tradnl" b="0" i="1" dirty="0" smtClean="0"/>
              <a:t> </a:t>
            </a:r>
            <a:r>
              <a:rPr lang="es-ES_tradnl" b="0" i="1" dirty="0" err="1" smtClean="0"/>
              <a:t>common</a:t>
            </a:r>
            <a:r>
              <a:rPr lang="es-ES_tradnl" b="0" i="1" dirty="0" smtClean="0"/>
              <a:t> </a:t>
            </a:r>
            <a:r>
              <a:rPr lang="es-ES_tradnl" b="0" i="1" dirty="0" err="1" smtClean="0"/>
              <a:t>policy</a:t>
            </a:r>
            <a:r>
              <a:rPr lang="es-ES_tradnl" b="0" i="1" dirty="0" smtClean="0"/>
              <a:t> objetives (in </a:t>
            </a:r>
            <a:r>
              <a:rPr lang="es-ES_tradnl" b="0" i="1" dirty="0" err="1" smtClean="0"/>
              <a:t>competitiveness</a:t>
            </a:r>
            <a:r>
              <a:rPr lang="es-ES_tradnl" b="0" i="1" dirty="0" smtClean="0"/>
              <a:t>, </a:t>
            </a:r>
            <a:r>
              <a:rPr lang="es-ES_tradnl" b="0" i="1" dirty="0" err="1" smtClean="0"/>
              <a:t>employment</a:t>
            </a:r>
            <a:r>
              <a:rPr lang="es-ES_tradnl" b="0" i="1" dirty="0" smtClean="0"/>
              <a:t>, </a:t>
            </a:r>
            <a:r>
              <a:rPr lang="es-ES_tradnl" b="0" i="1" dirty="0" err="1" smtClean="0"/>
              <a:t>public</a:t>
            </a:r>
            <a:r>
              <a:rPr lang="es-ES_tradnl" b="0" i="1" dirty="0" smtClean="0"/>
              <a:t> </a:t>
            </a:r>
            <a:r>
              <a:rPr lang="es-ES_tradnl" b="0" i="1" dirty="0" err="1" smtClean="0"/>
              <a:t>finances</a:t>
            </a:r>
            <a:r>
              <a:rPr lang="es-ES_tradnl" b="0" i="1" dirty="0" smtClean="0"/>
              <a:t> and </a:t>
            </a:r>
            <a:r>
              <a:rPr lang="es-ES_tradnl" b="0" i="1" dirty="0" err="1" smtClean="0"/>
              <a:t>financial</a:t>
            </a:r>
            <a:r>
              <a:rPr lang="es-ES_tradnl" b="0" i="1" dirty="0" smtClean="0"/>
              <a:t> </a:t>
            </a:r>
            <a:r>
              <a:rPr lang="es-ES_tradnl" b="0" i="1" dirty="0" err="1" smtClean="0"/>
              <a:t>stability</a:t>
            </a:r>
            <a:r>
              <a:rPr lang="es-ES_tradnl" b="0" i="1" dirty="0" smtClean="0"/>
              <a:t>) </a:t>
            </a:r>
            <a:r>
              <a:rPr lang="es-ES_tradnl" i="1" dirty="0" err="1" smtClean="0"/>
              <a:t>monitored</a:t>
            </a:r>
            <a:r>
              <a:rPr lang="es-ES_tradnl" i="1" dirty="0" smtClean="0"/>
              <a:t> </a:t>
            </a:r>
            <a:r>
              <a:rPr lang="es-ES_tradnl" i="1" dirty="0" err="1" smtClean="0"/>
              <a:t>by</a:t>
            </a:r>
            <a:r>
              <a:rPr lang="es-ES_tradnl" i="1" dirty="0" smtClean="0"/>
              <a:t> </a:t>
            </a:r>
            <a:r>
              <a:rPr lang="es-ES_tradnl" i="1" dirty="0" err="1" smtClean="0"/>
              <a:t>Heads</a:t>
            </a:r>
            <a:r>
              <a:rPr lang="es-ES_tradnl" i="1" dirty="0" smtClean="0"/>
              <a:t> of </a:t>
            </a:r>
            <a:r>
              <a:rPr lang="es-ES_tradnl" i="1" dirty="0" err="1" smtClean="0"/>
              <a:t>State</a:t>
            </a:r>
            <a:r>
              <a:rPr lang="es-ES_tradnl" i="1" dirty="0" smtClean="0"/>
              <a:t> </a:t>
            </a:r>
            <a:r>
              <a:rPr lang="es-ES_tradnl" i="1" dirty="0" err="1" smtClean="0"/>
              <a:t>or</a:t>
            </a:r>
            <a:r>
              <a:rPr lang="es-ES_tradnl" i="1" dirty="0" smtClean="0"/>
              <a:t> </a:t>
            </a:r>
            <a:r>
              <a:rPr lang="es-ES_tradnl" i="1" dirty="0" err="1" smtClean="0"/>
              <a:t>Government</a:t>
            </a:r>
            <a:endParaRPr lang="es-ES_tradnl" i="1" dirty="0" smtClean="0"/>
          </a:p>
          <a:p>
            <a:pPr marL="987425">
              <a:spcBef>
                <a:spcPts val="0"/>
              </a:spcBef>
              <a:spcAft>
                <a:spcPts val="600"/>
              </a:spcAft>
              <a:buFont typeface="Wingdings" pitchFamily="2" charset="2"/>
              <a:buChar char="Ø"/>
              <a:defRPr/>
            </a:pPr>
            <a:r>
              <a:rPr lang="es-ES_tradnl" b="0" i="1" dirty="0" err="1" smtClean="0"/>
              <a:t>Additional</a:t>
            </a:r>
            <a:r>
              <a:rPr lang="es-ES_tradnl" b="0" i="1" dirty="0" smtClean="0"/>
              <a:t> </a:t>
            </a:r>
            <a:r>
              <a:rPr lang="es-ES_tradnl" b="0" i="1" dirty="0" err="1" smtClean="0"/>
              <a:t>measures</a:t>
            </a:r>
            <a:r>
              <a:rPr lang="es-ES_tradnl" b="0" i="1" dirty="0" smtClean="0"/>
              <a:t> </a:t>
            </a:r>
            <a:r>
              <a:rPr lang="es-ES_tradnl" b="0" i="1" dirty="0" err="1" smtClean="0"/>
              <a:t>on</a:t>
            </a:r>
            <a:r>
              <a:rPr lang="es-ES_tradnl" b="0" i="1" dirty="0" smtClean="0"/>
              <a:t> </a:t>
            </a:r>
            <a:r>
              <a:rPr lang="es-ES_tradnl" b="0" i="1" dirty="0" err="1" smtClean="0"/>
              <a:t>coordination</a:t>
            </a:r>
            <a:r>
              <a:rPr lang="es-ES_tradnl" b="0" i="1" dirty="0" smtClean="0"/>
              <a:t> and </a:t>
            </a:r>
            <a:r>
              <a:rPr lang="es-ES_tradnl" b="0" i="1" dirty="0" err="1" smtClean="0"/>
              <a:t>monitoring</a:t>
            </a:r>
            <a:r>
              <a:rPr lang="es-ES_tradnl" b="0" i="1" dirty="0" smtClean="0"/>
              <a:t> </a:t>
            </a:r>
            <a:r>
              <a:rPr lang="es-ES_tradnl" b="0" i="1" dirty="0" err="1" smtClean="0"/>
              <a:t>commited</a:t>
            </a:r>
            <a:r>
              <a:rPr lang="es-ES_tradnl" b="0" i="1" dirty="0" smtClean="0"/>
              <a:t> in </a:t>
            </a:r>
            <a:r>
              <a:rPr lang="es-ES_tradnl" i="1" dirty="0" err="1" smtClean="0"/>
              <a:t>Oct</a:t>
            </a:r>
            <a:r>
              <a:rPr lang="es-ES_tradnl" i="1" dirty="0" smtClean="0"/>
              <a:t> 26</a:t>
            </a:r>
            <a:r>
              <a:rPr lang="es-ES_tradnl" b="0" i="1" dirty="0" smtClean="0"/>
              <a:t> Euro Summit</a:t>
            </a:r>
          </a:p>
          <a:p>
            <a:pPr marL="987425">
              <a:buFont typeface="Wingdings" pitchFamily="2" charset="2"/>
              <a:buChar char="Ø"/>
              <a:defRPr/>
            </a:pPr>
            <a:endParaRPr lang="es-ES_tradnl" b="0" i="1" dirty="0" smtClean="0"/>
          </a:p>
        </p:txBody>
      </p:sp>
      <p:sp>
        <p:nvSpPr>
          <p:cNvPr id="29700" name="3 Marcador de número de diapositiva"/>
          <p:cNvSpPr>
            <a:spLocks noGrp="1"/>
          </p:cNvSpPr>
          <p:nvPr>
            <p:ph type="sldNum" sz="quarter" idx="10"/>
          </p:nvPr>
        </p:nvSpPr>
        <p:spPr>
          <a:noFill/>
        </p:spPr>
        <p:txBody>
          <a:bodyPr/>
          <a:lstStyle/>
          <a:p>
            <a:fld id="{92472303-F09D-49CA-90D0-E1A3C5F091AC}" type="slidenum">
              <a:rPr lang="es-ES_tradnl" smtClean="0"/>
              <a:pPr/>
              <a:t>22</a:t>
            </a:fld>
            <a:endParaRPr lang="es-ES_tradnl"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1 Título"/>
          <p:cNvSpPr>
            <a:spLocks noGrp="1"/>
          </p:cNvSpPr>
          <p:nvPr>
            <p:ph type="title"/>
          </p:nvPr>
        </p:nvSpPr>
        <p:spPr>
          <a:xfrm>
            <a:off x="207963" y="0"/>
            <a:ext cx="5927725" cy="669925"/>
          </a:xfrm>
        </p:spPr>
        <p:txBody>
          <a:bodyPr/>
          <a:lstStyle/>
          <a:p>
            <a:r>
              <a:rPr lang="es-ES_tradnl" smtClean="0"/>
              <a:t>EA CRISIS RESOLUTION: TEMPORARY FACILITIES (EFSF / EFSM)</a:t>
            </a:r>
          </a:p>
        </p:txBody>
      </p:sp>
      <p:sp>
        <p:nvSpPr>
          <p:cNvPr id="24579" name="2 Marcador de contenido"/>
          <p:cNvSpPr>
            <a:spLocks noGrp="1"/>
          </p:cNvSpPr>
          <p:nvPr>
            <p:ph idx="1"/>
          </p:nvPr>
        </p:nvSpPr>
        <p:spPr>
          <a:xfrm>
            <a:off x="176213" y="639763"/>
            <a:ext cx="8967787" cy="5813425"/>
          </a:xfrm>
        </p:spPr>
        <p:txBody>
          <a:bodyPr/>
          <a:lstStyle/>
          <a:p>
            <a:pPr>
              <a:buFont typeface="Wingdings" pitchFamily="2" charset="2"/>
              <a:buChar char="q"/>
              <a:defRPr/>
            </a:pPr>
            <a:r>
              <a:rPr lang="es-ES_tradnl" sz="1600" b="0" dirty="0" smtClean="0"/>
              <a:t>In </a:t>
            </a:r>
            <a:r>
              <a:rPr lang="es-ES_tradnl" sz="1600" b="0" dirty="0" err="1" smtClean="0"/>
              <a:t>May</a:t>
            </a:r>
            <a:r>
              <a:rPr lang="es-ES_tradnl" sz="1600" b="0" dirty="0" smtClean="0"/>
              <a:t> 2010 </a:t>
            </a:r>
            <a:r>
              <a:rPr lang="es-ES_tradnl" sz="1600" b="0" dirty="0" err="1" smtClean="0"/>
              <a:t>the</a:t>
            </a:r>
            <a:r>
              <a:rPr lang="es-ES_tradnl" sz="1600" b="0" dirty="0" smtClean="0"/>
              <a:t> </a:t>
            </a:r>
            <a:r>
              <a:rPr lang="es-ES_tradnl" sz="1600" b="0" dirty="0" err="1" smtClean="0"/>
              <a:t>need</a:t>
            </a:r>
            <a:r>
              <a:rPr lang="es-ES_tradnl" sz="1600" b="0" dirty="0" smtClean="0"/>
              <a:t> </a:t>
            </a:r>
            <a:r>
              <a:rPr lang="es-ES_tradnl" sz="1600" b="0" dirty="0" err="1" smtClean="0"/>
              <a:t>to</a:t>
            </a:r>
            <a:r>
              <a:rPr lang="es-ES_tradnl" sz="1600" b="0" dirty="0" smtClean="0"/>
              <a:t> </a:t>
            </a:r>
            <a:r>
              <a:rPr lang="es-ES_tradnl" sz="1600" b="0" dirty="0" err="1" smtClean="0"/>
              <a:t>adress</a:t>
            </a:r>
            <a:r>
              <a:rPr lang="es-ES_tradnl" sz="1600" b="0" dirty="0" smtClean="0"/>
              <a:t> </a:t>
            </a:r>
            <a:r>
              <a:rPr lang="es-ES_tradnl" sz="1600" b="0" dirty="0" err="1" smtClean="0"/>
              <a:t>the</a:t>
            </a:r>
            <a:r>
              <a:rPr lang="es-ES_tradnl" sz="1600" b="0" dirty="0" smtClean="0"/>
              <a:t> </a:t>
            </a:r>
            <a:r>
              <a:rPr lang="es-ES_tradnl" sz="1600" b="0" dirty="0" err="1" smtClean="0"/>
              <a:t>sheer</a:t>
            </a:r>
            <a:r>
              <a:rPr lang="es-ES_tradnl" sz="1600" b="0" dirty="0" smtClean="0"/>
              <a:t> </a:t>
            </a:r>
            <a:r>
              <a:rPr lang="es-ES_tradnl" sz="1600" b="0" dirty="0" err="1" smtClean="0"/>
              <a:t>size</a:t>
            </a:r>
            <a:r>
              <a:rPr lang="es-ES_tradnl" sz="1600" b="0" dirty="0" smtClean="0"/>
              <a:t> of </a:t>
            </a:r>
            <a:r>
              <a:rPr lang="es-ES_tradnl" sz="1600" b="0" dirty="0" err="1" smtClean="0"/>
              <a:t>the</a:t>
            </a:r>
            <a:r>
              <a:rPr lang="es-ES_tradnl" sz="1600" b="0" dirty="0" smtClean="0"/>
              <a:t> crisis </a:t>
            </a:r>
            <a:r>
              <a:rPr lang="es-ES_tradnl" sz="1600" b="0" dirty="0" err="1" smtClean="0"/>
              <a:t>brought</a:t>
            </a:r>
            <a:r>
              <a:rPr lang="es-ES_tradnl" sz="1600" b="0" dirty="0" smtClean="0"/>
              <a:t>: </a:t>
            </a:r>
            <a:r>
              <a:rPr lang="es-ES_tradnl" sz="1600" b="0" dirty="0" err="1" smtClean="0"/>
              <a:t>the</a:t>
            </a:r>
            <a:r>
              <a:rPr lang="es-ES_tradnl" sz="1600" b="0" dirty="0" smtClean="0"/>
              <a:t> </a:t>
            </a:r>
            <a:r>
              <a:rPr lang="en-US" sz="1600" dirty="0" smtClean="0">
                <a:latin typeface="+mj-lt"/>
              </a:rPr>
              <a:t>European Financial Stability Facility (</a:t>
            </a:r>
            <a:r>
              <a:rPr lang="es-ES_tradnl" sz="1600" dirty="0" smtClean="0"/>
              <a:t>EFSF) and </a:t>
            </a:r>
            <a:r>
              <a:rPr lang="en-US" sz="1600" dirty="0" smtClean="0">
                <a:latin typeface="+mj-lt"/>
              </a:rPr>
              <a:t>European Financial </a:t>
            </a:r>
            <a:r>
              <a:rPr lang="en-US" sz="1600" dirty="0" err="1" smtClean="0">
                <a:latin typeface="+mj-lt"/>
              </a:rPr>
              <a:t>Stabilisation</a:t>
            </a:r>
            <a:r>
              <a:rPr lang="en-US" sz="1600" dirty="0" smtClean="0">
                <a:latin typeface="+mj-lt"/>
              </a:rPr>
              <a:t> Mechanism (</a:t>
            </a:r>
            <a:r>
              <a:rPr lang="es-ES_tradnl" sz="1600" dirty="0" smtClean="0"/>
              <a:t>EFSM)</a:t>
            </a:r>
          </a:p>
          <a:p>
            <a:pPr>
              <a:buFont typeface="Wingdings" pitchFamily="2" charset="2"/>
              <a:buChar char="q"/>
              <a:defRPr/>
            </a:pPr>
            <a:endParaRPr lang="es-ES_tradnl" sz="1600" dirty="0" smtClean="0"/>
          </a:p>
          <a:p>
            <a:pPr>
              <a:buFont typeface="Wingdings" pitchFamily="2" charset="2"/>
              <a:buChar char="q"/>
              <a:defRPr/>
            </a:pPr>
            <a:endParaRPr lang="es-ES_tradnl" sz="1600" dirty="0" smtClean="0"/>
          </a:p>
          <a:p>
            <a:pPr>
              <a:buFont typeface="Wingdings" pitchFamily="2" charset="2"/>
              <a:buChar char="q"/>
              <a:defRPr/>
            </a:pPr>
            <a:endParaRPr lang="es-ES_tradnl" sz="1600" dirty="0" smtClean="0"/>
          </a:p>
          <a:p>
            <a:pPr>
              <a:buFont typeface="Wingdings" pitchFamily="2" charset="2"/>
              <a:buChar char="q"/>
              <a:defRPr/>
            </a:pPr>
            <a:endParaRPr lang="es-ES_tradnl" sz="1600" dirty="0" smtClean="0"/>
          </a:p>
          <a:p>
            <a:pPr>
              <a:spcBef>
                <a:spcPct val="0"/>
              </a:spcBef>
              <a:spcAft>
                <a:spcPts val="600"/>
              </a:spcAft>
              <a:buFont typeface="Wingdings" pitchFamily="2" charset="2"/>
              <a:buChar char="q"/>
              <a:defRPr/>
            </a:pPr>
            <a:endParaRPr lang="en-US" sz="1600" b="0" dirty="0" smtClean="0">
              <a:latin typeface="+mj-lt"/>
            </a:endParaRPr>
          </a:p>
          <a:p>
            <a:pPr>
              <a:spcBef>
                <a:spcPct val="0"/>
              </a:spcBef>
              <a:spcAft>
                <a:spcPts val="600"/>
              </a:spcAft>
              <a:buFont typeface="Wingdings" pitchFamily="2" charset="2"/>
              <a:buChar char="q"/>
              <a:defRPr/>
            </a:pPr>
            <a:r>
              <a:rPr lang="en-US" sz="1600" b="0" dirty="0" smtClean="0">
                <a:latin typeface="+mj-lt"/>
              </a:rPr>
              <a:t>The </a:t>
            </a:r>
            <a:r>
              <a:rPr lang="en-US" sz="1600" dirty="0" smtClean="0">
                <a:latin typeface="+mj-lt"/>
              </a:rPr>
              <a:t>EFSF </a:t>
            </a:r>
            <a:r>
              <a:rPr lang="en-US" sz="1600" b="0" dirty="0" smtClean="0">
                <a:latin typeface="+mj-lt"/>
              </a:rPr>
              <a:t>was created by the euro area member states: </a:t>
            </a:r>
          </a:p>
          <a:p>
            <a:pPr lvl="1">
              <a:spcBef>
                <a:spcPct val="0"/>
              </a:spcBef>
              <a:spcAft>
                <a:spcPts val="600"/>
              </a:spcAft>
              <a:buFont typeface="Wingdings" pitchFamily="2" charset="2"/>
              <a:buChar char="q"/>
              <a:defRPr/>
            </a:pPr>
            <a:r>
              <a:rPr lang="en-US" sz="1600" dirty="0" smtClean="0">
                <a:latin typeface="+mj-lt"/>
              </a:rPr>
              <a:t> It was assigned AAA credit rating. Its operations must be approved by the </a:t>
            </a:r>
            <a:r>
              <a:rPr lang="en-US" sz="1600" dirty="0" err="1" smtClean="0">
                <a:latin typeface="+mj-lt"/>
              </a:rPr>
              <a:t>Eurogroup</a:t>
            </a:r>
            <a:r>
              <a:rPr lang="en-US" sz="1600" dirty="0" smtClean="0">
                <a:latin typeface="+mj-lt"/>
              </a:rPr>
              <a:t>. The European Commission sets conditionality in liaison with the ECB and the IMF</a:t>
            </a:r>
          </a:p>
          <a:p>
            <a:pPr lvl="1">
              <a:spcBef>
                <a:spcPct val="0"/>
              </a:spcBef>
              <a:spcAft>
                <a:spcPts val="600"/>
              </a:spcAft>
              <a:buFont typeface="Wingdings" pitchFamily="2" charset="2"/>
              <a:buChar char="q"/>
              <a:defRPr/>
            </a:pPr>
            <a:r>
              <a:rPr lang="es-ES_tradnl" sz="1600" dirty="0" smtClean="0">
                <a:latin typeface="+mj-lt"/>
              </a:rPr>
              <a:t> </a:t>
            </a:r>
            <a:r>
              <a:rPr lang="es-ES_tradnl" sz="1600" dirty="0" err="1" smtClean="0">
                <a:latin typeface="+mj-lt"/>
              </a:rPr>
              <a:t>It</a:t>
            </a:r>
            <a:r>
              <a:rPr lang="es-ES_tradnl" sz="1600" dirty="0" smtClean="0">
                <a:latin typeface="+mj-lt"/>
              </a:rPr>
              <a:t> has </a:t>
            </a:r>
            <a:r>
              <a:rPr lang="es-ES_tradnl" sz="1600" dirty="0" err="1" smtClean="0">
                <a:latin typeface="+mj-lt"/>
              </a:rPr>
              <a:t>been</a:t>
            </a:r>
            <a:r>
              <a:rPr lang="es-ES_tradnl" sz="1600" dirty="0" smtClean="0">
                <a:latin typeface="+mj-lt"/>
              </a:rPr>
              <a:t> </a:t>
            </a:r>
            <a:r>
              <a:rPr lang="es-ES_tradnl" sz="1600" dirty="0" err="1" smtClean="0">
                <a:latin typeface="+mj-lt"/>
              </a:rPr>
              <a:t>used</a:t>
            </a:r>
            <a:r>
              <a:rPr lang="es-ES_tradnl" sz="1600" dirty="0" smtClean="0">
                <a:latin typeface="+mj-lt"/>
              </a:rPr>
              <a:t> </a:t>
            </a:r>
            <a:r>
              <a:rPr lang="es-ES_tradnl" sz="1600" dirty="0" err="1" smtClean="0">
                <a:latin typeface="+mj-lt"/>
              </a:rPr>
              <a:t>to</a:t>
            </a:r>
            <a:r>
              <a:rPr lang="es-ES_tradnl" sz="1600" dirty="0" smtClean="0">
                <a:latin typeface="+mj-lt"/>
              </a:rPr>
              <a:t> </a:t>
            </a:r>
            <a:r>
              <a:rPr lang="es-ES_tradnl" sz="1600" dirty="0" err="1" smtClean="0">
                <a:latin typeface="+mj-lt"/>
              </a:rPr>
              <a:t>finance</a:t>
            </a:r>
            <a:r>
              <a:rPr lang="es-ES_tradnl" sz="1600" dirty="0" smtClean="0">
                <a:latin typeface="+mj-lt"/>
              </a:rPr>
              <a:t> </a:t>
            </a:r>
            <a:r>
              <a:rPr lang="es-ES_tradnl" sz="1600" dirty="0" err="1" smtClean="0">
                <a:latin typeface="+mj-lt"/>
              </a:rPr>
              <a:t>progrmmes</a:t>
            </a:r>
            <a:r>
              <a:rPr lang="es-ES_tradnl" sz="1600" dirty="0" smtClean="0">
                <a:latin typeface="+mj-lt"/>
              </a:rPr>
              <a:t> </a:t>
            </a:r>
            <a:r>
              <a:rPr lang="es-ES_tradnl" sz="1600" dirty="0" err="1" smtClean="0">
                <a:latin typeface="+mj-lt"/>
              </a:rPr>
              <a:t>for</a:t>
            </a:r>
            <a:r>
              <a:rPr lang="es-ES_tradnl" sz="1600" dirty="0" smtClean="0">
                <a:latin typeface="+mj-lt"/>
              </a:rPr>
              <a:t> </a:t>
            </a:r>
            <a:r>
              <a:rPr lang="es-ES_tradnl" sz="1600" dirty="0" err="1" smtClean="0">
                <a:latin typeface="+mj-lt"/>
              </a:rPr>
              <a:t>Ireland</a:t>
            </a:r>
            <a:r>
              <a:rPr lang="es-ES_tradnl" sz="1600" dirty="0" smtClean="0">
                <a:latin typeface="+mj-lt"/>
              </a:rPr>
              <a:t> and Portugal. </a:t>
            </a:r>
            <a:r>
              <a:rPr lang="es-ES_tradnl" sz="1600" dirty="0" err="1" smtClean="0">
                <a:latin typeface="+mj-lt"/>
              </a:rPr>
              <a:t>The</a:t>
            </a:r>
            <a:r>
              <a:rPr lang="es-ES_tradnl" sz="1600" dirty="0" smtClean="0">
                <a:latin typeface="+mj-lt"/>
              </a:rPr>
              <a:t> </a:t>
            </a:r>
            <a:r>
              <a:rPr lang="es-ES_tradnl" sz="1600" dirty="0" err="1" smtClean="0">
                <a:latin typeface="+mj-lt"/>
              </a:rPr>
              <a:t>Greek</a:t>
            </a:r>
            <a:r>
              <a:rPr lang="es-ES_tradnl" sz="1600" dirty="0" smtClean="0">
                <a:latin typeface="+mj-lt"/>
              </a:rPr>
              <a:t> </a:t>
            </a:r>
            <a:r>
              <a:rPr lang="es-ES_tradnl" sz="1600" dirty="0" err="1" smtClean="0">
                <a:latin typeface="+mj-lt"/>
              </a:rPr>
              <a:t>programme</a:t>
            </a:r>
            <a:r>
              <a:rPr lang="es-ES_tradnl" sz="1600" dirty="0" smtClean="0">
                <a:latin typeface="+mj-lt"/>
              </a:rPr>
              <a:t> </a:t>
            </a:r>
            <a:r>
              <a:rPr lang="es-ES_tradnl" sz="1600" dirty="0" err="1" smtClean="0">
                <a:latin typeface="+mj-lt"/>
              </a:rPr>
              <a:t>was</a:t>
            </a:r>
            <a:r>
              <a:rPr lang="es-ES_tradnl" sz="1600" dirty="0" smtClean="0">
                <a:latin typeface="+mj-lt"/>
              </a:rPr>
              <a:t> </a:t>
            </a:r>
            <a:r>
              <a:rPr lang="es-ES_tradnl" sz="1600" dirty="0" err="1" smtClean="0">
                <a:latin typeface="+mj-lt"/>
              </a:rPr>
              <a:t>financed</a:t>
            </a:r>
            <a:r>
              <a:rPr lang="es-ES_tradnl" sz="1600" dirty="0" smtClean="0">
                <a:latin typeface="+mj-lt"/>
              </a:rPr>
              <a:t> </a:t>
            </a:r>
            <a:r>
              <a:rPr lang="es-ES_tradnl" sz="1600" dirty="0" err="1" smtClean="0">
                <a:latin typeface="+mj-lt"/>
              </a:rPr>
              <a:t>with</a:t>
            </a:r>
            <a:r>
              <a:rPr lang="es-ES_tradnl" sz="1600" dirty="0" smtClean="0">
                <a:latin typeface="+mj-lt"/>
              </a:rPr>
              <a:t> bilateral </a:t>
            </a:r>
            <a:r>
              <a:rPr lang="es-ES_tradnl" sz="1600" dirty="0" err="1" smtClean="0">
                <a:latin typeface="+mj-lt"/>
              </a:rPr>
              <a:t>loans</a:t>
            </a:r>
            <a:r>
              <a:rPr lang="es-ES_tradnl" sz="1600" dirty="0" smtClean="0">
                <a:latin typeface="+mj-lt"/>
              </a:rPr>
              <a:t>.</a:t>
            </a:r>
            <a:endParaRPr lang="en-US" sz="1600" dirty="0" smtClean="0">
              <a:latin typeface="+mj-lt"/>
            </a:endParaRPr>
          </a:p>
          <a:p>
            <a:pPr>
              <a:spcBef>
                <a:spcPct val="0"/>
              </a:spcBef>
              <a:spcAft>
                <a:spcPts val="600"/>
              </a:spcAft>
              <a:buFont typeface="Wingdings" pitchFamily="2" charset="2"/>
              <a:buChar char="q"/>
              <a:defRPr/>
            </a:pPr>
            <a:r>
              <a:rPr lang="en-US" sz="1600" b="0" dirty="0" smtClean="0">
                <a:latin typeface="+mj-lt"/>
              </a:rPr>
              <a:t>The EFSF has been reformed to </a:t>
            </a:r>
            <a:r>
              <a:rPr lang="en-US" sz="1600" dirty="0" smtClean="0">
                <a:latin typeface="+mj-lt"/>
              </a:rPr>
              <a:t>address the worsening of the sovereign crisis</a:t>
            </a:r>
            <a:r>
              <a:rPr lang="en-US" sz="1600" b="0" dirty="0" smtClean="0">
                <a:latin typeface="+mj-lt"/>
              </a:rPr>
              <a:t>: </a:t>
            </a:r>
          </a:p>
          <a:p>
            <a:pPr lvl="1">
              <a:spcBef>
                <a:spcPct val="0"/>
              </a:spcBef>
              <a:spcAft>
                <a:spcPts val="600"/>
              </a:spcAft>
              <a:buFont typeface="Wingdings" pitchFamily="2" charset="2"/>
              <a:buChar char="q"/>
              <a:defRPr/>
            </a:pPr>
            <a:r>
              <a:rPr lang="en-US" sz="1600" dirty="0" smtClean="0">
                <a:latin typeface="+mj-lt"/>
              </a:rPr>
              <a:t> June, 24 2011 its effective lending capacity was raised to € 440 </a:t>
            </a:r>
            <a:r>
              <a:rPr lang="en-US" sz="1600" dirty="0" err="1" smtClean="0">
                <a:latin typeface="+mj-lt"/>
              </a:rPr>
              <a:t>bn</a:t>
            </a:r>
            <a:r>
              <a:rPr lang="en-US" sz="1600" dirty="0" smtClean="0">
                <a:latin typeface="+mj-lt"/>
              </a:rPr>
              <a:t> and guarantees were increased to € 780 bn. </a:t>
            </a:r>
          </a:p>
          <a:p>
            <a:pPr lvl="1">
              <a:spcBef>
                <a:spcPct val="0"/>
              </a:spcBef>
              <a:spcAft>
                <a:spcPts val="600"/>
              </a:spcAft>
              <a:buFont typeface="Wingdings" pitchFamily="2" charset="2"/>
              <a:buChar char="q"/>
              <a:defRPr/>
            </a:pPr>
            <a:r>
              <a:rPr lang="en-US" sz="1600" dirty="0" smtClean="0">
                <a:latin typeface="+mj-lt"/>
              </a:rPr>
              <a:t> July, 21 2011 its scope of activity was widened to allow it to act on precautionary terms,  finance bank </a:t>
            </a:r>
            <a:r>
              <a:rPr lang="en-US" sz="1600" dirty="0" err="1" smtClean="0">
                <a:latin typeface="+mj-lt"/>
              </a:rPr>
              <a:t>recapitalisation</a:t>
            </a:r>
            <a:r>
              <a:rPr lang="en-US" sz="1600" dirty="0" smtClean="0">
                <a:latin typeface="+mj-lt"/>
              </a:rPr>
              <a:t>, and operate in the secondary debt markets</a:t>
            </a:r>
          </a:p>
          <a:p>
            <a:pPr lvl="1">
              <a:spcBef>
                <a:spcPct val="0"/>
              </a:spcBef>
              <a:spcAft>
                <a:spcPts val="600"/>
              </a:spcAft>
              <a:buFont typeface="Wingdings" pitchFamily="2" charset="2"/>
              <a:buChar char="q"/>
              <a:defRPr/>
            </a:pPr>
            <a:r>
              <a:rPr lang="en-US" sz="1600" dirty="0" smtClean="0">
                <a:latin typeface="+mj-lt"/>
              </a:rPr>
              <a:t> Oct, 26 2011 two options to leverage the EFSF financial capacity were envisaged</a:t>
            </a:r>
          </a:p>
          <a:p>
            <a:pPr>
              <a:spcBef>
                <a:spcPct val="0"/>
              </a:spcBef>
              <a:spcAft>
                <a:spcPts val="600"/>
              </a:spcAft>
              <a:buFont typeface="Wingdings" pitchFamily="2" charset="2"/>
              <a:buChar char="q"/>
              <a:defRPr/>
            </a:pPr>
            <a:r>
              <a:rPr lang="en-US" sz="1600" b="0" dirty="0" smtClean="0">
                <a:latin typeface="+mj-lt"/>
              </a:rPr>
              <a:t>The </a:t>
            </a:r>
            <a:r>
              <a:rPr lang="en-US" sz="1600" dirty="0" smtClean="0">
                <a:latin typeface="+mj-lt"/>
              </a:rPr>
              <a:t>EFSM </a:t>
            </a:r>
            <a:r>
              <a:rPr lang="en-US" sz="1600" b="0" dirty="0" smtClean="0">
                <a:latin typeface="+mj-lt"/>
              </a:rPr>
              <a:t>raises funds under EU budget  guarantee. As of Oct 2011 it had raised € 26 billion (to finance Irish and Portuguese programs)</a:t>
            </a:r>
          </a:p>
          <a:p>
            <a:pPr>
              <a:buFont typeface="Wingdings" pitchFamily="2" charset="2"/>
              <a:buChar char="q"/>
              <a:defRPr/>
            </a:pPr>
            <a:endParaRPr lang="en-US" dirty="0" smtClean="0"/>
          </a:p>
          <a:p>
            <a:pPr lvl="1">
              <a:buFont typeface="Wingdings" pitchFamily="2" charset="2"/>
              <a:buChar char="Ø"/>
              <a:defRPr/>
            </a:pPr>
            <a:endParaRPr lang="es-ES_tradnl" dirty="0" smtClean="0"/>
          </a:p>
          <a:p>
            <a:pPr lvl="1">
              <a:buFont typeface="Wingdings" pitchFamily="2" charset="2"/>
              <a:buChar char="Ø"/>
              <a:defRPr/>
            </a:pPr>
            <a:endParaRPr lang="es-ES_tradnl" dirty="0" smtClean="0"/>
          </a:p>
        </p:txBody>
      </p:sp>
      <p:sp>
        <p:nvSpPr>
          <p:cNvPr id="30724" name="3 Marcador de número de diapositiva"/>
          <p:cNvSpPr>
            <a:spLocks noGrp="1"/>
          </p:cNvSpPr>
          <p:nvPr>
            <p:ph type="sldNum" sz="quarter" idx="10"/>
          </p:nvPr>
        </p:nvSpPr>
        <p:spPr>
          <a:noFill/>
        </p:spPr>
        <p:txBody>
          <a:bodyPr/>
          <a:lstStyle/>
          <a:p>
            <a:fld id="{4FC8F10A-DBFE-4E9E-847B-72E46A0E1181}" type="slidenum">
              <a:rPr lang="es-ES_tradnl" smtClean="0"/>
              <a:pPr/>
              <a:t>23</a:t>
            </a:fld>
            <a:endParaRPr lang="es-ES_tradnl" smtClean="0"/>
          </a:p>
        </p:txBody>
      </p:sp>
      <p:sp>
        <p:nvSpPr>
          <p:cNvPr id="5" name="2 Marcador de contenido"/>
          <p:cNvSpPr txBox="1">
            <a:spLocks/>
          </p:cNvSpPr>
          <p:nvPr/>
        </p:nvSpPr>
        <p:spPr bwMode="auto">
          <a:xfrm>
            <a:off x="244475" y="514350"/>
            <a:ext cx="8678863" cy="2433638"/>
          </a:xfrm>
          <a:prstGeom prst="rect">
            <a:avLst/>
          </a:prstGeom>
          <a:noFill/>
          <a:ln w="9525">
            <a:noFill/>
            <a:miter lim="800000"/>
            <a:headEnd/>
            <a:tailEnd/>
          </a:ln>
        </p:spPr>
        <p:txBody>
          <a:bodyPr/>
          <a:lstStyle/>
          <a:p>
            <a:pPr marL="342900" indent="-342900" eaLnBrk="0" hangingPunct="0">
              <a:spcBef>
                <a:spcPct val="20000"/>
              </a:spcBef>
              <a:buClr>
                <a:srgbClr val="993300"/>
              </a:buClr>
              <a:buFont typeface="Wingdings" pitchFamily="2" charset="2"/>
              <a:buNone/>
              <a:defRPr/>
            </a:pPr>
            <a:endParaRPr lang="es-ES_tradnl" sz="800" b="0" kern="0" dirty="0">
              <a:latin typeface="+mn-lt"/>
            </a:endParaRPr>
          </a:p>
          <a:p>
            <a:pPr marL="538163" lvl="1" indent="-3175" eaLnBrk="0" hangingPunct="0">
              <a:spcBef>
                <a:spcPct val="20000"/>
              </a:spcBef>
              <a:buClr>
                <a:srgbClr val="666666"/>
              </a:buClr>
              <a:defRPr/>
            </a:pPr>
            <a:endParaRPr lang="es-ES_tradnl" b="0" kern="0" dirty="0">
              <a:solidFill>
                <a:srgbClr val="B35C48"/>
              </a:solidFill>
              <a:latin typeface="+mn-lt"/>
            </a:endParaRPr>
          </a:p>
        </p:txBody>
      </p:sp>
      <p:pic>
        <p:nvPicPr>
          <p:cNvPr id="30726" name="Picture 7"/>
          <p:cNvPicPr>
            <a:picLocks noChangeAspect="1" noChangeArrowheads="1"/>
          </p:cNvPicPr>
          <p:nvPr/>
        </p:nvPicPr>
        <p:blipFill>
          <a:blip r:embed="rId3"/>
          <a:srcRect/>
          <a:stretch>
            <a:fillRect/>
          </a:stretch>
        </p:blipFill>
        <p:spPr bwMode="auto">
          <a:xfrm>
            <a:off x="2020888" y="1306513"/>
            <a:ext cx="5407025" cy="1366837"/>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233363" y="0"/>
            <a:ext cx="5927725" cy="722313"/>
          </a:xfrm>
        </p:spPr>
        <p:txBody>
          <a:bodyPr/>
          <a:lstStyle/>
          <a:p>
            <a:r>
              <a:rPr lang="es-ES_tradnl" smtClean="0"/>
              <a:t>EA CRISIS RESOLUTION: A PERMANENT ESM</a:t>
            </a:r>
          </a:p>
        </p:txBody>
      </p:sp>
      <p:sp>
        <p:nvSpPr>
          <p:cNvPr id="31747" name="2 Marcador de contenido"/>
          <p:cNvSpPr>
            <a:spLocks noGrp="1"/>
          </p:cNvSpPr>
          <p:nvPr>
            <p:ph idx="1"/>
          </p:nvPr>
        </p:nvSpPr>
        <p:spPr>
          <a:xfrm>
            <a:off x="263525" y="822325"/>
            <a:ext cx="8678863" cy="5370513"/>
          </a:xfrm>
        </p:spPr>
        <p:txBody>
          <a:bodyPr/>
          <a:lstStyle/>
          <a:p>
            <a:pPr>
              <a:spcBef>
                <a:spcPct val="0"/>
              </a:spcBef>
              <a:spcAft>
                <a:spcPts val="1200"/>
              </a:spcAft>
              <a:buFont typeface="Wingdings" pitchFamily="2" charset="2"/>
              <a:buChar char="q"/>
            </a:pPr>
            <a:r>
              <a:rPr lang="es-ES_tradnl" b="0" smtClean="0"/>
              <a:t>On July 11, the </a:t>
            </a:r>
            <a:r>
              <a:rPr lang="es-ES_tradnl" smtClean="0"/>
              <a:t>treaty </a:t>
            </a:r>
            <a:r>
              <a:rPr lang="es-ES_tradnl" b="0" smtClean="0"/>
              <a:t>of the </a:t>
            </a:r>
            <a:r>
              <a:rPr lang="es-ES_tradnl" smtClean="0"/>
              <a:t>European Stability Mechanism (ESM)</a:t>
            </a:r>
            <a:r>
              <a:rPr lang="es-ES_tradnl" b="0" smtClean="0"/>
              <a:t>–currently under review- was signed by the 17 EAMS. It is a permanent crisis mechanism with effective lending capacity of € 500bn; will become operational in mid 2013</a:t>
            </a:r>
            <a:endParaRPr lang="es-ES_tradnl" sz="800" smtClean="0"/>
          </a:p>
          <a:p>
            <a:pPr>
              <a:spcBef>
                <a:spcPct val="0"/>
              </a:spcBef>
              <a:spcAft>
                <a:spcPts val="1200"/>
              </a:spcAft>
              <a:buFont typeface="Wingdings" pitchFamily="2" charset="2"/>
              <a:buChar char="q"/>
            </a:pPr>
            <a:r>
              <a:rPr lang="en-US" b="0" smtClean="0"/>
              <a:t>Assistance will be conditional on the implementation of strict economic and fiscal adjustment programs, in line with existing arrangements</a:t>
            </a:r>
            <a:endParaRPr lang="en-US" sz="800" b="0" smtClean="0"/>
          </a:p>
          <a:p>
            <a:pPr>
              <a:spcBef>
                <a:spcPct val="0"/>
              </a:spcBef>
              <a:spcAft>
                <a:spcPts val="1200"/>
              </a:spcAft>
              <a:buFont typeface="Wingdings" pitchFamily="2" charset="2"/>
              <a:buChar char="q"/>
            </a:pPr>
            <a:r>
              <a:rPr lang="en-US" smtClean="0"/>
              <a:t>Private sector involvement </a:t>
            </a:r>
            <a:r>
              <a:rPr lang="en-US" b="0" smtClean="0"/>
              <a:t>will be decided on a case-by-case basis, ‘in line with IMF usual practices’</a:t>
            </a:r>
            <a:endParaRPr lang="en-US" sz="800" b="0" smtClean="0"/>
          </a:p>
          <a:p>
            <a:pPr>
              <a:spcBef>
                <a:spcPct val="0"/>
              </a:spcBef>
              <a:spcAft>
                <a:spcPts val="1200"/>
              </a:spcAft>
              <a:buFont typeface="Wingdings" pitchFamily="2" charset="2"/>
              <a:buChar char="q"/>
            </a:pPr>
            <a:r>
              <a:rPr lang="en-US" b="0" smtClean="0"/>
              <a:t>Distinction will be made between liquidity and solvency crises. This will be based on a debt sustainability analysis (DSA) conducted by the European Commission and the IMF, in liaison with the ECB. </a:t>
            </a:r>
            <a:endParaRPr lang="en-US" sz="800" b="0" smtClean="0"/>
          </a:p>
          <a:p>
            <a:pPr>
              <a:spcBef>
                <a:spcPct val="0"/>
              </a:spcBef>
              <a:spcAft>
                <a:spcPts val="1200"/>
              </a:spcAft>
              <a:buFont typeface="Wingdings" pitchFamily="2" charset="2"/>
              <a:buChar char="q"/>
            </a:pPr>
            <a:r>
              <a:rPr lang="en-US" b="0" smtClean="0"/>
              <a:t>Private creditors will be encouraged to maintain their exposure (liquidity). Need for a restructuring plan with private creditors, in line with IMF practices, in case of  insolvency </a:t>
            </a:r>
            <a:endParaRPr lang="en-US" sz="800" b="0" smtClean="0"/>
          </a:p>
          <a:p>
            <a:pPr>
              <a:spcBef>
                <a:spcPct val="0"/>
              </a:spcBef>
              <a:spcAft>
                <a:spcPts val="1200"/>
              </a:spcAft>
              <a:buFont typeface="Wingdings" pitchFamily="2" charset="2"/>
              <a:buChar char="q"/>
            </a:pPr>
            <a:r>
              <a:rPr lang="en-US" smtClean="0"/>
              <a:t>Collective Action Clauses (CACs)</a:t>
            </a:r>
            <a:r>
              <a:rPr lang="en-US" b="0" smtClean="0"/>
              <a:t> will be included in the terms and conditions of all new euro area sovereign bonds starting in June 2013</a:t>
            </a:r>
            <a:endParaRPr lang="es-ES_tradnl" b="0" smtClean="0"/>
          </a:p>
          <a:p>
            <a:pPr lvl="1">
              <a:buFont typeface="Wingdings" pitchFamily="2" charset="2"/>
              <a:buChar char="Ø"/>
            </a:pPr>
            <a:endParaRPr lang="es-ES_tradnl" smtClean="0"/>
          </a:p>
        </p:txBody>
      </p:sp>
      <p:sp>
        <p:nvSpPr>
          <p:cNvPr id="31748" name="3 Marcador de número de diapositiva"/>
          <p:cNvSpPr>
            <a:spLocks noGrp="1"/>
          </p:cNvSpPr>
          <p:nvPr>
            <p:ph type="sldNum" sz="quarter" idx="10"/>
          </p:nvPr>
        </p:nvSpPr>
        <p:spPr>
          <a:noFill/>
        </p:spPr>
        <p:txBody>
          <a:bodyPr/>
          <a:lstStyle/>
          <a:p>
            <a:fld id="{0A85D4E2-3138-4D75-8BDD-D3BC39F6F1B8}" type="slidenum">
              <a:rPr lang="es-ES_tradnl" smtClean="0"/>
              <a:pPr/>
              <a:t>24</a:t>
            </a:fld>
            <a:endParaRPr lang="es-ES_tradnl"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Título"/>
          <p:cNvSpPr>
            <a:spLocks noGrp="1"/>
          </p:cNvSpPr>
          <p:nvPr>
            <p:ph type="title"/>
          </p:nvPr>
        </p:nvSpPr>
        <p:spPr>
          <a:xfrm>
            <a:off x="231775" y="111125"/>
            <a:ext cx="5927725" cy="538163"/>
          </a:xfrm>
        </p:spPr>
        <p:txBody>
          <a:bodyPr/>
          <a:lstStyle/>
          <a:p>
            <a:r>
              <a:rPr lang="es-ES_tradnl" smtClean="0"/>
              <a:t>EA CRISIS RESOLUTION: PENDING ISSUES</a:t>
            </a:r>
          </a:p>
        </p:txBody>
      </p:sp>
      <p:sp>
        <p:nvSpPr>
          <p:cNvPr id="26627" name="2 Marcador de contenido"/>
          <p:cNvSpPr>
            <a:spLocks noGrp="1"/>
          </p:cNvSpPr>
          <p:nvPr>
            <p:ph idx="1"/>
          </p:nvPr>
        </p:nvSpPr>
        <p:spPr>
          <a:xfrm>
            <a:off x="168275" y="795338"/>
            <a:ext cx="8856663" cy="5445125"/>
          </a:xfrm>
        </p:spPr>
        <p:txBody>
          <a:bodyPr/>
          <a:lstStyle/>
          <a:p>
            <a:pPr marL="342000" indent="-342000">
              <a:spcAft>
                <a:spcPts val="600"/>
              </a:spcAft>
              <a:buFont typeface="Wingdings" pitchFamily="2" charset="2"/>
              <a:buChar char="q"/>
              <a:defRPr/>
            </a:pPr>
            <a:r>
              <a:rPr lang="en-US" b="0" dirty="0" smtClean="0"/>
              <a:t>On October 12, the European Commission announced a five-step roadmap </a:t>
            </a:r>
            <a:r>
              <a:rPr lang="es-ES_tradnl" b="0" dirty="0" err="1" smtClean="0"/>
              <a:t>to</a:t>
            </a:r>
            <a:r>
              <a:rPr lang="es-ES_tradnl" b="0" dirty="0" smtClean="0"/>
              <a:t> </a:t>
            </a:r>
            <a:r>
              <a:rPr lang="es-ES_tradnl" b="0" dirty="0" err="1" smtClean="0"/>
              <a:t>stability</a:t>
            </a:r>
            <a:r>
              <a:rPr lang="es-ES_tradnl" b="0" dirty="0" smtClean="0"/>
              <a:t> and </a:t>
            </a:r>
            <a:r>
              <a:rPr lang="es-ES_tradnl" b="0" dirty="0" err="1" smtClean="0"/>
              <a:t>growth</a:t>
            </a:r>
            <a:r>
              <a:rPr lang="en-US" b="0" dirty="0" smtClean="0"/>
              <a:t>. </a:t>
            </a:r>
          </a:p>
          <a:p>
            <a:pPr marL="342000" indent="-342000">
              <a:spcAft>
                <a:spcPts val="600"/>
              </a:spcAft>
              <a:buFont typeface="Wingdings" pitchFamily="2" charset="2"/>
              <a:buChar char="q"/>
              <a:defRPr/>
            </a:pPr>
            <a:r>
              <a:rPr lang="en-US" b="0" dirty="0" smtClean="0"/>
              <a:t>The </a:t>
            </a:r>
            <a:r>
              <a:rPr lang="es-ES_tradnl" dirty="0" err="1" smtClean="0"/>
              <a:t>October</a:t>
            </a:r>
            <a:r>
              <a:rPr lang="es-ES_tradnl" dirty="0" smtClean="0"/>
              <a:t> 26, Euro Summit</a:t>
            </a:r>
            <a:r>
              <a:rPr lang="es-ES_tradnl" b="0" dirty="0" smtClean="0"/>
              <a:t>, </a:t>
            </a:r>
            <a:r>
              <a:rPr lang="en-US" b="0" dirty="0" smtClean="0"/>
              <a:t>set up the new steps: </a:t>
            </a:r>
          </a:p>
          <a:p>
            <a:pPr marL="1073150" indent="-446088">
              <a:spcAft>
                <a:spcPts val="600"/>
              </a:spcAft>
              <a:buFont typeface="Wingdings" pitchFamily="2" charset="2"/>
              <a:buChar char="Ø"/>
              <a:defRPr/>
            </a:pPr>
            <a:r>
              <a:rPr lang="en-US" b="0" dirty="0" smtClean="0"/>
              <a:t>Action on Greece and private involvement agreed by end 2011</a:t>
            </a:r>
          </a:p>
          <a:p>
            <a:pPr marL="1073150" indent="-446088">
              <a:spcAft>
                <a:spcPts val="600"/>
              </a:spcAft>
              <a:buFont typeface="Wingdings" pitchFamily="2" charset="2"/>
              <a:buChar char="Ø"/>
              <a:defRPr/>
            </a:pPr>
            <a:r>
              <a:rPr lang="en-US" b="0" dirty="0" smtClean="0"/>
              <a:t>Two options to leverage EFSF resources (implemented by November)</a:t>
            </a:r>
          </a:p>
          <a:p>
            <a:pPr marL="1073150" indent="-446088">
              <a:spcAft>
                <a:spcPts val="600"/>
              </a:spcAft>
              <a:buFont typeface="Wingdings" pitchFamily="2" charset="2"/>
              <a:buChar char="Ø"/>
              <a:defRPr/>
            </a:pPr>
            <a:r>
              <a:rPr lang="en-US" b="0" dirty="0" smtClean="0"/>
              <a:t>Bank </a:t>
            </a:r>
            <a:r>
              <a:rPr lang="en-US" b="0" dirty="0" err="1" smtClean="0"/>
              <a:t>recapitalisation</a:t>
            </a:r>
            <a:r>
              <a:rPr lang="en-US" b="0" dirty="0" smtClean="0"/>
              <a:t> and funding. Temporary requirement of Core tier 1 (CT1) capital 9%, to be attained by end June 2012</a:t>
            </a:r>
          </a:p>
          <a:p>
            <a:pPr marL="1073150" indent="-446088">
              <a:spcAft>
                <a:spcPts val="600"/>
              </a:spcAft>
              <a:buFont typeface="Wingdings" pitchFamily="2" charset="2"/>
              <a:buChar char="Ø"/>
              <a:defRPr/>
            </a:pPr>
            <a:r>
              <a:rPr lang="en-US" b="0" dirty="0" smtClean="0"/>
              <a:t>Economic and fiscal coordination and surveillance – additional measures: at the national level (SGP into national legislation by end 2012) and at the EU level (ten measures to improve the governance of the euro area)</a:t>
            </a:r>
          </a:p>
          <a:p>
            <a:pPr marL="1073150" indent="-446088">
              <a:spcAft>
                <a:spcPts val="600"/>
              </a:spcAft>
              <a:buFont typeface="Wingdings" pitchFamily="2" charset="2"/>
              <a:buChar char="Ø"/>
              <a:defRPr/>
            </a:pPr>
            <a:r>
              <a:rPr lang="en-US" b="0" dirty="0" smtClean="0"/>
              <a:t>Further work on closer monitoring and on the Euro Plus Pact</a:t>
            </a:r>
          </a:p>
        </p:txBody>
      </p:sp>
      <p:sp>
        <p:nvSpPr>
          <p:cNvPr id="32772" name="3 Marcador de número de diapositiva"/>
          <p:cNvSpPr>
            <a:spLocks noGrp="1"/>
          </p:cNvSpPr>
          <p:nvPr>
            <p:ph type="sldNum" sz="quarter" idx="10"/>
          </p:nvPr>
        </p:nvSpPr>
        <p:spPr>
          <a:noFill/>
        </p:spPr>
        <p:txBody>
          <a:bodyPr/>
          <a:lstStyle/>
          <a:p>
            <a:fld id="{EC5EDB9D-1BE8-4BCA-8AB3-5172F5D14025}" type="slidenum">
              <a:rPr lang="es-ES_tradnl" smtClean="0"/>
              <a:pPr/>
              <a:t>25</a:t>
            </a:fld>
            <a:endParaRPr lang="es-ES_tradnl"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1 Título"/>
          <p:cNvSpPr>
            <a:spLocks noGrp="1"/>
          </p:cNvSpPr>
          <p:nvPr>
            <p:ph type="title"/>
          </p:nvPr>
        </p:nvSpPr>
        <p:spPr>
          <a:xfrm>
            <a:off x="231775" y="111125"/>
            <a:ext cx="5927725" cy="538163"/>
          </a:xfrm>
        </p:spPr>
        <p:txBody>
          <a:bodyPr/>
          <a:lstStyle/>
          <a:p>
            <a:r>
              <a:rPr lang="es-ES_tradnl" smtClean="0"/>
              <a:t>EA SOVEREIGN CRISIS IS BECOMING A GLOBAL RISK: G20 CONCERN</a:t>
            </a:r>
          </a:p>
        </p:txBody>
      </p:sp>
      <p:sp>
        <p:nvSpPr>
          <p:cNvPr id="26627" name="2 Marcador de contenido"/>
          <p:cNvSpPr>
            <a:spLocks noGrp="1"/>
          </p:cNvSpPr>
          <p:nvPr>
            <p:ph idx="1"/>
          </p:nvPr>
        </p:nvSpPr>
        <p:spPr>
          <a:xfrm>
            <a:off x="287338" y="998538"/>
            <a:ext cx="8856662" cy="5054600"/>
          </a:xfrm>
        </p:spPr>
        <p:txBody>
          <a:bodyPr/>
          <a:lstStyle/>
          <a:p>
            <a:pPr marL="342000" indent="-342000">
              <a:spcAft>
                <a:spcPts val="1200"/>
              </a:spcAft>
              <a:buFont typeface="Wingdings" pitchFamily="2" charset="2"/>
              <a:buChar char="q"/>
              <a:defRPr/>
            </a:pPr>
            <a:r>
              <a:rPr lang="es-ES_tradnl" b="0" dirty="0" err="1" smtClean="0"/>
              <a:t>On</a:t>
            </a:r>
            <a:r>
              <a:rPr lang="es-ES_tradnl" b="0" dirty="0" smtClean="0"/>
              <a:t> </a:t>
            </a:r>
            <a:r>
              <a:rPr lang="es-ES_tradnl" dirty="0" smtClean="0"/>
              <a:t>14-15 </a:t>
            </a:r>
            <a:r>
              <a:rPr lang="es-ES_tradnl" dirty="0" err="1" smtClean="0"/>
              <a:t>October</a:t>
            </a:r>
            <a:r>
              <a:rPr lang="es-ES_tradnl" b="0" dirty="0" smtClean="0"/>
              <a:t>, </a:t>
            </a:r>
            <a:r>
              <a:rPr lang="es-ES_tradnl" b="0" dirty="0" err="1" smtClean="0"/>
              <a:t>the</a:t>
            </a:r>
            <a:r>
              <a:rPr lang="es-ES_tradnl" b="0" dirty="0" smtClean="0"/>
              <a:t> </a:t>
            </a:r>
            <a:r>
              <a:rPr lang="es-ES_tradnl" dirty="0" smtClean="0"/>
              <a:t>G20</a:t>
            </a:r>
            <a:r>
              <a:rPr lang="es-ES_tradnl" b="0" dirty="0" smtClean="0"/>
              <a:t> of </a:t>
            </a:r>
            <a:r>
              <a:rPr lang="es-ES_tradnl" b="0" dirty="0" err="1" smtClean="0"/>
              <a:t>Finance</a:t>
            </a:r>
            <a:r>
              <a:rPr lang="es-ES_tradnl" b="0" dirty="0" smtClean="0"/>
              <a:t> </a:t>
            </a:r>
            <a:r>
              <a:rPr lang="es-ES_tradnl" b="0" dirty="0" err="1" smtClean="0"/>
              <a:t>Ministers</a:t>
            </a:r>
            <a:r>
              <a:rPr lang="es-ES_tradnl" b="0" dirty="0" smtClean="0"/>
              <a:t> and Central Bank </a:t>
            </a:r>
            <a:r>
              <a:rPr lang="es-ES_tradnl" b="0" dirty="0" err="1" smtClean="0"/>
              <a:t>Governors</a:t>
            </a:r>
            <a:r>
              <a:rPr lang="es-ES_tradnl" b="0" dirty="0" smtClean="0"/>
              <a:t> </a:t>
            </a:r>
            <a:r>
              <a:rPr lang="es-ES_tradnl" b="0" dirty="0" err="1" smtClean="0"/>
              <a:t>underscored</a:t>
            </a:r>
            <a:r>
              <a:rPr lang="es-ES_tradnl" b="0" dirty="0" smtClean="0"/>
              <a:t> </a:t>
            </a:r>
            <a:r>
              <a:rPr lang="es-ES_tradnl" b="0" dirty="0" err="1" smtClean="0"/>
              <a:t>the</a:t>
            </a:r>
            <a:r>
              <a:rPr lang="es-ES_tradnl" b="0" dirty="0" smtClean="0"/>
              <a:t> </a:t>
            </a:r>
            <a:r>
              <a:rPr lang="es-ES_tradnl" b="0" dirty="0" err="1" smtClean="0"/>
              <a:t>need</a:t>
            </a:r>
            <a:r>
              <a:rPr lang="es-ES_tradnl" b="0" dirty="0" smtClean="0"/>
              <a:t> </a:t>
            </a:r>
            <a:r>
              <a:rPr lang="es-ES_tradnl" b="0" dirty="0" err="1" smtClean="0"/>
              <a:t>for</a:t>
            </a:r>
            <a:r>
              <a:rPr lang="es-ES_tradnl" b="0" dirty="0" smtClean="0"/>
              <a:t> </a:t>
            </a:r>
            <a:r>
              <a:rPr lang="en-US" b="0" dirty="0" smtClean="0"/>
              <a:t>further EU work to maximize the impact of the EFSF in </a:t>
            </a:r>
            <a:r>
              <a:rPr lang="es-ES_tradnl" b="0" dirty="0" err="1" smtClean="0"/>
              <a:t>order</a:t>
            </a:r>
            <a:r>
              <a:rPr lang="es-ES_tradnl" b="0" dirty="0" smtClean="0"/>
              <a:t> </a:t>
            </a:r>
            <a:r>
              <a:rPr lang="es-ES_tradnl" b="0" dirty="0" err="1" smtClean="0"/>
              <a:t>to</a:t>
            </a:r>
            <a:r>
              <a:rPr lang="es-ES_tradnl" b="0" dirty="0" smtClean="0"/>
              <a:t> </a:t>
            </a:r>
            <a:r>
              <a:rPr lang="es-ES_tradnl" b="0" dirty="0" err="1" smtClean="0"/>
              <a:t>avoid</a:t>
            </a:r>
            <a:r>
              <a:rPr lang="es-ES_tradnl" b="0" dirty="0" smtClean="0"/>
              <a:t> </a:t>
            </a:r>
            <a:r>
              <a:rPr lang="es-ES_tradnl" b="0" dirty="0" err="1" smtClean="0"/>
              <a:t>contagion</a:t>
            </a:r>
            <a:r>
              <a:rPr lang="es-ES_tradnl" b="0" dirty="0" smtClean="0"/>
              <a:t> and </a:t>
            </a:r>
            <a:r>
              <a:rPr lang="en-US" b="0" dirty="0" smtClean="0"/>
              <a:t>decisively address the current challenges through a comprehensive plan. They also </a:t>
            </a:r>
            <a:r>
              <a:rPr lang="es-ES_tradnl" b="0" dirty="0" err="1" smtClean="0"/>
              <a:t>stressed</a:t>
            </a:r>
            <a:r>
              <a:rPr lang="es-ES_tradnl" b="0" dirty="0" smtClean="0"/>
              <a:t> </a:t>
            </a:r>
            <a:r>
              <a:rPr lang="es-ES_tradnl" b="0" dirty="0" err="1" smtClean="0"/>
              <a:t>their</a:t>
            </a:r>
            <a:r>
              <a:rPr lang="es-ES_tradnl" b="0" dirty="0" smtClean="0"/>
              <a:t> </a:t>
            </a:r>
            <a:r>
              <a:rPr lang="en-US" b="0" dirty="0" err="1" smtClean="0"/>
              <a:t>committment</a:t>
            </a:r>
            <a:r>
              <a:rPr lang="en-US" b="0" dirty="0" smtClean="0"/>
              <a:t> to take all necessary actions to preserve the stability of banking systems </a:t>
            </a:r>
            <a:r>
              <a:rPr lang="es-ES_tradnl" b="0" dirty="0" smtClean="0"/>
              <a:t>and </a:t>
            </a:r>
            <a:r>
              <a:rPr lang="es-ES_tradnl" b="0" dirty="0" err="1" smtClean="0"/>
              <a:t>financial</a:t>
            </a:r>
            <a:r>
              <a:rPr lang="es-ES_tradnl" b="0" dirty="0" smtClean="0"/>
              <a:t> </a:t>
            </a:r>
            <a:r>
              <a:rPr lang="es-ES_tradnl" b="0" dirty="0" err="1" smtClean="0"/>
              <a:t>markets</a:t>
            </a:r>
            <a:r>
              <a:rPr lang="es-ES_tradnl" b="0" dirty="0" smtClean="0"/>
              <a:t>. </a:t>
            </a:r>
          </a:p>
          <a:p>
            <a:pPr marL="342000" indent="-342000">
              <a:spcAft>
                <a:spcPts val="600"/>
              </a:spcAft>
              <a:buFont typeface="Wingdings" pitchFamily="2" charset="2"/>
              <a:buChar char="q"/>
              <a:defRPr/>
            </a:pPr>
            <a:r>
              <a:rPr lang="en-US" dirty="0" smtClean="0"/>
              <a:t>G20 Cannes Summit of </a:t>
            </a:r>
            <a:r>
              <a:rPr lang="en-US" dirty="0" err="1" smtClean="0"/>
              <a:t>HoSG</a:t>
            </a:r>
            <a:r>
              <a:rPr lang="en-US" b="0" dirty="0" smtClean="0"/>
              <a:t>: dominated by concern over EA sovereign crisis quick deterioration: </a:t>
            </a:r>
          </a:p>
          <a:p>
            <a:pPr marL="1073150" indent="-446088">
              <a:spcAft>
                <a:spcPts val="600"/>
              </a:spcAft>
              <a:buFont typeface="Wingdings" pitchFamily="2" charset="2"/>
              <a:buChar char="Ø"/>
              <a:defRPr/>
            </a:pPr>
            <a:r>
              <a:rPr lang="en-US" b="0" dirty="0" smtClean="0"/>
              <a:t>Signals that ’…global recovery has weakened…tensions in the financial markets have increased due mostly to sovereign risks in Europe’ (par 2)</a:t>
            </a:r>
          </a:p>
          <a:p>
            <a:pPr marL="1073150" indent="-446088">
              <a:spcAft>
                <a:spcPts val="600"/>
              </a:spcAft>
              <a:buFont typeface="Wingdings" pitchFamily="2" charset="2"/>
              <a:buChar char="Ø"/>
              <a:defRPr/>
            </a:pPr>
            <a:r>
              <a:rPr lang="es-ES_tradnl" b="0" dirty="0" smtClean="0"/>
              <a:t>‘…</a:t>
            </a:r>
            <a:r>
              <a:rPr lang="es-ES_tradnl" b="0" dirty="0" err="1" smtClean="0"/>
              <a:t>welcome</a:t>
            </a:r>
            <a:r>
              <a:rPr lang="es-ES_tradnl" b="0" dirty="0" smtClean="0"/>
              <a:t> </a:t>
            </a:r>
            <a:r>
              <a:rPr lang="es-ES_tradnl" b="0" dirty="0" err="1" smtClean="0"/>
              <a:t>the</a:t>
            </a:r>
            <a:r>
              <a:rPr lang="es-ES_tradnl" b="0" dirty="0" smtClean="0"/>
              <a:t> </a:t>
            </a:r>
            <a:r>
              <a:rPr lang="es-ES_tradnl" b="0" dirty="0" err="1" smtClean="0"/>
              <a:t>decisons</a:t>
            </a:r>
            <a:r>
              <a:rPr lang="es-ES_tradnl" b="0" dirty="0" smtClean="0"/>
              <a:t> </a:t>
            </a:r>
            <a:r>
              <a:rPr lang="es-ES_tradnl" b="0" dirty="0" err="1" smtClean="0"/>
              <a:t>by</a:t>
            </a:r>
            <a:r>
              <a:rPr lang="es-ES_tradnl" b="0" dirty="0" smtClean="0"/>
              <a:t> </a:t>
            </a:r>
            <a:r>
              <a:rPr lang="es-ES_tradnl" b="0" dirty="0" err="1" smtClean="0"/>
              <a:t>European</a:t>
            </a:r>
            <a:r>
              <a:rPr lang="es-ES_tradnl" b="0" dirty="0" smtClean="0"/>
              <a:t> </a:t>
            </a:r>
            <a:r>
              <a:rPr lang="es-ES_tradnl" b="0" dirty="0" err="1" smtClean="0"/>
              <a:t>Leaders</a:t>
            </a:r>
            <a:r>
              <a:rPr lang="es-ES_tradnl" b="0" dirty="0" smtClean="0"/>
              <a:t> </a:t>
            </a:r>
            <a:r>
              <a:rPr lang="es-ES_tradnl" b="0" dirty="0" err="1" smtClean="0"/>
              <a:t>on</a:t>
            </a:r>
            <a:r>
              <a:rPr lang="es-ES_tradnl" b="0" dirty="0" smtClean="0"/>
              <a:t> Oct. 26’ (par 5)</a:t>
            </a:r>
          </a:p>
          <a:p>
            <a:pPr marL="1073150" indent="-446088">
              <a:spcAft>
                <a:spcPts val="600"/>
              </a:spcAft>
              <a:buFont typeface="Wingdings" pitchFamily="2" charset="2"/>
              <a:buChar char="Ø"/>
              <a:defRPr/>
            </a:pPr>
            <a:r>
              <a:rPr lang="es-ES_tradnl" b="0" dirty="0" smtClean="0"/>
              <a:t>IMF: </a:t>
            </a:r>
            <a:r>
              <a:rPr lang="es-ES_tradnl" b="0" dirty="0" err="1" smtClean="0"/>
              <a:t>backing</a:t>
            </a:r>
            <a:r>
              <a:rPr lang="es-ES_tradnl" b="0" dirty="0" smtClean="0"/>
              <a:t> </a:t>
            </a:r>
            <a:r>
              <a:rPr lang="es-ES_tradnl" b="0" dirty="0" err="1" smtClean="0"/>
              <a:t>the</a:t>
            </a:r>
            <a:r>
              <a:rPr lang="es-ES_tradnl" b="0" dirty="0" smtClean="0"/>
              <a:t> PLL, </a:t>
            </a:r>
            <a:r>
              <a:rPr lang="es-ES_tradnl" b="0" dirty="0" err="1" smtClean="0"/>
              <a:t>but</a:t>
            </a:r>
            <a:r>
              <a:rPr lang="es-ES_tradnl" b="0" dirty="0" smtClean="0"/>
              <a:t>…</a:t>
            </a:r>
          </a:p>
          <a:p>
            <a:pPr marL="1073150" indent="-446088">
              <a:spcAft>
                <a:spcPts val="600"/>
              </a:spcAft>
              <a:buFont typeface="Wingdings" pitchFamily="2" charset="2"/>
              <a:buChar char="Ø"/>
              <a:defRPr/>
            </a:pPr>
            <a:r>
              <a:rPr lang="es-ES_tradnl" b="0" dirty="0" err="1" smtClean="0"/>
              <a:t>Fails</a:t>
            </a:r>
            <a:r>
              <a:rPr lang="es-ES_tradnl" b="0" dirty="0" smtClean="0"/>
              <a:t> </a:t>
            </a:r>
            <a:r>
              <a:rPr lang="es-ES_tradnl" b="0" dirty="0" err="1" smtClean="0"/>
              <a:t>to</a:t>
            </a:r>
            <a:r>
              <a:rPr lang="es-ES_tradnl" b="0" dirty="0" smtClean="0"/>
              <a:t> </a:t>
            </a:r>
            <a:r>
              <a:rPr lang="es-ES_tradnl" b="0" dirty="0" err="1" smtClean="0"/>
              <a:t>effectively</a:t>
            </a:r>
            <a:r>
              <a:rPr lang="es-ES_tradnl" b="0" dirty="0" smtClean="0"/>
              <a:t> </a:t>
            </a:r>
            <a:r>
              <a:rPr lang="es-ES_tradnl" b="0" dirty="0" err="1" smtClean="0"/>
              <a:t>increase</a:t>
            </a:r>
            <a:r>
              <a:rPr lang="es-ES_tradnl" b="0" dirty="0" smtClean="0"/>
              <a:t> IMF </a:t>
            </a:r>
            <a:r>
              <a:rPr lang="es-ES_tradnl" b="0" dirty="0" err="1" smtClean="0"/>
              <a:t>resources</a:t>
            </a:r>
            <a:r>
              <a:rPr lang="es-ES_tradnl" b="0" dirty="0" smtClean="0"/>
              <a:t> </a:t>
            </a:r>
          </a:p>
          <a:p>
            <a:pPr marL="1073150" indent="-446088">
              <a:spcAft>
                <a:spcPts val="600"/>
              </a:spcAft>
              <a:buFont typeface="Wingdings" pitchFamily="2" charset="2"/>
              <a:buChar char="Ø"/>
              <a:defRPr/>
            </a:pPr>
            <a:endParaRPr lang="en-US" b="0" dirty="0" smtClean="0"/>
          </a:p>
        </p:txBody>
      </p:sp>
      <p:sp>
        <p:nvSpPr>
          <p:cNvPr id="33796" name="3 Marcador de número de diapositiva"/>
          <p:cNvSpPr>
            <a:spLocks noGrp="1"/>
          </p:cNvSpPr>
          <p:nvPr>
            <p:ph type="sldNum" sz="quarter" idx="10"/>
          </p:nvPr>
        </p:nvSpPr>
        <p:spPr>
          <a:noFill/>
        </p:spPr>
        <p:txBody>
          <a:bodyPr/>
          <a:lstStyle/>
          <a:p>
            <a:fld id="{A9449236-3AED-440F-A24F-FE0BB572F07B}" type="slidenum">
              <a:rPr lang="es-ES_tradnl" smtClean="0"/>
              <a:pPr/>
              <a:t>26</a:t>
            </a:fld>
            <a:endParaRPr lang="es-ES_tradnl"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p:txBody>
          <a:bodyPr/>
          <a:lstStyle/>
          <a:p>
            <a:r>
              <a:rPr lang="es-ES_tradnl" smtClean="0"/>
              <a:t>CONTENTS</a:t>
            </a:r>
          </a:p>
        </p:txBody>
      </p:sp>
      <p:sp>
        <p:nvSpPr>
          <p:cNvPr id="34819" name="2 Marcador de contenido"/>
          <p:cNvSpPr>
            <a:spLocks noGrp="1"/>
          </p:cNvSpPr>
          <p:nvPr>
            <p:ph idx="1"/>
          </p:nvPr>
        </p:nvSpPr>
        <p:spPr>
          <a:xfrm>
            <a:off x="290513" y="1104900"/>
            <a:ext cx="8575675" cy="4624388"/>
          </a:xfrm>
        </p:spPr>
        <p:txBody>
          <a:bodyPr/>
          <a:lstStyle/>
          <a:p>
            <a:pPr marL="806450" indent="-538163">
              <a:spcBef>
                <a:spcPts val="600"/>
              </a:spcBef>
              <a:buFont typeface="BdE Neue Helvetica 55 Roman" pitchFamily="34" charset="0"/>
              <a:buAutoNum type="arabicPeriod"/>
            </a:pPr>
            <a:r>
              <a:rPr lang="es-ES_tradnl" sz="2000" b="0" smtClean="0">
                <a:solidFill>
                  <a:srgbClr val="B35C48"/>
                </a:solidFill>
              </a:rPr>
              <a:t>The financial crisis and the emergence of BRICs: a new international economic environment </a:t>
            </a:r>
          </a:p>
          <a:p>
            <a:pPr marL="806450" indent="-538163">
              <a:spcBef>
                <a:spcPts val="1200"/>
              </a:spcBef>
              <a:buFont typeface="BdE Neue Helvetica 55 Roman" pitchFamily="34" charset="0"/>
              <a:buAutoNum type="arabicPeriod"/>
            </a:pPr>
            <a:r>
              <a:rPr lang="es-ES_tradnl" sz="2000" b="0" smtClean="0">
                <a:solidFill>
                  <a:srgbClr val="B35C48"/>
                </a:solidFill>
              </a:rPr>
              <a:t>The international policy response: The role of the G-20.</a:t>
            </a:r>
          </a:p>
          <a:p>
            <a:pPr marL="1344613" lvl="1" indent="-538163">
              <a:buFont typeface="BdE Neue Helvetica 55 Roman" pitchFamily="34" charset="0"/>
              <a:buAutoNum type="romanUcPeriod"/>
            </a:pPr>
            <a:r>
              <a:rPr lang="es-ES_tradnl" sz="2000" smtClean="0"/>
              <a:t>Policy coordination</a:t>
            </a:r>
          </a:p>
          <a:p>
            <a:pPr marL="1344613" lvl="1" indent="-538163">
              <a:buFont typeface="BdE Neue Helvetica 55 Roman" pitchFamily="34" charset="0"/>
              <a:buAutoNum type="romanUcPeriod"/>
            </a:pPr>
            <a:r>
              <a:rPr lang="es-ES_tradnl" sz="2000" smtClean="0"/>
              <a:t>Reform of the International Financial Architecture </a:t>
            </a:r>
          </a:p>
          <a:p>
            <a:pPr marL="806450" indent="-538163">
              <a:spcBef>
                <a:spcPts val="1200"/>
              </a:spcBef>
              <a:buFont typeface="BdE Neue Helvetica 55 Roman" pitchFamily="34" charset="0"/>
              <a:buAutoNum type="arabicPeriod"/>
            </a:pPr>
            <a:r>
              <a:rPr lang="es-ES_tradnl" sz="2000" b="0" smtClean="0">
                <a:solidFill>
                  <a:srgbClr val="B35C48"/>
                </a:solidFill>
              </a:rPr>
              <a:t>The IMF response to the crisis: governance, lending and surveillance</a:t>
            </a:r>
          </a:p>
          <a:p>
            <a:pPr marL="806450" indent="-538163">
              <a:spcBef>
                <a:spcPts val="1200"/>
              </a:spcBef>
              <a:buFont typeface="BdE Neue Helvetica 55 Roman" pitchFamily="34" charset="0"/>
              <a:buAutoNum type="arabicPeriod"/>
            </a:pPr>
            <a:r>
              <a:rPr lang="es-ES_tradnl" sz="2000" b="0" smtClean="0">
                <a:solidFill>
                  <a:srgbClr val="B35C48"/>
                </a:solidFill>
              </a:rPr>
              <a:t>The EU response to the crisis: economic governance and crisis resolution  </a:t>
            </a:r>
          </a:p>
          <a:p>
            <a:pPr marL="806450" indent="-538163">
              <a:spcBef>
                <a:spcPts val="1200"/>
              </a:spcBef>
              <a:buFont typeface="BdE Neue Helvetica 55 Roman" pitchFamily="34" charset="0"/>
              <a:buAutoNum type="arabicPeriod" startAt="5"/>
            </a:pPr>
            <a:r>
              <a:rPr lang="es-ES_tradnl" sz="2000" smtClean="0">
                <a:solidFill>
                  <a:srgbClr val="333333"/>
                </a:solidFill>
              </a:rPr>
              <a:t>Scope for IMF/EU coordination</a:t>
            </a:r>
          </a:p>
          <a:p>
            <a:pPr marL="806450" indent="-538163">
              <a:spcBef>
                <a:spcPts val="1200"/>
              </a:spcBef>
              <a:buFont typeface="BdE Neue Helvetica 55 Roman" pitchFamily="34" charset="0"/>
              <a:buAutoNum type="arabicPeriod" startAt="5"/>
            </a:pPr>
            <a:r>
              <a:rPr lang="es-ES_tradnl" sz="2000" b="0" smtClean="0">
                <a:solidFill>
                  <a:srgbClr val="B35C48"/>
                </a:solidFill>
              </a:rPr>
              <a:t>Concluding comments</a:t>
            </a:r>
          </a:p>
        </p:txBody>
      </p:sp>
      <p:sp>
        <p:nvSpPr>
          <p:cNvPr id="34820" name="3 Marcador de número de diapositiva"/>
          <p:cNvSpPr>
            <a:spLocks noGrp="1"/>
          </p:cNvSpPr>
          <p:nvPr>
            <p:ph type="sldNum" sz="quarter" idx="10"/>
          </p:nvPr>
        </p:nvSpPr>
        <p:spPr>
          <a:noFill/>
        </p:spPr>
        <p:txBody>
          <a:bodyPr/>
          <a:lstStyle/>
          <a:p>
            <a:fld id="{7595084B-8B3E-4CF9-88F6-6180BE1E0C0D}" type="slidenum">
              <a:rPr lang="es-ES_tradnl" smtClean="0"/>
              <a:pPr/>
              <a:t>27</a:t>
            </a:fld>
            <a:endParaRPr lang="es-ES_tradnl"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0" y="0"/>
            <a:ext cx="6159500" cy="704850"/>
          </a:xfrm>
        </p:spPr>
        <p:txBody>
          <a:bodyPr/>
          <a:lstStyle/>
          <a:p>
            <a:r>
              <a:rPr lang="es-ES_tradnl" smtClean="0"/>
              <a:t>IMF/RFA COOPERATION: THE EU CASE</a:t>
            </a:r>
          </a:p>
        </p:txBody>
      </p:sp>
      <p:sp>
        <p:nvSpPr>
          <p:cNvPr id="28675" name="2 Marcador de contenido"/>
          <p:cNvSpPr>
            <a:spLocks noGrp="1"/>
          </p:cNvSpPr>
          <p:nvPr>
            <p:ph idx="1"/>
          </p:nvPr>
        </p:nvSpPr>
        <p:spPr>
          <a:xfrm>
            <a:off x="0" y="730250"/>
            <a:ext cx="9144000" cy="5441950"/>
          </a:xfrm>
        </p:spPr>
        <p:txBody>
          <a:bodyPr/>
          <a:lstStyle/>
          <a:p>
            <a:pPr>
              <a:buFont typeface="Wingdings" pitchFamily="2" charset="2"/>
              <a:buChar char="q"/>
              <a:defRPr/>
            </a:pPr>
            <a:r>
              <a:rPr lang="en-US" dirty="0" smtClean="0"/>
              <a:t>The case for cooperation between IMF and Regional Financial Agreements </a:t>
            </a:r>
          </a:p>
          <a:p>
            <a:pPr marL="892175" lvl="1" indent="-357188">
              <a:buFont typeface="Wingdings" pitchFamily="2" charset="2"/>
              <a:buChar char="q"/>
              <a:defRPr/>
            </a:pPr>
            <a:r>
              <a:rPr lang="en-US" sz="1700" b="1" dirty="0" smtClean="0"/>
              <a:t>Regional and global institutions both have specific know-how; complementarities</a:t>
            </a:r>
          </a:p>
          <a:p>
            <a:pPr marL="892175" lvl="1" indent="-357188">
              <a:buFont typeface="Wingdings" pitchFamily="2" charset="2"/>
              <a:buChar char="q"/>
              <a:defRPr/>
            </a:pPr>
            <a:r>
              <a:rPr lang="en-US" sz="1700" b="1" dirty="0" smtClean="0"/>
              <a:t>Pooling resources may be necessary to address large financing needs</a:t>
            </a:r>
          </a:p>
          <a:p>
            <a:pPr marL="892175" lvl="1" indent="-357188">
              <a:buFont typeface="Wingdings" pitchFamily="2" charset="2"/>
              <a:buChar char="q"/>
              <a:defRPr/>
            </a:pPr>
            <a:r>
              <a:rPr lang="en-US" sz="1700" b="1" dirty="0" smtClean="0"/>
              <a:t>Given overlapping roles, lack of cooperation can lead to inefficiencies and confusion at times of crisis</a:t>
            </a:r>
            <a:endParaRPr lang="en-US" dirty="0" smtClean="0"/>
          </a:p>
          <a:p>
            <a:pPr>
              <a:spcBef>
                <a:spcPts val="600"/>
              </a:spcBef>
              <a:buFont typeface="Wingdings" pitchFamily="2" charset="2"/>
              <a:buChar char="q"/>
              <a:defRPr/>
            </a:pPr>
            <a:r>
              <a:rPr lang="en-US" dirty="0" smtClean="0"/>
              <a:t>G20 principles for IMF/RFAs cooperation:  </a:t>
            </a:r>
            <a:r>
              <a:rPr lang="en-US" sz="1700" dirty="0" smtClean="0">
                <a:solidFill>
                  <a:srgbClr val="B35C48"/>
                </a:solidFill>
              </a:rPr>
              <a:t>a)</a:t>
            </a:r>
            <a:r>
              <a:rPr lang="en-US" sz="1700" b="0" dirty="0" smtClean="0">
                <a:solidFill>
                  <a:srgbClr val="B35C48"/>
                </a:solidFill>
              </a:rPr>
              <a:t> </a:t>
            </a:r>
            <a:r>
              <a:rPr lang="es-ES_tradnl" sz="1700" b="0" dirty="0" err="1" smtClean="0">
                <a:solidFill>
                  <a:srgbClr val="B35C48"/>
                </a:solidFill>
              </a:rPr>
              <a:t>foster</a:t>
            </a:r>
            <a:r>
              <a:rPr lang="es-ES_tradnl" sz="1700" b="0" dirty="0" smtClean="0">
                <a:solidFill>
                  <a:srgbClr val="B35C48"/>
                </a:solidFill>
              </a:rPr>
              <a:t> </a:t>
            </a:r>
            <a:r>
              <a:rPr lang="es-ES_tradnl" sz="1700" b="0" dirty="0" err="1" smtClean="0">
                <a:solidFill>
                  <a:srgbClr val="B35C48"/>
                </a:solidFill>
              </a:rPr>
              <a:t>rigorous</a:t>
            </a:r>
            <a:r>
              <a:rPr lang="es-ES_tradnl" sz="1700" b="0" dirty="0" smtClean="0">
                <a:solidFill>
                  <a:srgbClr val="B35C48"/>
                </a:solidFill>
              </a:rPr>
              <a:t> and </a:t>
            </a:r>
            <a:r>
              <a:rPr lang="en-US" sz="1700" b="0" dirty="0" smtClean="0">
                <a:solidFill>
                  <a:srgbClr val="B35C48"/>
                </a:solidFill>
              </a:rPr>
              <a:t>even-handed surveillance and promote common financial stability goals; </a:t>
            </a:r>
            <a:r>
              <a:rPr lang="en-US" sz="1700" dirty="0" smtClean="0">
                <a:solidFill>
                  <a:srgbClr val="B35C48"/>
                </a:solidFill>
              </a:rPr>
              <a:t>b) </a:t>
            </a:r>
            <a:r>
              <a:rPr lang="en-US" sz="1700" b="0" dirty="0" smtClean="0">
                <a:solidFill>
                  <a:srgbClr val="B35C48"/>
                </a:solidFill>
              </a:rPr>
              <a:t>respect roles, independence and decision-making processes of each institution; </a:t>
            </a:r>
            <a:r>
              <a:rPr lang="en-US" sz="1700" dirty="0" smtClean="0">
                <a:solidFill>
                  <a:srgbClr val="B35C48"/>
                </a:solidFill>
              </a:rPr>
              <a:t>c) </a:t>
            </a:r>
            <a:r>
              <a:rPr lang="en-US" sz="1700" b="0" dirty="0" smtClean="0">
                <a:solidFill>
                  <a:srgbClr val="B35C48"/>
                </a:solidFill>
              </a:rPr>
              <a:t>help to build regional capacity for crisis p</a:t>
            </a:r>
            <a:r>
              <a:rPr lang="es-ES_tradnl" sz="1700" b="0" dirty="0" err="1" smtClean="0">
                <a:solidFill>
                  <a:srgbClr val="B35C48"/>
                </a:solidFill>
              </a:rPr>
              <a:t>revention</a:t>
            </a:r>
            <a:r>
              <a:rPr lang="es-ES_tradnl" sz="1700" b="0" dirty="0" smtClean="0">
                <a:solidFill>
                  <a:srgbClr val="B35C48"/>
                </a:solidFill>
              </a:rPr>
              <a:t>; </a:t>
            </a:r>
            <a:r>
              <a:rPr lang="es-ES_tradnl" sz="1700" dirty="0" smtClean="0">
                <a:solidFill>
                  <a:srgbClr val="B35C48"/>
                </a:solidFill>
              </a:rPr>
              <a:t>d) </a:t>
            </a:r>
            <a:r>
              <a:rPr lang="es-ES_tradnl" sz="1700" b="0" dirty="0" err="1" smtClean="0">
                <a:solidFill>
                  <a:srgbClr val="B35C48"/>
                </a:solidFill>
              </a:rPr>
              <a:t>start</a:t>
            </a:r>
            <a:r>
              <a:rPr lang="es-ES_tradnl" sz="1700" dirty="0" smtClean="0">
                <a:solidFill>
                  <a:srgbClr val="B35C48"/>
                </a:solidFill>
              </a:rPr>
              <a:t> </a:t>
            </a:r>
            <a:r>
              <a:rPr lang="en-US" sz="1700" b="0" dirty="0" smtClean="0">
                <a:solidFill>
                  <a:srgbClr val="B35C48"/>
                </a:solidFill>
              </a:rPr>
              <a:t>as early as possible and include sharing of </a:t>
            </a:r>
            <a:r>
              <a:rPr lang="es-ES_tradnl" sz="1700" b="0" dirty="0" err="1" smtClean="0">
                <a:solidFill>
                  <a:srgbClr val="B35C48"/>
                </a:solidFill>
              </a:rPr>
              <a:t>information</a:t>
            </a:r>
            <a:r>
              <a:rPr lang="es-ES_tradnl" sz="1700" b="0" dirty="0" smtClean="0">
                <a:solidFill>
                  <a:srgbClr val="B35C48"/>
                </a:solidFill>
              </a:rPr>
              <a:t> and </a:t>
            </a:r>
            <a:r>
              <a:rPr lang="es-ES_tradnl" sz="1700" b="0" dirty="0" err="1" smtClean="0">
                <a:solidFill>
                  <a:srgbClr val="B35C48"/>
                </a:solidFill>
              </a:rPr>
              <a:t>joint</a:t>
            </a:r>
            <a:r>
              <a:rPr lang="es-ES_tradnl" sz="1700" b="0" dirty="0" smtClean="0">
                <a:solidFill>
                  <a:srgbClr val="B35C48"/>
                </a:solidFill>
              </a:rPr>
              <a:t> </a:t>
            </a:r>
            <a:r>
              <a:rPr lang="es-ES_tradnl" sz="1700" b="0" dirty="0" err="1" smtClean="0">
                <a:solidFill>
                  <a:srgbClr val="B35C48"/>
                </a:solidFill>
              </a:rPr>
              <a:t>missions</a:t>
            </a:r>
            <a:r>
              <a:rPr lang="es-ES_tradnl" sz="1700" b="0" dirty="0" smtClean="0">
                <a:solidFill>
                  <a:srgbClr val="B35C48"/>
                </a:solidFill>
              </a:rPr>
              <a:t>; </a:t>
            </a:r>
            <a:r>
              <a:rPr lang="es-ES_tradnl" sz="1700" dirty="0" smtClean="0">
                <a:solidFill>
                  <a:srgbClr val="B35C48"/>
                </a:solidFill>
              </a:rPr>
              <a:t>e) </a:t>
            </a:r>
            <a:r>
              <a:rPr lang="es-ES_tradnl" sz="1700" b="0" dirty="0" err="1" smtClean="0">
                <a:solidFill>
                  <a:srgbClr val="B35C48"/>
                </a:solidFill>
              </a:rPr>
              <a:t>consistency</a:t>
            </a:r>
            <a:r>
              <a:rPr lang="es-ES_tradnl" sz="1700" b="0" dirty="0" smtClean="0">
                <a:solidFill>
                  <a:srgbClr val="B35C48"/>
                </a:solidFill>
              </a:rPr>
              <a:t> of </a:t>
            </a:r>
            <a:r>
              <a:rPr lang="es-ES_tradnl" sz="1700" b="0" dirty="0" err="1" smtClean="0">
                <a:solidFill>
                  <a:srgbClr val="B35C48"/>
                </a:solidFill>
              </a:rPr>
              <a:t>lending</a:t>
            </a:r>
            <a:r>
              <a:rPr lang="es-ES_tradnl" sz="1700" b="0" dirty="0" smtClean="0">
                <a:solidFill>
                  <a:srgbClr val="B35C48"/>
                </a:solidFill>
              </a:rPr>
              <a:t> </a:t>
            </a:r>
            <a:r>
              <a:rPr lang="es-ES_tradnl" sz="1700" b="0" dirty="0" err="1" smtClean="0">
                <a:solidFill>
                  <a:srgbClr val="B35C48"/>
                </a:solidFill>
              </a:rPr>
              <a:t>conditions</a:t>
            </a:r>
            <a:r>
              <a:rPr lang="es-ES_tradnl" sz="1700" b="0" dirty="0" smtClean="0">
                <a:solidFill>
                  <a:srgbClr val="B35C48"/>
                </a:solidFill>
              </a:rPr>
              <a:t>, </a:t>
            </a:r>
            <a:r>
              <a:rPr lang="es-ES_tradnl" sz="1700" b="0" dirty="0" err="1" smtClean="0">
                <a:solidFill>
                  <a:srgbClr val="B35C48"/>
                </a:solidFill>
              </a:rPr>
              <a:t>with</a:t>
            </a:r>
            <a:r>
              <a:rPr lang="es-ES_tradnl" sz="1700" b="0" dirty="0" smtClean="0">
                <a:solidFill>
                  <a:srgbClr val="B35C48"/>
                </a:solidFill>
              </a:rPr>
              <a:t> </a:t>
            </a:r>
            <a:r>
              <a:rPr lang="es-ES_tradnl" sz="1700" b="0" dirty="0" err="1" smtClean="0">
                <a:solidFill>
                  <a:srgbClr val="B35C48"/>
                </a:solidFill>
              </a:rPr>
              <a:t>some</a:t>
            </a:r>
            <a:r>
              <a:rPr lang="es-ES_tradnl" sz="1700" b="0" dirty="0" smtClean="0">
                <a:solidFill>
                  <a:srgbClr val="B35C48"/>
                </a:solidFill>
              </a:rPr>
              <a:t> </a:t>
            </a:r>
            <a:r>
              <a:rPr lang="es-ES_tradnl" sz="1700" b="0" dirty="0" err="1" smtClean="0">
                <a:solidFill>
                  <a:srgbClr val="B35C48"/>
                </a:solidFill>
              </a:rPr>
              <a:t>flexibility</a:t>
            </a:r>
            <a:r>
              <a:rPr lang="es-ES_tradnl" sz="1700" b="0" dirty="0" smtClean="0">
                <a:solidFill>
                  <a:srgbClr val="B35C48"/>
                </a:solidFill>
              </a:rPr>
              <a:t>, </a:t>
            </a:r>
            <a:r>
              <a:rPr lang="es-ES_tradnl" sz="1700" b="0" dirty="0" err="1" smtClean="0">
                <a:solidFill>
                  <a:srgbClr val="B35C48"/>
                </a:solidFill>
              </a:rPr>
              <a:t>should</a:t>
            </a:r>
            <a:r>
              <a:rPr lang="es-ES_tradnl" sz="1700" b="0" dirty="0" smtClean="0">
                <a:solidFill>
                  <a:srgbClr val="B35C48"/>
                </a:solidFill>
              </a:rPr>
              <a:t> guide </a:t>
            </a:r>
            <a:r>
              <a:rPr lang="es-ES_tradnl" sz="1700" b="0" dirty="0" err="1" smtClean="0">
                <a:solidFill>
                  <a:srgbClr val="B35C48"/>
                </a:solidFill>
              </a:rPr>
              <a:t>the</a:t>
            </a:r>
            <a:r>
              <a:rPr lang="es-ES_tradnl" sz="1700" b="0" dirty="0" smtClean="0">
                <a:solidFill>
                  <a:srgbClr val="B35C48"/>
                </a:solidFill>
              </a:rPr>
              <a:t> </a:t>
            </a:r>
            <a:r>
              <a:rPr lang="es-ES_tradnl" sz="1700" b="0" dirty="0" err="1" smtClean="0">
                <a:solidFill>
                  <a:srgbClr val="B35C48"/>
                </a:solidFill>
              </a:rPr>
              <a:t>programs</a:t>
            </a:r>
            <a:r>
              <a:rPr lang="es-ES_tradnl" sz="1700" b="0" dirty="0" smtClean="0">
                <a:solidFill>
                  <a:srgbClr val="B35C48"/>
                </a:solidFill>
              </a:rPr>
              <a:t>’ </a:t>
            </a:r>
            <a:r>
              <a:rPr lang="es-ES_tradnl" sz="1700" b="0" dirty="0" err="1" smtClean="0">
                <a:solidFill>
                  <a:srgbClr val="B35C48"/>
                </a:solidFill>
              </a:rPr>
              <a:t>design</a:t>
            </a:r>
            <a:r>
              <a:rPr lang="es-ES_tradnl" sz="1700" b="0" dirty="0" smtClean="0">
                <a:solidFill>
                  <a:srgbClr val="B35C48"/>
                </a:solidFill>
              </a:rPr>
              <a:t>; </a:t>
            </a:r>
            <a:r>
              <a:rPr lang="es-ES_tradnl" sz="1700" dirty="0" smtClean="0">
                <a:solidFill>
                  <a:srgbClr val="B35C48"/>
                </a:solidFill>
              </a:rPr>
              <a:t>f) </a:t>
            </a:r>
            <a:r>
              <a:rPr lang="en-US" sz="1700" b="0" dirty="0" smtClean="0">
                <a:solidFill>
                  <a:srgbClr val="B35C48"/>
                </a:solidFill>
              </a:rPr>
              <a:t>respect the preferred creditor status of the IMF</a:t>
            </a:r>
            <a:endParaRPr lang="en-US" dirty="0" smtClean="0"/>
          </a:p>
          <a:p>
            <a:pPr>
              <a:spcBef>
                <a:spcPts val="600"/>
              </a:spcBef>
              <a:buFont typeface="Wingdings" pitchFamily="2" charset="2"/>
              <a:buChar char="q"/>
              <a:defRPr/>
            </a:pPr>
            <a:r>
              <a:rPr lang="en-US" dirty="0" smtClean="0"/>
              <a:t>IMF/EU cooperation </a:t>
            </a:r>
          </a:p>
          <a:p>
            <a:pPr marL="893763" indent="-350838">
              <a:buClr>
                <a:schemeClr val="bg1">
                  <a:lumMod val="50000"/>
                </a:schemeClr>
              </a:buClr>
              <a:buFont typeface="Wingdings" pitchFamily="2" charset="2"/>
              <a:buChar char="q"/>
              <a:defRPr/>
            </a:pPr>
            <a:r>
              <a:rPr lang="en-US" sz="1700" dirty="0" smtClean="0">
                <a:solidFill>
                  <a:srgbClr val="B35C48"/>
                </a:solidFill>
              </a:rPr>
              <a:t>IMF/EU cooperation has gone far and develop on a learning by doing basis</a:t>
            </a:r>
            <a:endParaRPr lang="en-US" sz="1700" i="1" dirty="0" smtClean="0">
              <a:solidFill>
                <a:srgbClr val="B35C48"/>
              </a:solidFill>
            </a:endParaRPr>
          </a:p>
          <a:p>
            <a:pPr marL="893763" indent="-350838">
              <a:buClr>
                <a:schemeClr val="bg1">
                  <a:lumMod val="50000"/>
                </a:schemeClr>
              </a:buClr>
              <a:buFont typeface="Wingdings" pitchFamily="2" charset="2"/>
              <a:buChar char="q"/>
              <a:defRPr/>
            </a:pPr>
            <a:r>
              <a:rPr lang="en-US" sz="1700" dirty="0" smtClean="0">
                <a:solidFill>
                  <a:srgbClr val="B35C48"/>
                </a:solidFill>
              </a:rPr>
              <a:t>Cooperation has faced -and solved- some problems (timing, interest rates…)</a:t>
            </a:r>
          </a:p>
          <a:p>
            <a:pPr marL="893763" indent="-350838">
              <a:buClr>
                <a:schemeClr val="bg1">
                  <a:lumMod val="50000"/>
                </a:schemeClr>
              </a:buClr>
              <a:buFont typeface="Wingdings" pitchFamily="2" charset="2"/>
              <a:buChar char="q"/>
              <a:defRPr/>
            </a:pPr>
            <a:r>
              <a:rPr lang="en-US" sz="1700" dirty="0" smtClean="0">
                <a:solidFill>
                  <a:srgbClr val="B35C48"/>
                </a:solidFill>
              </a:rPr>
              <a:t>Cooperation should cover both lending and surveillance</a:t>
            </a:r>
          </a:p>
          <a:p>
            <a:pPr marL="893763" indent="-350838">
              <a:buClr>
                <a:schemeClr val="bg1">
                  <a:lumMod val="50000"/>
                </a:schemeClr>
              </a:buClr>
              <a:buFont typeface="Wingdings" pitchFamily="2" charset="2"/>
              <a:buChar char="q"/>
              <a:defRPr/>
            </a:pPr>
            <a:r>
              <a:rPr lang="en-US" sz="1700" dirty="0" smtClean="0">
                <a:solidFill>
                  <a:srgbClr val="B35C48"/>
                </a:solidFill>
              </a:rPr>
              <a:t>Rules and processes for cooperation are better established ex ante, so as to guarantee a solid, predictable framework</a:t>
            </a:r>
          </a:p>
          <a:p>
            <a:pPr>
              <a:defRPr/>
            </a:pPr>
            <a:endParaRPr lang="en-US" dirty="0" smtClean="0"/>
          </a:p>
        </p:txBody>
      </p:sp>
      <p:sp>
        <p:nvSpPr>
          <p:cNvPr id="35844" name="3 Marcador de número de diapositiva"/>
          <p:cNvSpPr>
            <a:spLocks noGrp="1"/>
          </p:cNvSpPr>
          <p:nvPr>
            <p:ph type="sldNum" sz="quarter" idx="10"/>
          </p:nvPr>
        </p:nvSpPr>
        <p:spPr>
          <a:noFill/>
        </p:spPr>
        <p:txBody>
          <a:bodyPr/>
          <a:lstStyle/>
          <a:p>
            <a:fld id="{6C233B02-1BDC-4EA9-A08A-1DB47ECF8275}" type="slidenum">
              <a:rPr lang="es-ES_tradnl" smtClean="0"/>
              <a:pPr/>
              <a:t>28</a:t>
            </a:fld>
            <a:endParaRPr lang="es-ES_tradnl"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Título"/>
          <p:cNvSpPr>
            <a:spLocks noGrp="1"/>
          </p:cNvSpPr>
          <p:nvPr>
            <p:ph type="title"/>
          </p:nvPr>
        </p:nvSpPr>
        <p:spPr>
          <a:xfrm>
            <a:off x="263525" y="0"/>
            <a:ext cx="5927725" cy="841375"/>
          </a:xfrm>
        </p:spPr>
        <p:txBody>
          <a:bodyPr/>
          <a:lstStyle/>
          <a:p>
            <a:pPr>
              <a:tabLst>
                <a:tab pos="355600" algn="l"/>
              </a:tabLst>
            </a:pPr>
            <a:r>
              <a:rPr lang="es-ES_tradnl" smtClean="0"/>
              <a:t>IMF / EU COOPERATION IN PRACTICE</a:t>
            </a:r>
          </a:p>
        </p:txBody>
      </p:sp>
      <p:sp>
        <p:nvSpPr>
          <p:cNvPr id="36867" name="3 Marcador de número de diapositiva"/>
          <p:cNvSpPr>
            <a:spLocks noGrp="1"/>
          </p:cNvSpPr>
          <p:nvPr>
            <p:ph type="sldNum" sz="quarter" idx="10"/>
          </p:nvPr>
        </p:nvSpPr>
        <p:spPr>
          <a:noFill/>
        </p:spPr>
        <p:txBody>
          <a:bodyPr/>
          <a:lstStyle/>
          <a:p>
            <a:fld id="{48FA09E2-F44A-4DC4-A81C-B05A40A715D3}" type="slidenum">
              <a:rPr lang="es-ES_tradnl" smtClean="0"/>
              <a:pPr/>
              <a:t>29</a:t>
            </a:fld>
            <a:endParaRPr lang="es-ES_tradnl" smtClean="0"/>
          </a:p>
        </p:txBody>
      </p:sp>
      <p:pic>
        <p:nvPicPr>
          <p:cNvPr id="36868" name="Picture 12"/>
          <p:cNvPicPr>
            <a:picLocks noChangeAspect="1" noChangeArrowheads="1"/>
          </p:cNvPicPr>
          <p:nvPr/>
        </p:nvPicPr>
        <p:blipFill>
          <a:blip r:embed="rId3"/>
          <a:srcRect/>
          <a:stretch>
            <a:fillRect/>
          </a:stretch>
        </p:blipFill>
        <p:spPr bwMode="auto">
          <a:xfrm>
            <a:off x="742950" y="882650"/>
            <a:ext cx="7343775" cy="49434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3 Marcador de número de diapositiva"/>
          <p:cNvSpPr>
            <a:spLocks noGrp="1"/>
          </p:cNvSpPr>
          <p:nvPr>
            <p:ph type="sldNum" sz="quarter" idx="10"/>
          </p:nvPr>
        </p:nvSpPr>
        <p:spPr>
          <a:noFill/>
        </p:spPr>
        <p:txBody>
          <a:bodyPr/>
          <a:lstStyle/>
          <a:p>
            <a:fld id="{98C748D3-EC5A-43DD-A9A3-3407C9D09272}" type="slidenum">
              <a:rPr lang="es-ES_tradnl" smtClean="0"/>
              <a:pPr/>
              <a:t>3</a:t>
            </a:fld>
            <a:endParaRPr lang="es-ES_tradnl" smtClean="0"/>
          </a:p>
        </p:txBody>
      </p:sp>
      <p:sp>
        <p:nvSpPr>
          <p:cNvPr id="10243" name="Rectangle 2"/>
          <p:cNvSpPr>
            <a:spLocks noGrp="1" noChangeArrowheads="1"/>
          </p:cNvSpPr>
          <p:nvPr>
            <p:ph type="title"/>
          </p:nvPr>
        </p:nvSpPr>
        <p:spPr>
          <a:xfrm>
            <a:off x="82550" y="111125"/>
            <a:ext cx="6308725" cy="871538"/>
          </a:xfrm>
        </p:spPr>
        <p:txBody>
          <a:bodyPr/>
          <a:lstStyle/>
          <a:p>
            <a:pPr>
              <a:tabLst>
                <a:tab pos="355600" algn="l"/>
                <a:tab pos="538163" algn="l"/>
              </a:tabLst>
            </a:pPr>
            <a:r>
              <a:rPr lang="es-ES" noProof="1" smtClean="0"/>
              <a:t>THE INTERNATIONAL</a:t>
            </a:r>
            <a:r>
              <a:rPr lang="es-ES_tradnl" smtClean="0"/>
              <a:t> </a:t>
            </a:r>
            <a:r>
              <a:rPr lang="es-ES_tradnl" noProof="1" smtClean="0"/>
              <a:t>ENVIRONMENT: WHAT CRISIS?</a:t>
            </a:r>
          </a:p>
        </p:txBody>
      </p:sp>
      <p:sp>
        <p:nvSpPr>
          <p:cNvPr id="10244" name="Rectangle 3"/>
          <p:cNvSpPr>
            <a:spLocks noGrp="1" noChangeArrowheads="1"/>
          </p:cNvSpPr>
          <p:nvPr>
            <p:ph type="body" idx="1"/>
          </p:nvPr>
        </p:nvSpPr>
        <p:spPr>
          <a:xfrm>
            <a:off x="381000" y="895350"/>
            <a:ext cx="8534400" cy="5305425"/>
          </a:xfrm>
        </p:spPr>
        <p:txBody>
          <a:bodyPr/>
          <a:lstStyle/>
          <a:p>
            <a:pPr marL="457200" indent="-457200" eaLnBrk="1" hangingPunct="1">
              <a:spcBef>
                <a:spcPct val="0"/>
              </a:spcBef>
              <a:spcAft>
                <a:spcPts val="1200"/>
              </a:spcAft>
            </a:pPr>
            <a:r>
              <a:rPr lang="es-ES" noProof="1" smtClean="0"/>
              <a:t>	</a:t>
            </a:r>
          </a:p>
          <a:p>
            <a:pPr marL="457200" indent="-457200" eaLnBrk="1" hangingPunct="1">
              <a:spcBef>
                <a:spcPct val="0"/>
              </a:spcBef>
              <a:spcAft>
                <a:spcPts val="1200"/>
              </a:spcAft>
            </a:pPr>
            <a:r>
              <a:rPr lang="es-ES" noProof="1" smtClean="0"/>
              <a:t>A multifaceted crisis in a highly interconnected world:</a:t>
            </a:r>
          </a:p>
          <a:p>
            <a:pPr marL="457200" indent="-457200" eaLnBrk="1" hangingPunct="1">
              <a:spcBef>
                <a:spcPct val="0"/>
              </a:spcBef>
              <a:spcAft>
                <a:spcPts val="1200"/>
              </a:spcAft>
              <a:buFont typeface="Wingdings" pitchFamily="2" charset="2"/>
              <a:buChar char="q"/>
            </a:pPr>
            <a:r>
              <a:rPr lang="es-ES" noProof="1" smtClean="0"/>
              <a:t>At global level, the international financial crisis. </a:t>
            </a:r>
            <a:r>
              <a:rPr lang="es-ES" b="0" noProof="1" smtClean="0">
                <a:solidFill>
                  <a:srgbClr val="B35C48"/>
                </a:solidFill>
              </a:rPr>
              <a:t>In Aug 2007, financial turbulence in the US (subprime) quickly spreads to other advanced economies. It turns into global systemic liquidity shortage and sudden stop of capital flows in Sept 2008 (Lehman Bros.), affecting also EME</a:t>
            </a:r>
          </a:p>
          <a:p>
            <a:pPr marL="457200" indent="-457200" eaLnBrk="1" hangingPunct="1">
              <a:spcBef>
                <a:spcPct val="0"/>
              </a:spcBef>
              <a:spcAft>
                <a:spcPts val="1200"/>
              </a:spcAft>
              <a:buFont typeface="Wingdings" pitchFamily="2" charset="2"/>
              <a:buChar char="q"/>
            </a:pPr>
            <a:r>
              <a:rPr lang="es-ES" noProof="1" smtClean="0"/>
              <a:t>At domestic level, country-specific vulnerabilities led to different impacts and adjustment processes: </a:t>
            </a:r>
            <a:r>
              <a:rPr lang="es-ES" b="0" noProof="1" smtClean="0">
                <a:solidFill>
                  <a:srgbClr val="B35C48"/>
                </a:solidFill>
              </a:rPr>
              <a:t>Financial sector, housing bubbles (US, UK, EA conutries)</a:t>
            </a:r>
          </a:p>
          <a:p>
            <a:pPr marL="457200" indent="-457200" eaLnBrk="1" hangingPunct="1">
              <a:spcBef>
                <a:spcPct val="0"/>
              </a:spcBef>
              <a:spcAft>
                <a:spcPts val="1200"/>
              </a:spcAft>
              <a:buFont typeface="Wingdings" pitchFamily="2" charset="2"/>
              <a:buChar char="q"/>
            </a:pPr>
            <a:r>
              <a:rPr lang="es-ES" noProof="1" smtClean="0"/>
              <a:t>At regional level, European sovereign debt crisis. </a:t>
            </a:r>
            <a:r>
              <a:rPr lang="es-ES" b="0" noProof="1" smtClean="0">
                <a:solidFill>
                  <a:srgbClr val="B35C48"/>
                </a:solidFill>
              </a:rPr>
              <a:t>The fiscal consequences of the recession and the initial strong policy support spark a sovereign debt crisis in Europe (in 2010)</a:t>
            </a:r>
          </a:p>
          <a:p>
            <a:pPr marL="457200" indent="-457200" eaLnBrk="1" hangingPunct="1">
              <a:spcBef>
                <a:spcPct val="0"/>
              </a:spcBef>
              <a:spcAft>
                <a:spcPts val="1200"/>
              </a:spcAft>
            </a:pPr>
            <a:r>
              <a:rPr lang="es-ES" noProof="1" smtClean="0"/>
              <a:t>This means that common shocks have resulted in different time profiles and characteristics of the crisis across countries and regions, leading to different policy responses</a:t>
            </a:r>
          </a:p>
          <a:p>
            <a:pPr marL="457200" indent="-457200" eaLnBrk="1" hangingPunct="1">
              <a:buFont typeface="Wingdings" pitchFamily="2" charset="2"/>
              <a:buChar char="q"/>
            </a:pPr>
            <a:endParaRPr lang="es-ES_tradnl" smtClean="0"/>
          </a:p>
          <a:p>
            <a:pPr marL="1103313" lvl="2" indent="-457200" eaLnBrk="1" hangingPunct="1"/>
            <a:endParaRPr lang="es-ES_tradnl" noProof="1" smtClean="0"/>
          </a:p>
          <a:p>
            <a:pPr lvl="1">
              <a:lnSpc>
                <a:spcPct val="90000"/>
              </a:lnSpc>
            </a:pPr>
            <a:endParaRPr lang="es-ES_tradnl" noProof="1" smtClean="0"/>
          </a:p>
          <a:p>
            <a:pPr marL="457200" indent="-457200" eaLnBrk="1" hangingPunct="1"/>
            <a:endParaRPr lang="es-ES_tradnl" b="0" smtClean="0"/>
          </a:p>
          <a:p>
            <a:pPr marL="457200" indent="-457200" eaLnBrk="1" hangingPunct="1"/>
            <a:endParaRPr lang="es-ES_tradnl" noProof="1" smtClean="0"/>
          </a:p>
          <a:p>
            <a:pPr marL="457200" indent="-457200" eaLnBrk="1" hangingPunct="1"/>
            <a:endParaRPr lang="es-ES_tradnl" noProof="1"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3 Marcador de número de diapositiva"/>
          <p:cNvSpPr>
            <a:spLocks noGrp="1"/>
          </p:cNvSpPr>
          <p:nvPr>
            <p:ph type="sldNum" sz="quarter" idx="10"/>
          </p:nvPr>
        </p:nvSpPr>
        <p:spPr>
          <a:noFill/>
        </p:spPr>
        <p:txBody>
          <a:bodyPr/>
          <a:lstStyle/>
          <a:p>
            <a:fld id="{6765EC1B-2F51-4C5F-A0B8-59A6FD2F92D9}" type="slidenum">
              <a:rPr lang="es-ES_tradnl" smtClean="0"/>
              <a:pPr/>
              <a:t>30</a:t>
            </a:fld>
            <a:endParaRPr lang="es-ES_tradnl" smtClean="0"/>
          </a:p>
        </p:txBody>
      </p:sp>
      <p:sp>
        <p:nvSpPr>
          <p:cNvPr id="37891" name="Rectangle 2"/>
          <p:cNvSpPr>
            <a:spLocks noGrp="1" noChangeArrowheads="1"/>
          </p:cNvSpPr>
          <p:nvPr>
            <p:ph type="title"/>
          </p:nvPr>
        </p:nvSpPr>
        <p:spPr>
          <a:xfrm>
            <a:off x="404813" y="177800"/>
            <a:ext cx="5754687" cy="558800"/>
          </a:xfrm>
        </p:spPr>
        <p:txBody>
          <a:bodyPr/>
          <a:lstStyle/>
          <a:p>
            <a:r>
              <a:rPr lang="es-ES_tradnl" smtClean="0"/>
              <a:t/>
            </a:r>
            <a:br>
              <a:rPr lang="es-ES_tradnl" smtClean="0"/>
            </a:br>
            <a:r>
              <a:rPr lang="es-ES_tradnl" smtClean="0"/>
              <a:t> THE EURO-AREA SURVEILLANCE BY THE IMF </a:t>
            </a:r>
            <a:r>
              <a:rPr lang="en-US" smtClean="0"/>
              <a:t/>
            </a:r>
            <a:br>
              <a:rPr lang="en-US" smtClean="0"/>
            </a:br>
            <a:endParaRPr lang="es-ES_tradnl" smtClean="0"/>
          </a:p>
        </p:txBody>
      </p:sp>
      <p:sp>
        <p:nvSpPr>
          <p:cNvPr id="37892" name="Rectangle 3"/>
          <p:cNvSpPr>
            <a:spLocks noGrp="1" noChangeArrowheads="1"/>
          </p:cNvSpPr>
          <p:nvPr>
            <p:ph type="body" idx="1"/>
          </p:nvPr>
        </p:nvSpPr>
        <p:spPr>
          <a:xfrm>
            <a:off x="0" y="977900"/>
            <a:ext cx="9144000" cy="5143500"/>
          </a:xfrm>
        </p:spPr>
        <p:txBody>
          <a:bodyPr/>
          <a:lstStyle/>
          <a:p>
            <a:pPr marL="355600" indent="-355600" algn="just">
              <a:buFont typeface="Wingdings" pitchFamily="2" charset="2"/>
              <a:buChar char="q"/>
            </a:pPr>
            <a:r>
              <a:rPr lang="es-ES_tradnl" smtClean="0"/>
              <a:t>Recent  report by Bruegel, as part of the Triennial Surveillance Review </a:t>
            </a:r>
            <a:endParaRPr lang="en-US" smtClean="0"/>
          </a:p>
          <a:p>
            <a:pPr marL="355600" indent="-355600" algn="just">
              <a:buFont typeface="Wingdings" pitchFamily="2" charset="2"/>
              <a:buChar char="q"/>
            </a:pPr>
            <a:r>
              <a:rPr lang="en-US" smtClean="0"/>
              <a:t>The institutional set-up of the euro area makes surveillance challenging </a:t>
            </a:r>
          </a:p>
          <a:p>
            <a:pPr marL="355600" indent="-355600" algn="just">
              <a:buFont typeface="Wingdings" pitchFamily="2" charset="2"/>
              <a:buChar char="q"/>
            </a:pPr>
            <a:r>
              <a:rPr lang="en-US" smtClean="0"/>
              <a:t>Before the crisis:</a:t>
            </a:r>
            <a:endParaRPr lang="en-US" sz="1000" smtClean="0"/>
          </a:p>
          <a:p>
            <a:pPr marL="825500" lvl="1" indent="-355600" algn="just">
              <a:buFont typeface="Wingdings" pitchFamily="2" charset="2"/>
              <a:buChar char="Ø"/>
            </a:pPr>
            <a:r>
              <a:rPr lang="en-US" b="1" smtClean="0"/>
              <a:t>The Fund did not use its comparative advantage (past experience in surveillance of EM countries prone to financial crisis).</a:t>
            </a:r>
          </a:p>
          <a:p>
            <a:pPr marL="825500" lvl="1" indent="-355600" algn="just">
              <a:buFont typeface="Wingdings" pitchFamily="2" charset="2"/>
              <a:buChar char="Ø"/>
            </a:pPr>
            <a:r>
              <a:rPr lang="en-US" b="1" smtClean="0"/>
              <a:t>Risks were either not correctly identified or identified but downplayed.</a:t>
            </a:r>
          </a:p>
          <a:p>
            <a:pPr marL="825500" lvl="1" indent="-355600" algn="just">
              <a:buFont typeface="Wingdings" pitchFamily="2" charset="2"/>
              <a:buChar char="Ø"/>
            </a:pPr>
            <a:r>
              <a:rPr lang="en-US" b="1" smtClean="0"/>
              <a:t>There was no follow-up on warnings from one Art IV to the next.</a:t>
            </a:r>
          </a:p>
          <a:p>
            <a:pPr marL="825500" lvl="1" indent="-355600" algn="just">
              <a:buFont typeface="Wingdings" pitchFamily="2" charset="2"/>
              <a:buChar char="Ø"/>
            </a:pPr>
            <a:r>
              <a:rPr lang="en-US" b="1" smtClean="0"/>
              <a:t>Lack of integration between analysis at national level and area levels.</a:t>
            </a:r>
          </a:p>
          <a:p>
            <a:pPr marL="355600" indent="-355600">
              <a:buFont typeface="Wingdings" pitchFamily="2" charset="2"/>
              <a:buChar char="q"/>
            </a:pPr>
            <a:r>
              <a:rPr lang="en-US" smtClean="0"/>
              <a:t>During the crisis:</a:t>
            </a:r>
          </a:p>
          <a:p>
            <a:pPr marL="825500" lvl="1" indent="-355600">
              <a:buFont typeface="Wingdings" pitchFamily="2" charset="2"/>
              <a:buChar char="Ø"/>
            </a:pPr>
            <a:r>
              <a:rPr lang="en-US" b="1" smtClean="0"/>
              <a:t>After 2008 the IMF </a:t>
            </a:r>
            <a:r>
              <a:rPr lang="en-US" b="1" smtClean="0">
                <a:latin typeface="Arial" charset="0"/>
              </a:rPr>
              <a:t>reacted quickly and recognized the severity of the crisis </a:t>
            </a:r>
            <a:r>
              <a:rPr lang="en-US" b="1" smtClean="0"/>
              <a:t>…  (but was not always ahead of the curve: spreading of the crisis)</a:t>
            </a:r>
          </a:p>
          <a:p>
            <a:pPr marL="825500" lvl="1" indent="-355600">
              <a:buFont typeface="Wingdings" pitchFamily="2" charset="2"/>
              <a:buChar char="Ø"/>
            </a:pPr>
            <a:r>
              <a:rPr lang="en-US" b="1" smtClean="0"/>
              <a:t>The Fund got [too] involved in the policy debate in Europe.</a:t>
            </a:r>
          </a:p>
          <a:p>
            <a:pPr marL="825500" lvl="1" indent="-355600">
              <a:buFont typeface="Wingdings" pitchFamily="2" charset="2"/>
              <a:buChar char="Ø"/>
            </a:pPr>
            <a:r>
              <a:rPr lang="en-US" b="1" smtClean="0"/>
              <a:t>Although focus and recommendations improved, the formal framework of surveillance has not changed much: need to go a step further.</a:t>
            </a:r>
            <a:endParaRPr lang="es-ES_tradnl" smtClean="0"/>
          </a:p>
          <a:p>
            <a:pPr marL="355600" indent="-355600" eaLnBrk="1" hangingPunct="1">
              <a:lnSpc>
                <a:spcPct val="90000"/>
              </a:lnSpc>
            </a:pPr>
            <a:endParaRPr lang="es-ES_tradnl" smtClean="0">
              <a:solidFill>
                <a:srgbClr val="B35C48"/>
              </a:solidFill>
            </a:endParaRPr>
          </a:p>
          <a:p>
            <a:pPr marL="355600" indent="-355600" eaLnBrk="1" hangingPunct="1">
              <a:lnSpc>
                <a:spcPct val="90000"/>
              </a:lnSpc>
            </a:pPr>
            <a:endParaRPr lang="es-ES_tradnl" smtClean="0">
              <a:solidFill>
                <a:srgbClr val="B35C48"/>
              </a:solidFill>
            </a:endParaRPr>
          </a:p>
          <a:p>
            <a:pPr marL="355600" indent="-355600" eaLnBrk="1" hangingPunct="1">
              <a:lnSpc>
                <a:spcPct val="90000"/>
              </a:lnSpc>
              <a:buFont typeface="Arial" charset="0"/>
              <a:buChar char="•"/>
            </a:pPr>
            <a:endParaRPr lang="es-ES_tradnl" smtClean="0">
              <a:solidFill>
                <a:srgbClr val="B35C48"/>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a:xfrm>
            <a:off x="231775" y="111125"/>
            <a:ext cx="5927725" cy="600075"/>
          </a:xfrm>
        </p:spPr>
        <p:txBody>
          <a:bodyPr/>
          <a:lstStyle/>
          <a:p>
            <a:r>
              <a:rPr lang="es-ES_tradnl" smtClean="0"/>
              <a:t>SPECIFIC RECOMMENDATIONS TO IMPROVE THE EURO-AREA SURVEILLANCE BY THE IMF</a:t>
            </a:r>
          </a:p>
        </p:txBody>
      </p:sp>
      <p:sp>
        <p:nvSpPr>
          <p:cNvPr id="8195" name="2 Marcador de contenido"/>
          <p:cNvSpPr>
            <a:spLocks noGrp="1"/>
          </p:cNvSpPr>
          <p:nvPr>
            <p:ph idx="1"/>
          </p:nvPr>
        </p:nvSpPr>
        <p:spPr>
          <a:xfrm>
            <a:off x="177800" y="1073150"/>
            <a:ext cx="8712200" cy="5105400"/>
          </a:xfrm>
        </p:spPr>
        <p:txBody>
          <a:bodyPr/>
          <a:lstStyle/>
          <a:p>
            <a:pPr>
              <a:buFont typeface="Wingdings" pitchFamily="2" charset="2"/>
              <a:buChar char="q"/>
              <a:defRPr/>
            </a:pPr>
            <a:r>
              <a:rPr lang="en-US" dirty="0" smtClean="0"/>
              <a:t>The report identifies problems of three types:</a:t>
            </a:r>
          </a:p>
          <a:p>
            <a:pPr marL="800100" lvl="1" indent="-342900">
              <a:buFont typeface="Arial" charset="0"/>
              <a:buAutoNum type="arabicPeriod"/>
              <a:defRPr/>
            </a:pPr>
            <a:r>
              <a:rPr lang="en-US" b="1" dirty="0" smtClean="0"/>
              <a:t>Conceptual framework for surveillance</a:t>
            </a:r>
            <a:r>
              <a:rPr lang="en-US" dirty="0" smtClean="0"/>
              <a:t>: focus on exchange rates, thus overlooking other channels of transmission of shocks; particularly </a:t>
            </a:r>
            <a:r>
              <a:rPr lang="en-US" b="1" dirty="0" smtClean="0"/>
              <a:t>not suitable for surveying members of currency unions</a:t>
            </a:r>
            <a:r>
              <a:rPr lang="en-US" dirty="0" smtClean="0"/>
              <a:t>.</a:t>
            </a:r>
          </a:p>
          <a:p>
            <a:pPr marL="800100" lvl="1" indent="-342900">
              <a:buFont typeface="Arial" charset="0"/>
              <a:buAutoNum type="arabicPeriod"/>
              <a:defRPr/>
            </a:pPr>
            <a:r>
              <a:rPr lang="en-US" b="1" dirty="0" smtClean="0"/>
              <a:t>Scope of surveillance</a:t>
            </a:r>
            <a:r>
              <a:rPr lang="en-US" dirty="0" smtClean="0"/>
              <a:t>: no integration between bilateral and multilateral surveillance; no attention given to spillovers.  </a:t>
            </a:r>
          </a:p>
          <a:p>
            <a:pPr marL="800100" lvl="1" indent="-342900">
              <a:buFont typeface="Arial" charset="0"/>
              <a:buAutoNum type="arabicPeriod"/>
              <a:defRPr/>
            </a:pPr>
            <a:r>
              <a:rPr lang="en-US" b="1" dirty="0" smtClean="0"/>
              <a:t>Traction</a:t>
            </a:r>
            <a:r>
              <a:rPr lang="en-US" dirty="0" smtClean="0"/>
              <a:t>: uneven, especially weak with major players.</a:t>
            </a:r>
          </a:p>
          <a:p>
            <a:pPr>
              <a:defRPr/>
            </a:pPr>
            <a:endParaRPr lang="en-US" dirty="0" smtClean="0"/>
          </a:p>
          <a:p>
            <a:pPr>
              <a:buFont typeface="Wingdings" pitchFamily="2" charset="2"/>
              <a:buChar char="q"/>
              <a:defRPr/>
            </a:pPr>
            <a:r>
              <a:rPr lang="en-US" dirty="0" smtClean="0"/>
              <a:t>Three main recommendations</a:t>
            </a:r>
            <a:endParaRPr lang="en-US" sz="800" dirty="0" smtClean="0"/>
          </a:p>
          <a:p>
            <a:pPr marL="800100" lvl="1" indent="-342900">
              <a:buFont typeface="Arial" charset="0"/>
              <a:buAutoNum type="arabicPeriod"/>
              <a:defRPr/>
            </a:pPr>
            <a:r>
              <a:rPr lang="en-US" b="1" dirty="0" smtClean="0"/>
              <a:t>Revisit the Fund’s surveillance mandate:</a:t>
            </a:r>
            <a:r>
              <a:rPr lang="en-US" dirty="0" smtClean="0"/>
              <a:t> broaden </a:t>
            </a:r>
            <a:r>
              <a:rPr lang="en-US" dirty="0" smtClean="0">
                <a:latin typeface="Arial" pitchFamily="34" charset="0"/>
              </a:rPr>
              <a:t>the concept of “external stability” as defined in the 2007 Decision</a:t>
            </a:r>
            <a:endParaRPr lang="en-US" b="1" dirty="0" smtClean="0"/>
          </a:p>
          <a:p>
            <a:pPr marL="800100" lvl="1" indent="-342900">
              <a:buFont typeface="Arial" charset="0"/>
              <a:buAutoNum type="arabicPeriod"/>
              <a:defRPr/>
            </a:pPr>
            <a:r>
              <a:rPr lang="en-US" b="1" dirty="0" smtClean="0"/>
              <a:t>Introduce an “Euro Area Surveillance Report (EASR)”: </a:t>
            </a:r>
            <a:r>
              <a:rPr lang="en-US" dirty="0" smtClean="0"/>
              <a:t>replacing the euro-area Art IV to take into account spillovers and multilateral aspects.</a:t>
            </a:r>
            <a:endParaRPr lang="en-US" sz="1000" dirty="0" smtClean="0"/>
          </a:p>
          <a:p>
            <a:pPr marL="800100" lvl="1" indent="-342900">
              <a:buFont typeface="Arial" charset="0"/>
              <a:buAutoNum type="arabicPeriod"/>
              <a:defRPr/>
            </a:pPr>
            <a:r>
              <a:rPr lang="en-US" b="1" dirty="0" smtClean="0"/>
              <a:t>The Fund should revert to its role of “external advisor” of the euro-area.</a:t>
            </a:r>
            <a:endParaRPr lang="en-US" dirty="0" smtClean="0"/>
          </a:p>
          <a:p>
            <a:pPr lvl="1">
              <a:buFont typeface="Arial" charset="0"/>
              <a:buChar char="•"/>
              <a:defRPr/>
            </a:pPr>
            <a:endParaRPr lang="en-US" dirty="0" smtClean="0"/>
          </a:p>
          <a:p>
            <a:pPr>
              <a:defRPr/>
            </a:pPr>
            <a:endParaRPr lang="en-US" dirty="0" smtClean="0"/>
          </a:p>
        </p:txBody>
      </p:sp>
      <p:sp>
        <p:nvSpPr>
          <p:cNvPr id="38916" name="3 Marcador de número de diapositiva"/>
          <p:cNvSpPr>
            <a:spLocks noGrp="1"/>
          </p:cNvSpPr>
          <p:nvPr>
            <p:ph type="sldNum" sz="quarter" idx="10"/>
          </p:nvPr>
        </p:nvSpPr>
        <p:spPr>
          <a:noFill/>
        </p:spPr>
        <p:txBody>
          <a:bodyPr/>
          <a:lstStyle/>
          <a:p>
            <a:fld id="{7213A6E1-9C7F-4805-A10A-5CB59EAFEBF0}" type="slidenum">
              <a:rPr lang="es-ES_tradnl" smtClean="0"/>
              <a:pPr/>
              <a:t>31</a:t>
            </a:fld>
            <a:endParaRPr lang="es-ES_tradnl"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r>
              <a:rPr lang="es-ES_tradnl" smtClean="0"/>
              <a:t>CONTENTS</a:t>
            </a:r>
          </a:p>
        </p:txBody>
      </p:sp>
      <p:sp>
        <p:nvSpPr>
          <p:cNvPr id="39939" name="2 Marcador de contenido"/>
          <p:cNvSpPr>
            <a:spLocks noGrp="1"/>
          </p:cNvSpPr>
          <p:nvPr>
            <p:ph idx="1"/>
          </p:nvPr>
        </p:nvSpPr>
        <p:spPr>
          <a:xfrm>
            <a:off x="290513" y="1104900"/>
            <a:ext cx="8575675" cy="4624388"/>
          </a:xfrm>
        </p:spPr>
        <p:txBody>
          <a:bodyPr/>
          <a:lstStyle/>
          <a:p>
            <a:pPr marL="806450" indent="-538163">
              <a:spcBef>
                <a:spcPts val="600"/>
              </a:spcBef>
              <a:buFont typeface="BdE Neue Helvetica 55 Roman" pitchFamily="34" charset="0"/>
              <a:buAutoNum type="arabicPeriod"/>
            </a:pPr>
            <a:r>
              <a:rPr lang="es-ES_tradnl" sz="2000" b="0" smtClean="0">
                <a:solidFill>
                  <a:srgbClr val="B35C48"/>
                </a:solidFill>
              </a:rPr>
              <a:t>The financial crisis and the emergence of BRICs: a new international economic environment </a:t>
            </a:r>
          </a:p>
          <a:p>
            <a:pPr marL="806450" indent="-538163">
              <a:spcBef>
                <a:spcPts val="1200"/>
              </a:spcBef>
              <a:buFont typeface="BdE Neue Helvetica 55 Roman" pitchFamily="34" charset="0"/>
              <a:buAutoNum type="arabicPeriod"/>
            </a:pPr>
            <a:r>
              <a:rPr lang="es-ES_tradnl" sz="2000" b="0" smtClean="0">
                <a:solidFill>
                  <a:srgbClr val="B35C48"/>
                </a:solidFill>
              </a:rPr>
              <a:t>The international policy response: The role of the G-20.</a:t>
            </a:r>
          </a:p>
          <a:p>
            <a:pPr marL="1344613" lvl="1" indent="-538163">
              <a:buFont typeface="BdE Neue Helvetica 55 Roman" pitchFamily="34" charset="0"/>
              <a:buAutoNum type="romanUcPeriod"/>
            </a:pPr>
            <a:r>
              <a:rPr lang="es-ES_tradnl" sz="2000" smtClean="0"/>
              <a:t>Policy coordination</a:t>
            </a:r>
          </a:p>
          <a:p>
            <a:pPr marL="1344613" lvl="1" indent="-538163">
              <a:buFont typeface="BdE Neue Helvetica 55 Roman" pitchFamily="34" charset="0"/>
              <a:buAutoNum type="romanUcPeriod"/>
            </a:pPr>
            <a:r>
              <a:rPr lang="es-ES_tradnl" sz="2000" smtClean="0"/>
              <a:t>Reform of the International Financial Architecture </a:t>
            </a:r>
          </a:p>
          <a:p>
            <a:pPr marL="806450" indent="-538163">
              <a:spcBef>
                <a:spcPts val="1200"/>
              </a:spcBef>
              <a:buFont typeface="BdE Neue Helvetica 55 Roman" pitchFamily="34" charset="0"/>
              <a:buAutoNum type="arabicPeriod"/>
            </a:pPr>
            <a:r>
              <a:rPr lang="es-ES_tradnl" sz="2000" b="0" smtClean="0">
                <a:solidFill>
                  <a:srgbClr val="B35C48"/>
                </a:solidFill>
              </a:rPr>
              <a:t>The IMF response to the crisis: governance, lending and surveillance</a:t>
            </a:r>
          </a:p>
          <a:p>
            <a:pPr marL="806450" indent="-538163">
              <a:spcBef>
                <a:spcPts val="1200"/>
              </a:spcBef>
              <a:buFont typeface="BdE Neue Helvetica 55 Roman" pitchFamily="34" charset="0"/>
              <a:buAutoNum type="arabicPeriod"/>
            </a:pPr>
            <a:r>
              <a:rPr lang="es-ES_tradnl" sz="2000" b="0" smtClean="0">
                <a:solidFill>
                  <a:srgbClr val="B35C48"/>
                </a:solidFill>
              </a:rPr>
              <a:t>The EU response to the crisis: economic governance and crisis resolution  </a:t>
            </a:r>
          </a:p>
          <a:p>
            <a:pPr marL="806450" indent="-538163">
              <a:spcBef>
                <a:spcPts val="1200"/>
              </a:spcBef>
              <a:buFont typeface="BdE Neue Helvetica 55 Roman" pitchFamily="34" charset="0"/>
              <a:buAutoNum type="arabicPeriod" startAt="5"/>
            </a:pPr>
            <a:r>
              <a:rPr lang="es-ES_tradnl" sz="2000" b="0" smtClean="0">
                <a:solidFill>
                  <a:srgbClr val="B35C48"/>
                </a:solidFill>
              </a:rPr>
              <a:t>Scope for IMF/EU coordination</a:t>
            </a:r>
          </a:p>
          <a:p>
            <a:pPr marL="806450" indent="-538163">
              <a:spcBef>
                <a:spcPts val="1200"/>
              </a:spcBef>
              <a:buFont typeface="BdE Neue Helvetica 55 Roman" pitchFamily="34" charset="0"/>
              <a:buAutoNum type="arabicPeriod" startAt="5"/>
            </a:pPr>
            <a:r>
              <a:rPr lang="es-ES_tradnl" sz="2000" smtClean="0">
                <a:solidFill>
                  <a:srgbClr val="333333"/>
                </a:solidFill>
              </a:rPr>
              <a:t>Concluding comments</a:t>
            </a:r>
          </a:p>
        </p:txBody>
      </p:sp>
      <p:sp>
        <p:nvSpPr>
          <p:cNvPr id="39940" name="3 Marcador de número de diapositiva"/>
          <p:cNvSpPr>
            <a:spLocks noGrp="1"/>
          </p:cNvSpPr>
          <p:nvPr>
            <p:ph type="sldNum" sz="quarter" idx="10"/>
          </p:nvPr>
        </p:nvSpPr>
        <p:spPr>
          <a:noFill/>
        </p:spPr>
        <p:txBody>
          <a:bodyPr/>
          <a:lstStyle/>
          <a:p>
            <a:fld id="{3AA4AD15-AA20-4625-A835-42AEF2957D6D}" type="slidenum">
              <a:rPr lang="es-ES_tradnl" smtClean="0"/>
              <a:pPr/>
              <a:t>32</a:t>
            </a:fld>
            <a:endParaRPr lang="es-ES_tradnl"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Título"/>
          <p:cNvSpPr>
            <a:spLocks noGrp="1"/>
          </p:cNvSpPr>
          <p:nvPr>
            <p:ph type="title"/>
          </p:nvPr>
        </p:nvSpPr>
        <p:spPr>
          <a:xfrm>
            <a:off x="231775" y="111125"/>
            <a:ext cx="5927725" cy="841375"/>
          </a:xfrm>
        </p:spPr>
        <p:txBody>
          <a:bodyPr/>
          <a:lstStyle/>
          <a:p>
            <a:r>
              <a:rPr lang="es-ES_tradnl" smtClean="0"/>
              <a:t>CONCLUDING COMMENTS</a:t>
            </a:r>
          </a:p>
        </p:txBody>
      </p:sp>
      <p:sp>
        <p:nvSpPr>
          <p:cNvPr id="40963" name="3 Marcador de número de diapositiva"/>
          <p:cNvSpPr>
            <a:spLocks noGrp="1"/>
          </p:cNvSpPr>
          <p:nvPr>
            <p:ph type="sldNum" sz="quarter" idx="10"/>
          </p:nvPr>
        </p:nvSpPr>
        <p:spPr>
          <a:noFill/>
        </p:spPr>
        <p:txBody>
          <a:bodyPr/>
          <a:lstStyle/>
          <a:p>
            <a:fld id="{E80A9999-DC78-4946-8580-5E95F776CEF5}" type="slidenum">
              <a:rPr lang="es-ES_tradnl" smtClean="0"/>
              <a:pPr/>
              <a:t>33</a:t>
            </a:fld>
            <a:endParaRPr lang="es-ES_tradnl" smtClean="0"/>
          </a:p>
        </p:txBody>
      </p:sp>
      <p:sp>
        <p:nvSpPr>
          <p:cNvPr id="6" name="2 Marcador de contenido"/>
          <p:cNvSpPr txBox="1">
            <a:spLocks/>
          </p:cNvSpPr>
          <p:nvPr/>
        </p:nvSpPr>
        <p:spPr bwMode="auto">
          <a:xfrm>
            <a:off x="166688" y="917575"/>
            <a:ext cx="8977312" cy="5273675"/>
          </a:xfrm>
          <a:prstGeom prst="rect">
            <a:avLst/>
          </a:prstGeom>
          <a:noFill/>
          <a:ln w="9525">
            <a:noFill/>
            <a:miter lim="800000"/>
            <a:headEnd/>
            <a:tailEnd/>
          </a:ln>
        </p:spPr>
        <p:txBody>
          <a:bodyPr/>
          <a:lstStyle/>
          <a:p>
            <a:pPr marL="342900" indent="-342900" eaLnBrk="0" hangingPunct="0">
              <a:spcBef>
                <a:spcPts val="0"/>
              </a:spcBef>
              <a:spcAft>
                <a:spcPts val="600"/>
              </a:spcAft>
              <a:buClr>
                <a:srgbClr val="993300"/>
              </a:buClr>
              <a:buFont typeface="Wingdings" pitchFamily="2" charset="2"/>
              <a:buChar char="q"/>
              <a:defRPr/>
            </a:pPr>
            <a:r>
              <a:rPr lang="es-ES_tradnl" dirty="0" err="1">
                <a:latin typeface="+mn-lt"/>
              </a:rPr>
              <a:t>The</a:t>
            </a:r>
            <a:r>
              <a:rPr lang="es-ES_tradnl" dirty="0">
                <a:latin typeface="+mn-lt"/>
              </a:rPr>
              <a:t> </a:t>
            </a:r>
            <a:r>
              <a:rPr lang="es-ES_tradnl" dirty="0" err="1">
                <a:latin typeface="+mn-lt"/>
              </a:rPr>
              <a:t>governance</a:t>
            </a:r>
            <a:r>
              <a:rPr lang="es-ES_tradnl" dirty="0">
                <a:latin typeface="+mn-lt"/>
              </a:rPr>
              <a:t> of </a:t>
            </a:r>
            <a:r>
              <a:rPr lang="es-ES_tradnl" dirty="0" err="1">
                <a:latin typeface="+mn-lt"/>
              </a:rPr>
              <a:t>the</a:t>
            </a:r>
            <a:r>
              <a:rPr lang="es-ES_tradnl" dirty="0">
                <a:latin typeface="+mn-lt"/>
              </a:rPr>
              <a:t> </a:t>
            </a:r>
            <a:r>
              <a:rPr lang="es-ES_tradnl" dirty="0" err="1">
                <a:latin typeface="+mn-lt"/>
              </a:rPr>
              <a:t>world</a:t>
            </a:r>
            <a:r>
              <a:rPr lang="es-ES_tradnl" dirty="0">
                <a:latin typeface="+mn-lt"/>
              </a:rPr>
              <a:t> </a:t>
            </a:r>
            <a:r>
              <a:rPr lang="es-ES_tradnl" dirty="0" err="1">
                <a:latin typeface="+mn-lt"/>
              </a:rPr>
              <a:t>economy</a:t>
            </a:r>
            <a:r>
              <a:rPr lang="es-ES_tradnl" dirty="0">
                <a:latin typeface="+mn-lt"/>
              </a:rPr>
              <a:t> has </a:t>
            </a:r>
            <a:r>
              <a:rPr lang="es-ES_tradnl" dirty="0" err="1">
                <a:latin typeface="+mn-lt"/>
              </a:rPr>
              <a:t>experienced</a:t>
            </a:r>
            <a:r>
              <a:rPr lang="es-ES_tradnl" dirty="0">
                <a:latin typeface="+mn-lt"/>
              </a:rPr>
              <a:t> radical </a:t>
            </a:r>
            <a:r>
              <a:rPr lang="es-ES_tradnl" dirty="0" err="1">
                <a:latin typeface="+mn-lt"/>
              </a:rPr>
              <a:t>changes</a:t>
            </a:r>
            <a:r>
              <a:rPr lang="es-ES_tradnl" dirty="0">
                <a:latin typeface="+mn-lt"/>
              </a:rPr>
              <a:t> in </a:t>
            </a:r>
            <a:r>
              <a:rPr lang="es-ES_tradnl" dirty="0" err="1">
                <a:latin typeface="+mn-lt"/>
              </a:rPr>
              <a:t>the</a:t>
            </a:r>
            <a:r>
              <a:rPr lang="es-ES_tradnl" dirty="0">
                <a:latin typeface="+mn-lt"/>
              </a:rPr>
              <a:t> </a:t>
            </a:r>
            <a:r>
              <a:rPr lang="es-ES_tradnl" dirty="0" err="1">
                <a:latin typeface="+mn-lt"/>
              </a:rPr>
              <a:t>aftermath</a:t>
            </a:r>
            <a:r>
              <a:rPr lang="es-ES_tradnl" dirty="0">
                <a:latin typeface="+mn-lt"/>
              </a:rPr>
              <a:t> of </a:t>
            </a:r>
            <a:r>
              <a:rPr lang="es-ES_tradnl" dirty="0" err="1">
                <a:latin typeface="+mn-lt"/>
              </a:rPr>
              <a:t>the</a:t>
            </a:r>
            <a:r>
              <a:rPr lang="es-ES_tradnl" dirty="0">
                <a:latin typeface="+mn-lt"/>
              </a:rPr>
              <a:t> </a:t>
            </a:r>
            <a:r>
              <a:rPr lang="es-ES_tradnl" dirty="0" err="1">
                <a:latin typeface="+mn-lt"/>
              </a:rPr>
              <a:t>international</a:t>
            </a:r>
            <a:r>
              <a:rPr lang="es-ES_tradnl" dirty="0">
                <a:latin typeface="+mn-lt"/>
              </a:rPr>
              <a:t> </a:t>
            </a:r>
            <a:r>
              <a:rPr lang="es-ES_tradnl" dirty="0" err="1">
                <a:latin typeface="+mn-lt"/>
              </a:rPr>
              <a:t>financial</a:t>
            </a:r>
            <a:r>
              <a:rPr lang="es-ES_tradnl" dirty="0">
                <a:latin typeface="+mn-lt"/>
              </a:rPr>
              <a:t> crisis</a:t>
            </a:r>
          </a:p>
          <a:p>
            <a:pPr marL="342900" indent="-342900" eaLnBrk="0" hangingPunct="0">
              <a:spcBef>
                <a:spcPts val="0"/>
              </a:spcBef>
              <a:spcAft>
                <a:spcPts val="600"/>
              </a:spcAft>
              <a:buClr>
                <a:srgbClr val="993300"/>
              </a:buClr>
              <a:buFont typeface="Wingdings" pitchFamily="2" charset="2"/>
              <a:buChar char="q"/>
              <a:defRPr/>
            </a:pPr>
            <a:r>
              <a:rPr lang="es-ES_tradnl" dirty="0" err="1">
                <a:latin typeface="+mn-lt"/>
              </a:rPr>
              <a:t>Relevant</a:t>
            </a:r>
            <a:r>
              <a:rPr lang="es-ES_tradnl" dirty="0">
                <a:latin typeface="+mn-lt"/>
              </a:rPr>
              <a:t> </a:t>
            </a:r>
            <a:r>
              <a:rPr lang="es-ES_tradnl" dirty="0" err="1">
                <a:latin typeface="+mn-lt"/>
              </a:rPr>
              <a:t>elements</a:t>
            </a:r>
            <a:r>
              <a:rPr lang="es-ES_tradnl" dirty="0">
                <a:latin typeface="+mn-lt"/>
              </a:rPr>
              <a:t> are </a:t>
            </a:r>
            <a:r>
              <a:rPr lang="es-ES_tradnl" dirty="0" err="1">
                <a:latin typeface="+mn-lt"/>
              </a:rPr>
              <a:t>the</a:t>
            </a:r>
            <a:r>
              <a:rPr lang="es-ES_tradnl" dirty="0">
                <a:latin typeface="+mn-lt"/>
              </a:rPr>
              <a:t> </a:t>
            </a:r>
            <a:r>
              <a:rPr lang="es-ES_tradnl" dirty="0" err="1">
                <a:latin typeface="+mn-lt"/>
              </a:rPr>
              <a:t>renewed</a:t>
            </a:r>
            <a:r>
              <a:rPr lang="es-ES_tradnl" dirty="0">
                <a:latin typeface="+mn-lt"/>
              </a:rPr>
              <a:t> </a:t>
            </a:r>
            <a:r>
              <a:rPr lang="es-ES_tradnl" dirty="0" err="1">
                <a:latin typeface="+mn-lt"/>
              </a:rPr>
              <a:t>emphasis</a:t>
            </a:r>
            <a:r>
              <a:rPr lang="es-ES_tradnl" dirty="0">
                <a:latin typeface="+mn-lt"/>
              </a:rPr>
              <a:t> </a:t>
            </a:r>
            <a:r>
              <a:rPr lang="es-ES_tradnl" dirty="0" err="1">
                <a:latin typeface="+mn-lt"/>
              </a:rPr>
              <a:t>on</a:t>
            </a:r>
            <a:r>
              <a:rPr lang="es-ES_tradnl" dirty="0">
                <a:latin typeface="+mn-lt"/>
              </a:rPr>
              <a:t> </a:t>
            </a:r>
            <a:r>
              <a:rPr lang="es-ES_tradnl" dirty="0" err="1">
                <a:latin typeface="+mn-lt"/>
              </a:rPr>
              <a:t>financial</a:t>
            </a:r>
            <a:r>
              <a:rPr lang="es-ES_tradnl" dirty="0">
                <a:latin typeface="+mn-lt"/>
              </a:rPr>
              <a:t> </a:t>
            </a:r>
            <a:r>
              <a:rPr lang="es-ES_tradnl" dirty="0" err="1">
                <a:latin typeface="+mn-lt"/>
              </a:rPr>
              <a:t>stability</a:t>
            </a:r>
            <a:r>
              <a:rPr lang="es-ES_tradnl" dirty="0">
                <a:latin typeface="+mn-lt"/>
              </a:rPr>
              <a:t>, </a:t>
            </a:r>
            <a:r>
              <a:rPr lang="es-ES_tradnl" dirty="0" err="1">
                <a:latin typeface="+mn-lt"/>
              </a:rPr>
              <a:t>specially</a:t>
            </a:r>
            <a:r>
              <a:rPr lang="es-ES_tradnl" dirty="0">
                <a:latin typeface="+mn-lt"/>
              </a:rPr>
              <a:t> </a:t>
            </a:r>
            <a:r>
              <a:rPr lang="es-ES_tradnl" dirty="0" err="1">
                <a:latin typeface="+mn-lt"/>
              </a:rPr>
              <a:t>linked</a:t>
            </a:r>
            <a:r>
              <a:rPr lang="es-ES_tradnl" dirty="0">
                <a:latin typeface="+mn-lt"/>
              </a:rPr>
              <a:t> </a:t>
            </a:r>
            <a:r>
              <a:rPr lang="es-ES_tradnl" dirty="0" err="1">
                <a:latin typeface="+mn-lt"/>
              </a:rPr>
              <a:t>to</a:t>
            </a:r>
            <a:r>
              <a:rPr lang="es-ES_tradnl" dirty="0">
                <a:latin typeface="+mn-lt"/>
              </a:rPr>
              <a:t> </a:t>
            </a:r>
            <a:r>
              <a:rPr lang="es-ES_tradnl" dirty="0" err="1">
                <a:latin typeface="+mn-lt"/>
              </a:rPr>
              <a:t>interconnectedness</a:t>
            </a:r>
            <a:r>
              <a:rPr lang="es-ES_tradnl" dirty="0">
                <a:latin typeface="+mn-lt"/>
              </a:rPr>
              <a:t> and </a:t>
            </a:r>
            <a:r>
              <a:rPr lang="es-ES_tradnl" dirty="0" err="1">
                <a:latin typeface="+mn-lt"/>
              </a:rPr>
              <a:t>macroprudential</a:t>
            </a:r>
            <a:r>
              <a:rPr lang="es-ES_tradnl" dirty="0">
                <a:latin typeface="+mn-lt"/>
              </a:rPr>
              <a:t>  </a:t>
            </a:r>
            <a:r>
              <a:rPr lang="es-ES_tradnl" dirty="0" err="1">
                <a:latin typeface="+mn-lt"/>
              </a:rPr>
              <a:t>aspects</a:t>
            </a:r>
            <a:endParaRPr lang="es-ES_tradnl" dirty="0">
              <a:latin typeface="+mn-lt"/>
            </a:endParaRPr>
          </a:p>
          <a:p>
            <a:pPr marL="342900" indent="-342900" eaLnBrk="0" hangingPunct="0">
              <a:spcBef>
                <a:spcPts val="0"/>
              </a:spcBef>
              <a:spcAft>
                <a:spcPts val="600"/>
              </a:spcAft>
              <a:buClr>
                <a:srgbClr val="993300"/>
              </a:buClr>
              <a:buFont typeface="Wingdings" pitchFamily="2" charset="2"/>
              <a:buChar char="q"/>
              <a:defRPr/>
            </a:pPr>
            <a:r>
              <a:rPr lang="es-ES_tradnl" dirty="0" err="1">
                <a:latin typeface="+mn-lt"/>
              </a:rPr>
              <a:t>The</a:t>
            </a:r>
            <a:r>
              <a:rPr lang="es-ES_tradnl" dirty="0">
                <a:latin typeface="+mn-lt"/>
              </a:rPr>
              <a:t> </a:t>
            </a:r>
            <a:r>
              <a:rPr lang="es-ES_tradnl" dirty="0" err="1">
                <a:latin typeface="+mn-lt"/>
              </a:rPr>
              <a:t>return</a:t>
            </a:r>
            <a:r>
              <a:rPr lang="es-ES_tradnl" dirty="0">
                <a:latin typeface="+mn-lt"/>
              </a:rPr>
              <a:t> of </a:t>
            </a:r>
            <a:r>
              <a:rPr lang="es-ES_tradnl" dirty="0" err="1">
                <a:latin typeface="+mn-lt"/>
              </a:rPr>
              <a:t>keynesian</a:t>
            </a:r>
            <a:r>
              <a:rPr lang="es-ES_tradnl" dirty="0">
                <a:latin typeface="+mn-lt"/>
              </a:rPr>
              <a:t> </a:t>
            </a:r>
            <a:r>
              <a:rPr lang="es-ES_tradnl" dirty="0" err="1">
                <a:latin typeface="+mn-lt"/>
              </a:rPr>
              <a:t>policies</a:t>
            </a:r>
            <a:r>
              <a:rPr lang="es-ES_tradnl" dirty="0">
                <a:latin typeface="+mn-lt"/>
              </a:rPr>
              <a:t> and </a:t>
            </a:r>
            <a:r>
              <a:rPr lang="es-ES_tradnl" dirty="0" err="1">
                <a:latin typeface="+mn-lt"/>
              </a:rPr>
              <a:t>the</a:t>
            </a:r>
            <a:r>
              <a:rPr lang="es-ES_tradnl" dirty="0">
                <a:latin typeface="+mn-lt"/>
              </a:rPr>
              <a:t> </a:t>
            </a:r>
            <a:r>
              <a:rPr lang="es-ES_tradnl" dirty="0" err="1">
                <a:latin typeface="+mn-lt"/>
              </a:rPr>
              <a:t>turn</a:t>
            </a:r>
            <a:r>
              <a:rPr lang="es-ES_tradnl" dirty="0">
                <a:latin typeface="+mn-lt"/>
              </a:rPr>
              <a:t> </a:t>
            </a:r>
            <a:r>
              <a:rPr lang="es-ES_tradnl" dirty="0" err="1">
                <a:latin typeface="+mn-lt"/>
              </a:rPr>
              <a:t>to</a:t>
            </a:r>
            <a:r>
              <a:rPr lang="es-ES_tradnl" dirty="0">
                <a:latin typeface="+mn-lt"/>
              </a:rPr>
              <a:t> </a:t>
            </a:r>
            <a:r>
              <a:rPr lang="es-ES_tradnl" dirty="0" err="1">
                <a:latin typeface="+mn-lt"/>
              </a:rPr>
              <a:t>less</a:t>
            </a:r>
            <a:r>
              <a:rPr lang="es-ES_tradnl" dirty="0">
                <a:latin typeface="+mn-lt"/>
              </a:rPr>
              <a:t> </a:t>
            </a:r>
            <a:r>
              <a:rPr lang="es-ES_tradnl" dirty="0" err="1">
                <a:latin typeface="+mn-lt"/>
              </a:rPr>
              <a:t>orthodox</a:t>
            </a:r>
            <a:r>
              <a:rPr lang="es-ES_tradnl" dirty="0">
                <a:latin typeface="+mn-lt"/>
              </a:rPr>
              <a:t> and more </a:t>
            </a:r>
            <a:r>
              <a:rPr lang="es-ES_tradnl" dirty="0" err="1">
                <a:latin typeface="+mn-lt"/>
              </a:rPr>
              <a:t>practical</a:t>
            </a:r>
            <a:r>
              <a:rPr lang="es-ES_tradnl" dirty="0">
                <a:latin typeface="+mn-lt"/>
              </a:rPr>
              <a:t> </a:t>
            </a:r>
            <a:r>
              <a:rPr lang="es-ES_tradnl" dirty="0" err="1">
                <a:latin typeface="+mn-lt"/>
              </a:rPr>
              <a:t>ways</a:t>
            </a:r>
            <a:r>
              <a:rPr lang="es-ES_tradnl" dirty="0">
                <a:latin typeface="+mn-lt"/>
              </a:rPr>
              <a:t> </a:t>
            </a:r>
            <a:r>
              <a:rPr lang="es-ES_tradnl" dirty="0" err="1">
                <a:latin typeface="+mn-lt"/>
              </a:rPr>
              <a:t>to</a:t>
            </a:r>
            <a:r>
              <a:rPr lang="es-ES_tradnl" dirty="0">
                <a:latin typeface="+mn-lt"/>
              </a:rPr>
              <a:t> </a:t>
            </a:r>
            <a:r>
              <a:rPr lang="es-ES_tradnl" dirty="0" err="1">
                <a:latin typeface="+mn-lt"/>
              </a:rPr>
              <a:t>design</a:t>
            </a:r>
            <a:r>
              <a:rPr lang="es-ES_tradnl" dirty="0">
                <a:latin typeface="+mn-lt"/>
              </a:rPr>
              <a:t> </a:t>
            </a:r>
            <a:r>
              <a:rPr lang="es-ES_tradnl" dirty="0" err="1">
                <a:latin typeface="+mn-lt"/>
              </a:rPr>
              <a:t>policies</a:t>
            </a:r>
            <a:r>
              <a:rPr lang="es-ES_tradnl" dirty="0">
                <a:latin typeface="+mn-lt"/>
              </a:rPr>
              <a:t> (capital </a:t>
            </a:r>
            <a:r>
              <a:rPr lang="es-ES_tradnl" dirty="0" err="1">
                <a:latin typeface="+mn-lt"/>
              </a:rPr>
              <a:t>flows</a:t>
            </a:r>
            <a:r>
              <a:rPr lang="es-ES_tradnl" dirty="0">
                <a:latin typeface="+mn-lt"/>
              </a:rPr>
              <a:t>) are </a:t>
            </a:r>
            <a:r>
              <a:rPr lang="es-ES_tradnl" dirty="0" err="1">
                <a:latin typeface="+mn-lt"/>
              </a:rPr>
              <a:t>also</a:t>
            </a:r>
            <a:r>
              <a:rPr lang="es-ES_tradnl" dirty="0">
                <a:latin typeface="+mn-lt"/>
              </a:rPr>
              <a:t> </a:t>
            </a:r>
            <a:r>
              <a:rPr lang="es-ES_tradnl" dirty="0" err="1">
                <a:latin typeface="+mn-lt"/>
              </a:rPr>
              <a:t>important</a:t>
            </a:r>
            <a:r>
              <a:rPr lang="es-ES_tradnl" dirty="0">
                <a:latin typeface="+mn-lt"/>
              </a:rPr>
              <a:t> </a:t>
            </a:r>
            <a:r>
              <a:rPr lang="es-ES_tradnl" dirty="0" err="1">
                <a:latin typeface="+mn-lt"/>
              </a:rPr>
              <a:t>to</a:t>
            </a:r>
            <a:r>
              <a:rPr lang="es-ES_tradnl" dirty="0">
                <a:latin typeface="+mn-lt"/>
              </a:rPr>
              <a:t> note</a:t>
            </a:r>
          </a:p>
          <a:p>
            <a:pPr marL="342900" indent="-342900" eaLnBrk="0" hangingPunct="0">
              <a:spcBef>
                <a:spcPts val="0"/>
              </a:spcBef>
              <a:spcAft>
                <a:spcPts val="600"/>
              </a:spcAft>
              <a:buClr>
                <a:srgbClr val="993300"/>
              </a:buClr>
              <a:buFont typeface="Wingdings" pitchFamily="2" charset="2"/>
              <a:buChar char="q"/>
              <a:defRPr/>
            </a:pPr>
            <a:r>
              <a:rPr lang="es-ES_tradnl" dirty="0" err="1">
                <a:latin typeface="+mn-lt"/>
              </a:rPr>
              <a:t>But</a:t>
            </a:r>
            <a:r>
              <a:rPr lang="es-ES_tradnl" dirty="0">
                <a:latin typeface="+mn-lt"/>
              </a:rPr>
              <a:t> </a:t>
            </a:r>
            <a:r>
              <a:rPr lang="es-ES_tradnl" dirty="0" err="1">
                <a:latin typeface="+mn-lt"/>
              </a:rPr>
              <a:t>the</a:t>
            </a:r>
            <a:r>
              <a:rPr lang="es-ES_tradnl" dirty="0">
                <a:latin typeface="+mn-lt"/>
              </a:rPr>
              <a:t> </a:t>
            </a:r>
            <a:r>
              <a:rPr lang="es-ES_tradnl" dirty="0" err="1">
                <a:latin typeface="+mn-lt"/>
              </a:rPr>
              <a:t>most</a:t>
            </a:r>
            <a:r>
              <a:rPr lang="es-ES_tradnl" dirty="0">
                <a:latin typeface="+mn-lt"/>
              </a:rPr>
              <a:t> </a:t>
            </a:r>
            <a:r>
              <a:rPr lang="es-ES_tradnl" dirty="0" err="1">
                <a:latin typeface="+mn-lt"/>
              </a:rPr>
              <a:t>important</a:t>
            </a:r>
            <a:r>
              <a:rPr lang="es-ES_tradnl" dirty="0">
                <a:latin typeface="+mn-lt"/>
              </a:rPr>
              <a:t> </a:t>
            </a:r>
            <a:r>
              <a:rPr lang="es-ES_tradnl" dirty="0" err="1">
                <a:latin typeface="+mn-lt"/>
              </a:rPr>
              <a:t>aspect</a:t>
            </a:r>
            <a:r>
              <a:rPr lang="es-ES_tradnl" dirty="0">
                <a:latin typeface="+mn-lt"/>
              </a:rPr>
              <a:t> </a:t>
            </a:r>
            <a:r>
              <a:rPr lang="es-ES_tradnl" dirty="0" err="1">
                <a:latin typeface="+mn-lt"/>
              </a:rPr>
              <a:t>is</a:t>
            </a:r>
            <a:r>
              <a:rPr lang="es-ES_tradnl" dirty="0">
                <a:latin typeface="+mn-lt"/>
              </a:rPr>
              <a:t> </a:t>
            </a:r>
            <a:r>
              <a:rPr lang="es-ES_tradnl" dirty="0" err="1">
                <a:latin typeface="+mn-lt"/>
              </a:rPr>
              <a:t>the</a:t>
            </a:r>
            <a:r>
              <a:rPr lang="es-ES_tradnl" dirty="0">
                <a:latin typeface="+mn-lt"/>
              </a:rPr>
              <a:t> </a:t>
            </a:r>
            <a:r>
              <a:rPr lang="es-ES_tradnl" dirty="0" err="1">
                <a:latin typeface="+mn-lt"/>
              </a:rPr>
              <a:t>need</a:t>
            </a:r>
            <a:r>
              <a:rPr lang="es-ES_tradnl" dirty="0">
                <a:latin typeface="+mn-lt"/>
              </a:rPr>
              <a:t> of </a:t>
            </a:r>
            <a:r>
              <a:rPr lang="es-ES_tradnl" dirty="0" err="1">
                <a:latin typeface="+mn-lt"/>
              </a:rPr>
              <a:t>Policy</a:t>
            </a:r>
            <a:r>
              <a:rPr lang="es-ES_tradnl" dirty="0">
                <a:latin typeface="+mn-lt"/>
              </a:rPr>
              <a:t> </a:t>
            </a:r>
            <a:r>
              <a:rPr lang="es-ES_tradnl" dirty="0" err="1">
                <a:latin typeface="+mn-lt"/>
              </a:rPr>
              <a:t>coordination</a:t>
            </a:r>
            <a:r>
              <a:rPr lang="es-ES_tradnl" dirty="0">
                <a:latin typeface="+mn-lt"/>
              </a:rPr>
              <a:t> in </a:t>
            </a:r>
            <a:r>
              <a:rPr lang="es-ES_tradnl" dirty="0" err="1">
                <a:latin typeface="+mn-lt"/>
              </a:rPr>
              <a:t>the</a:t>
            </a:r>
            <a:r>
              <a:rPr lang="es-ES_tradnl" dirty="0">
                <a:latin typeface="+mn-lt"/>
              </a:rPr>
              <a:t> </a:t>
            </a:r>
            <a:r>
              <a:rPr lang="es-ES_tradnl" dirty="0" err="1">
                <a:latin typeface="+mn-lt"/>
              </a:rPr>
              <a:t>face</a:t>
            </a:r>
            <a:r>
              <a:rPr lang="es-ES_tradnl" dirty="0">
                <a:latin typeface="+mn-lt"/>
              </a:rPr>
              <a:t> of </a:t>
            </a:r>
            <a:r>
              <a:rPr lang="es-ES_tradnl" dirty="0" err="1">
                <a:latin typeface="+mn-lt"/>
              </a:rPr>
              <a:t>increasing</a:t>
            </a:r>
            <a:r>
              <a:rPr lang="es-ES_tradnl" dirty="0">
                <a:latin typeface="+mn-lt"/>
              </a:rPr>
              <a:t> global </a:t>
            </a:r>
            <a:r>
              <a:rPr lang="es-ES_tradnl" dirty="0" err="1">
                <a:latin typeface="+mn-lt"/>
              </a:rPr>
              <a:t>interconnectedness</a:t>
            </a:r>
            <a:r>
              <a:rPr lang="es-ES_tradnl" dirty="0">
                <a:latin typeface="+mn-lt"/>
              </a:rPr>
              <a:t> </a:t>
            </a:r>
          </a:p>
          <a:p>
            <a:pPr marL="342900" indent="-342900" eaLnBrk="0" hangingPunct="0">
              <a:spcBef>
                <a:spcPts val="0"/>
              </a:spcBef>
              <a:spcAft>
                <a:spcPts val="600"/>
              </a:spcAft>
              <a:buClr>
                <a:srgbClr val="993300"/>
              </a:buClr>
              <a:buFont typeface="Wingdings" pitchFamily="2" charset="2"/>
              <a:buChar char="q"/>
              <a:defRPr/>
            </a:pPr>
            <a:r>
              <a:rPr lang="es-ES_tradnl" dirty="0" err="1">
                <a:latin typeface="+mn-lt"/>
              </a:rPr>
              <a:t>The</a:t>
            </a:r>
            <a:r>
              <a:rPr lang="es-ES_tradnl" dirty="0">
                <a:latin typeface="+mn-lt"/>
              </a:rPr>
              <a:t> crisis has </a:t>
            </a:r>
            <a:r>
              <a:rPr lang="es-ES_tradnl" dirty="0" err="1">
                <a:latin typeface="+mn-lt"/>
              </a:rPr>
              <a:t>speeded</a:t>
            </a:r>
            <a:r>
              <a:rPr lang="es-ES_tradnl" dirty="0">
                <a:latin typeface="+mn-lt"/>
              </a:rPr>
              <a:t> up </a:t>
            </a:r>
            <a:r>
              <a:rPr lang="es-ES_tradnl" dirty="0" err="1">
                <a:latin typeface="+mn-lt"/>
              </a:rPr>
              <a:t>changes</a:t>
            </a:r>
            <a:r>
              <a:rPr lang="es-ES_tradnl" dirty="0">
                <a:latin typeface="+mn-lt"/>
              </a:rPr>
              <a:t> in </a:t>
            </a:r>
            <a:r>
              <a:rPr lang="es-ES_tradnl" dirty="0" err="1">
                <a:latin typeface="+mn-lt"/>
              </a:rPr>
              <a:t>the</a:t>
            </a:r>
            <a:r>
              <a:rPr lang="es-ES_tradnl" dirty="0">
                <a:latin typeface="+mn-lt"/>
              </a:rPr>
              <a:t> </a:t>
            </a:r>
            <a:r>
              <a:rPr lang="es-ES_tradnl" dirty="0" err="1">
                <a:latin typeface="+mn-lt"/>
              </a:rPr>
              <a:t>way</a:t>
            </a:r>
            <a:r>
              <a:rPr lang="es-ES_tradnl" dirty="0">
                <a:latin typeface="+mn-lt"/>
              </a:rPr>
              <a:t> </a:t>
            </a:r>
            <a:r>
              <a:rPr lang="es-ES_tradnl" dirty="0" err="1">
                <a:latin typeface="+mn-lt"/>
              </a:rPr>
              <a:t>policy</a:t>
            </a:r>
            <a:r>
              <a:rPr lang="es-ES_tradnl" dirty="0">
                <a:latin typeface="+mn-lt"/>
              </a:rPr>
              <a:t> </a:t>
            </a:r>
            <a:r>
              <a:rPr lang="es-ES_tradnl" dirty="0" err="1">
                <a:latin typeface="+mn-lt"/>
              </a:rPr>
              <a:t>coordination</a:t>
            </a:r>
            <a:r>
              <a:rPr lang="es-ES_tradnl" dirty="0">
                <a:latin typeface="+mn-lt"/>
              </a:rPr>
              <a:t> </a:t>
            </a:r>
            <a:r>
              <a:rPr lang="es-ES_tradnl" dirty="0" err="1">
                <a:latin typeface="+mn-lt"/>
              </a:rPr>
              <a:t>is</a:t>
            </a:r>
            <a:r>
              <a:rPr lang="es-ES_tradnl" dirty="0">
                <a:latin typeface="+mn-lt"/>
              </a:rPr>
              <a:t> </a:t>
            </a:r>
            <a:r>
              <a:rPr lang="es-ES_tradnl" dirty="0" err="1">
                <a:latin typeface="+mn-lt"/>
              </a:rPr>
              <a:t>achieved</a:t>
            </a:r>
            <a:r>
              <a:rPr lang="es-ES_tradnl" dirty="0">
                <a:latin typeface="+mn-lt"/>
              </a:rPr>
              <a:t> at </a:t>
            </a:r>
            <a:r>
              <a:rPr lang="es-ES_tradnl" dirty="0" err="1">
                <a:latin typeface="+mn-lt"/>
              </a:rPr>
              <a:t>the</a:t>
            </a:r>
            <a:r>
              <a:rPr lang="es-ES_tradnl" dirty="0">
                <a:latin typeface="+mn-lt"/>
              </a:rPr>
              <a:t> global </a:t>
            </a:r>
            <a:r>
              <a:rPr lang="es-ES_tradnl" dirty="0" err="1">
                <a:latin typeface="+mn-lt"/>
              </a:rPr>
              <a:t>level</a:t>
            </a:r>
            <a:r>
              <a:rPr lang="en-US" kern="0" dirty="0">
                <a:latin typeface="+mn-lt"/>
              </a:rPr>
              <a:t>: </a:t>
            </a:r>
            <a:r>
              <a:rPr lang="en-US" kern="0" dirty="0" err="1">
                <a:latin typeface="+mn-lt"/>
              </a:rPr>
              <a:t>geografically</a:t>
            </a:r>
            <a:r>
              <a:rPr lang="en-US" kern="0" dirty="0">
                <a:latin typeface="+mn-lt"/>
              </a:rPr>
              <a:t>  and </a:t>
            </a:r>
            <a:r>
              <a:rPr lang="es-ES_tradnl" dirty="0" err="1">
                <a:latin typeface="+mn-lt"/>
              </a:rPr>
              <a:t>across</a:t>
            </a:r>
            <a:r>
              <a:rPr lang="es-ES_tradnl" dirty="0">
                <a:latin typeface="+mn-lt"/>
              </a:rPr>
              <a:t> </a:t>
            </a:r>
            <a:r>
              <a:rPr lang="es-ES_tradnl" dirty="0" err="1">
                <a:latin typeface="+mn-lt"/>
              </a:rPr>
              <a:t>policies</a:t>
            </a:r>
            <a:r>
              <a:rPr lang="es-ES_tradnl" dirty="0">
                <a:latin typeface="+mn-lt"/>
              </a:rPr>
              <a:t>: </a:t>
            </a:r>
            <a:endParaRPr lang="en-US" b="0" kern="0" dirty="0">
              <a:solidFill>
                <a:srgbClr val="B35C48"/>
              </a:solidFill>
              <a:latin typeface="+mn-lt"/>
            </a:endParaRPr>
          </a:p>
          <a:p>
            <a:pPr marL="1349375" lvl="2" indent="-357188" eaLnBrk="0" hangingPunct="0">
              <a:spcBef>
                <a:spcPts val="0"/>
              </a:spcBef>
              <a:spcAft>
                <a:spcPts val="600"/>
              </a:spcAft>
              <a:buClr>
                <a:srgbClr val="666666"/>
              </a:buClr>
              <a:buFont typeface="Wingdings" pitchFamily="2" charset="2"/>
              <a:buChar char="q"/>
              <a:defRPr/>
            </a:pPr>
            <a:r>
              <a:rPr lang="es-ES_tradnl" dirty="0" err="1">
                <a:latin typeface="+mn-lt"/>
              </a:rPr>
              <a:t>financial</a:t>
            </a:r>
            <a:r>
              <a:rPr lang="es-ES_tradnl" dirty="0">
                <a:latin typeface="+mn-lt"/>
              </a:rPr>
              <a:t> </a:t>
            </a:r>
            <a:r>
              <a:rPr lang="es-ES_tradnl" dirty="0" err="1">
                <a:latin typeface="+mn-lt"/>
              </a:rPr>
              <a:t>stability</a:t>
            </a:r>
            <a:endParaRPr lang="en-US" b="0" kern="0" dirty="0">
              <a:solidFill>
                <a:srgbClr val="B35C48"/>
              </a:solidFill>
              <a:latin typeface="+mn-lt"/>
            </a:endParaRPr>
          </a:p>
          <a:p>
            <a:pPr marL="1349375" lvl="2" indent="-357188" eaLnBrk="0" hangingPunct="0">
              <a:spcBef>
                <a:spcPts val="0"/>
              </a:spcBef>
              <a:spcAft>
                <a:spcPts val="600"/>
              </a:spcAft>
              <a:buClr>
                <a:srgbClr val="666666"/>
              </a:buClr>
              <a:buFont typeface="Wingdings" pitchFamily="2" charset="2"/>
              <a:buChar char="q"/>
              <a:defRPr/>
            </a:pPr>
            <a:r>
              <a:rPr lang="es-ES_tradnl" dirty="0">
                <a:latin typeface="+mn-lt"/>
              </a:rPr>
              <a:t>macro </a:t>
            </a:r>
            <a:r>
              <a:rPr lang="es-ES_tradnl" dirty="0" err="1">
                <a:latin typeface="+mn-lt"/>
              </a:rPr>
              <a:t>policies</a:t>
            </a:r>
            <a:r>
              <a:rPr lang="es-ES_tradnl" dirty="0">
                <a:latin typeface="+mn-lt"/>
              </a:rPr>
              <a:t> </a:t>
            </a:r>
          </a:p>
          <a:p>
            <a:pPr marL="1349375" lvl="2" indent="-357188" eaLnBrk="0" hangingPunct="0">
              <a:spcBef>
                <a:spcPts val="0"/>
              </a:spcBef>
              <a:spcAft>
                <a:spcPts val="600"/>
              </a:spcAft>
              <a:buClr>
                <a:srgbClr val="666666"/>
              </a:buClr>
              <a:buFont typeface="Wingdings" pitchFamily="2" charset="2"/>
              <a:buChar char="q"/>
              <a:defRPr/>
            </a:pPr>
            <a:r>
              <a:rPr lang="es-ES_tradnl" dirty="0" err="1">
                <a:latin typeface="+mn-lt"/>
              </a:rPr>
              <a:t>structural</a:t>
            </a:r>
            <a:r>
              <a:rPr lang="es-ES_tradnl" dirty="0">
                <a:latin typeface="+mn-lt"/>
              </a:rPr>
              <a:t> </a:t>
            </a:r>
            <a:r>
              <a:rPr lang="es-ES_tradnl" dirty="0" err="1">
                <a:latin typeface="+mn-lt"/>
              </a:rPr>
              <a:t>policies</a:t>
            </a:r>
            <a:endParaRPr lang="en-US" b="0" kern="0" dirty="0">
              <a:solidFill>
                <a:srgbClr val="B35C48"/>
              </a:solidFill>
              <a:latin typeface="+mn-lt"/>
            </a:endParaRPr>
          </a:p>
          <a:p>
            <a:pPr marL="342900" indent="-342900" eaLnBrk="0" hangingPunct="0">
              <a:spcBef>
                <a:spcPts val="0"/>
              </a:spcBef>
              <a:spcAft>
                <a:spcPts val="600"/>
              </a:spcAft>
              <a:buClr>
                <a:srgbClr val="993300"/>
              </a:buClr>
              <a:buFont typeface="Wingdings" pitchFamily="2" charset="2"/>
              <a:buChar char="q"/>
              <a:defRPr/>
            </a:pPr>
            <a:r>
              <a:rPr lang="en-US" kern="0" dirty="0">
                <a:latin typeface="+mn-lt"/>
              </a:rPr>
              <a:t>In Europe, and specifically inside the EMU, the need for policy coordination is much more pressing  and the only way forward </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14"/>
          <p:cNvSpPr txBox="1">
            <a:spLocks noChangeArrowheads="1"/>
          </p:cNvSpPr>
          <p:nvPr/>
        </p:nvSpPr>
        <p:spPr bwMode="auto">
          <a:xfrm>
            <a:off x="3082925" y="4546600"/>
            <a:ext cx="184150" cy="366713"/>
          </a:xfrm>
          <a:prstGeom prst="rect">
            <a:avLst/>
          </a:prstGeom>
          <a:noFill/>
          <a:ln w="9525">
            <a:noFill/>
            <a:miter lim="800000"/>
            <a:headEnd/>
            <a:tailEnd/>
          </a:ln>
        </p:spPr>
        <p:txBody>
          <a:bodyPr wrap="none">
            <a:spAutoFit/>
          </a:bodyPr>
          <a:lstStyle/>
          <a:p>
            <a:endParaRPr lang="es-E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4 Marcador de número de diapositiva"/>
          <p:cNvSpPr>
            <a:spLocks noGrp="1"/>
          </p:cNvSpPr>
          <p:nvPr>
            <p:ph type="sldNum" sz="quarter" idx="10"/>
          </p:nvPr>
        </p:nvSpPr>
        <p:spPr>
          <a:noFill/>
        </p:spPr>
        <p:txBody>
          <a:bodyPr/>
          <a:lstStyle/>
          <a:p>
            <a:fld id="{75963EEC-145C-4AC7-979B-945A44A6F0BF}" type="slidenum">
              <a:rPr lang="es-ES_tradnl" smtClean="0"/>
              <a:pPr/>
              <a:t>35</a:t>
            </a:fld>
            <a:endParaRPr lang="es-ES_tradnl" smtClean="0"/>
          </a:p>
        </p:txBody>
      </p:sp>
      <p:sp>
        <p:nvSpPr>
          <p:cNvPr id="10" name="9 Redondear rectángulo de esquina diagonal"/>
          <p:cNvSpPr/>
          <p:nvPr/>
        </p:nvSpPr>
        <p:spPr bwMode="auto">
          <a:xfrm>
            <a:off x="346075" y="1352550"/>
            <a:ext cx="8347075" cy="973138"/>
          </a:xfrm>
          <a:prstGeom prst="round2DiagRect">
            <a:avLst/>
          </a:prstGeom>
          <a:solidFill>
            <a:srgbClr val="CBD4DB"/>
          </a:solidFill>
          <a:ln w="12700" algn="ctr">
            <a:solidFill>
              <a:srgbClr val="003366"/>
            </a:solidFill>
            <a:round/>
            <a:headEnd/>
            <a:tailEnd/>
          </a:ln>
        </p:spPr>
        <p:txBody>
          <a:bodyPr anchor="ctr"/>
          <a:lstStyle/>
          <a:p>
            <a:pPr marL="261938" indent="-261938" algn="ctr" eaLnBrk="0" hangingPunct="0">
              <a:spcBef>
                <a:spcPct val="20000"/>
              </a:spcBef>
              <a:buClr>
                <a:srgbClr val="993300"/>
              </a:buClr>
              <a:defRPr/>
            </a:pPr>
            <a:endParaRPr lang="es-ES_tradnl" dirty="0"/>
          </a:p>
          <a:p>
            <a:pPr marL="261938" indent="-261938" algn="ctr" eaLnBrk="0" hangingPunct="0">
              <a:spcBef>
                <a:spcPct val="20000"/>
              </a:spcBef>
              <a:buClr>
                <a:srgbClr val="993300"/>
              </a:buClr>
              <a:defRPr/>
            </a:pPr>
            <a:endParaRPr lang="es-ES_tradnl" dirty="0"/>
          </a:p>
          <a:p>
            <a:pPr indent="6350" eaLnBrk="0" hangingPunct="0">
              <a:spcBef>
                <a:spcPct val="20000"/>
              </a:spcBef>
              <a:buClr>
                <a:srgbClr val="993300"/>
              </a:buClr>
              <a:defRPr/>
            </a:pPr>
            <a:endParaRPr lang="es-ES_tradnl" dirty="0"/>
          </a:p>
          <a:p>
            <a:pPr indent="6350" eaLnBrk="0" hangingPunct="0">
              <a:spcBef>
                <a:spcPct val="20000"/>
              </a:spcBef>
              <a:buClr>
                <a:srgbClr val="993300"/>
              </a:buClr>
              <a:defRPr/>
            </a:pPr>
            <a:r>
              <a:rPr lang="es-ES_tradnl" dirty="0">
                <a:latin typeface="BdE Neue Helvetica 45 Light" pitchFamily="34" charset="0"/>
              </a:rPr>
              <a:t>MACROPRUDENTIAL SURVEILLANCE</a:t>
            </a:r>
          </a:p>
          <a:p>
            <a:pPr marL="725488" indent="6350" eaLnBrk="0" hangingPunct="0">
              <a:spcBef>
                <a:spcPct val="20000"/>
              </a:spcBef>
              <a:buClr>
                <a:srgbClr val="993300"/>
              </a:buClr>
              <a:buFont typeface="Arial" pitchFamily="34" charset="0"/>
              <a:buChar char="•"/>
              <a:defRPr/>
            </a:pPr>
            <a:r>
              <a:rPr lang="es-ES_tradnl" dirty="0">
                <a:latin typeface="BdE Neue Helvetica 45 Light" pitchFamily="34" charset="0"/>
              </a:rPr>
              <a:t> </a:t>
            </a:r>
            <a:r>
              <a:rPr lang="es-ES_tradnl" dirty="0" err="1">
                <a:latin typeface="BdE Neue Helvetica 45 Light" pitchFamily="34" charset="0"/>
              </a:rPr>
              <a:t>European</a:t>
            </a:r>
            <a:r>
              <a:rPr lang="es-ES_tradnl" dirty="0">
                <a:latin typeface="BdE Neue Helvetica 45 Light" pitchFamily="34" charset="0"/>
              </a:rPr>
              <a:t> </a:t>
            </a:r>
            <a:r>
              <a:rPr lang="es-ES_tradnl" dirty="0" err="1">
                <a:latin typeface="BdE Neue Helvetica 45 Light" pitchFamily="34" charset="0"/>
              </a:rPr>
              <a:t>Systemic</a:t>
            </a:r>
            <a:r>
              <a:rPr lang="es-ES_tradnl" dirty="0">
                <a:latin typeface="BdE Neue Helvetica 45 Light" pitchFamily="34" charset="0"/>
              </a:rPr>
              <a:t> </a:t>
            </a:r>
            <a:r>
              <a:rPr lang="es-ES_tradnl" dirty="0" err="1">
                <a:latin typeface="BdE Neue Helvetica 45 Light" pitchFamily="34" charset="0"/>
              </a:rPr>
              <a:t>Risk</a:t>
            </a:r>
            <a:r>
              <a:rPr lang="es-ES_tradnl" dirty="0">
                <a:latin typeface="BdE Neue Helvetica 45 Light" pitchFamily="34" charset="0"/>
              </a:rPr>
              <a:t> </a:t>
            </a:r>
            <a:r>
              <a:rPr lang="es-ES_tradnl" dirty="0" err="1">
                <a:latin typeface="BdE Neue Helvetica 45 Light" pitchFamily="34" charset="0"/>
              </a:rPr>
              <a:t>Board</a:t>
            </a:r>
            <a:r>
              <a:rPr lang="es-ES_tradnl" dirty="0">
                <a:latin typeface="BdE Neue Helvetica 45 Light" pitchFamily="34" charset="0"/>
              </a:rPr>
              <a:t> (ESRB)</a:t>
            </a:r>
          </a:p>
          <a:p>
            <a:pPr indent="6350" eaLnBrk="0" hangingPunct="0">
              <a:spcBef>
                <a:spcPct val="20000"/>
              </a:spcBef>
              <a:buClr>
                <a:srgbClr val="993300"/>
              </a:buClr>
              <a:defRPr/>
            </a:pPr>
            <a:r>
              <a:rPr lang="es-ES_tradnl" dirty="0">
                <a:latin typeface="BdE Neue Helvetica 45 Light" pitchFamily="34" charset="0"/>
              </a:rPr>
              <a:t> </a:t>
            </a:r>
          </a:p>
          <a:p>
            <a:pPr marL="261938" indent="-261938" algn="ctr" eaLnBrk="0" hangingPunct="0">
              <a:spcBef>
                <a:spcPct val="20000"/>
              </a:spcBef>
              <a:buClr>
                <a:srgbClr val="993300"/>
              </a:buClr>
              <a:buFont typeface="Arial" pitchFamily="34" charset="0"/>
              <a:buChar char="•"/>
              <a:defRPr/>
            </a:pPr>
            <a:endParaRPr lang="es-ES_tradnl" dirty="0"/>
          </a:p>
          <a:p>
            <a:pPr marL="261938" indent="-261938" algn="ctr" eaLnBrk="0" hangingPunct="0">
              <a:spcBef>
                <a:spcPct val="20000"/>
              </a:spcBef>
              <a:buClr>
                <a:srgbClr val="993300"/>
              </a:buClr>
              <a:defRPr/>
            </a:pPr>
            <a:endParaRPr lang="es-ES_tradnl" dirty="0"/>
          </a:p>
        </p:txBody>
      </p:sp>
      <p:sp>
        <p:nvSpPr>
          <p:cNvPr id="18" name="17 Redondear rectángulo de esquina diagonal"/>
          <p:cNvSpPr/>
          <p:nvPr/>
        </p:nvSpPr>
        <p:spPr bwMode="auto">
          <a:xfrm>
            <a:off x="331788" y="3498850"/>
            <a:ext cx="8372475" cy="2570163"/>
          </a:xfrm>
          <a:prstGeom prst="round2DiagRect">
            <a:avLst/>
          </a:prstGeom>
          <a:solidFill>
            <a:srgbClr val="CBD4DB"/>
          </a:solidFill>
          <a:ln w="12700" algn="ctr">
            <a:solidFill>
              <a:srgbClr val="003366"/>
            </a:solidFill>
            <a:round/>
            <a:headEnd/>
            <a:tailEnd/>
          </a:ln>
        </p:spPr>
        <p:txBody>
          <a:bodyPr anchor="ctr"/>
          <a:lstStyle/>
          <a:p>
            <a:pPr marL="261938" indent="-261938" algn="ctr" eaLnBrk="0" hangingPunct="0">
              <a:spcBef>
                <a:spcPct val="20000"/>
              </a:spcBef>
              <a:buClr>
                <a:srgbClr val="993300"/>
              </a:buClr>
              <a:defRPr/>
            </a:pPr>
            <a:endParaRPr lang="es-ES_tradnl" dirty="0"/>
          </a:p>
          <a:p>
            <a:pPr marL="261938" indent="-261938" algn="ctr" eaLnBrk="0" hangingPunct="0">
              <a:spcBef>
                <a:spcPct val="20000"/>
              </a:spcBef>
              <a:buClr>
                <a:srgbClr val="993300"/>
              </a:buClr>
              <a:defRPr/>
            </a:pPr>
            <a:endParaRPr lang="es-ES_tradnl" dirty="0"/>
          </a:p>
          <a:p>
            <a:pPr marL="261938" indent="-261938" eaLnBrk="0" hangingPunct="0">
              <a:spcBef>
                <a:spcPct val="20000"/>
              </a:spcBef>
              <a:buClr>
                <a:srgbClr val="993300"/>
              </a:buClr>
              <a:defRPr/>
            </a:pPr>
            <a:endParaRPr lang="es-ES_tradnl" dirty="0"/>
          </a:p>
          <a:p>
            <a:pPr marL="261938" indent="-261938" eaLnBrk="0" hangingPunct="0">
              <a:spcBef>
                <a:spcPct val="20000"/>
              </a:spcBef>
              <a:buClr>
                <a:srgbClr val="993300"/>
              </a:buClr>
              <a:defRPr/>
            </a:pPr>
            <a:endParaRPr lang="es-ES_tradnl" dirty="0"/>
          </a:p>
          <a:p>
            <a:pPr marL="261938" indent="-261938" eaLnBrk="0" hangingPunct="0">
              <a:spcBef>
                <a:spcPct val="20000"/>
              </a:spcBef>
              <a:buClr>
                <a:srgbClr val="993300"/>
              </a:buClr>
              <a:defRPr/>
            </a:pPr>
            <a:r>
              <a:rPr lang="es-ES_tradnl" dirty="0">
                <a:latin typeface="BdE Neue Helvetica 45 Light" pitchFamily="34" charset="0"/>
              </a:rPr>
              <a:t>MICROPRUDENTIAL SURVEILLANCE</a:t>
            </a:r>
          </a:p>
          <a:p>
            <a:pPr marL="261938" indent="-261938" eaLnBrk="0" hangingPunct="0">
              <a:spcBef>
                <a:spcPct val="20000"/>
              </a:spcBef>
              <a:buClr>
                <a:srgbClr val="993300"/>
              </a:buClr>
              <a:buFont typeface="Arial" charset="0"/>
              <a:buChar char="•"/>
              <a:defRPr/>
            </a:pPr>
            <a:r>
              <a:rPr lang="es-ES_tradnl" dirty="0" err="1">
                <a:latin typeface="BdE Neue Helvetica 45 Light" pitchFamily="34" charset="0"/>
              </a:rPr>
              <a:t>Three</a:t>
            </a:r>
            <a:r>
              <a:rPr lang="es-ES_tradnl" dirty="0">
                <a:latin typeface="BdE Neue Helvetica 45 Light" pitchFamily="34" charset="0"/>
              </a:rPr>
              <a:t> </a:t>
            </a:r>
            <a:r>
              <a:rPr lang="es-ES_tradnl" dirty="0" err="1">
                <a:latin typeface="BdE Neue Helvetica 45 Light" pitchFamily="34" charset="0"/>
              </a:rPr>
              <a:t>European</a:t>
            </a:r>
            <a:r>
              <a:rPr lang="es-ES_tradnl" dirty="0">
                <a:latin typeface="BdE Neue Helvetica 45 Light" pitchFamily="34" charset="0"/>
              </a:rPr>
              <a:t> </a:t>
            </a:r>
            <a:r>
              <a:rPr lang="es-ES_tradnl" dirty="0" err="1">
                <a:latin typeface="BdE Neue Helvetica 45 Light" pitchFamily="34" charset="0"/>
              </a:rPr>
              <a:t>Surveillance</a:t>
            </a:r>
            <a:r>
              <a:rPr lang="es-ES_tradnl" dirty="0">
                <a:latin typeface="BdE Neue Helvetica 45 Light" pitchFamily="34" charset="0"/>
              </a:rPr>
              <a:t> </a:t>
            </a:r>
            <a:r>
              <a:rPr lang="es-ES_tradnl" dirty="0" err="1">
                <a:latin typeface="BdE Neue Helvetica 45 Light" pitchFamily="34" charset="0"/>
              </a:rPr>
              <a:t>Authorities</a:t>
            </a:r>
            <a:r>
              <a:rPr lang="es-ES_tradnl" dirty="0">
                <a:latin typeface="BdE Neue Helvetica 45 Light" pitchFamily="34" charset="0"/>
              </a:rPr>
              <a:t> (ESA) (</a:t>
            </a:r>
            <a:r>
              <a:rPr lang="es-ES_tradnl" dirty="0" err="1">
                <a:latin typeface="BdE Neue Helvetica 45 Light" pitchFamily="34" charset="0"/>
              </a:rPr>
              <a:t>banks</a:t>
            </a:r>
            <a:r>
              <a:rPr lang="es-ES_tradnl" dirty="0">
                <a:latin typeface="BdE Neue Helvetica 45 Light" pitchFamily="34" charset="0"/>
              </a:rPr>
              <a:t>, </a:t>
            </a:r>
            <a:r>
              <a:rPr lang="es-ES_tradnl" dirty="0" err="1">
                <a:latin typeface="BdE Neue Helvetica 45 Light" pitchFamily="34" charset="0"/>
              </a:rPr>
              <a:t>insurance</a:t>
            </a:r>
            <a:r>
              <a:rPr lang="es-ES_tradnl" dirty="0">
                <a:latin typeface="BdE Neue Helvetica 45 Light" pitchFamily="34" charset="0"/>
              </a:rPr>
              <a:t> and </a:t>
            </a:r>
            <a:r>
              <a:rPr lang="es-ES_tradnl" dirty="0" err="1">
                <a:latin typeface="BdE Neue Helvetica 45 Light" pitchFamily="34" charset="0"/>
              </a:rPr>
              <a:t>markets</a:t>
            </a:r>
            <a:r>
              <a:rPr lang="es-ES_tradnl" dirty="0">
                <a:latin typeface="BdE Neue Helvetica 45 Light" pitchFamily="34" charset="0"/>
              </a:rPr>
              <a:t> </a:t>
            </a:r>
            <a:r>
              <a:rPr lang="es-ES_tradnl" sz="1400" b="0" dirty="0">
                <a:latin typeface="BdE Neue Helvetica 45 Light" pitchFamily="34" charset="0"/>
              </a:rPr>
              <a:t>(</a:t>
            </a:r>
            <a:r>
              <a:rPr lang="es-ES_tradnl" sz="1400" b="0" dirty="0" err="1">
                <a:latin typeface="BdE Neue Helvetica 45 Light" pitchFamily="34" charset="0"/>
              </a:rPr>
              <a:t>the</a:t>
            </a:r>
            <a:r>
              <a:rPr lang="es-ES_tradnl" sz="1400" b="0" dirty="0">
                <a:latin typeface="BdE Neue Helvetica 45 Light" pitchFamily="34" charset="0"/>
              </a:rPr>
              <a:t> </a:t>
            </a:r>
            <a:r>
              <a:rPr lang="es-ES_tradnl" sz="1400" b="0" dirty="0" err="1">
                <a:latin typeface="BdE Neue Helvetica 45 Light" pitchFamily="34" charset="0"/>
              </a:rPr>
              <a:t>decision-making</a:t>
            </a:r>
            <a:r>
              <a:rPr lang="es-ES_tradnl" sz="1400" b="0" dirty="0">
                <a:latin typeface="BdE Neue Helvetica 45 Light" pitchFamily="34" charset="0"/>
              </a:rPr>
              <a:t> </a:t>
            </a:r>
            <a:r>
              <a:rPr lang="es-ES_tradnl" sz="1400" b="0" dirty="0" err="1">
                <a:latin typeface="BdE Neue Helvetica 45 Light" pitchFamily="34" charset="0"/>
              </a:rPr>
              <a:t>body</a:t>
            </a:r>
            <a:r>
              <a:rPr lang="es-ES_tradnl" sz="1400" b="0" dirty="0">
                <a:latin typeface="BdE Neue Helvetica 45 Light" pitchFamily="34" charset="0"/>
              </a:rPr>
              <a:t> </a:t>
            </a:r>
            <a:r>
              <a:rPr lang="es-ES_tradnl" sz="1400" b="0" dirty="0" err="1">
                <a:latin typeface="BdE Neue Helvetica 45 Light" pitchFamily="34" charset="0"/>
              </a:rPr>
              <a:t>is</a:t>
            </a:r>
            <a:r>
              <a:rPr lang="es-ES_tradnl" sz="1400" b="0" dirty="0">
                <a:latin typeface="BdE Neue Helvetica 45 Light" pitchFamily="34" charset="0"/>
              </a:rPr>
              <a:t> </a:t>
            </a:r>
            <a:r>
              <a:rPr lang="es-ES_tradnl" sz="1400" b="0" dirty="0" err="1">
                <a:latin typeface="BdE Neue Helvetica 45 Light" pitchFamily="34" charset="0"/>
              </a:rPr>
              <a:t>the</a:t>
            </a:r>
            <a:r>
              <a:rPr lang="es-ES_tradnl" sz="1400" b="0" dirty="0">
                <a:latin typeface="BdE Neue Helvetica 45 Light" pitchFamily="34" charset="0"/>
              </a:rPr>
              <a:t> ESRB </a:t>
            </a:r>
            <a:r>
              <a:rPr lang="es-ES_tradnl" sz="1400" b="0" dirty="0" err="1">
                <a:latin typeface="BdE Neue Helvetica 45 Light" pitchFamily="34" charset="0"/>
              </a:rPr>
              <a:t>composed</a:t>
            </a:r>
            <a:r>
              <a:rPr lang="es-ES_tradnl" sz="1400" b="0" dirty="0">
                <a:latin typeface="BdE Neue Helvetica 45 Light" pitchFamily="34" charset="0"/>
              </a:rPr>
              <a:t> of </a:t>
            </a:r>
            <a:r>
              <a:rPr lang="es-ES_tradnl" sz="1400" b="0" dirty="0" err="1">
                <a:latin typeface="BdE Neue Helvetica 45 Light" pitchFamily="34" charset="0"/>
              </a:rPr>
              <a:t>the</a:t>
            </a:r>
            <a:r>
              <a:rPr lang="es-ES_tradnl" sz="1400" b="0" dirty="0">
                <a:latin typeface="BdE Neue Helvetica 45 Light" pitchFamily="34" charset="0"/>
              </a:rPr>
              <a:t> </a:t>
            </a:r>
            <a:r>
              <a:rPr lang="es-ES_tradnl" sz="1400" b="0" dirty="0" err="1">
                <a:latin typeface="BdE Neue Helvetica 45 Light" pitchFamily="34" charset="0"/>
              </a:rPr>
              <a:t>chiefs</a:t>
            </a:r>
            <a:r>
              <a:rPr lang="es-ES_tradnl" sz="1400" b="0" dirty="0">
                <a:latin typeface="BdE Neue Helvetica 45 Light" pitchFamily="34" charset="0"/>
              </a:rPr>
              <a:t> of </a:t>
            </a:r>
            <a:r>
              <a:rPr lang="es-ES_tradnl" sz="1400" b="0" dirty="0" err="1">
                <a:latin typeface="BdE Neue Helvetica 45 Light" pitchFamily="34" charset="0"/>
              </a:rPr>
              <a:t>the</a:t>
            </a:r>
            <a:r>
              <a:rPr lang="es-ES_tradnl" sz="1400" b="0" dirty="0">
                <a:latin typeface="BdE Neue Helvetica 45 Light" pitchFamily="34" charset="0"/>
              </a:rPr>
              <a:t> </a:t>
            </a:r>
            <a:r>
              <a:rPr lang="es-ES_tradnl" sz="1400" b="0" dirty="0" err="1">
                <a:latin typeface="BdE Neue Helvetica 45 Light" pitchFamily="34" charset="0"/>
              </a:rPr>
              <a:t>national</a:t>
            </a:r>
            <a:r>
              <a:rPr lang="es-ES_tradnl" sz="1400" b="0" dirty="0">
                <a:latin typeface="BdE Neue Helvetica 45 Light" pitchFamily="34" charset="0"/>
              </a:rPr>
              <a:t> </a:t>
            </a:r>
            <a:r>
              <a:rPr lang="es-ES_tradnl" sz="1400" b="0" dirty="0" err="1">
                <a:latin typeface="BdE Neue Helvetica 45 Light" pitchFamily="34" charset="0"/>
              </a:rPr>
              <a:t>supervisors</a:t>
            </a:r>
            <a:r>
              <a:rPr lang="es-ES_tradnl" sz="1400" b="0" dirty="0">
                <a:latin typeface="BdE Neue Helvetica 45 Light" pitchFamily="34" charset="0"/>
              </a:rPr>
              <a:t>)</a:t>
            </a:r>
          </a:p>
          <a:p>
            <a:pPr marL="261938" indent="-261938" eaLnBrk="0" hangingPunct="0">
              <a:spcBef>
                <a:spcPct val="20000"/>
              </a:spcBef>
              <a:buClr>
                <a:srgbClr val="993300"/>
              </a:buClr>
              <a:buFont typeface="Arial" charset="0"/>
              <a:buChar char="•"/>
              <a:defRPr/>
            </a:pPr>
            <a:r>
              <a:rPr lang="es-ES_tradnl" dirty="0" err="1">
                <a:latin typeface="BdE Neue Helvetica 45 Light" pitchFamily="34" charset="0"/>
              </a:rPr>
              <a:t>Mixed</a:t>
            </a:r>
            <a:r>
              <a:rPr lang="es-ES_tradnl" dirty="0">
                <a:latin typeface="BdE Neue Helvetica 45 Light" pitchFamily="34" charset="0"/>
              </a:rPr>
              <a:t> </a:t>
            </a:r>
            <a:r>
              <a:rPr lang="es-ES_tradnl" dirty="0" err="1">
                <a:latin typeface="BdE Neue Helvetica 45 Light" pitchFamily="34" charset="0"/>
              </a:rPr>
              <a:t>Committee</a:t>
            </a:r>
            <a:r>
              <a:rPr lang="es-ES_tradnl" dirty="0">
                <a:latin typeface="BdE Neue Helvetica 45 Light" pitchFamily="34" charset="0"/>
              </a:rPr>
              <a:t> of </a:t>
            </a:r>
            <a:r>
              <a:rPr lang="es-ES_tradnl" dirty="0" err="1">
                <a:latin typeface="BdE Neue Helvetica 45 Light" pitchFamily="34" charset="0"/>
              </a:rPr>
              <a:t>the</a:t>
            </a:r>
            <a:r>
              <a:rPr lang="es-ES_tradnl" dirty="0">
                <a:latin typeface="BdE Neue Helvetica 45 Light" pitchFamily="34" charset="0"/>
              </a:rPr>
              <a:t> </a:t>
            </a:r>
            <a:r>
              <a:rPr lang="es-ES_tradnl" dirty="0" err="1">
                <a:latin typeface="BdE Neue Helvetica 45 Light" pitchFamily="34" charset="0"/>
              </a:rPr>
              <a:t>European</a:t>
            </a:r>
            <a:r>
              <a:rPr lang="es-ES_tradnl" dirty="0">
                <a:latin typeface="BdE Neue Helvetica 45 Light" pitchFamily="34" charset="0"/>
              </a:rPr>
              <a:t> </a:t>
            </a:r>
            <a:r>
              <a:rPr lang="es-ES_tradnl" dirty="0" err="1">
                <a:latin typeface="BdE Neue Helvetica 45 Light" pitchFamily="34" charset="0"/>
              </a:rPr>
              <a:t>Surveillance</a:t>
            </a:r>
            <a:r>
              <a:rPr lang="es-ES_tradnl" dirty="0">
                <a:latin typeface="BdE Neue Helvetica 45 Light" pitchFamily="34" charset="0"/>
              </a:rPr>
              <a:t> </a:t>
            </a:r>
            <a:r>
              <a:rPr lang="es-ES_tradnl" dirty="0" err="1">
                <a:latin typeface="BdE Neue Helvetica 45 Light" pitchFamily="34" charset="0"/>
              </a:rPr>
              <a:t>Authorities</a:t>
            </a:r>
            <a:r>
              <a:rPr lang="es-ES_tradnl" dirty="0">
                <a:latin typeface="BdE Neue Helvetica 45 Light" pitchFamily="34" charset="0"/>
              </a:rPr>
              <a:t> </a:t>
            </a:r>
            <a:r>
              <a:rPr lang="es-ES_tradnl" sz="1400" b="0" dirty="0">
                <a:latin typeface="BdE Neue Helvetica 45 Light" pitchFamily="34" charset="0"/>
              </a:rPr>
              <a:t>(</a:t>
            </a:r>
            <a:r>
              <a:rPr lang="es-ES_tradnl" sz="1400" b="0" dirty="0" err="1">
                <a:latin typeface="BdE Neue Helvetica 45 Light" pitchFamily="34" charset="0"/>
              </a:rPr>
              <a:t>forum</a:t>
            </a:r>
            <a:r>
              <a:rPr lang="es-ES_tradnl" sz="1400" b="0" dirty="0">
                <a:latin typeface="BdE Neue Helvetica 45 Light" pitchFamily="34" charset="0"/>
              </a:rPr>
              <a:t> </a:t>
            </a:r>
            <a:r>
              <a:rPr lang="es-ES_tradnl" sz="1400" b="0" dirty="0" err="1">
                <a:latin typeface="BdE Neue Helvetica 45 Light" pitchFamily="34" charset="0"/>
              </a:rPr>
              <a:t>formed</a:t>
            </a:r>
            <a:r>
              <a:rPr lang="es-ES_tradnl" sz="1400" b="0" dirty="0">
                <a:latin typeface="BdE Neue Helvetica 45 Light" pitchFamily="34" charset="0"/>
              </a:rPr>
              <a:t> </a:t>
            </a:r>
            <a:r>
              <a:rPr lang="es-ES_tradnl" sz="1400" b="0" dirty="0" err="1">
                <a:latin typeface="BdE Neue Helvetica 45 Light" pitchFamily="34" charset="0"/>
              </a:rPr>
              <a:t>by</a:t>
            </a:r>
            <a:r>
              <a:rPr lang="es-ES_tradnl" sz="1400" b="0" dirty="0">
                <a:latin typeface="BdE Neue Helvetica 45 Light" pitchFamily="34" charset="0"/>
              </a:rPr>
              <a:t> </a:t>
            </a:r>
            <a:r>
              <a:rPr lang="es-ES_tradnl" sz="1400" b="0" dirty="0" err="1">
                <a:latin typeface="BdE Neue Helvetica 45 Light" pitchFamily="34" charset="0"/>
              </a:rPr>
              <a:t>institutional</a:t>
            </a:r>
            <a:r>
              <a:rPr lang="es-ES_tradnl" sz="1400" b="0" dirty="0">
                <a:latin typeface="BdE Neue Helvetica 45 Light" pitchFamily="34" charset="0"/>
              </a:rPr>
              <a:t> </a:t>
            </a:r>
            <a:r>
              <a:rPr lang="es-ES_tradnl" sz="1400" b="0" dirty="0" err="1">
                <a:latin typeface="BdE Neue Helvetica 45 Light" pitchFamily="34" charset="0"/>
              </a:rPr>
              <a:t>representatives</a:t>
            </a:r>
            <a:r>
              <a:rPr lang="es-ES_tradnl" sz="1400" b="0" dirty="0">
                <a:latin typeface="BdE Neue Helvetica 45 Light" pitchFamily="34" charset="0"/>
              </a:rPr>
              <a:t> of </a:t>
            </a:r>
            <a:r>
              <a:rPr lang="es-ES_tradnl" sz="1400" b="0" dirty="0" err="1">
                <a:latin typeface="BdE Neue Helvetica 45 Light" pitchFamily="34" charset="0"/>
              </a:rPr>
              <a:t>the</a:t>
            </a:r>
            <a:r>
              <a:rPr lang="es-ES_tradnl" sz="1400" b="0" dirty="0">
                <a:latin typeface="BdE Neue Helvetica 45 Light" pitchFamily="34" charset="0"/>
              </a:rPr>
              <a:t> new </a:t>
            </a:r>
            <a:r>
              <a:rPr lang="es-ES_tradnl" sz="1400" b="0" dirty="0" err="1">
                <a:latin typeface="BdE Neue Helvetica 45 Light" pitchFamily="34" charset="0"/>
              </a:rPr>
              <a:t>authorities</a:t>
            </a:r>
            <a:r>
              <a:rPr lang="es-ES_tradnl" sz="1400" b="0" dirty="0">
                <a:latin typeface="BdE Neue Helvetica 45 Light" pitchFamily="34" charset="0"/>
              </a:rPr>
              <a:t> in </a:t>
            </a:r>
            <a:r>
              <a:rPr lang="es-ES_tradnl" sz="1400" b="0" dirty="0" err="1">
                <a:latin typeface="BdE Neue Helvetica 45 Light" pitchFamily="34" charset="0"/>
              </a:rPr>
              <a:t>which</a:t>
            </a:r>
            <a:r>
              <a:rPr lang="es-ES_tradnl" sz="1400" b="0" dirty="0">
                <a:latin typeface="BdE Neue Helvetica 45 Light" pitchFamily="34" charset="0"/>
              </a:rPr>
              <a:t> </a:t>
            </a:r>
            <a:r>
              <a:rPr lang="es-ES_tradnl" sz="1400" b="0" dirty="0" err="1">
                <a:latin typeface="BdE Neue Helvetica 45 Light" pitchFamily="34" charset="0"/>
              </a:rPr>
              <a:t>the</a:t>
            </a:r>
            <a:r>
              <a:rPr lang="es-ES_tradnl" sz="1400" b="0" dirty="0">
                <a:latin typeface="BdE Neue Helvetica 45 Light" pitchFamily="34" charset="0"/>
              </a:rPr>
              <a:t> </a:t>
            </a:r>
            <a:r>
              <a:rPr lang="es-ES_tradnl" sz="1400" b="0" dirty="0" err="1">
                <a:latin typeface="BdE Neue Helvetica 45 Light" pitchFamily="34" charset="0"/>
              </a:rPr>
              <a:t>three</a:t>
            </a:r>
            <a:r>
              <a:rPr lang="es-ES_tradnl" sz="1400" b="0" dirty="0">
                <a:latin typeface="BdE Neue Helvetica 45 Light" pitchFamily="34" charset="0"/>
              </a:rPr>
              <a:t> </a:t>
            </a:r>
            <a:r>
              <a:rPr lang="es-ES_tradnl" sz="1400" b="0" dirty="0" err="1">
                <a:latin typeface="BdE Neue Helvetica 45 Light" pitchFamily="34" charset="0"/>
              </a:rPr>
              <a:t>authorities</a:t>
            </a:r>
            <a:r>
              <a:rPr lang="es-ES_tradnl" sz="1400" b="0" dirty="0">
                <a:latin typeface="BdE Neue Helvetica 45 Light" pitchFamily="34" charset="0"/>
              </a:rPr>
              <a:t> </a:t>
            </a:r>
            <a:r>
              <a:rPr lang="es-ES_tradnl" sz="1400" b="0" dirty="0" err="1">
                <a:latin typeface="BdE Neue Helvetica 45 Light" pitchFamily="34" charset="0"/>
              </a:rPr>
              <a:t>cooperate</a:t>
            </a:r>
            <a:r>
              <a:rPr lang="es-ES_tradnl" sz="1400" b="0" dirty="0">
                <a:latin typeface="BdE Neue Helvetica 45 Light" pitchFamily="34" charset="0"/>
              </a:rPr>
              <a:t> </a:t>
            </a:r>
            <a:r>
              <a:rPr lang="es-ES_tradnl" sz="1400" b="0" dirty="0" err="1">
                <a:latin typeface="BdE Neue Helvetica 45 Light" pitchFamily="34" charset="0"/>
              </a:rPr>
              <a:t>regularly</a:t>
            </a:r>
            <a:r>
              <a:rPr lang="es-ES_tradnl" sz="1400" b="0" dirty="0">
                <a:latin typeface="BdE Neue Helvetica 45 Light" pitchFamily="34" charset="0"/>
              </a:rPr>
              <a:t> </a:t>
            </a:r>
            <a:r>
              <a:rPr lang="es-ES_tradnl" sz="1400" b="0" dirty="0" err="1">
                <a:latin typeface="BdE Neue Helvetica 45 Light" pitchFamily="34" charset="0"/>
              </a:rPr>
              <a:t>to</a:t>
            </a:r>
            <a:r>
              <a:rPr lang="es-ES_tradnl" sz="1400" b="0" dirty="0">
                <a:latin typeface="BdE Neue Helvetica 45 Light" pitchFamily="34" charset="0"/>
              </a:rPr>
              <a:t> </a:t>
            </a:r>
            <a:r>
              <a:rPr lang="es-ES_tradnl" sz="1400" b="0" dirty="0" err="1">
                <a:latin typeface="BdE Neue Helvetica 45 Light" pitchFamily="34" charset="0"/>
              </a:rPr>
              <a:t>guarantee</a:t>
            </a:r>
            <a:r>
              <a:rPr lang="es-ES_tradnl" sz="1400" b="0" dirty="0">
                <a:latin typeface="BdE Neue Helvetica 45 Light" pitchFamily="34" charset="0"/>
              </a:rPr>
              <a:t> </a:t>
            </a:r>
            <a:r>
              <a:rPr lang="es-ES_tradnl" sz="1400" b="0" dirty="0" err="1">
                <a:latin typeface="BdE Neue Helvetica 45 Light" pitchFamily="34" charset="0"/>
              </a:rPr>
              <a:t>intersectoral</a:t>
            </a:r>
            <a:r>
              <a:rPr lang="es-ES_tradnl" sz="1400" b="0" dirty="0">
                <a:latin typeface="BdE Neue Helvetica 45 Light" pitchFamily="34" charset="0"/>
              </a:rPr>
              <a:t> </a:t>
            </a:r>
            <a:r>
              <a:rPr lang="es-ES_tradnl" sz="1400" b="0" dirty="0" err="1">
                <a:latin typeface="BdE Neue Helvetica 45 Light" pitchFamily="34" charset="0"/>
              </a:rPr>
              <a:t>consistency</a:t>
            </a:r>
            <a:r>
              <a:rPr lang="es-ES_tradnl" sz="1400" b="0" dirty="0">
                <a:latin typeface="BdE Neue Helvetica 45 Light" pitchFamily="34" charset="0"/>
              </a:rPr>
              <a:t>)</a:t>
            </a:r>
            <a:endParaRPr lang="es-ES_tradnl" sz="1400" dirty="0">
              <a:latin typeface="BdE Neue Helvetica 45 Light" pitchFamily="34" charset="0"/>
            </a:endParaRPr>
          </a:p>
          <a:p>
            <a:pPr marL="261938" indent="-261938" eaLnBrk="0" hangingPunct="0">
              <a:spcBef>
                <a:spcPct val="20000"/>
              </a:spcBef>
              <a:buClr>
                <a:srgbClr val="993300"/>
              </a:buClr>
              <a:buFont typeface="Arial" charset="0"/>
              <a:buChar char="•"/>
              <a:defRPr/>
            </a:pPr>
            <a:r>
              <a:rPr lang="es-ES_tradnl" dirty="0" err="1">
                <a:latin typeface="BdE Neue Helvetica 45 Light" pitchFamily="34" charset="0"/>
              </a:rPr>
              <a:t>Surveillance</a:t>
            </a:r>
            <a:r>
              <a:rPr lang="es-ES_tradnl" dirty="0">
                <a:latin typeface="BdE Neue Helvetica 45 Light" pitchFamily="34" charset="0"/>
              </a:rPr>
              <a:t> </a:t>
            </a:r>
            <a:r>
              <a:rPr lang="es-ES_tradnl" dirty="0" err="1">
                <a:latin typeface="BdE Neue Helvetica 45 Light" pitchFamily="34" charset="0"/>
              </a:rPr>
              <a:t>Authorities</a:t>
            </a:r>
            <a:r>
              <a:rPr lang="es-ES_tradnl" dirty="0">
                <a:latin typeface="BdE Neue Helvetica 45 Light" pitchFamily="34" charset="0"/>
              </a:rPr>
              <a:t> of </a:t>
            </a:r>
            <a:r>
              <a:rPr lang="es-ES_tradnl" dirty="0" err="1">
                <a:latin typeface="BdE Neue Helvetica 45 Light" pitchFamily="34" charset="0"/>
              </a:rPr>
              <a:t>Member</a:t>
            </a:r>
            <a:r>
              <a:rPr lang="es-ES_tradnl" dirty="0">
                <a:latin typeface="BdE Neue Helvetica 45 Light" pitchFamily="34" charset="0"/>
              </a:rPr>
              <a:t> </a:t>
            </a:r>
            <a:r>
              <a:rPr lang="es-ES_tradnl" dirty="0" err="1">
                <a:latin typeface="BdE Neue Helvetica 45 Light" pitchFamily="34" charset="0"/>
              </a:rPr>
              <a:t>States</a:t>
            </a:r>
            <a:endParaRPr lang="es-ES_tradnl" dirty="0">
              <a:latin typeface="BdE Neue Helvetica 45 Light" pitchFamily="34" charset="0"/>
            </a:endParaRPr>
          </a:p>
          <a:p>
            <a:pPr marL="261938" indent="-261938" eaLnBrk="0" hangingPunct="0">
              <a:spcBef>
                <a:spcPct val="20000"/>
              </a:spcBef>
              <a:buClr>
                <a:srgbClr val="993300"/>
              </a:buClr>
              <a:defRPr/>
            </a:pPr>
            <a:endParaRPr lang="es-ES_tradnl" dirty="0"/>
          </a:p>
          <a:p>
            <a:pPr marL="261938" indent="-261938" eaLnBrk="0" hangingPunct="0">
              <a:spcBef>
                <a:spcPct val="20000"/>
              </a:spcBef>
              <a:buClr>
                <a:srgbClr val="993300"/>
              </a:buClr>
              <a:defRPr/>
            </a:pPr>
            <a:endParaRPr lang="es-ES_tradnl" dirty="0"/>
          </a:p>
          <a:p>
            <a:pPr marL="261938" indent="-261938" algn="ctr" eaLnBrk="0" hangingPunct="0">
              <a:spcBef>
                <a:spcPct val="20000"/>
              </a:spcBef>
              <a:buClr>
                <a:srgbClr val="993300"/>
              </a:buClr>
              <a:buFont typeface="Arial" charset="0"/>
              <a:buChar char="•"/>
              <a:defRPr/>
            </a:pPr>
            <a:endParaRPr lang="es-ES_tradnl" dirty="0"/>
          </a:p>
          <a:p>
            <a:pPr marL="261938" indent="-261938" algn="ctr" eaLnBrk="0" hangingPunct="0">
              <a:spcBef>
                <a:spcPct val="20000"/>
              </a:spcBef>
              <a:buClr>
                <a:srgbClr val="993300"/>
              </a:buClr>
              <a:defRPr/>
            </a:pPr>
            <a:endParaRPr lang="es-ES_tradnl" dirty="0"/>
          </a:p>
        </p:txBody>
      </p:sp>
      <p:sp>
        <p:nvSpPr>
          <p:cNvPr id="8197" name="Rectangle 2"/>
          <p:cNvSpPr txBox="1">
            <a:spLocks noChangeArrowheads="1"/>
          </p:cNvSpPr>
          <p:nvPr/>
        </p:nvSpPr>
        <p:spPr bwMode="auto">
          <a:xfrm>
            <a:off x="0" y="71438"/>
            <a:ext cx="6238875" cy="782637"/>
          </a:xfrm>
          <a:prstGeom prst="rect">
            <a:avLst/>
          </a:prstGeom>
          <a:noFill/>
          <a:ln w="9525">
            <a:noFill/>
            <a:miter lim="800000"/>
            <a:headEnd/>
            <a:tailEnd/>
          </a:ln>
        </p:spPr>
        <p:txBody>
          <a:bodyPr anchor="ctr"/>
          <a:lstStyle/>
          <a:p>
            <a:pPr eaLnBrk="0" hangingPunct="0">
              <a:defRPr/>
            </a:pPr>
            <a:r>
              <a:rPr lang="es-ES_tradnl" dirty="0">
                <a:solidFill>
                  <a:srgbClr val="B35C48"/>
                </a:solidFill>
                <a:latin typeface="+mj-lt"/>
                <a:ea typeface="+mj-ea"/>
                <a:cs typeface="+mj-cs"/>
              </a:rPr>
              <a:t>THE EU RESPONSE TO THE FINANCIAL CRISIS: IMPROVING REGULATION AND SURVEILLANCE </a:t>
            </a:r>
            <a:endParaRPr lang="en-US" dirty="0">
              <a:solidFill>
                <a:srgbClr val="B35C48"/>
              </a:solidFill>
              <a:latin typeface="+mj-lt"/>
              <a:ea typeface="+mj-ea"/>
              <a:cs typeface="+mj-cs"/>
            </a:endParaRPr>
          </a:p>
        </p:txBody>
      </p:sp>
      <p:sp>
        <p:nvSpPr>
          <p:cNvPr id="43014" name="AutoShape 11"/>
          <p:cNvSpPr>
            <a:spLocks noChangeArrowheads="1"/>
          </p:cNvSpPr>
          <p:nvPr/>
        </p:nvSpPr>
        <p:spPr bwMode="auto">
          <a:xfrm rot="10800000">
            <a:off x="1493838" y="2624138"/>
            <a:ext cx="284162" cy="512762"/>
          </a:xfrm>
          <a:prstGeom prst="downArrow">
            <a:avLst>
              <a:gd name="adj1" fmla="val 50000"/>
              <a:gd name="adj2" fmla="val 25062"/>
            </a:avLst>
          </a:prstGeom>
          <a:solidFill>
            <a:srgbClr val="003366"/>
          </a:solidFill>
          <a:ln w="9525">
            <a:noFill/>
            <a:miter lim="800000"/>
            <a:headEnd/>
            <a:tailEnd/>
          </a:ln>
        </p:spPr>
        <p:txBody>
          <a:bodyPr rot="10800000" vert="eaVert" wrap="none" anchor="ctr"/>
          <a:lstStyle/>
          <a:p>
            <a:endParaRPr lang="en-US"/>
          </a:p>
        </p:txBody>
      </p:sp>
      <p:sp>
        <p:nvSpPr>
          <p:cNvPr id="16" name="15 Redondear rectángulo de esquina diagonal"/>
          <p:cNvSpPr/>
          <p:nvPr/>
        </p:nvSpPr>
        <p:spPr bwMode="auto">
          <a:xfrm>
            <a:off x="2695575" y="2632075"/>
            <a:ext cx="3625850" cy="725488"/>
          </a:xfrm>
          <a:prstGeom prst="round2DiagRect">
            <a:avLst/>
          </a:prstGeom>
          <a:solidFill>
            <a:srgbClr val="CBD4DB"/>
          </a:solidFill>
          <a:ln w="12700" algn="ctr">
            <a:solidFill>
              <a:srgbClr val="003366"/>
            </a:solidFill>
            <a:round/>
            <a:headEnd/>
            <a:tailEnd/>
          </a:ln>
        </p:spPr>
        <p:txBody>
          <a:bodyPr anchor="ctr"/>
          <a:lstStyle/>
          <a:p>
            <a:pPr marL="261938" indent="-261938" algn="ctr" eaLnBrk="0" hangingPunct="0">
              <a:spcBef>
                <a:spcPct val="20000"/>
              </a:spcBef>
              <a:buClr>
                <a:srgbClr val="993300"/>
              </a:buClr>
              <a:defRPr/>
            </a:pPr>
            <a:endParaRPr lang="es-ES_tradnl" dirty="0"/>
          </a:p>
          <a:p>
            <a:pPr indent="6350" eaLnBrk="0" hangingPunct="0">
              <a:spcBef>
                <a:spcPct val="20000"/>
              </a:spcBef>
              <a:buClr>
                <a:srgbClr val="993300"/>
              </a:buClr>
              <a:defRPr/>
            </a:pPr>
            <a:r>
              <a:rPr lang="es-ES_tradnl" sz="1400" b="0" dirty="0" err="1">
                <a:latin typeface="BdE Neue Helvetica 45 Light" pitchFamily="34" charset="0"/>
              </a:rPr>
              <a:t>Information</a:t>
            </a:r>
            <a:r>
              <a:rPr lang="es-ES_tradnl" sz="1400" b="0" dirty="0">
                <a:latin typeface="BdE Neue Helvetica 45 Light" pitchFamily="34" charset="0"/>
              </a:rPr>
              <a:t> </a:t>
            </a:r>
            <a:r>
              <a:rPr lang="es-ES_tradnl" sz="1400" b="0" dirty="0" err="1">
                <a:latin typeface="BdE Neue Helvetica 45 Light" pitchFamily="34" charset="0"/>
              </a:rPr>
              <a:t>exchange</a:t>
            </a:r>
            <a:r>
              <a:rPr lang="es-ES_tradnl" sz="1400" b="0" dirty="0">
                <a:latin typeface="BdE Neue Helvetica 45 Light" pitchFamily="34" charset="0"/>
              </a:rPr>
              <a:t>/</a:t>
            </a:r>
            <a:r>
              <a:rPr lang="es-ES_tradnl" sz="1400" b="0" dirty="0" err="1">
                <a:latin typeface="BdE Neue Helvetica 45 Light" pitchFamily="34" charset="0"/>
              </a:rPr>
              <a:t>Treatment</a:t>
            </a:r>
            <a:r>
              <a:rPr lang="es-ES_tradnl" sz="1400" b="0" dirty="0">
                <a:latin typeface="BdE Neue Helvetica 45 Light" pitchFamily="34" charset="0"/>
              </a:rPr>
              <a:t> of </a:t>
            </a:r>
            <a:r>
              <a:rPr lang="es-ES_tradnl" sz="1400" b="0" dirty="0" err="1">
                <a:latin typeface="BdE Neue Helvetica 45 Light" pitchFamily="34" charset="0"/>
              </a:rPr>
              <a:t>systemic</a:t>
            </a:r>
            <a:r>
              <a:rPr lang="es-ES_tradnl" sz="1400" b="0" dirty="0">
                <a:latin typeface="BdE Neue Helvetica 45 Light" pitchFamily="34" charset="0"/>
              </a:rPr>
              <a:t> </a:t>
            </a:r>
            <a:r>
              <a:rPr lang="es-ES_tradnl" sz="1400" b="0" dirty="0" err="1">
                <a:latin typeface="BdE Neue Helvetica 45 Light" pitchFamily="34" charset="0"/>
              </a:rPr>
              <a:t>risks</a:t>
            </a:r>
            <a:endParaRPr lang="es-ES_tradnl" dirty="0"/>
          </a:p>
          <a:p>
            <a:pPr marL="261938" indent="-261938" algn="ctr" eaLnBrk="0" hangingPunct="0">
              <a:spcBef>
                <a:spcPct val="20000"/>
              </a:spcBef>
              <a:buClr>
                <a:srgbClr val="993300"/>
              </a:buClr>
              <a:defRPr/>
            </a:pPr>
            <a:endParaRPr lang="es-ES_tradnl" dirty="0"/>
          </a:p>
        </p:txBody>
      </p:sp>
      <p:sp>
        <p:nvSpPr>
          <p:cNvPr id="43016" name="AutoShape 11"/>
          <p:cNvSpPr>
            <a:spLocks noChangeArrowheads="1"/>
          </p:cNvSpPr>
          <p:nvPr/>
        </p:nvSpPr>
        <p:spPr bwMode="auto">
          <a:xfrm>
            <a:off x="1497013" y="2786063"/>
            <a:ext cx="284162" cy="512762"/>
          </a:xfrm>
          <a:prstGeom prst="downArrow">
            <a:avLst>
              <a:gd name="adj1" fmla="val 50000"/>
              <a:gd name="adj2" fmla="val 25062"/>
            </a:avLst>
          </a:prstGeom>
          <a:solidFill>
            <a:srgbClr val="003366"/>
          </a:solidFill>
          <a:ln w="9525">
            <a:noFill/>
            <a:miter lim="800000"/>
            <a:headEnd/>
            <a:tailEnd/>
          </a:ln>
        </p:spPr>
        <p:txBody>
          <a:bodyPr vert="eaVert" wrap="none" anchor="ctr"/>
          <a:lstStyle/>
          <a:p>
            <a:endParaRPr lang="en-US"/>
          </a:p>
        </p:txBody>
      </p:sp>
      <p:sp>
        <p:nvSpPr>
          <p:cNvPr id="43017" name="AutoShape 11"/>
          <p:cNvSpPr>
            <a:spLocks noChangeArrowheads="1"/>
          </p:cNvSpPr>
          <p:nvPr/>
        </p:nvSpPr>
        <p:spPr bwMode="auto">
          <a:xfrm rot="10800000">
            <a:off x="7329488" y="2593975"/>
            <a:ext cx="282575" cy="511175"/>
          </a:xfrm>
          <a:prstGeom prst="downArrow">
            <a:avLst>
              <a:gd name="adj1" fmla="val 50000"/>
              <a:gd name="adj2" fmla="val 25125"/>
            </a:avLst>
          </a:prstGeom>
          <a:solidFill>
            <a:srgbClr val="003366"/>
          </a:solidFill>
          <a:ln w="9525">
            <a:noFill/>
            <a:miter lim="800000"/>
            <a:headEnd/>
            <a:tailEnd/>
          </a:ln>
        </p:spPr>
        <p:txBody>
          <a:bodyPr rot="10800000" vert="eaVert" wrap="none" anchor="ctr"/>
          <a:lstStyle/>
          <a:p>
            <a:endParaRPr lang="en-US"/>
          </a:p>
        </p:txBody>
      </p:sp>
      <p:sp>
        <p:nvSpPr>
          <p:cNvPr id="43018" name="AutoShape 11"/>
          <p:cNvSpPr>
            <a:spLocks noChangeArrowheads="1"/>
          </p:cNvSpPr>
          <p:nvPr/>
        </p:nvSpPr>
        <p:spPr bwMode="auto">
          <a:xfrm>
            <a:off x="7329488" y="2765425"/>
            <a:ext cx="284162" cy="511175"/>
          </a:xfrm>
          <a:prstGeom prst="downArrow">
            <a:avLst>
              <a:gd name="adj1" fmla="val 50000"/>
              <a:gd name="adj2" fmla="val 24985"/>
            </a:avLst>
          </a:prstGeom>
          <a:solidFill>
            <a:srgbClr val="003366"/>
          </a:solidFill>
          <a:ln w="9525">
            <a:noFill/>
            <a:miter lim="800000"/>
            <a:headEnd/>
            <a:tailEnd/>
          </a:ln>
        </p:spPr>
        <p:txBody>
          <a:bodyPr vert="eaVert" wrap="none" anchor="ctr"/>
          <a:lstStyle/>
          <a:p>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3 Marcador de número de diapositiva"/>
          <p:cNvSpPr>
            <a:spLocks noGrp="1"/>
          </p:cNvSpPr>
          <p:nvPr>
            <p:ph type="sldNum" sz="quarter" idx="10"/>
          </p:nvPr>
        </p:nvSpPr>
        <p:spPr>
          <a:noFill/>
        </p:spPr>
        <p:txBody>
          <a:bodyPr/>
          <a:lstStyle/>
          <a:p>
            <a:fld id="{8FA46664-847A-4D79-960B-3F728D4E2153}" type="slidenum">
              <a:rPr lang="es-ES_tradnl" smtClean="0"/>
              <a:pPr/>
              <a:t>36</a:t>
            </a:fld>
            <a:endParaRPr lang="es-ES_tradnl" smtClean="0"/>
          </a:p>
        </p:txBody>
      </p:sp>
      <p:pic>
        <p:nvPicPr>
          <p:cNvPr id="44035" name="Picture 7"/>
          <p:cNvPicPr>
            <a:picLocks noChangeAspect="1" noChangeArrowheads="1"/>
          </p:cNvPicPr>
          <p:nvPr/>
        </p:nvPicPr>
        <p:blipFill>
          <a:blip r:embed="rId3"/>
          <a:srcRect/>
          <a:stretch>
            <a:fillRect/>
          </a:stretch>
        </p:blipFill>
        <p:spPr bwMode="auto">
          <a:xfrm>
            <a:off x="174625" y="1682750"/>
            <a:ext cx="4100513" cy="3487738"/>
          </a:xfrm>
          <a:prstGeom prst="rect">
            <a:avLst/>
          </a:prstGeom>
          <a:noFill/>
          <a:ln w="9525">
            <a:noFill/>
            <a:miter lim="800000"/>
            <a:headEnd/>
            <a:tailEnd/>
          </a:ln>
        </p:spPr>
      </p:pic>
      <p:graphicFrame>
        <p:nvGraphicFramePr>
          <p:cNvPr id="8" name="7 Gráfico"/>
          <p:cNvGraphicFramePr/>
          <p:nvPr/>
        </p:nvGraphicFramePr>
        <p:xfrm>
          <a:off x="4423208" y="1640018"/>
          <a:ext cx="4500747" cy="3617782"/>
        </p:xfrm>
        <a:graphic>
          <a:graphicData uri="http://schemas.openxmlformats.org/drawingml/2006/chart">
            <c:chart xmlns:c="http://schemas.openxmlformats.org/drawingml/2006/chart" xmlns:r="http://schemas.openxmlformats.org/officeDocument/2006/relationships" r:id="rId4"/>
          </a:graphicData>
        </a:graphic>
      </p:graphicFrame>
      <p:sp>
        <p:nvSpPr>
          <p:cNvPr id="44037" name="Rectangle 2"/>
          <p:cNvSpPr txBox="1">
            <a:spLocks noChangeArrowheads="1"/>
          </p:cNvSpPr>
          <p:nvPr/>
        </p:nvSpPr>
        <p:spPr bwMode="auto">
          <a:xfrm>
            <a:off x="0" y="166688"/>
            <a:ext cx="6159500" cy="658812"/>
          </a:xfrm>
          <a:prstGeom prst="rect">
            <a:avLst/>
          </a:prstGeom>
          <a:noFill/>
          <a:ln w="9525">
            <a:noFill/>
            <a:miter lim="800000"/>
            <a:headEnd/>
            <a:tailEnd/>
          </a:ln>
        </p:spPr>
        <p:txBody>
          <a:bodyPr anchor="ctr"/>
          <a:lstStyle/>
          <a:p>
            <a:pPr eaLnBrk="0" hangingPunct="0"/>
            <a:r>
              <a:rPr lang="es-ES_tradnl">
                <a:solidFill>
                  <a:srgbClr val="B35C48"/>
                </a:solidFill>
              </a:rPr>
              <a:t>CDS: MAIN INDICATOR OF SOVEREIGN DEBT TENSIONS</a:t>
            </a:r>
            <a:endParaRPr lang="es-ES" i="1">
              <a:solidFill>
                <a:srgbClr val="B35C48"/>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a:xfrm>
            <a:off x="257175" y="28575"/>
            <a:ext cx="6029325" cy="871538"/>
          </a:xfrm>
        </p:spPr>
        <p:txBody>
          <a:bodyPr/>
          <a:lstStyle/>
          <a:p>
            <a:r>
              <a:rPr lang="es-ES_tradnl" smtClean="0"/>
              <a:t>THE INTERNATIONAL ENVIRONMENT: </a:t>
            </a:r>
            <a:br>
              <a:rPr lang="es-ES_tradnl" smtClean="0"/>
            </a:br>
            <a:r>
              <a:rPr lang="es-ES_tradnl" smtClean="0"/>
              <a:t>THE EMERGENCE OF BRIC</a:t>
            </a:r>
          </a:p>
        </p:txBody>
      </p:sp>
      <p:sp>
        <p:nvSpPr>
          <p:cNvPr id="11267" name="3 Marcador de número de diapositiva"/>
          <p:cNvSpPr>
            <a:spLocks noGrp="1"/>
          </p:cNvSpPr>
          <p:nvPr>
            <p:ph type="sldNum" sz="quarter" idx="10"/>
          </p:nvPr>
        </p:nvSpPr>
        <p:spPr>
          <a:noFill/>
        </p:spPr>
        <p:txBody>
          <a:bodyPr/>
          <a:lstStyle/>
          <a:p>
            <a:fld id="{C8966BF5-7E2D-44B1-B4C6-1C1A13400598}" type="slidenum">
              <a:rPr lang="es-ES_tradnl" smtClean="0"/>
              <a:pPr/>
              <a:t>4</a:t>
            </a:fld>
            <a:endParaRPr lang="es-ES_tradnl" smtClean="0"/>
          </a:p>
        </p:txBody>
      </p:sp>
      <p:sp>
        <p:nvSpPr>
          <p:cNvPr id="11268" name="Rectangle 7"/>
          <p:cNvSpPr>
            <a:spLocks noChangeArrowheads="1" noTextEdit="1"/>
          </p:cNvSpPr>
          <p:nvPr/>
        </p:nvSpPr>
        <p:spPr bwMode="auto">
          <a:xfrm>
            <a:off x="155575" y="5653088"/>
            <a:ext cx="3784600" cy="490537"/>
          </a:xfrm>
          <a:prstGeom prst="rect">
            <a:avLst/>
          </a:prstGeom>
          <a:noFill/>
          <a:ln w="5080">
            <a:noFill/>
            <a:miter lim="800000"/>
            <a:headEnd/>
            <a:tailEnd/>
          </a:ln>
        </p:spPr>
        <p:txBody>
          <a:bodyPr lIns="0" tIns="75600" rIns="0" bIns="0"/>
          <a:lstStyle/>
          <a:p>
            <a:endParaRPr lang="es-ES"/>
          </a:p>
        </p:txBody>
      </p:sp>
      <p:sp>
        <p:nvSpPr>
          <p:cNvPr id="11269" name="9 CuadroTexto"/>
          <p:cNvSpPr txBox="1">
            <a:spLocks noChangeArrowheads="1"/>
          </p:cNvSpPr>
          <p:nvPr/>
        </p:nvSpPr>
        <p:spPr bwMode="auto">
          <a:xfrm>
            <a:off x="214313" y="1079500"/>
            <a:ext cx="8643937" cy="923925"/>
          </a:xfrm>
          <a:prstGeom prst="rect">
            <a:avLst/>
          </a:prstGeom>
          <a:noFill/>
          <a:ln w="9525">
            <a:noFill/>
            <a:miter lim="800000"/>
            <a:headEnd/>
            <a:tailEnd/>
          </a:ln>
        </p:spPr>
        <p:txBody>
          <a:bodyPr>
            <a:spAutoFit/>
          </a:bodyPr>
          <a:lstStyle/>
          <a:p>
            <a:r>
              <a:rPr lang="es-ES_tradnl" b="0"/>
              <a:t>The global financial crisis hit especially advanced economies. The persistent and strong </a:t>
            </a:r>
            <a:r>
              <a:rPr lang="es-ES_tradnl"/>
              <a:t>growth differential </a:t>
            </a:r>
            <a:r>
              <a:rPr lang="es-ES_tradnl" b="0"/>
              <a:t>between emerging countries –BRIC in particular, Brazil, Russia, India, China- and advanced economies </a:t>
            </a:r>
            <a:r>
              <a:rPr lang="es-ES_tradnl"/>
              <a:t>has widened with the crisis.</a:t>
            </a:r>
          </a:p>
        </p:txBody>
      </p:sp>
      <p:pic>
        <p:nvPicPr>
          <p:cNvPr id="11270" name="Picture 3"/>
          <p:cNvPicPr>
            <a:picLocks noGrp="1" noChangeAspect="1" noChangeArrowheads="1"/>
          </p:cNvPicPr>
          <p:nvPr>
            <p:ph idx="1"/>
          </p:nvPr>
        </p:nvPicPr>
        <p:blipFill>
          <a:blip r:embed="rId3"/>
          <a:srcRect/>
          <a:stretch>
            <a:fillRect/>
          </a:stretch>
        </p:blipFill>
        <p:spPr>
          <a:xfrm>
            <a:off x="4957763" y="2214563"/>
            <a:ext cx="3694112" cy="3978275"/>
          </a:xfrm>
          <a:noFill/>
        </p:spPr>
      </p:pic>
      <p:pic>
        <p:nvPicPr>
          <p:cNvPr id="11271" name="Picture 9"/>
          <p:cNvPicPr>
            <a:picLocks noChangeAspect="1" noChangeArrowheads="1"/>
          </p:cNvPicPr>
          <p:nvPr/>
        </p:nvPicPr>
        <p:blipFill>
          <a:blip r:embed="rId4"/>
          <a:srcRect/>
          <a:stretch>
            <a:fillRect/>
          </a:stretch>
        </p:blipFill>
        <p:spPr bwMode="auto">
          <a:xfrm>
            <a:off x="700088" y="2233613"/>
            <a:ext cx="3768725" cy="3992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0" y="46038"/>
            <a:ext cx="6159500" cy="603250"/>
          </a:xfrm>
          <a:prstGeom prst="rect">
            <a:avLst/>
          </a:prstGeom>
          <a:noFill/>
          <a:ln w="9525">
            <a:noFill/>
            <a:miter lim="800000"/>
            <a:headEnd/>
            <a:tailEnd/>
          </a:ln>
        </p:spPr>
        <p:txBody>
          <a:bodyPr anchor="ctr"/>
          <a:lstStyle/>
          <a:p>
            <a:pPr algn="just" eaLnBrk="0" hangingPunct="0">
              <a:defRPr/>
            </a:pPr>
            <a:r>
              <a:rPr lang="es-ES" kern="0" dirty="0">
                <a:solidFill>
                  <a:srgbClr val="B35C48"/>
                </a:solidFill>
                <a:latin typeface="+mj-lt"/>
                <a:ea typeface="+mj-ea"/>
                <a:cs typeface="+mj-cs"/>
              </a:rPr>
              <a:t>FORECASTS FOR GDP GROWTH HAVE BEEN REVISED DOWNWARDS, MAINLY FOR ADV. ECONOM.</a:t>
            </a:r>
            <a:endParaRPr lang="es-ES" kern="0" dirty="0">
              <a:solidFill>
                <a:srgbClr val="B35C48"/>
              </a:solidFill>
              <a:latin typeface="+mj-lt"/>
              <a:ea typeface="+mj-ea"/>
              <a:cs typeface="+mj-cs"/>
            </a:endParaRPr>
          </a:p>
        </p:txBody>
      </p:sp>
      <p:pic>
        <p:nvPicPr>
          <p:cNvPr id="12291" name="Picture 6"/>
          <p:cNvPicPr>
            <a:picLocks noChangeAspect="1" noChangeArrowheads="1"/>
          </p:cNvPicPr>
          <p:nvPr/>
        </p:nvPicPr>
        <p:blipFill>
          <a:blip r:embed="rId3"/>
          <a:srcRect/>
          <a:stretch>
            <a:fillRect/>
          </a:stretch>
        </p:blipFill>
        <p:spPr bwMode="auto">
          <a:xfrm>
            <a:off x="95250" y="706438"/>
            <a:ext cx="4406900" cy="2697162"/>
          </a:xfrm>
          <a:prstGeom prst="rect">
            <a:avLst/>
          </a:prstGeom>
          <a:noFill/>
          <a:ln w="9525">
            <a:noFill/>
            <a:miter lim="800000"/>
            <a:headEnd/>
            <a:tailEnd/>
          </a:ln>
        </p:spPr>
      </p:pic>
      <p:pic>
        <p:nvPicPr>
          <p:cNvPr id="12292" name="Picture 7"/>
          <p:cNvPicPr>
            <a:picLocks noChangeAspect="1" noChangeArrowheads="1"/>
          </p:cNvPicPr>
          <p:nvPr/>
        </p:nvPicPr>
        <p:blipFill>
          <a:blip r:embed="rId4"/>
          <a:srcRect/>
          <a:stretch>
            <a:fillRect/>
          </a:stretch>
        </p:blipFill>
        <p:spPr bwMode="auto">
          <a:xfrm>
            <a:off x="112713" y="3425825"/>
            <a:ext cx="4402137" cy="2708275"/>
          </a:xfrm>
          <a:prstGeom prst="rect">
            <a:avLst/>
          </a:prstGeom>
          <a:noFill/>
          <a:ln w="9525">
            <a:noFill/>
            <a:miter lim="800000"/>
            <a:headEnd/>
            <a:tailEnd/>
          </a:ln>
        </p:spPr>
      </p:pic>
      <p:pic>
        <p:nvPicPr>
          <p:cNvPr id="12293" name="Picture 13"/>
          <p:cNvPicPr>
            <a:picLocks noChangeAspect="1" noChangeArrowheads="1"/>
          </p:cNvPicPr>
          <p:nvPr/>
        </p:nvPicPr>
        <p:blipFill>
          <a:blip r:embed="rId5"/>
          <a:srcRect/>
          <a:stretch>
            <a:fillRect/>
          </a:stretch>
        </p:blipFill>
        <p:spPr bwMode="auto">
          <a:xfrm>
            <a:off x="4759325" y="3475038"/>
            <a:ext cx="4073525" cy="2695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3 Marcador de número de diapositiva"/>
          <p:cNvSpPr>
            <a:spLocks noGrp="1"/>
          </p:cNvSpPr>
          <p:nvPr>
            <p:ph type="sldNum" sz="quarter" idx="10"/>
          </p:nvPr>
        </p:nvSpPr>
        <p:spPr>
          <a:noFill/>
        </p:spPr>
        <p:txBody>
          <a:bodyPr/>
          <a:lstStyle/>
          <a:p>
            <a:fld id="{D70DFB92-C41F-40B8-AB2D-594C25A1A17F}" type="slidenum">
              <a:rPr lang="es-ES_tradnl" smtClean="0"/>
              <a:pPr/>
              <a:t>6</a:t>
            </a:fld>
            <a:endParaRPr lang="es-ES_tradnl" smtClean="0"/>
          </a:p>
        </p:txBody>
      </p:sp>
      <p:sp>
        <p:nvSpPr>
          <p:cNvPr id="13315" name="9 CuadroTexto"/>
          <p:cNvSpPr txBox="1">
            <a:spLocks noChangeArrowheads="1"/>
          </p:cNvSpPr>
          <p:nvPr/>
        </p:nvSpPr>
        <p:spPr bwMode="auto">
          <a:xfrm>
            <a:off x="257175" y="881063"/>
            <a:ext cx="8601075" cy="923925"/>
          </a:xfrm>
          <a:prstGeom prst="rect">
            <a:avLst/>
          </a:prstGeom>
          <a:noFill/>
          <a:ln w="9525">
            <a:noFill/>
            <a:miter lim="800000"/>
            <a:headEnd/>
            <a:tailEnd/>
          </a:ln>
        </p:spPr>
        <p:txBody>
          <a:bodyPr>
            <a:spAutoFit/>
          </a:bodyPr>
          <a:lstStyle/>
          <a:p>
            <a:r>
              <a:rPr lang="es-ES_tradnl" b="0"/>
              <a:t>This has resulted in a </a:t>
            </a:r>
            <a:r>
              <a:rPr lang="es-ES_tradnl"/>
              <a:t>growing weight of EME/ BRIC in the world economy </a:t>
            </a:r>
            <a:r>
              <a:rPr lang="es-ES_tradnl" b="0"/>
              <a:t>and a  substantial contribution to global growth. </a:t>
            </a:r>
          </a:p>
          <a:p>
            <a:r>
              <a:rPr lang="es-ES_tradnl" b="0"/>
              <a:t>Thereby the need for a </a:t>
            </a:r>
            <a:r>
              <a:rPr lang="es-ES_tradnl"/>
              <a:t>greater implication of EME in global governance</a:t>
            </a:r>
          </a:p>
        </p:txBody>
      </p:sp>
      <p:sp>
        <p:nvSpPr>
          <p:cNvPr id="13316"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13317" name="1 Título"/>
          <p:cNvSpPr>
            <a:spLocks noGrp="1"/>
          </p:cNvSpPr>
          <p:nvPr>
            <p:ph type="title"/>
          </p:nvPr>
        </p:nvSpPr>
        <p:spPr>
          <a:xfrm>
            <a:off x="231775" y="7938"/>
            <a:ext cx="5927725" cy="871537"/>
          </a:xfrm>
        </p:spPr>
        <p:txBody>
          <a:bodyPr/>
          <a:lstStyle/>
          <a:p>
            <a:r>
              <a:rPr lang="es-ES_tradnl" smtClean="0"/>
              <a:t>THE INTERNATIONAL ENVIRONMENT: </a:t>
            </a:r>
            <a:br>
              <a:rPr lang="es-ES_tradnl" smtClean="0"/>
            </a:br>
            <a:r>
              <a:rPr lang="es-ES_tradnl" smtClean="0"/>
              <a:t>THE EMERGENCE OF BRIC</a:t>
            </a:r>
          </a:p>
        </p:txBody>
      </p:sp>
      <p:pic>
        <p:nvPicPr>
          <p:cNvPr id="13318" name="Picture 2"/>
          <p:cNvPicPr>
            <a:picLocks noChangeAspect="1" noChangeArrowheads="1"/>
          </p:cNvPicPr>
          <p:nvPr/>
        </p:nvPicPr>
        <p:blipFill>
          <a:blip r:embed="rId3"/>
          <a:srcRect/>
          <a:stretch>
            <a:fillRect/>
          </a:stretch>
        </p:blipFill>
        <p:spPr bwMode="auto">
          <a:xfrm>
            <a:off x="171450" y="2181225"/>
            <a:ext cx="8593138" cy="3843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p:txBody>
          <a:bodyPr/>
          <a:lstStyle/>
          <a:p>
            <a:r>
              <a:rPr lang="es-ES_tradnl" smtClean="0"/>
              <a:t>CONTENTS</a:t>
            </a:r>
          </a:p>
        </p:txBody>
      </p:sp>
      <p:sp>
        <p:nvSpPr>
          <p:cNvPr id="14339" name="2 Marcador de contenido"/>
          <p:cNvSpPr>
            <a:spLocks noGrp="1"/>
          </p:cNvSpPr>
          <p:nvPr>
            <p:ph idx="1"/>
          </p:nvPr>
        </p:nvSpPr>
        <p:spPr>
          <a:xfrm>
            <a:off x="290513" y="1104900"/>
            <a:ext cx="8575675" cy="4624388"/>
          </a:xfrm>
        </p:spPr>
        <p:txBody>
          <a:bodyPr/>
          <a:lstStyle/>
          <a:p>
            <a:pPr marL="806450" indent="-538163">
              <a:spcBef>
                <a:spcPts val="600"/>
              </a:spcBef>
              <a:buFont typeface="BdE Neue Helvetica 55 Roman" pitchFamily="34" charset="0"/>
              <a:buAutoNum type="arabicPeriod"/>
            </a:pPr>
            <a:r>
              <a:rPr lang="es-ES_tradnl" sz="2000" b="0" smtClean="0">
                <a:solidFill>
                  <a:srgbClr val="B35C48"/>
                </a:solidFill>
              </a:rPr>
              <a:t>The financial crisis and the emergence of BRICs: a new international economic environment </a:t>
            </a:r>
          </a:p>
          <a:p>
            <a:pPr marL="806450" indent="-538163">
              <a:spcBef>
                <a:spcPts val="1200"/>
              </a:spcBef>
              <a:buFont typeface="BdE Neue Helvetica 55 Roman" pitchFamily="34" charset="0"/>
              <a:buAutoNum type="arabicPeriod"/>
            </a:pPr>
            <a:r>
              <a:rPr lang="es-ES_tradnl" sz="2000" smtClean="0">
                <a:solidFill>
                  <a:srgbClr val="333333"/>
                </a:solidFill>
              </a:rPr>
              <a:t>The international policy response: The role of the G-20.</a:t>
            </a:r>
          </a:p>
          <a:p>
            <a:pPr marL="1344613" lvl="1" indent="-538163">
              <a:buFont typeface="BdE Neue Helvetica 55 Roman" pitchFamily="34" charset="0"/>
              <a:buAutoNum type="romanUcPeriod"/>
            </a:pPr>
            <a:r>
              <a:rPr lang="es-ES_tradnl" sz="2000" b="1" smtClean="0">
                <a:solidFill>
                  <a:srgbClr val="333333"/>
                </a:solidFill>
              </a:rPr>
              <a:t>Policy coordination</a:t>
            </a:r>
          </a:p>
          <a:p>
            <a:pPr marL="1344613" lvl="1" indent="-538163">
              <a:buFont typeface="BdE Neue Helvetica 55 Roman" pitchFamily="34" charset="0"/>
              <a:buAutoNum type="romanUcPeriod"/>
            </a:pPr>
            <a:r>
              <a:rPr lang="es-ES_tradnl" sz="2000" b="1" smtClean="0">
                <a:solidFill>
                  <a:srgbClr val="333333"/>
                </a:solidFill>
              </a:rPr>
              <a:t>Reform of the International Financial Architecture </a:t>
            </a:r>
          </a:p>
          <a:p>
            <a:pPr marL="806450" indent="-538163">
              <a:spcBef>
                <a:spcPts val="1200"/>
              </a:spcBef>
              <a:buFont typeface="BdE Neue Helvetica 55 Roman" pitchFamily="34" charset="0"/>
              <a:buAutoNum type="arabicPeriod"/>
            </a:pPr>
            <a:r>
              <a:rPr lang="es-ES_tradnl" sz="2000" b="0" smtClean="0">
                <a:solidFill>
                  <a:srgbClr val="B35C48"/>
                </a:solidFill>
              </a:rPr>
              <a:t>The IMF response to the crisis: governance, lending and surveillance</a:t>
            </a:r>
          </a:p>
          <a:p>
            <a:pPr marL="806450" indent="-538163">
              <a:spcBef>
                <a:spcPts val="1200"/>
              </a:spcBef>
              <a:buFont typeface="BdE Neue Helvetica 55 Roman" pitchFamily="34" charset="0"/>
              <a:buAutoNum type="arabicPeriod"/>
            </a:pPr>
            <a:r>
              <a:rPr lang="es-ES_tradnl" sz="2000" b="0" smtClean="0">
                <a:solidFill>
                  <a:srgbClr val="B35C48"/>
                </a:solidFill>
              </a:rPr>
              <a:t>The EU response to the crisis: economic governance and crisis resolution  </a:t>
            </a:r>
          </a:p>
          <a:p>
            <a:pPr marL="806450" indent="-538163">
              <a:spcBef>
                <a:spcPts val="1200"/>
              </a:spcBef>
              <a:buFont typeface="BdE Neue Helvetica 55 Roman" pitchFamily="34" charset="0"/>
              <a:buAutoNum type="arabicPeriod" startAt="5"/>
            </a:pPr>
            <a:r>
              <a:rPr lang="es-ES_tradnl" sz="2000" b="0" smtClean="0">
                <a:solidFill>
                  <a:srgbClr val="B35C48"/>
                </a:solidFill>
              </a:rPr>
              <a:t>Scope for IMF/EU coordination</a:t>
            </a:r>
          </a:p>
          <a:p>
            <a:pPr marL="806450" indent="-538163">
              <a:spcBef>
                <a:spcPts val="1200"/>
              </a:spcBef>
              <a:buFont typeface="BdE Neue Helvetica 55 Roman" pitchFamily="34" charset="0"/>
              <a:buAutoNum type="arabicPeriod" startAt="5"/>
            </a:pPr>
            <a:r>
              <a:rPr lang="es-ES_tradnl" sz="2000" b="0" smtClean="0">
                <a:solidFill>
                  <a:srgbClr val="B35C48"/>
                </a:solidFill>
              </a:rPr>
              <a:t>Concluding comments</a:t>
            </a:r>
          </a:p>
        </p:txBody>
      </p:sp>
      <p:sp>
        <p:nvSpPr>
          <p:cNvPr id="14340" name="3 Marcador de número de diapositiva"/>
          <p:cNvSpPr>
            <a:spLocks noGrp="1"/>
          </p:cNvSpPr>
          <p:nvPr>
            <p:ph type="sldNum" sz="quarter" idx="10"/>
          </p:nvPr>
        </p:nvSpPr>
        <p:spPr>
          <a:noFill/>
        </p:spPr>
        <p:txBody>
          <a:bodyPr/>
          <a:lstStyle/>
          <a:p>
            <a:fld id="{ECCF1282-0034-4E27-BCAB-77A087CF9031}" type="slidenum">
              <a:rPr lang="es-ES_tradnl" smtClean="0"/>
              <a:pPr/>
              <a:t>7</a:t>
            </a:fld>
            <a:endParaRPr lang="es-ES_tradnl"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3 Marcador de número de diapositiva"/>
          <p:cNvSpPr>
            <a:spLocks noGrp="1"/>
          </p:cNvSpPr>
          <p:nvPr>
            <p:ph type="sldNum" sz="quarter" idx="10"/>
          </p:nvPr>
        </p:nvSpPr>
        <p:spPr>
          <a:noFill/>
        </p:spPr>
        <p:txBody>
          <a:bodyPr/>
          <a:lstStyle/>
          <a:p>
            <a:fld id="{0CE45227-AAB0-4791-80D1-2B1E02A41716}" type="slidenum">
              <a:rPr lang="es-ES_tradnl" smtClean="0"/>
              <a:pPr/>
              <a:t>8</a:t>
            </a:fld>
            <a:endParaRPr lang="es-ES_tradnl" smtClean="0"/>
          </a:p>
        </p:txBody>
      </p:sp>
      <p:sp>
        <p:nvSpPr>
          <p:cNvPr id="11268" name="Rectangle 3"/>
          <p:cNvSpPr>
            <a:spLocks noGrp="1" noChangeArrowheads="1"/>
          </p:cNvSpPr>
          <p:nvPr>
            <p:ph type="body" idx="1"/>
          </p:nvPr>
        </p:nvSpPr>
        <p:spPr>
          <a:xfrm>
            <a:off x="0" y="731838"/>
            <a:ext cx="9144000" cy="5438775"/>
          </a:xfrm>
        </p:spPr>
        <p:txBody>
          <a:bodyPr/>
          <a:lstStyle/>
          <a:p>
            <a:pPr marL="177800" lvl="1" indent="17463" eaLnBrk="1" hangingPunct="1">
              <a:spcBef>
                <a:spcPts val="1200"/>
              </a:spcBef>
              <a:defRPr/>
            </a:pPr>
            <a:r>
              <a:rPr lang="es-ES_tradnl" b="1" noProof="1" smtClean="0">
                <a:solidFill>
                  <a:schemeClr val="tx1"/>
                </a:solidFill>
              </a:rPr>
              <a:t>The 2008 crisis accelerates the changes in global governance and G20 takes the lead along three basic lines of action:</a:t>
            </a:r>
            <a:endParaRPr lang="en-US" b="1" noProof="1" smtClean="0">
              <a:solidFill>
                <a:schemeClr val="tx1"/>
              </a:solidFill>
            </a:endParaRPr>
          </a:p>
          <a:p>
            <a:pPr marL="652463" lvl="1" indent="-457200" eaLnBrk="1" hangingPunct="1">
              <a:spcBef>
                <a:spcPts val="1200"/>
              </a:spcBef>
              <a:buFont typeface="Wingdings" pitchFamily="2" charset="2"/>
              <a:buChar char="q"/>
              <a:defRPr/>
            </a:pPr>
            <a:r>
              <a:rPr lang="en-US" b="1" noProof="1" smtClean="0">
                <a:solidFill>
                  <a:schemeClr val="tx1"/>
                </a:solidFill>
              </a:rPr>
              <a:t>Strengthening economic policy coordination at the global level</a:t>
            </a:r>
          </a:p>
          <a:p>
            <a:pPr marL="1103313" lvl="2" indent="-457200" eaLnBrk="1" hangingPunct="1">
              <a:spcBef>
                <a:spcPts val="0"/>
              </a:spcBef>
              <a:buFont typeface="Wingdings" pitchFamily="2" charset="2"/>
              <a:buChar char="q"/>
              <a:defRPr/>
            </a:pPr>
            <a:r>
              <a:rPr lang="es-ES_tradnl" i="0" noProof="1" smtClean="0">
                <a:solidFill>
                  <a:srgbClr val="B35C48"/>
                </a:solidFill>
              </a:rPr>
              <a:t>Short term: countercyclical policies and exit strategies</a:t>
            </a:r>
          </a:p>
          <a:p>
            <a:pPr marL="1103313" lvl="2" indent="-457200" eaLnBrk="1" hangingPunct="1">
              <a:spcBef>
                <a:spcPts val="0"/>
              </a:spcBef>
              <a:buFont typeface="Wingdings" pitchFamily="2" charset="2"/>
              <a:buChar char="q"/>
              <a:defRPr/>
            </a:pPr>
            <a:r>
              <a:rPr lang="es-ES_tradnl" i="0" noProof="1" smtClean="0">
                <a:solidFill>
                  <a:srgbClr val="B35C48"/>
                </a:solidFill>
              </a:rPr>
              <a:t>Medium/long term: Framework for stable, balanced and sustainable growth</a:t>
            </a:r>
            <a:endParaRPr lang="en-US" i="0" noProof="1" smtClean="0">
              <a:solidFill>
                <a:srgbClr val="B35C48"/>
              </a:solidFill>
            </a:endParaRPr>
          </a:p>
          <a:p>
            <a:pPr marL="652463" lvl="1" indent="-457200" eaLnBrk="1" hangingPunct="1">
              <a:spcBef>
                <a:spcPts val="1200"/>
              </a:spcBef>
              <a:buFont typeface="Wingdings" pitchFamily="2" charset="2"/>
              <a:buChar char="q"/>
              <a:defRPr/>
            </a:pPr>
            <a:r>
              <a:rPr lang="es-ES_tradnl" b="1" noProof="1" smtClean="0">
                <a:solidFill>
                  <a:schemeClr val="tx1"/>
                </a:solidFill>
              </a:rPr>
              <a:t>Enhancing International Financial  Institutions </a:t>
            </a:r>
            <a:r>
              <a:rPr lang="es-ES_tradnl" noProof="1" smtClean="0">
                <a:solidFill>
                  <a:schemeClr val="tx1"/>
                </a:solidFill>
              </a:rPr>
              <a:t>(legitimacy and effectiveness)</a:t>
            </a:r>
          </a:p>
          <a:p>
            <a:pPr marL="1103313" lvl="2" indent="-457200" eaLnBrk="1" hangingPunct="1">
              <a:buFont typeface="Wingdings" pitchFamily="2" charset="2"/>
              <a:buChar char="q"/>
              <a:defRPr/>
            </a:pPr>
            <a:r>
              <a:rPr lang="es-ES_tradnl" i="0" noProof="1" smtClean="0">
                <a:solidFill>
                  <a:srgbClr val="B35C48"/>
                </a:solidFill>
              </a:rPr>
              <a:t>Changes in IFIs governance (quota and representation) to reflect changing economic weigths in the world economy-in line with G20 membership</a:t>
            </a:r>
          </a:p>
          <a:p>
            <a:pPr marL="1103313" lvl="2" indent="-457200" eaLnBrk="1" hangingPunct="1">
              <a:buFont typeface="Wingdings" pitchFamily="2" charset="2"/>
              <a:buChar char="q"/>
              <a:defRPr/>
            </a:pPr>
            <a:r>
              <a:rPr lang="es-ES_tradnl" i="0" noProof="1" smtClean="0">
                <a:solidFill>
                  <a:srgbClr val="B35C48"/>
                </a:solidFill>
              </a:rPr>
              <a:t>Ensure sufficient resources for IFIs (capital increases; options to mobilize resources and liquidity) and enhancement of their lending instruments</a:t>
            </a:r>
          </a:p>
          <a:p>
            <a:pPr marL="652463" lvl="1" indent="-457200" eaLnBrk="1" hangingPunct="1">
              <a:spcBef>
                <a:spcPts val="1200"/>
              </a:spcBef>
              <a:buFont typeface="Wingdings" pitchFamily="2" charset="2"/>
              <a:buChar char="q"/>
              <a:defRPr/>
            </a:pPr>
            <a:r>
              <a:rPr lang="en-US" b="1" noProof="1" smtClean="0">
                <a:solidFill>
                  <a:schemeClr val="tx1"/>
                </a:solidFill>
              </a:rPr>
              <a:t>Financial regulation and surveillance to promote financial stability</a:t>
            </a:r>
            <a:r>
              <a:rPr lang="en-US" noProof="1" smtClean="0">
                <a:solidFill>
                  <a:schemeClr val="tx1"/>
                </a:solidFill>
              </a:rPr>
              <a:t>:</a:t>
            </a:r>
          </a:p>
          <a:p>
            <a:pPr marL="1103313" lvl="2" indent="-457200" eaLnBrk="1" hangingPunct="1">
              <a:buFont typeface="Wingdings" pitchFamily="2" charset="2"/>
              <a:buChar char="q"/>
              <a:defRPr/>
            </a:pPr>
            <a:r>
              <a:rPr lang="es-ES_tradnl" i="0" noProof="1" smtClean="0">
                <a:solidFill>
                  <a:srgbClr val="B35C48"/>
                </a:solidFill>
              </a:rPr>
              <a:t>FSB </a:t>
            </a:r>
            <a:r>
              <a:rPr lang="en-US" i="0" noProof="1" smtClean="0">
                <a:solidFill>
                  <a:srgbClr val="B35C48"/>
                </a:solidFill>
              </a:rPr>
              <a:t>mandate:</a:t>
            </a:r>
            <a:r>
              <a:rPr lang="es-ES_tradnl" i="0" noProof="1" smtClean="0">
                <a:solidFill>
                  <a:srgbClr val="B35C48"/>
                </a:solidFill>
              </a:rPr>
              <a:t> ensure common</a:t>
            </a:r>
            <a:r>
              <a:rPr lang="es-ES_tradnl" i="0" dirty="0" smtClean="0">
                <a:solidFill>
                  <a:srgbClr val="B35C48"/>
                </a:solidFill>
              </a:rPr>
              <a:t> </a:t>
            </a:r>
            <a:r>
              <a:rPr lang="en-US" i="0" dirty="0" smtClean="0">
                <a:solidFill>
                  <a:srgbClr val="B35C48"/>
                </a:solidFill>
              </a:rPr>
              <a:t>international financial and supervisory regulatory practices, peer review, standard-setting bodies coordination </a:t>
            </a:r>
            <a:endParaRPr lang="es-ES_tradnl" i="0" noProof="1" smtClean="0">
              <a:solidFill>
                <a:srgbClr val="B35C48"/>
              </a:solidFill>
            </a:endParaRPr>
          </a:p>
          <a:p>
            <a:pPr marL="1103313" lvl="2" indent="-457200" eaLnBrk="1" hangingPunct="1">
              <a:buFont typeface="Wingdings" pitchFamily="2" charset="2"/>
              <a:buChar char="q"/>
              <a:defRPr/>
            </a:pPr>
            <a:r>
              <a:rPr lang="en-US" i="0" dirty="0" smtClean="0">
                <a:solidFill>
                  <a:srgbClr val="B35C48"/>
                </a:solidFill>
              </a:rPr>
              <a:t>Strengthening of capital and liquidity requirements (BCBS). S</a:t>
            </a:r>
            <a:r>
              <a:rPr lang="es-ES_tradnl" i="0" dirty="0" err="1" smtClean="0">
                <a:solidFill>
                  <a:srgbClr val="B35C48"/>
                </a:solidFill>
              </a:rPr>
              <a:t>tronger</a:t>
            </a:r>
            <a:r>
              <a:rPr lang="es-ES_tradnl" i="0" dirty="0" smtClean="0">
                <a:solidFill>
                  <a:srgbClr val="B35C48"/>
                </a:solidFill>
              </a:rPr>
              <a:t> </a:t>
            </a:r>
            <a:r>
              <a:rPr lang="es-ES_tradnl" i="0" dirty="0" err="1" smtClean="0">
                <a:solidFill>
                  <a:srgbClr val="B35C48"/>
                </a:solidFill>
              </a:rPr>
              <a:t>regulation</a:t>
            </a:r>
            <a:r>
              <a:rPr lang="es-ES_tradnl" i="0" dirty="0" smtClean="0">
                <a:solidFill>
                  <a:srgbClr val="B35C48"/>
                </a:solidFill>
              </a:rPr>
              <a:t> and </a:t>
            </a:r>
            <a:r>
              <a:rPr lang="es-ES_tradnl" i="0" dirty="0" err="1" smtClean="0">
                <a:solidFill>
                  <a:srgbClr val="B35C48"/>
                </a:solidFill>
              </a:rPr>
              <a:t>supervision</a:t>
            </a:r>
            <a:r>
              <a:rPr lang="es-ES_tradnl" i="0" dirty="0" smtClean="0">
                <a:solidFill>
                  <a:srgbClr val="B35C48"/>
                </a:solidFill>
              </a:rPr>
              <a:t> </a:t>
            </a:r>
            <a:r>
              <a:rPr lang="es-ES_tradnl" i="0" dirty="0" err="1" smtClean="0">
                <a:solidFill>
                  <a:srgbClr val="B35C48"/>
                </a:solidFill>
              </a:rPr>
              <a:t>for</a:t>
            </a:r>
            <a:r>
              <a:rPr lang="es-ES_tradnl" i="0" dirty="0" smtClean="0">
                <a:solidFill>
                  <a:srgbClr val="B35C48"/>
                </a:solidFill>
              </a:rPr>
              <a:t> </a:t>
            </a:r>
            <a:r>
              <a:rPr lang="es-ES_tradnl" i="0" dirty="0" err="1" smtClean="0">
                <a:solidFill>
                  <a:srgbClr val="B35C48"/>
                </a:solidFill>
              </a:rPr>
              <a:t>SIFIs</a:t>
            </a:r>
            <a:r>
              <a:rPr lang="es-ES_tradnl" i="0" dirty="0" smtClean="0">
                <a:solidFill>
                  <a:srgbClr val="B35C48"/>
                </a:solidFill>
              </a:rPr>
              <a:t>/ G-</a:t>
            </a:r>
            <a:r>
              <a:rPr lang="es-ES_tradnl" i="0" dirty="0" err="1" smtClean="0">
                <a:solidFill>
                  <a:srgbClr val="B35C48"/>
                </a:solidFill>
              </a:rPr>
              <a:t>SIFIs</a:t>
            </a:r>
            <a:r>
              <a:rPr lang="es-ES_tradnl" i="0" dirty="0" smtClean="0">
                <a:solidFill>
                  <a:srgbClr val="B35C48"/>
                </a:solidFill>
              </a:rPr>
              <a:t>. </a:t>
            </a:r>
          </a:p>
          <a:p>
            <a:pPr marL="1103313" lvl="2" indent="-457200" eaLnBrk="1" hangingPunct="1">
              <a:buFont typeface="Wingdings" pitchFamily="2" charset="2"/>
              <a:buChar char="q"/>
              <a:defRPr/>
            </a:pPr>
            <a:r>
              <a:rPr lang="es-ES_tradnl" i="0" dirty="0" err="1" smtClean="0">
                <a:solidFill>
                  <a:srgbClr val="B35C48"/>
                </a:solidFill>
              </a:rPr>
              <a:t>Identification</a:t>
            </a:r>
            <a:r>
              <a:rPr lang="es-ES_tradnl" i="0" dirty="0" smtClean="0">
                <a:solidFill>
                  <a:srgbClr val="B35C48"/>
                </a:solidFill>
              </a:rPr>
              <a:t> of macro-</a:t>
            </a:r>
            <a:r>
              <a:rPr lang="es-ES_tradnl" i="0" dirty="0" err="1" smtClean="0">
                <a:solidFill>
                  <a:srgbClr val="B35C48"/>
                </a:solidFill>
              </a:rPr>
              <a:t>prudential</a:t>
            </a:r>
            <a:r>
              <a:rPr lang="es-ES_tradnl" i="0" dirty="0" smtClean="0">
                <a:solidFill>
                  <a:srgbClr val="B35C48"/>
                </a:solidFill>
              </a:rPr>
              <a:t> </a:t>
            </a:r>
            <a:r>
              <a:rPr lang="es-ES_tradnl" i="0" dirty="0" err="1" smtClean="0">
                <a:solidFill>
                  <a:srgbClr val="B35C48"/>
                </a:solidFill>
              </a:rPr>
              <a:t>risks</a:t>
            </a:r>
            <a:r>
              <a:rPr lang="es-ES_tradnl" i="0" dirty="0" smtClean="0">
                <a:solidFill>
                  <a:srgbClr val="B35C48"/>
                </a:solidFill>
              </a:rPr>
              <a:t> </a:t>
            </a:r>
            <a:r>
              <a:rPr lang="es-ES_tradnl" i="0" dirty="0" err="1" smtClean="0">
                <a:solidFill>
                  <a:srgbClr val="B35C48"/>
                </a:solidFill>
              </a:rPr>
              <a:t>across</a:t>
            </a:r>
            <a:r>
              <a:rPr lang="es-ES_tradnl" i="0" dirty="0" smtClean="0">
                <a:solidFill>
                  <a:srgbClr val="B35C48"/>
                </a:solidFill>
              </a:rPr>
              <a:t> </a:t>
            </a:r>
            <a:r>
              <a:rPr lang="es-ES_tradnl" i="0" dirty="0" err="1" smtClean="0">
                <a:solidFill>
                  <a:srgbClr val="B35C48"/>
                </a:solidFill>
              </a:rPr>
              <a:t>the</a:t>
            </a:r>
            <a:r>
              <a:rPr lang="es-ES_tradnl" i="0" dirty="0" smtClean="0">
                <a:solidFill>
                  <a:srgbClr val="B35C48"/>
                </a:solidFill>
              </a:rPr>
              <a:t> </a:t>
            </a:r>
            <a:r>
              <a:rPr lang="es-ES_tradnl" i="0" dirty="0" err="1" smtClean="0">
                <a:solidFill>
                  <a:srgbClr val="B35C48"/>
                </a:solidFill>
              </a:rPr>
              <a:t>financial</a:t>
            </a:r>
            <a:r>
              <a:rPr lang="es-ES_tradnl" i="0" dirty="0" smtClean="0">
                <a:solidFill>
                  <a:srgbClr val="B35C48"/>
                </a:solidFill>
              </a:rPr>
              <a:t> </a:t>
            </a:r>
            <a:r>
              <a:rPr lang="es-ES_tradnl" i="0" dirty="0" err="1" smtClean="0">
                <a:solidFill>
                  <a:srgbClr val="B35C48"/>
                </a:solidFill>
              </a:rPr>
              <a:t>system</a:t>
            </a:r>
            <a:r>
              <a:rPr lang="es-ES_tradnl" i="0" dirty="0" smtClean="0">
                <a:solidFill>
                  <a:srgbClr val="B35C48"/>
                </a:solidFill>
              </a:rPr>
              <a:t> and </a:t>
            </a:r>
            <a:r>
              <a:rPr lang="es-ES_tradnl" i="0" dirty="0" err="1" smtClean="0">
                <a:solidFill>
                  <a:srgbClr val="B35C48"/>
                </a:solidFill>
              </a:rPr>
              <a:t>development</a:t>
            </a:r>
            <a:r>
              <a:rPr lang="es-ES_tradnl" i="0" dirty="0" smtClean="0">
                <a:solidFill>
                  <a:srgbClr val="B35C48"/>
                </a:solidFill>
              </a:rPr>
              <a:t> of macro-</a:t>
            </a:r>
            <a:r>
              <a:rPr lang="es-ES_tradnl" i="0" dirty="0" err="1" smtClean="0">
                <a:solidFill>
                  <a:srgbClr val="B35C48"/>
                </a:solidFill>
              </a:rPr>
              <a:t>prudential</a:t>
            </a:r>
            <a:r>
              <a:rPr lang="es-ES_tradnl" i="0" dirty="0" smtClean="0">
                <a:solidFill>
                  <a:srgbClr val="B35C48"/>
                </a:solidFill>
              </a:rPr>
              <a:t> </a:t>
            </a:r>
            <a:r>
              <a:rPr lang="es-ES_tradnl" i="0" dirty="0" err="1" smtClean="0">
                <a:solidFill>
                  <a:srgbClr val="B35C48"/>
                </a:solidFill>
              </a:rPr>
              <a:t>tools</a:t>
            </a:r>
            <a:r>
              <a:rPr lang="es-ES_tradnl" i="0" dirty="0" smtClean="0">
                <a:solidFill>
                  <a:srgbClr val="B35C48"/>
                </a:solidFill>
              </a:rPr>
              <a:t>. </a:t>
            </a:r>
            <a:r>
              <a:rPr lang="es-ES_tradnl" i="0" dirty="0" err="1" smtClean="0">
                <a:solidFill>
                  <a:srgbClr val="B35C48"/>
                </a:solidFill>
              </a:rPr>
              <a:t>Strengthening</a:t>
            </a:r>
            <a:r>
              <a:rPr lang="es-ES_tradnl" i="0" dirty="0" smtClean="0">
                <a:solidFill>
                  <a:srgbClr val="B35C48"/>
                </a:solidFill>
              </a:rPr>
              <a:t> of </a:t>
            </a:r>
            <a:r>
              <a:rPr lang="es-ES_tradnl" i="0" dirty="0" err="1" smtClean="0">
                <a:solidFill>
                  <a:srgbClr val="B35C48"/>
                </a:solidFill>
              </a:rPr>
              <a:t>financial</a:t>
            </a:r>
            <a:r>
              <a:rPr lang="es-ES_tradnl" i="0" dirty="0" smtClean="0">
                <a:solidFill>
                  <a:srgbClr val="B35C48"/>
                </a:solidFill>
              </a:rPr>
              <a:t> </a:t>
            </a:r>
            <a:r>
              <a:rPr lang="es-ES_tradnl" i="0" dirty="0" err="1" smtClean="0">
                <a:solidFill>
                  <a:srgbClr val="B35C48"/>
                </a:solidFill>
              </a:rPr>
              <a:t>markets</a:t>
            </a:r>
            <a:endParaRPr lang="es-ES_tradnl" noProof="1" smtClean="0"/>
          </a:p>
          <a:p>
            <a:pPr lvl="1">
              <a:lnSpc>
                <a:spcPct val="90000"/>
              </a:lnSpc>
              <a:defRPr/>
            </a:pPr>
            <a:endParaRPr lang="es-ES_tradnl" noProof="1" smtClean="0"/>
          </a:p>
        </p:txBody>
      </p:sp>
      <p:sp>
        <p:nvSpPr>
          <p:cNvPr id="15364" name="1 Título"/>
          <p:cNvSpPr>
            <a:spLocks noGrp="1"/>
          </p:cNvSpPr>
          <p:nvPr>
            <p:ph type="title"/>
          </p:nvPr>
        </p:nvSpPr>
        <p:spPr>
          <a:xfrm>
            <a:off x="231775" y="19050"/>
            <a:ext cx="5927725" cy="747713"/>
          </a:xfrm>
        </p:spPr>
        <p:txBody>
          <a:bodyPr/>
          <a:lstStyle/>
          <a:p>
            <a:r>
              <a:rPr lang="es-ES_tradnl" smtClean="0"/>
              <a:t>THE INTERNATIONAL POLICY RESPONSE: </a:t>
            </a:r>
            <a:br>
              <a:rPr lang="es-ES_tradnl" smtClean="0"/>
            </a:br>
            <a:r>
              <a:rPr lang="es-ES_tradnl" smtClean="0"/>
              <a:t>G20 LINES OF ACTION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193675" y="107950"/>
            <a:ext cx="5992813" cy="566738"/>
          </a:xfrm>
        </p:spPr>
        <p:txBody>
          <a:bodyPr/>
          <a:lstStyle/>
          <a:p>
            <a:pPr>
              <a:tabLst>
                <a:tab pos="355600" algn="l"/>
              </a:tabLst>
            </a:pPr>
            <a:r>
              <a:rPr lang="es-ES_tradnl" smtClean="0"/>
              <a:t>THE INTERNATIONAL POLICY RESPONSE: THE GLOBAL GOVERNANCE OF G20</a:t>
            </a:r>
          </a:p>
        </p:txBody>
      </p:sp>
      <p:grpSp>
        <p:nvGrpSpPr>
          <p:cNvPr id="16387" name="Group 6"/>
          <p:cNvGrpSpPr>
            <a:grpSpLocks noChangeAspect="1"/>
          </p:cNvGrpSpPr>
          <p:nvPr/>
        </p:nvGrpSpPr>
        <p:grpSpPr bwMode="auto">
          <a:xfrm>
            <a:off x="328613" y="1095375"/>
            <a:ext cx="8626475" cy="4716463"/>
            <a:chOff x="207" y="690"/>
            <a:chExt cx="5434" cy="2971"/>
          </a:xfrm>
        </p:grpSpPr>
        <p:sp>
          <p:nvSpPr>
            <p:cNvPr id="16390" name="AutoShape 5"/>
            <p:cNvSpPr>
              <a:spLocks noChangeAspect="1" noChangeArrowheads="1" noTextEdit="1"/>
            </p:cNvSpPr>
            <p:nvPr/>
          </p:nvSpPr>
          <p:spPr bwMode="auto">
            <a:xfrm>
              <a:off x="207" y="690"/>
              <a:ext cx="5434" cy="2971"/>
            </a:xfrm>
            <a:prstGeom prst="rect">
              <a:avLst/>
            </a:prstGeom>
            <a:noFill/>
            <a:ln w="9525">
              <a:noFill/>
              <a:miter lim="800000"/>
              <a:headEnd/>
              <a:tailEnd/>
            </a:ln>
          </p:spPr>
          <p:txBody>
            <a:bodyPr/>
            <a:lstStyle/>
            <a:p>
              <a:endParaRPr lang="es-ES"/>
            </a:p>
          </p:txBody>
        </p:sp>
        <p:sp>
          <p:nvSpPr>
            <p:cNvPr id="16391" name="Rectangle 7"/>
            <p:cNvSpPr>
              <a:spLocks noChangeArrowheads="1"/>
            </p:cNvSpPr>
            <p:nvPr/>
          </p:nvSpPr>
          <p:spPr bwMode="auto">
            <a:xfrm>
              <a:off x="1714" y="2761"/>
              <a:ext cx="1150" cy="819"/>
            </a:xfrm>
            <a:prstGeom prst="rect">
              <a:avLst/>
            </a:prstGeom>
            <a:solidFill>
              <a:srgbClr val="DCE6F2"/>
            </a:solidFill>
            <a:ln w="9525">
              <a:noFill/>
              <a:miter lim="800000"/>
              <a:headEnd/>
              <a:tailEnd/>
            </a:ln>
          </p:spPr>
          <p:txBody>
            <a:bodyPr/>
            <a:lstStyle/>
            <a:p>
              <a:endParaRPr lang="en-US"/>
            </a:p>
          </p:txBody>
        </p:sp>
        <p:sp>
          <p:nvSpPr>
            <p:cNvPr id="16392" name="Rectangle 8"/>
            <p:cNvSpPr>
              <a:spLocks noChangeArrowheads="1"/>
            </p:cNvSpPr>
            <p:nvPr/>
          </p:nvSpPr>
          <p:spPr bwMode="auto">
            <a:xfrm>
              <a:off x="1773" y="3052"/>
              <a:ext cx="1185"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International Monetary </a:t>
              </a:r>
              <a:endParaRPr lang="en-US"/>
            </a:p>
          </p:txBody>
        </p:sp>
        <p:sp>
          <p:nvSpPr>
            <p:cNvPr id="16393" name="Rectangle 9"/>
            <p:cNvSpPr>
              <a:spLocks noChangeArrowheads="1"/>
            </p:cNvSpPr>
            <p:nvPr/>
          </p:nvSpPr>
          <p:spPr bwMode="auto">
            <a:xfrm>
              <a:off x="2168" y="3179"/>
              <a:ext cx="296"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Fund</a:t>
              </a:r>
              <a:endParaRPr lang="en-US"/>
            </a:p>
          </p:txBody>
        </p:sp>
        <p:sp>
          <p:nvSpPr>
            <p:cNvPr id="16394" name="Rectangle 10"/>
            <p:cNvSpPr>
              <a:spLocks noChangeArrowheads="1"/>
            </p:cNvSpPr>
            <p:nvPr/>
          </p:nvSpPr>
          <p:spPr bwMode="auto">
            <a:xfrm>
              <a:off x="3111" y="2931"/>
              <a:ext cx="1101" cy="663"/>
            </a:xfrm>
            <a:prstGeom prst="rect">
              <a:avLst/>
            </a:prstGeom>
            <a:solidFill>
              <a:srgbClr val="DCE6F2"/>
            </a:solidFill>
            <a:ln w="9525">
              <a:noFill/>
              <a:miter lim="800000"/>
              <a:headEnd/>
              <a:tailEnd/>
            </a:ln>
          </p:spPr>
          <p:txBody>
            <a:bodyPr/>
            <a:lstStyle/>
            <a:p>
              <a:endParaRPr lang="en-US"/>
            </a:p>
          </p:txBody>
        </p:sp>
        <p:sp>
          <p:nvSpPr>
            <p:cNvPr id="16395" name="Rectangle 11"/>
            <p:cNvSpPr>
              <a:spLocks noChangeArrowheads="1"/>
            </p:cNvSpPr>
            <p:nvPr/>
          </p:nvSpPr>
          <p:spPr bwMode="auto">
            <a:xfrm>
              <a:off x="3391" y="3078"/>
              <a:ext cx="635"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World Bank</a:t>
              </a:r>
              <a:endParaRPr lang="en-US"/>
            </a:p>
          </p:txBody>
        </p:sp>
        <p:sp>
          <p:nvSpPr>
            <p:cNvPr id="16396" name="Rectangle 12"/>
            <p:cNvSpPr>
              <a:spLocks noChangeArrowheads="1"/>
            </p:cNvSpPr>
            <p:nvPr/>
          </p:nvSpPr>
          <p:spPr bwMode="auto">
            <a:xfrm>
              <a:off x="1714" y="2514"/>
              <a:ext cx="1150" cy="445"/>
            </a:xfrm>
            <a:prstGeom prst="rect">
              <a:avLst/>
            </a:prstGeom>
            <a:solidFill>
              <a:srgbClr val="95B3D7"/>
            </a:solidFill>
            <a:ln w="9525">
              <a:noFill/>
              <a:miter lim="800000"/>
              <a:headEnd/>
              <a:tailEnd/>
            </a:ln>
          </p:spPr>
          <p:txBody>
            <a:bodyPr/>
            <a:lstStyle/>
            <a:p>
              <a:endParaRPr lang="en-US"/>
            </a:p>
          </p:txBody>
        </p:sp>
        <p:sp>
          <p:nvSpPr>
            <p:cNvPr id="16397" name="Rectangle 13"/>
            <p:cNvSpPr>
              <a:spLocks noChangeArrowheads="1"/>
            </p:cNvSpPr>
            <p:nvPr/>
          </p:nvSpPr>
          <p:spPr bwMode="auto">
            <a:xfrm>
              <a:off x="1872" y="2683"/>
              <a:ext cx="945"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Economic stability</a:t>
              </a:r>
              <a:endParaRPr lang="en-US"/>
            </a:p>
          </p:txBody>
        </p:sp>
        <p:sp>
          <p:nvSpPr>
            <p:cNvPr id="16398" name="Rectangle 14"/>
            <p:cNvSpPr>
              <a:spLocks noChangeArrowheads="1"/>
            </p:cNvSpPr>
            <p:nvPr/>
          </p:nvSpPr>
          <p:spPr bwMode="auto">
            <a:xfrm>
              <a:off x="3104" y="2514"/>
              <a:ext cx="1101" cy="431"/>
            </a:xfrm>
            <a:prstGeom prst="rect">
              <a:avLst/>
            </a:prstGeom>
            <a:solidFill>
              <a:srgbClr val="95B3D7"/>
            </a:solidFill>
            <a:ln w="9525">
              <a:noFill/>
              <a:miter lim="800000"/>
              <a:headEnd/>
              <a:tailEnd/>
            </a:ln>
          </p:spPr>
          <p:txBody>
            <a:bodyPr/>
            <a:lstStyle/>
            <a:p>
              <a:endParaRPr lang="en-US"/>
            </a:p>
          </p:txBody>
        </p:sp>
        <p:sp>
          <p:nvSpPr>
            <p:cNvPr id="16399" name="Rectangle 15"/>
            <p:cNvSpPr>
              <a:spLocks noChangeArrowheads="1"/>
            </p:cNvSpPr>
            <p:nvPr/>
          </p:nvSpPr>
          <p:spPr bwMode="auto">
            <a:xfrm>
              <a:off x="3382" y="2546"/>
              <a:ext cx="649"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Growth and </a:t>
              </a:r>
              <a:endParaRPr lang="en-US"/>
            </a:p>
          </p:txBody>
        </p:sp>
        <p:sp>
          <p:nvSpPr>
            <p:cNvPr id="16400" name="Rectangle 16"/>
            <p:cNvSpPr>
              <a:spLocks noChangeArrowheads="1"/>
            </p:cNvSpPr>
            <p:nvPr/>
          </p:nvSpPr>
          <p:spPr bwMode="auto">
            <a:xfrm>
              <a:off x="3361" y="2673"/>
              <a:ext cx="699"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development </a:t>
              </a:r>
              <a:endParaRPr lang="en-US"/>
            </a:p>
          </p:txBody>
        </p:sp>
        <p:sp>
          <p:nvSpPr>
            <p:cNvPr id="16401" name="Rectangle 17"/>
            <p:cNvSpPr>
              <a:spLocks noChangeArrowheads="1"/>
            </p:cNvSpPr>
            <p:nvPr/>
          </p:nvSpPr>
          <p:spPr bwMode="auto">
            <a:xfrm>
              <a:off x="3241" y="2807"/>
              <a:ext cx="946" cy="163"/>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[Seoul Consensus]</a:t>
              </a:r>
              <a:endParaRPr lang="en-US"/>
            </a:p>
          </p:txBody>
        </p:sp>
        <p:sp>
          <p:nvSpPr>
            <p:cNvPr id="16402" name="Rectangle 18"/>
            <p:cNvSpPr>
              <a:spLocks noChangeArrowheads="1"/>
            </p:cNvSpPr>
            <p:nvPr/>
          </p:nvSpPr>
          <p:spPr bwMode="auto">
            <a:xfrm>
              <a:off x="4431" y="2514"/>
              <a:ext cx="1101" cy="438"/>
            </a:xfrm>
            <a:prstGeom prst="rect">
              <a:avLst/>
            </a:prstGeom>
            <a:solidFill>
              <a:srgbClr val="95B3D7"/>
            </a:solidFill>
            <a:ln w="9525">
              <a:noFill/>
              <a:miter lim="800000"/>
              <a:headEnd/>
              <a:tailEnd/>
            </a:ln>
          </p:spPr>
          <p:txBody>
            <a:bodyPr/>
            <a:lstStyle/>
            <a:p>
              <a:endParaRPr lang="en-US"/>
            </a:p>
          </p:txBody>
        </p:sp>
        <p:sp>
          <p:nvSpPr>
            <p:cNvPr id="16403" name="Rectangle 19"/>
            <p:cNvSpPr>
              <a:spLocks noChangeArrowheads="1"/>
            </p:cNvSpPr>
            <p:nvPr/>
          </p:nvSpPr>
          <p:spPr bwMode="auto">
            <a:xfrm>
              <a:off x="4553" y="2680"/>
              <a:ext cx="967" cy="163"/>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Commercial policy</a:t>
              </a:r>
              <a:endParaRPr lang="en-US"/>
            </a:p>
          </p:txBody>
        </p:sp>
        <p:sp>
          <p:nvSpPr>
            <p:cNvPr id="16404" name="Rectangle 20"/>
            <p:cNvSpPr>
              <a:spLocks noChangeArrowheads="1"/>
            </p:cNvSpPr>
            <p:nvPr/>
          </p:nvSpPr>
          <p:spPr bwMode="auto">
            <a:xfrm>
              <a:off x="4431" y="2895"/>
              <a:ext cx="1101" cy="692"/>
            </a:xfrm>
            <a:prstGeom prst="rect">
              <a:avLst/>
            </a:prstGeom>
            <a:solidFill>
              <a:srgbClr val="DCE6F2"/>
            </a:solidFill>
            <a:ln w="9525">
              <a:noFill/>
              <a:miter lim="800000"/>
              <a:headEnd/>
              <a:tailEnd/>
            </a:ln>
          </p:spPr>
          <p:txBody>
            <a:bodyPr/>
            <a:lstStyle/>
            <a:p>
              <a:endParaRPr lang="en-US"/>
            </a:p>
          </p:txBody>
        </p:sp>
        <p:sp>
          <p:nvSpPr>
            <p:cNvPr id="16405" name="Rectangle 21"/>
            <p:cNvSpPr>
              <a:spLocks noChangeArrowheads="1"/>
            </p:cNvSpPr>
            <p:nvPr/>
          </p:nvSpPr>
          <p:spPr bwMode="auto">
            <a:xfrm>
              <a:off x="4695" y="3058"/>
              <a:ext cx="691"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World Trade </a:t>
              </a:r>
              <a:endParaRPr lang="en-US"/>
            </a:p>
          </p:txBody>
        </p:sp>
        <p:sp>
          <p:nvSpPr>
            <p:cNvPr id="16406" name="Rectangle 22"/>
            <p:cNvSpPr>
              <a:spLocks noChangeArrowheads="1"/>
            </p:cNvSpPr>
            <p:nvPr/>
          </p:nvSpPr>
          <p:spPr bwMode="auto">
            <a:xfrm>
              <a:off x="4688" y="3185"/>
              <a:ext cx="677" cy="162"/>
            </a:xfrm>
            <a:prstGeom prst="rect">
              <a:avLst/>
            </a:prstGeom>
            <a:noFill/>
            <a:ln w="9525">
              <a:noFill/>
              <a:miter lim="800000"/>
              <a:headEnd/>
              <a:tailEnd/>
            </a:ln>
          </p:spPr>
          <p:txBody>
            <a:bodyPr wrap="none" lIns="0" tIns="0" rIns="0" bIns="0">
              <a:spAutoFit/>
            </a:bodyPr>
            <a:lstStyle/>
            <a:p>
              <a:r>
                <a:rPr lang="en-US" sz="1400" b="0">
                  <a:solidFill>
                    <a:srgbClr val="314D8E"/>
                  </a:solidFill>
                  <a:latin typeface="Times New Roman" pitchFamily="18" charset="0"/>
                </a:rPr>
                <a:t>Organization</a:t>
              </a:r>
              <a:endParaRPr lang="en-US"/>
            </a:p>
          </p:txBody>
        </p:sp>
        <p:sp>
          <p:nvSpPr>
            <p:cNvPr id="16407" name="Rectangle 23"/>
            <p:cNvSpPr>
              <a:spLocks noChangeArrowheads="1"/>
            </p:cNvSpPr>
            <p:nvPr/>
          </p:nvSpPr>
          <p:spPr bwMode="auto">
            <a:xfrm>
              <a:off x="352" y="2535"/>
              <a:ext cx="1171" cy="459"/>
            </a:xfrm>
            <a:prstGeom prst="rect">
              <a:avLst/>
            </a:prstGeom>
            <a:solidFill>
              <a:srgbClr val="95B3D7"/>
            </a:solidFill>
            <a:ln w="9525">
              <a:noFill/>
              <a:miter lim="800000"/>
              <a:headEnd/>
              <a:tailEnd/>
            </a:ln>
          </p:spPr>
          <p:txBody>
            <a:bodyPr/>
            <a:lstStyle/>
            <a:p>
              <a:endParaRPr lang="en-US"/>
            </a:p>
          </p:txBody>
        </p:sp>
        <p:sp>
          <p:nvSpPr>
            <p:cNvPr id="16408" name="Rectangle 24"/>
            <p:cNvSpPr>
              <a:spLocks noChangeArrowheads="1"/>
            </p:cNvSpPr>
            <p:nvPr/>
          </p:nvSpPr>
          <p:spPr bwMode="auto">
            <a:xfrm>
              <a:off x="391" y="2646"/>
              <a:ext cx="1242" cy="163"/>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Financial regulation and </a:t>
              </a:r>
              <a:endParaRPr lang="en-US"/>
            </a:p>
          </p:txBody>
        </p:sp>
        <p:sp>
          <p:nvSpPr>
            <p:cNvPr id="16409" name="Rectangle 25"/>
            <p:cNvSpPr>
              <a:spLocks noChangeArrowheads="1"/>
            </p:cNvSpPr>
            <p:nvPr/>
          </p:nvSpPr>
          <p:spPr bwMode="auto">
            <a:xfrm>
              <a:off x="681" y="2773"/>
              <a:ext cx="600" cy="163"/>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supervision</a:t>
              </a:r>
              <a:endParaRPr lang="en-US"/>
            </a:p>
          </p:txBody>
        </p:sp>
        <p:sp>
          <p:nvSpPr>
            <p:cNvPr id="16410" name="Freeform 26"/>
            <p:cNvSpPr>
              <a:spLocks noEditPoints="1"/>
            </p:cNvSpPr>
            <p:nvPr/>
          </p:nvSpPr>
          <p:spPr bwMode="auto">
            <a:xfrm>
              <a:off x="2299" y="1726"/>
              <a:ext cx="262" cy="728"/>
            </a:xfrm>
            <a:custGeom>
              <a:avLst/>
              <a:gdLst>
                <a:gd name="T0" fmla="*/ 262 w 593"/>
                <a:gd name="T1" fmla="*/ 2 h 1650"/>
                <a:gd name="T2" fmla="*/ 11 w 593"/>
                <a:gd name="T3" fmla="*/ 720 h 1650"/>
                <a:gd name="T4" fmla="*/ 4 w 593"/>
                <a:gd name="T5" fmla="*/ 718 h 1650"/>
                <a:gd name="T6" fmla="*/ 255 w 593"/>
                <a:gd name="T7" fmla="*/ 0 h 1650"/>
                <a:gd name="T8" fmla="*/ 262 w 593"/>
                <a:gd name="T9" fmla="*/ 2 h 1650"/>
                <a:gd name="T10" fmla="*/ 51 w 593"/>
                <a:gd name="T11" fmla="*/ 676 h 1650"/>
                <a:gd name="T12" fmla="*/ 4 w 593"/>
                <a:gd name="T13" fmla="*/ 728 h 1650"/>
                <a:gd name="T14" fmla="*/ 0 w 593"/>
                <a:gd name="T15" fmla="*/ 659 h 1650"/>
                <a:gd name="T16" fmla="*/ 4 w 593"/>
                <a:gd name="T17" fmla="*/ 655 h 1650"/>
                <a:gd name="T18" fmla="*/ 7 w 593"/>
                <a:gd name="T19" fmla="*/ 658 h 1650"/>
                <a:gd name="T20" fmla="*/ 11 w 593"/>
                <a:gd name="T21" fmla="*/ 719 h 1650"/>
                <a:gd name="T22" fmla="*/ 4 w 593"/>
                <a:gd name="T23" fmla="*/ 717 h 1650"/>
                <a:gd name="T24" fmla="*/ 46 w 593"/>
                <a:gd name="T25" fmla="*/ 672 h 1650"/>
                <a:gd name="T26" fmla="*/ 50 w 593"/>
                <a:gd name="T27" fmla="*/ 672 h 1650"/>
                <a:gd name="T28" fmla="*/ 51 w 593"/>
                <a:gd name="T29" fmla="*/ 676 h 16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93"/>
                <a:gd name="T46" fmla="*/ 0 h 1650"/>
                <a:gd name="T47" fmla="*/ 593 w 593"/>
                <a:gd name="T48" fmla="*/ 1650 h 16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93" h="1650">
                  <a:moveTo>
                    <a:pt x="593" y="5"/>
                  </a:moveTo>
                  <a:lnTo>
                    <a:pt x="24" y="1633"/>
                  </a:lnTo>
                  <a:lnTo>
                    <a:pt x="9" y="1628"/>
                  </a:lnTo>
                  <a:lnTo>
                    <a:pt x="578" y="0"/>
                  </a:lnTo>
                  <a:lnTo>
                    <a:pt x="593" y="5"/>
                  </a:lnTo>
                  <a:close/>
                  <a:moveTo>
                    <a:pt x="115" y="1533"/>
                  </a:moveTo>
                  <a:lnTo>
                    <a:pt x="9" y="1650"/>
                  </a:lnTo>
                  <a:lnTo>
                    <a:pt x="0" y="1493"/>
                  </a:lnTo>
                  <a:cubicBezTo>
                    <a:pt x="0" y="1488"/>
                    <a:pt x="3" y="1485"/>
                    <a:pt x="8" y="1484"/>
                  </a:cubicBezTo>
                  <a:cubicBezTo>
                    <a:pt x="12" y="1484"/>
                    <a:pt x="16" y="1487"/>
                    <a:pt x="16" y="1492"/>
                  </a:cubicBezTo>
                  <a:lnTo>
                    <a:pt x="24" y="1630"/>
                  </a:lnTo>
                  <a:lnTo>
                    <a:pt x="10" y="1625"/>
                  </a:lnTo>
                  <a:lnTo>
                    <a:pt x="103" y="1522"/>
                  </a:lnTo>
                  <a:cubicBezTo>
                    <a:pt x="106" y="1519"/>
                    <a:pt x="111" y="1519"/>
                    <a:pt x="114" y="1522"/>
                  </a:cubicBezTo>
                  <a:cubicBezTo>
                    <a:pt x="118" y="1524"/>
                    <a:pt x="118" y="1530"/>
                    <a:pt x="115" y="1533"/>
                  </a:cubicBezTo>
                  <a:close/>
                </a:path>
              </a:pathLst>
            </a:custGeom>
            <a:solidFill>
              <a:srgbClr val="777777"/>
            </a:solidFill>
            <a:ln w="0" cap="flat">
              <a:solidFill>
                <a:srgbClr val="777777"/>
              </a:solidFill>
              <a:prstDash val="solid"/>
              <a:round/>
              <a:headEnd/>
              <a:tailEnd/>
            </a:ln>
          </p:spPr>
          <p:txBody>
            <a:bodyPr/>
            <a:lstStyle/>
            <a:p>
              <a:endParaRPr lang="es-ES"/>
            </a:p>
          </p:txBody>
        </p:sp>
        <p:sp>
          <p:nvSpPr>
            <p:cNvPr id="16411" name="Freeform 27"/>
            <p:cNvSpPr>
              <a:spLocks noEditPoints="1"/>
            </p:cNvSpPr>
            <p:nvPr/>
          </p:nvSpPr>
          <p:spPr bwMode="auto">
            <a:xfrm>
              <a:off x="2865" y="1712"/>
              <a:ext cx="489" cy="756"/>
            </a:xfrm>
            <a:custGeom>
              <a:avLst/>
              <a:gdLst>
                <a:gd name="T0" fmla="*/ 6 w 1110"/>
                <a:gd name="T1" fmla="*/ 0 h 1716"/>
                <a:gd name="T2" fmla="*/ 487 w 1110"/>
                <a:gd name="T3" fmla="*/ 747 h 1716"/>
                <a:gd name="T4" fmla="*/ 481 w 1110"/>
                <a:gd name="T5" fmla="*/ 750 h 1716"/>
                <a:gd name="T6" fmla="*/ 0 w 1110"/>
                <a:gd name="T7" fmla="*/ 4 h 1716"/>
                <a:gd name="T8" fmla="*/ 6 w 1110"/>
                <a:gd name="T9" fmla="*/ 0 h 1716"/>
                <a:gd name="T10" fmla="*/ 477 w 1110"/>
                <a:gd name="T11" fmla="*/ 688 h 1716"/>
                <a:gd name="T12" fmla="*/ 489 w 1110"/>
                <a:gd name="T13" fmla="*/ 756 h 1716"/>
                <a:gd name="T14" fmla="*/ 432 w 1110"/>
                <a:gd name="T15" fmla="*/ 717 h 1716"/>
                <a:gd name="T16" fmla="*/ 431 w 1110"/>
                <a:gd name="T17" fmla="*/ 712 h 1716"/>
                <a:gd name="T18" fmla="*/ 436 w 1110"/>
                <a:gd name="T19" fmla="*/ 711 h 1716"/>
                <a:gd name="T20" fmla="*/ 486 w 1110"/>
                <a:gd name="T21" fmla="*/ 745 h 1716"/>
                <a:gd name="T22" fmla="*/ 481 w 1110"/>
                <a:gd name="T23" fmla="*/ 749 h 1716"/>
                <a:gd name="T24" fmla="*/ 470 w 1110"/>
                <a:gd name="T25" fmla="*/ 689 h 1716"/>
                <a:gd name="T26" fmla="*/ 473 w 1110"/>
                <a:gd name="T27" fmla="*/ 685 h 1716"/>
                <a:gd name="T28" fmla="*/ 477 w 1110"/>
                <a:gd name="T29" fmla="*/ 688 h 17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10"/>
                <a:gd name="T46" fmla="*/ 0 h 1716"/>
                <a:gd name="T47" fmla="*/ 1110 w 1110"/>
                <a:gd name="T48" fmla="*/ 1716 h 17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10" h="1716">
                  <a:moveTo>
                    <a:pt x="13" y="0"/>
                  </a:moveTo>
                  <a:lnTo>
                    <a:pt x="1106" y="1695"/>
                  </a:lnTo>
                  <a:lnTo>
                    <a:pt x="1092" y="1703"/>
                  </a:lnTo>
                  <a:lnTo>
                    <a:pt x="0" y="9"/>
                  </a:lnTo>
                  <a:lnTo>
                    <a:pt x="13" y="0"/>
                  </a:lnTo>
                  <a:close/>
                  <a:moveTo>
                    <a:pt x="1082" y="1561"/>
                  </a:moveTo>
                  <a:lnTo>
                    <a:pt x="1110" y="1716"/>
                  </a:lnTo>
                  <a:lnTo>
                    <a:pt x="980" y="1627"/>
                  </a:lnTo>
                  <a:cubicBezTo>
                    <a:pt x="977" y="1624"/>
                    <a:pt x="976" y="1619"/>
                    <a:pt x="978" y="1616"/>
                  </a:cubicBezTo>
                  <a:cubicBezTo>
                    <a:pt x="981" y="1612"/>
                    <a:pt x="986" y="1611"/>
                    <a:pt x="989" y="1614"/>
                  </a:cubicBezTo>
                  <a:lnTo>
                    <a:pt x="1104" y="1692"/>
                  </a:lnTo>
                  <a:lnTo>
                    <a:pt x="1091" y="1700"/>
                  </a:lnTo>
                  <a:lnTo>
                    <a:pt x="1067" y="1564"/>
                  </a:lnTo>
                  <a:cubicBezTo>
                    <a:pt x="1066" y="1559"/>
                    <a:pt x="1069" y="1555"/>
                    <a:pt x="1073" y="1554"/>
                  </a:cubicBezTo>
                  <a:cubicBezTo>
                    <a:pt x="1078" y="1554"/>
                    <a:pt x="1082" y="1557"/>
                    <a:pt x="1082" y="1561"/>
                  </a:cubicBezTo>
                  <a:close/>
                </a:path>
              </a:pathLst>
            </a:custGeom>
            <a:solidFill>
              <a:srgbClr val="777777"/>
            </a:solidFill>
            <a:ln w="0" cap="flat">
              <a:solidFill>
                <a:srgbClr val="777777"/>
              </a:solidFill>
              <a:prstDash val="solid"/>
              <a:round/>
              <a:headEnd/>
              <a:tailEnd/>
            </a:ln>
          </p:spPr>
          <p:txBody>
            <a:bodyPr/>
            <a:lstStyle/>
            <a:p>
              <a:endParaRPr lang="es-ES"/>
            </a:p>
          </p:txBody>
        </p:sp>
        <p:sp>
          <p:nvSpPr>
            <p:cNvPr id="16412" name="Freeform 28"/>
            <p:cNvSpPr>
              <a:spLocks noEditPoints="1"/>
            </p:cNvSpPr>
            <p:nvPr/>
          </p:nvSpPr>
          <p:spPr bwMode="auto">
            <a:xfrm>
              <a:off x="3254" y="1598"/>
              <a:ext cx="1314" cy="835"/>
            </a:xfrm>
            <a:custGeom>
              <a:avLst/>
              <a:gdLst>
                <a:gd name="T0" fmla="*/ 4 w 2980"/>
                <a:gd name="T1" fmla="*/ 0 h 1894"/>
                <a:gd name="T2" fmla="*/ 1308 w 2980"/>
                <a:gd name="T3" fmla="*/ 828 h 1894"/>
                <a:gd name="T4" fmla="*/ 1305 w 2980"/>
                <a:gd name="T5" fmla="*/ 833 h 1894"/>
                <a:gd name="T6" fmla="*/ 0 w 2980"/>
                <a:gd name="T7" fmla="*/ 6 h 1894"/>
                <a:gd name="T8" fmla="*/ 4 w 2980"/>
                <a:gd name="T9" fmla="*/ 0 h 1894"/>
                <a:gd name="T10" fmla="*/ 1274 w 2980"/>
                <a:gd name="T11" fmla="*/ 778 h 1894"/>
                <a:gd name="T12" fmla="*/ 1314 w 2980"/>
                <a:gd name="T13" fmla="*/ 835 h 1894"/>
                <a:gd name="T14" fmla="*/ 1246 w 2980"/>
                <a:gd name="T15" fmla="*/ 824 h 1894"/>
                <a:gd name="T16" fmla="*/ 1243 w 2980"/>
                <a:gd name="T17" fmla="*/ 819 h 1894"/>
                <a:gd name="T18" fmla="*/ 1247 w 2980"/>
                <a:gd name="T19" fmla="*/ 816 h 1894"/>
                <a:gd name="T20" fmla="*/ 1307 w 2980"/>
                <a:gd name="T21" fmla="*/ 827 h 1894"/>
                <a:gd name="T22" fmla="*/ 1303 w 2980"/>
                <a:gd name="T23" fmla="*/ 832 h 1894"/>
                <a:gd name="T24" fmla="*/ 1269 w 2980"/>
                <a:gd name="T25" fmla="*/ 782 h 1894"/>
                <a:gd name="T26" fmla="*/ 1269 w 2980"/>
                <a:gd name="T27" fmla="*/ 777 h 1894"/>
                <a:gd name="T28" fmla="*/ 1274 w 2980"/>
                <a:gd name="T29" fmla="*/ 778 h 189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80"/>
                <a:gd name="T46" fmla="*/ 0 h 1894"/>
                <a:gd name="T47" fmla="*/ 2980 w 2980"/>
                <a:gd name="T48" fmla="*/ 1894 h 189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80" h="1894">
                  <a:moveTo>
                    <a:pt x="9" y="0"/>
                  </a:moveTo>
                  <a:lnTo>
                    <a:pt x="2967" y="1877"/>
                  </a:lnTo>
                  <a:lnTo>
                    <a:pt x="2959" y="1890"/>
                  </a:lnTo>
                  <a:lnTo>
                    <a:pt x="0" y="13"/>
                  </a:lnTo>
                  <a:lnTo>
                    <a:pt x="9" y="0"/>
                  </a:lnTo>
                  <a:close/>
                  <a:moveTo>
                    <a:pt x="2890" y="1765"/>
                  </a:moveTo>
                  <a:lnTo>
                    <a:pt x="2980" y="1894"/>
                  </a:lnTo>
                  <a:lnTo>
                    <a:pt x="2825" y="1868"/>
                  </a:lnTo>
                  <a:cubicBezTo>
                    <a:pt x="2820" y="1867"/>
                    <a:pt x="2817" y="1863"/>
                    <a:pt x="2818" y="1858"/>
                  </a:cubicBezTo>
                  <a:cubicBezTo>
                    <a:pt x="2819" y="1854"/>
                    <a:pt x="2823" y="1851"/>
                    <a:pt x="2827" y="1852"/>
                  </a:cubicBezTo>
                  <a:lnTo>
                    <a:pt x="2964" y="1875"/>
                  </a:lnTo>
                  <a:lnTo>
                    <a:pt x="2956" y="1888"/>
                  </a:lnTo>
                  <a:lnTo>
                    <a:pt x="2877" y="1774"/>
                  </a:lnTo>
                  <a:cubicBezTo>
                    <a:pt x="2874" y="1771"/>
                    <a:pt x="2875" y="1766"/>
                    <a:pt x="2879" y="1763"/>
                  </a:cubicBezTo>
                  <a:cubicBezTo>
                    <a:pt x="2882" y="1760"/>
                    <a:pt x="2887" y="1761"/>
                    <a:pt x="2890" y="1765"/>
                  </a:cubicBezTo>
                  <a:close/>
                </a:path>
              </a:pathLst>
            </a:custGeom>
            <a:solidFill>
              <a:srgbClr val="777777"/>
            </a:solidFill>
            <a:ln w="0" cap="flat">
              <a:solidFill>
                <a:srgbClr val="777777"/>
              </a:solidFill>
              <a:prstDash val="solid"/>
              <a:round/>
              <a:headEnd/>
              <a:tailEnd/>
            </a:ln>
          </p:spPr>
          <p:txBody>
            <a:bodyPr/>
            <a:lstStyle/>
            <a:p>
              <a:endParaRPr lang="es-ES"/>
            </a:p>
          </p:txBody>
        </p:sp>
        <p:sp>
          <p:nvSpPr>
            <p:cNvPr id="16413" name="Rectangle 29"/>
            <p:cNvSpPr>
              <a:spLocks noChangeArrowheads="1"/>
            </p:cNvSpPr>
            <p:nvPr/>
          </p:nvSpPr>
          <p:spPr bwMode="auto">
            <a:xfrm>
              <a:off x="2182" y="3429"/>
              <a:ext cx="3070" cy="148"/>
            </a:xfrm>
            <a:prstGeom prst="rect">
              <a:avLst/>
            </a:prstGeom>
            <a:noFill/>
            <a:ln w="9525">
              <a:noFill/>
              <a:miter lim="800000"/>
              <a:headEnd/>
              <a:tailEnd/>
            </a:ln>
          </p:spPr>
          <p:txBody>
            <a:bodyPr wrap="none" lIns="0" tIns="0" rIns="0" bIns="0">
              <a:spAutoFit/>
            </a:bodyPr>
            <a:lstStyle/>
            <a:p>
              <a:r>
                <a:rPr lang="en-US" sz="1400">
                  <a:solidFill>
                    <a:srgbClr val="953735"/>
                  </a:solidFill>
                  <a:latin typeface="Times New Roman" pitchFamily="18" charset="0"/>
                </a:rPr>
                <a:t>(Reform of the three multilateral pillars from Bretton Woods) </a:t>
              </a:r>
              <a:endParaRPr lang="en-US"/>
            </a:p>
          </p:txBody>
        </p:sp>
        <p:sp>
          <p:nvSpPr>
            <p:cNvPr id="16414" name="Rectangle 30"/>
            <p:cNvSpPr>
              <a:spLocks noChangeArrowheads="1"/>
            </p:cNvSpPr>
            <p:nvPr/>
          </p:nvSpPr>
          <p:spPr bwMode="auto">
            <a:xfrm>
              <a:off x="3676" y="1053"/>
              <a:ext cx="1884" cy="607"/>
            </a:xfrm>
            <a:prstGeom prst="rect">
              <a:avLst/>
            </a:prstGeom>
            <a:solidFill>
              <a:srgbClr val="DEDEDE"/>
            </a:solidFill>
            <a:ln w="9525">
              <a:noFill/>
              <a:miter lim="800000"/>
              <a:headEnd/>
              <a:tailEnd/>
            </a:ln>
          </p:spPr>
          <p:txBody>
            <a:bodyPr/>
            <a:lstStyle/>
            <a:p>
              <a:endParaRPr lang="en-US"/>
            </a:p>
          </p:txBody>
        </p:sp>
        <p:sp>
          <p:nvSpPr>
            <p:cNvPr id="16415" name="Rectangle 31"/>
            <p:cNvSpPr>
              <a:spLocks noChangeArrowheads="1"/>
            </p:cNvSpPr>
            <p:nvPr/>
          </p:nvSpPr>
          <p:spPr bwMode="auto">
            <a:xfrm>
              <a:off x="3701" y="1145"/>
              <a:ext cx="791" cy="141"/>
            </a:xfrm>
            <a:prstGeom prst="rect">
              <a:avLst/>
            </a:prstGeom>
            <a:noFill/>
            <a:ln w="9525">
              <a:noFill/>
              <a:miter lim="800000"/>
              <a:headEnd/>
              <a:tailEnd/>
            </a:ln>
          </p:spPr>
          <p:txBody>
            <a:bodyPr wrap="none" lIns="0" tIns="0" rIns="0" bIns="0">
              <a:spAutoFit/>
            </a:bodyPr>
            <a:lstStyle/>
            <a:p>
              <a:r>
                <a:rPr lang="en-US" sz="1200" b="0">
                  <a:solidFill>
                    <a:srgbClr val="953735"/>
                  </a:solidFill>
                  <a:latin typeface="Times New Roman" pitchFamily="18" charset="0"/>
                </a:rPr>
                <a:t>Informal structure:</a:t>
              </a:r>
              <a:endParaRPr lang="en-US"/>
            </a:p>
          </p:txBody>
        </p:sp>
        <p:sp>
          <p:nvSpPr>
            <p:cNvPr id="16416" name="Rectangle 32"/>
            <p:cNvSpPr>
              <a:spLocks noChangeArrowheads="1"/>
            </p:cNvSpPr>
            <p:nvPr/>
          </p:nvSpPr>
          <p:spPr bwMode="auto">
            <a:xfrm>
              <a:off x="3779" y="1258"/>
              <a:ext cx="1833" cy="107"/>
            </a:xfrm>
            <a:prstGeom prst="rect">
              <a:avLst/>
            </a:prstGeom>
            <a:noFill/>
            <a:ln w="9525">
              <a:noFill/>
              <a:miter lim="800000"/>
              <a:headEnd/>
              <a:tailEnd/>
            </a:ln>
          </p:spPr>
          <p:txBody>
            <a:bodyPr wrap="none" lIns="0" tIns="0" rIns="0" bIns="0">
              <a:spAutoFit/>
            </a:bodyPr>
            <a:lstStyle/>
            <a:p>
              <a:r>
                <a:rPr lang="en-US" sz="1100" b="0">
                  <a:solidFill>
                    <a:srgbClr val="953735"/>
                  </a:solidFill>
                  <a:latin typeface="Times New Roman" pitchFamily="18" charset="0"/>
                </a:rPr>
                <a:t>HoGS  Summits, Fin Ministers and CB Governors, </a:t>
              </a:r>
              <a:endParaRPr lang="en-US"/>
            </a:p>
          </p:txBody>
        </p:sp>
        <p:sp>
          <p:nvSpPr>
            <p:cNvPr id="16417" name="Rectangle 33"/>
            <p:cNvSpPr>
              <a:spLocks noChangeArrowheads="1"/>
            </p:cNvSpPr>
            <p:nvPr/>
          </p:nvSpPr>
          <p:spPr bwMode="auto">
            <a:xfrm>
              <a:off x="3778" y="1364"/>
              <a:ext cx="861" cy="141"/>
            </a:xfrm>
            <a:prstGeom prst="rect">
              <a:avLst/>
            </a:prstGeom>
            <a:noFill/>
            <a:ln w="9525">
              <a:noFill/>
              <a:miter lim="800000"/>
              <a:headEnd/>
              <a:tailEnd/>
            </a:ln>
          </p:spPr>
          <p:txBody>
            <a:bodyPr wrap="none" lIns="0" tIns="0" rIns="0" bIns="0">
              <a:spAutoFit/>
            </a:bodyPr>
            <a:lstStyle/>
            <a:p>
              <a:r>
                <a:rPr lang="en-US" sz="1100" b="0">
                  <a:solidFill>
                    <a:srgbClr val="953735"/>
                  </a:solidFill>
                  <a:latin typeface="Times New Roman" pitchFamily="18" charset="0"/>
                </a:rPr>
                <a:t>Sherpas, Deputies    </a:t>
              </a:r>
              <a:endParaRPr lang="en-US"/>
            </a:p>
          </p:txBody>
        </p:sp>
        <p:sp>
          <p:nvSpPr>
            <p:cNvPr id="16418" name="Rectangle 34"/>
            <p:cNvSpPr>
              <a:spLocks noChangeArrowheads="1"/>
            </p:cNvSpPr>
            <p:nvPr/>
          </p:nvSpPr>
          <p:spPr bwMode="auto">
            <a:xfrm>
              <a:off x="3781" y="1480"/>
              <a:ext cx="1031" cy="141"/>
            </a:xfrm>
            <a:prstGeom prst="rect">
              <a:avLst/>
            </a:prstGeom>
            <a:noFill/>
            <a:ln w="9525">
              <a:noFill/>
              <a:miter lim="800000"/>
              <a:headEnd/>
              <a:tailEnd/>
            </a:ln>
          </p:spPr>
          <p:txBody>
            <a:bodyPr wrap="none" lIns="0" tIns="0" rIns="0" bIns="0">
              <a:spAutoFit/>
            </a:bodyPr>
            <a:lstStyle/>
            <a:p>
              <a:r>
                <a:rPr lang="en-US" sz="1100" b="0">
                  <a:solidFill>
                    <a:srgbClr val="953735"/>
                  </a:solidFill>
                  <a:latin typeface="Times New Roman" pitchFamily="18" charset="0"/>
                </a:rPr>
                <a:t>Ad hoc Working Groups</a:t>
              </a:r>
              <a:endParaRPr lang="en-US"/>
            </a:p>
          </p:txBody>
        </p:sp>
        <p:sp>
          <p:nvSpPr>
            <p:cNvPr id="16419" name="Rectangle 35"/>
            <p:cNvSpPr>
              <a:spLocks noChangeArrowheads="1"/>
            </p:cNvSpPr>
            <p:nvPr/>
          </p:nvSpPr>
          <p:spPr bwMode="auto">
            <a:xfrm>
              <a:off x="352" y="2980"/>
              <a:ext cx="1178" cy="586"/>
            </a:xfrm>
            <a:prstGeom prst="rect">
              <a:avLst/>
            </a:prstGeom>
            <a:solidFill>
              <a:srgbClr val="DCE6F2"/>
            </a:solidFill>
            <a:ln w="9525">
              <a:noFill/>
              <a:miter lim="800000"/>
              <a:headEnd/>
              <a:tailEnd/>
            </a:ln>
          </p:spPr>
          <p:txBody>
            <a:bodyPr/>
            <a:lstStyle/>
            <a:p>
              <a:endParaRPr lang="en-US"/>
            </a:p>
          </p:txBody>
        </p:sp>
        <p:sp>
          <p:nvSpPr>
            <p:cNvPr id="16420" name="Rectangle 36"/>
            <p:cNvSpPr>
              <a:spLocks noChangeArrowheads="1"/>
            </p:cNvSpPr>
            <p:nvPr/>
          </p:nvSpPr>
          <p:spPr bwMode="auto">
            <a:xfrm>
              <a:off x="377" y="3022"/>
              <a:ext cx="960"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Financial Stability </a:t>
              </a:r>
              <a:endParaRPr lang="en-US"/>
            </a:p>
          </p:txBody>
        </p:sp>
        <p:sp>
          <p:nvSpPr>
            <p:cNvPr id="16421" name="Rectangle 37"/>
            <p:cNvSpPr>
              <a:spLocks noChangeArrowheads="1"/>
            </p:cNvSpPr>
            <p:nvPr/>
          </p:nvSpPr>
          <p:spPr bwMode="auto">
            <a:xfrm>
              <a:off x="377" y="3149"/>
              <a:ext cx="614"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Board, FSB</a:t>
              </a:r>
              <a:endParaRPr lang="en-US"/>
            </a:p>
          </p:txBody>
        </p:sp>
        <p:sp>
          <p:nvSpPr>
            <p:cNvPr id="16422" name="Rectangle 38"/>
            <p:cNvSpPr>
              <a:spLocks noChangeArrowheads="1"/>
            </p:cNvSpPr>
            <p:nvPr/>
          </p:nvSpPr>
          <p:spPr bwMode="auto">
            <a:xfrm>
              <a:off x="377" y="3283"/>
              <a:ext cx="657"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(BCBS/BIS)</a:t>
              </a:r>
              <a:endParaRPr lang="en-US"/>
            </a:p>
          </p:txBody>
        </p:sp>
        <p:sp>
          <p:nvSpPr>
            <p:cNvPr id="16423" name="Freeform 39"/>
            <p:cNvSpPr>
              <a:spLocks/>
            </p:cNvSpPr>
            <p:nvPr/>
          </p:nvSpPr>
          <p:spPr bwMode="auto">
            <a:xfrm>
              <a:off x="3520" y="1019"/>
              <a:ext cx="125" cy="634"/>
            </a:xfrm>
            <a:custGeom>
              <a:avLst/>
              <a:gdLst>
                <a:gd name="T0" fmla="*/ 112 w 282"/>
                <a:gd name="T1" fmla="*/ 631 h 1439"/>
                <a:gd name="T2" fmla="*/ 99 w 282"/>
                <a:gd name="T3" fmla="*/ 624 h 1439"/>
                <a:gd name="T4" fmla="*/ 88 w 282"/>
                <a:gd name="T5" fmla="*/ 612 h 1439"/>
                <a:gd name="T6" fmla="*/ 79 w 282"/>
                <a:gd name="T7" fmla="*/ 597 h 1439"/>
                <a:gd name="T8" fmla="*/ 71 w 282"/>
                <a:gd name="T9" fmla="*/ 579 h 1439"/>
                <a:gd name="T10" fmla="*/ 66 w 282"/>
                <a:gd name="T11" fmla="*/ 558 h 1439"/>
                <a:gd name="T12" fmla="*/ 60 w 282"/>
                <a:gd name="T13" fmla="*/ 511 h 1439"/>
                <a:gd name="T14" fmla="*/ 56 w 282"/>
                <a:gd name="T15" fmla="*/ 388 h 1439"/>
                <a:gd name="T16" fmla="*/ 51 w 282"/>
                <a:gd name="T17" fmla="*/ 368 h 1439"/>
                <a:gd name="T18" fmla="*/ 44 w 282"/>
                <a:gd name="T19" fmla="*/ 352 h 1439"/>
                <a:gd name="T20" fmla="*/ 35 w 282"/>
                <a:gd name="T21" fmla="*/ 337 h 1439"/>
                <a:gd name="T22" fmla="*/ 25 w 282"/>
                <a:gd name="T23" fmla="*/ 326 h 1439"/>
                <a:gd name="T24" fmla="*/ 16 w 282"/>
                <a:gd name="T25" fmla="*/ 320 h 1439"/>
                <a:gd name="T26" fmla="*/ 0 w 282"/>
                <a:gd name="T27" fmla="*/ 314 h 1439"/>
                <a:gd name="T28" fmla="*/ 16 w 282"/>
                <a:gd name="T29" fmla="*/ 308 h 1439"/>
                <a:gd name="T30" fmla="*/ 25 w 282"/>
                <a:gd name="T31" fmla="*/ 302 h 1439"/>
                <a:gd name="T32" fmla="*/ 35 w 282"/>
                <a:gd name="T33" fmla="*/ 291 h 1439"/>
                <a:gd name="T34" fmla="*/ 44 w 282"/>
                <a:gd name="T35" fmla="*/ 277 h 1439"/>
                <a:gd name="T36" fmla="*/ 51 w 282"/>
                <a:gd name="T37" fmla="*/ 260 h 1439"/>
                <a:gd name="T38" fmla="*/ 56 w 282"/>
                <a:gd name="T39" fmla="*/ 241 h 1439"/>
                <a:gd name="T40" fmla="*/ 60 w 282"/>
                <a:gd name="T41" fmla="*/ 123 h 1439"/>
                <a:gd name="T42" fmla="*/ 66 w 282"/>
                <a:gd name="T43" fmla="*/ 76 h 1439"/>
                <a:gd name="T44" fmla="*/ 78 w 282"/>
                <a:gd name="T45" fmla="*/ 37 h 1439"/>
                <a:gd name="T46" fmla="*/ 88 w 282"/>
                <a:gd name="T47" fmla="*/ 22 h 1439"/>
                <a:gd name="T48" fmla="*/ 98 w 282"/>
                <a:gd name="T49" fmla="*/ 11 h 1439"/>
                <a:gd name="T50" fmla="*/ 110 w 282"/>
                <a:gd name="T51" fmla="*/ 3 h 1439"/>
                <a:gd name="T52" fmla="*/ 124 w 282"/>
                <a:gd name="T53" fmla="*/ 0 h 1439"/>
                <a:gd name="T54" fmla="*/ 113 w 282"/>
                <a:gd name="T55" fmla="*/ 9 h 1439"/>
                <a:gd name="T56" fmla="*/ 103 w 282"/>
                <a:gd name="T57" fmla="*/ 16 h 1439"/>
                <a:gd name="T58" fmla="*/ 93 w 282"/>
                <a:gd name="T59" fmla="*/ 26 h 1439"/>
                <a:gd name="T60" fmla="*/ 85 w 282"/>
                <a:gd name="T61" fmla="*/ 41 h 1439"/>
                <a:gd name="T62" fmla="*/ 78 w 282"/>
                <a:gd name="T63" fmla="*/ 57 h 1439"/>
                <a:gd name="T64" fmla="*/ 72 w 282"/>
                <a:gd name="T65" fmla="*/ 77 h 1439"/>
                <a:gd name="T66" fmla="*/ 67 w 282"/>
                <a:gd name="T67" fmla="*/ 194 h 1439"/>
                <a:gd name="T68" fmla="*/ 63 w 282"/>
                <a:gd name="T69" fmla="*/ 241 h 1439"/>
                <a:gd name="T70" fmla="*/ 50 w 282"/>
                <a:gd name="T71" fmla="*/ 280 h 1439"/>
                <a:gd name="T72" fmla="*/ 40 w 282"/>
                <a:gd name="T73" fmla="*/ 296 h 1439"/>
                <a:gd name="T74" fmla="*/ 30 w 282"/>
                <a:gd name="T75" fmla="*/ 308 h 1439"/>
                <a:gd name="T76" fmla="*/ 18 w 282"/>
                <a:gd name="T77" fmla="*/ 315 h 1439"/>
                <a:gd name="T78" fmla="*/ 4 w 282"/>
                <a:gd name="T79" fmla="*/ 318 h 1439"/>
                <a:gd name="T80" fmla="*/ 17 w 282"/>
                <a:gd name="T81" fmla="*/ 314 h 1439"/>
                <a:gd name="T82" fmla="*/ 29 w 282"/>
                <a:gd name="T83" fmla="*/ 321 h 1439"/>
                <a:gd name="T84" fmla="*/ 40 w 282"/>
                <a:gd name="T85" fmla="*/ 333 h 1439"/>
                <a:gd name="T86" fmla="*/ 50 w 282"/>
                <a:gd name="T87" fmla="*/ 348 h 1439"/>
                <a:gd name="T88" fmla="*/ 57 w 282"/>
                <a:gd name="T89" fmla="*/ 366 h 1439"/>
                <a:gd name="T90" fmla="*/ 63 w 282"/>
                <a:gd name="T91" fmla="*/ 388 h 1439"/>
                <a:gd name="T92" fmla="*/ 67 w 282"/>
                <a:gd name="T93" fmla="*/ 510 h 1439"/>
                <a:gd name="T94" fmla="*/ 72 w 282"/>
                <a:gd name="T95" fmla="*/ 556 h 1439"/>
                <a:gd name="T96" fmla="*/ 78 w 282"/>
                <a:gd name="T97" fmla="*/ 576 h 1439"/>
                <a:gd name="T98" fmla="*/ 85 w 282"/>
                <a:gd name="T99" fmla="*/ 593 h 1439"/>
                <a:gd name="T100" fmla="*/ 93 w 282"/>
                <a:gd name="T101" fmla="*/ 608 h 1439"/>
                <a:gd name="T102" fmla="*/ 102 w 282"/>
                <a:gd name="T103" fmla="*/ 619 h 1439"/>
                <a:gd name="T104" fmla="*/ 113 w 282"/>
                <a:gd name="T105" fmla="*/ 625 h 1439"/>
                <a:gd name="T106" fmla="*/ 124 w 282"/>
                <a:gd name="T107" fmla="*/ 634 h 143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82"/>
                <a:gd name="T163" fmla="*/ 0 h 1439"/>
                <a:gd name="T164" fmla="*/ 282 w 282"/>
                <a:gd name="T165" fmla="*/ 1439 h 143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82" h="1439">
                  <a:moveTo>
                    <a:pt x="279" y="1439"/>
                  </a:moveTo>
                  <a:lnTo>
                    <a:pt x="252" y="1433"/>
                  </a:lnTo>
                  <a:cubicBezTo>
                    <a:pt x="251" y="1433"/>
                    <a:pt x="250" y="1433"/>
                    <a:pt x="249" y="1432"/>
                  </a:cubicBezTo>
                  <a:lnTo>
                    <a:pt x="223" y="1417"/>
                  </a:lnTo>
                  <a:cubicBezTo>
                    <a:pt x="223" y="1417"/>
                    <a:pt x="222" y="1416"/>
                    <a:pt x="221" y="1416"/>
                  </a:cubicBezTo>
                  <a:lnTo>
                    <a:pt x="198" y="1390"/>
                  </a:lnTo>
                  <a:cubicBezTo>
                    <a:pt x="198" y="1389"/>
                    <a:pt x="198" y="1389"/>
                    <a:pt x="198" y="1389"/>
                  </a:cubicBezTo>
                  <a:lnTo>
                    <a:pt x="178" y="1356"/>
                  </a:lnTo>
                  <a:cubicBezTo>
                    <a:pt x="177" y="1355"/>
                    <a:pt x="177" y="1355"/>
                    <a:pt x="177" y="1355"/>
                  </a:cubicBezTo>
                  <a:lnTo>
                    <a:pt x="160" y="1315"/>
                  </a:lnTo>
                  <a:cubicBezTo>
                    <a:pt x="160" y="1314"/>
                    <a:pt x="160" y="1314"/>
                    <a:pt x="160" y="1313"/>
                  </a:cubicBezTo>
                  <a:lnTo>
                    <a:pt x="148" y="1266"/>
                  </a:lnTo>
                  <a:cubicBezTo>
                    <a:pt x="148" y="1266"/>
                    <a:pt x="148" y="1266"/>
                    <a:pt x="147" y="1265"/>
                  </a:cubicBezTo>
                  <a:lnTo>
                    <a:pt x="136" y="1159"/>
                  </a:lnTo>
                  <a:lnTo>
                    <a:pt x="136" y="986"/>
                  </a:lnTo>
                  <a:lnTo>
                    <a:pt x="126" y="881"/>
                  </a:lnTo>
                  <a:lnTo>
                    <a:pt x="126" y="882"/>
                  </a:lnTo>
                  <a:lnTo>
                    <a:pt x="114" y="835"/>
                  </a:lnTo>
                  <a:lnTo>
                    <a:pt x="98" y="796"/>
                  </a:lnTo>
                  <a:lnTo>
                    <a:pt x="99" y="798"/>
                  </a:lnTo>
                  <a:lnTo>
                    <a:pt x="78" y="765"/>
                  </a:lnTo>
                  <a:lnTo>
                    <a:pt x="78" y="766"/>
                  </a:lnTo>
                  <a:lnTo>
                    <a:pt x="55" y="740"/>
                  </a:lnTo>
                  <a:lnTo>
                    <a:pt x="57" y="741"/>
                  </a:lnTo>
                  <a:lnTo>
                    <a:pt x="32" y="726"/>
                  </a:lnTo>
                  <a:lnTo>
                    <a:pt x="35" y="727"/>
                  </a:lnTo>
                  <a:lnTo>
                    <a:pt x="7" y="721"/>
                  </a:lnTo>
                  <a:cubicBezTo>
                    <a:pt x="3" y="721"/>
                    <a:pt x="0" y="717"/>
                    <a:pt x="0" y="713"/>
                  </a:cubicBezTo>
                  <a:cubicBezTo>
                    <a:pt x="0" y="710"/>
                    <a:pt x="3" y="706"/>
                    <a:pt x="7" y="706"/>
                  </a:cubicBezTo>
                  <a:lnTo>
                    <a:pt x="35" y="700"/>
                  </a:lnTo>
                  <a:lnTo>
                    <a:pt x="32" y="701"/>
                  </a:lnTo>
                  <a:lnTo>
                    <a:pt x="57" y="686"/>
                  </a:lnTo>
                  <a:lnTo>
                    <a:pt x="55" y="687"/>
                  </a:lnTo>
                  <a:lnTo>
                    <a:pt x="78" y="661"/>
                  </a:lnTo>
                  <a:lnTo>
                    <a:pt x="78" y="662"/>
                  </a:lnTo>
                  <a:lnTo>
                    <a:pt x="99" y="629"/>
                  </a:lnTo>
                  <a:lnTo>
                    <a:pt x="98" y="630"/>
                  </a:lnTo>
                  <a:lnTo>
                    <a:pt x="114" y="590"/>
                  </a:lnTo>
                  <a:lnTo>
                    <a:pt x="126" y="544"/>
                  </a:lnTo>
                  <a:lnTo>
                    <a:pt x="126" y="546"/>
                  </a:lnTo>
                  <a:lnTo>
                    <a:pt x="136" y="440"/>
                  </a:lnTo>
                  <a:lnTo>
                    <a:pt x="136" y="280"/>
                  </a:lnTo>
                  <a:lnTo>
                    <a:pt x="147" y="174"/>
                  </a:lnTo>
                  <a:cubicBezTo>
                    <a:pt x="148" y="173"/>
                    <a:pt x="148" y="173"/>
                    <a:pt x="148" y="172"/>
                  </a:cubicBezTo>
                  <a:lnTo>
                    <a:pt x="160" y="126"/>
                  </a:lnTo>
                  <a:lnTo>
                    <a:pt x="177" y="84"/>
                  </a:lnTo>
                  <a:cubicBezTo>
                    <a:pt x="177" y="84"/>
                    <a:pt x="177" y="84"/>
                    <a:pt x="178" y="83"/>
                  </a:cubicBezTo>
                  <a:lnTo>
                    <a:pt x="198" y="50"/>
                  </a:lnTo>
                  <a:cubicBezTo>
                    <a:pt x="198" y="50"/>
                    <a:pt x="198" y="49"/>
                    <a:pt x="199" y="49"/>
                  </a:cubicBezTo>
                  <a:lnTo>
                    <a:pt x="222" y="24"/>
                  </a:lnTo>
                  <a:cubicBezTo>
                    <a:pt x="222" y="24"/>
                    <a:pt x="223" y="23"/>
                    <a:pt x="223" y="23"/>
                  </a:cubicBezTo>
                  <a:lnTo>
                    <a:pt x="249" y="7"/>
                  </a:lnTo>
                  <a:cubicBezTo>
                    <a:pt x="250" y="6"/>
                    <a:pt x="251" y="6"/>
                    <a:pt x="252" y="6"/>
                  </a:cubicBezTo>
                  <a:lnTo>
                    <a:pt x="279" y="0"/>
                  </a:lnTo>
                  <a:lnTo>
                    <a:pt x="282" y="15"/>
                  </a:lnTo>
                  <a:lnTo>
                    <a:pt x="255" y="21"/>
                  </a:lnTo>
                  <a:lnTo>
                    <a:pt x="258" y="20"/>
                  </a:lnTo>
                  <a:lnTo>
                    <a:pt x="232" y="36"/>
                  </a:lnTo>
                  <a:lnTo>
                    <a:pt x="233" y="35"/>
                  </a:lnTo>
                  <a:lnTo>
                    <a:pt x="210" y="60"/>
                  </a:lnTo>
                  <a:lnTo>
                    <a:pt x="211" y="59"/>
                  </a:lnTo>
                  <a:lnTo>
                    <a:pt x="191" y="92"/>
                  </a:lnTo>
                  <a:lnTo>
                    <a:pt x="192" y="91"/>
                  </a:lnTo>
                  <a:lnTo>
                    <a:pt x="175" y="130"/>
                  </a:lnTo>
                  <a:lnTo>
                    <a:pt x="163" y="176"/>
                  </a:lnTo>
                  <a:lnTo>
                    <a:pt x="163" y="175"/>
                  </a:lnTo>
                  <a:lnTo>
                    <a:pt x="152" y="280"/>
                  </a:lnTo>
                  <a:lnTo>
                    <a:pt x="152" y="441"/>
                  </a:lnTo>
                  <a:lnTo>
                    <a:pt x="141" y="547"/>
                  </a:lnTo>
                  <a:cubicBezTo>
                    <a:pt x="141" y="548"/>
                    <a:pt x="141" y="548"/>
                    <a:pt x="141" y="548"/>
                  </a:cubicBezTo>
                  <a:lnTo>
                    <a:pt x="129" y="596"/>
                  </a:lnTo>
                  <a:lnTo>
                    <a:pt x="113" y="636"/>
                  </a:lnTo>
                  <a:cubicBezTo>
                    <a:pt x="113" y="637"/>
                    <a:pt x="112" y="637"/>
                    <a:pt x="112" y="638"/>
                  </a:cubicBezTo>
                  <a:lnTo>
                    <a:pt x="91" y="671"/>
                  </a:lnTo>
                  <a:cubicBezTo>
                    <a:pt x="91" y="671"/>
                    <a:pt x="91" y="671"/>
                    <a:pt x="90" y="672"/>
                  </a:cubicBezTo>
                  <a:lnTo>
                    <a:pt x="67" y="698"/>
                  </a:lnTo>
                  <a:cubicBezTo>
                    <a:pt x="67" y="698"/>
                    <a:pt x="66" y="699"/>
                    <a:pt x="66" y="699"/>
                  </a:cubicBezTo>
                  <a:lnTo>
                    <a:pt x="41" y="714"/>
                  </a:lnTo>
                  <a:cubicBezTo>
                    <a:pt x="40" y="715"/>
                    <a:pt x="39" y="715"/>
                    <a:pt x="38" y="715"/>
                  </a:cubicBezTo>
                  <a:lnTo>
                    <a:pt x="10" y="721"/>
                  </a:lnTo>
                  <a:lnTo>
                    <a:pt x="10" y="706"/>
                  </a:lnTo>
                  <a:lnTo>
                    <a:pt x="38" y="712"/>
                  </a:lnTo>
                  <a:cubicBezTo>
                    <a:pt x="39" y="712"/>
                    <a:pt x="40" y="712"/>
                    <a:pt x="41" y="713"/>
                  </a:cubicBezTo>
                  <a:lnTo>
                    <a:pt x="66" y="728"/>
                  </a:lnTo>
                  <a:cubicBezTo>
                    <a:pt x="66" y="728"/>
                    <a:pt x="67" y="729"/>
                    <a:pt x="67" y="729"/>
                  </a:cubicBezTo>
                  <a:lnTo>
                    <a:pt x="90" y="755"/>
                  </a:lnTo>
                  <a:cubicBezTo>
                    <a:pt x="91" y="755"/>
                    <a:pt x="91" y="756"/>
                    <a:pt x="91" y="756"/>
                  </a:cubicBezTo>
                  <a:lnTo>
                    <a:pt x="112" y="789"/>
                  </a:lnTo>
                  <a:cubicBezTo>
                    <a:pt x="112" y="790"/>
                    <a:pt x="113" y="790"/>
                    <a:pt x="113" y="790"/>
                  </a:cubicBezTo>
                  <a:lnTo>
                    <a:pt x="129" y="831"/>
                  </a:lnTo>
                  <a:lnTo>
                    <a:pt x="141" y="878"/>
                  </a:lnTo>
                  <a:cubicBezTo>
                    <a:pt x="141" y="879"/>
                    <a:pt x="141" y="879"/>
                    <a:pt x="141" y="880"/>
                  </a:cubicBezTo>
                  <a:lnTo>
                    <a:pt x="152" y="986"/>
                  </a:lnTo>
                  <a:lnTo>
                    <a:pt x="152" y="1158"/>
                  </a:lnTo>
                  <a:lnTo>
                    <a:pt x="163" y="1264"/>
                  </a:lnTo>
                  <a:lnTo>
                    <a:pt x="163" y="1262"/>
                  </a:lnTo>
                  <a:lnTo>
                    <a:pt x="175" y="1309"/>
                  </a:lnTo>
                  <a:lnTo>
                    <a:pt x="175" y="1308"/>
                  </a:lnTo>
                  <a:lnTo>
                    <a:pt x="192" y="1348"/>
                  </a:lnTo>
                  <a:lnTo>
                    <a:pt x="191" y="1347"/>
                  </a:lnTo>
                  <a:lnTo>
                    <a:pt x="211" y="1380"/>
                  </a:lnTo>
                  <a:lnTo>
                    <a:pt x="210" y="1379"/>
                  </a:lnTo>
                  <a:lnTo>
                    <a:pt x="233" y="1405"/>
                  </a:lnTo>
                  <a:lnTo>
                    <a:pt x="231" y="1404"/>
                  </a:lnTo>
                  <a:lnTo>
                    <a:pt x="257" y="1419"/>
                  </a:lnTo>
                  <a:lnTo>
                    <a:pt x="255" y="1418"/>
                  </a:lnTo>
                  <a:lnTo>
                    <a:pt x="282" y="1424"/>
                  </a:lnTo>
                  <a:lnTo>
                    <a:pt x="279" y="1439"/>
                  </a:lnTo>
                  <a:close/>
                </a:path>
              </a:pathLst>
            </a:custGeom>
            <a:solidFill>
              <a:srgbClr val="C00000"/>
            </a:solidFill>
            <a:ln w="0" cap="flat">
              <a:solidFill>
                <a:srgbClr val="C00000"/>
              </a:solidFill>
              <a:prstDash val="solid"/>
              <a:round/>
              <a:headEnd/>
              <a:tailEnd/>
            </a:ln>
          </p:spPr>
          <p:txBody>
            <a:bodyPr/>
            <a:lstStyle/>
            <a:p>
              <a:endParaRPr lang="es-ES"/>
            </a:p>
          </p:txBody>
        </p:sp>
        <p:sp>
          <p:nvSpPr>
            <p:cNvPr id="16424" name="Rectangle 40"/>
            <p:cNvSpPr>
              <a:spLocks noChangeArrowheads="1"/>
            </p:cNvSpPr>
            <p:nvPr/>
          </p:nvSpPr>
          <p:spPr bwMode="auto">
            <a:xfrm>
              <a:off x="672" y="3416"/>
              <a:ext cx="581" cy="136"/>
            </a:xfrm>
            <a:prstGeom prst="rect">
              <a:avLst/>
            </a:prstGeom>
            <a:noFill/>
            <a:ln w="9525">
              <a:noFill/>
              <a:miter lim="800000"/>
              <a:headEnd/>
              <a:tailEnd/>
            </a:ln>
          </p:spPr>
          <p:txBody>
            <a:bodyPr wrap="none" lIns="0" tIns="0" rIns="0" bIns="0">
              <a:spAutoFit/>
            </a:bodyPr>
            <a:lstStyle/>
            <a:p>
              <a:r>
                <a:rPr lang="en-US" sz="1400">
                  <a:solidFill>
                    <a:srgbClr val="953735"/>
                  </a:solidFill>
                  <a:latin typeface="Times New Roman" pitchFamily="18" charset="0"/>
                </a:rPr>
                <a:t>(New pillar)</a:t>
              </a:r>
              <a:endParaRPr lang="en-US"/>
            </a:p>
          </p:txBody>
        </p:sp>
        <p:sp>
          <p:nvSpPr>
            <p:cNvPr id="16425" name="Rectangle 41"/>
            <p:cNvSpPr>
              <a:spLocks noChangeArrowheads="1"/>
            </p:cNvSpPr>
            <p:nvPr/>
          </p:nvSpPr>
          <p:spPr bwMode="auto">
            <a:xfrm>
              <a:off x="232" y="757"/>
              <a:ext cx="1397" cy="1588"/>
            </a:xfrm>
            <a:prstGeom prst="rect">
              <a:avLst/>
            </a:prstGeom>
            <a:solidFill>
              <a:srgbClr val="DEDEDE"/>
            </a:solidFill>
            <a:ln w="9525">
              <a:noFill/>
              <a:miter lim="800000"/>
              <a:headEnd/>
              <a:tailEnd/>
            </a:ln>
          </p:spPr>
          <p:txBody>
            <a:bodyPr/>
            <a:lstStyle/>
            <a:p>
              <a:endParaRPr lang="en-US"/>
            </a:p>
          </p:txBody>
        </p:sp>
        <p:sp>
          <p:nvSpPr>
            <p:cNvPr id="16426" name="Rectangle 42"/>
            <p:cNvSpPr>
              <a:spLocks noChangeArrowheads="1"/>
            </p:cNvSpPr>
            <p:nvPr/>
          </p:nvSpPr>
          <p:spPr bwMode="auto">
            <a:xfrm>
              <a:off x="430" y="827"/>
              <a:ext cx="99" cy="120"/>
            </a:xfrm>
            <a:prstGeom prst="rect">
              <a:avLst/>
            </a:prstGeom>
            <a:noFill/>
            <a:ln w="9525">
              <a:noFill/>
              <a:miter lim="800000"/>
              <a:headEnd/>
              <a:tailEnd/>
            </a:ln>
          </p:spPr>
          <p:txBody>
            <a:bodyPr wrap="none" lIns="0" tIns="0" rIns="0" bIns="0">
              <a:spAutoFit/>
            </a:bodyPr>
            <a:lstStyle/>
            <a:p>
              <a:r>
                <a:rPr lang="en-US" sz="1100">
                  <a:solidFill>
                    <a:srgbClr val="953735"/>
                  </a:solidFill>
                  <a:latin typeface="Times New Roman" pitchFamily="18" charset="0"/>
                </a:rPr>
                <a:t>G</a:t>
              </a:r>
              <a:endParaRPr lang="en-US"/>
            </a:p>
          </p:txBody>
        </p:sp>
        <p:sp>
          <p:nvSpPr>
            <p:cNvPr id="16427" name="Rectangle 43"/>
            <p:cNvSpPr>
              <a:spLocks noChangeArrowheads="1"/>
            </p:cNvSpPr>
            <p:nvPr/>
          </p:nvSpPr>
          <p:spPr bwMode="auto">
            <a:xfrm>
              <a:off x="494" y="827"/>
              <a:ext cx="63" cy="120"/>
            </a:xfrm>
            <a:prstGeom prst="rect">
              <a:avLst/>
            </a:prstGeom>
            <a:noFill/>
            <a:ln w="9525">
              <a:noFill/>
              <a:miter lim="800000"/>
              <a:headEnd/>
              <a:tailEnd/>
            </a:ln>
          </p:spPr>
          <p:txBody>
            <a:bodyPr wrap="none" lIns="0" tIns="0" rIns="0" bIns="0">
              <a:spAutoFit/>
            </a:bodyPr>
            <a:lstStyle/>
            <a:p>
              <a:r>
                <a:rPr lang="en-US" sz="1100">
                  <a:solidFill>
                    <a:srgbClr val="953735"/>
                  </a:solidFill>
                  <a:latin typeface="Times New Roman" pitchFamily="18" charset="0"/>
                </a:rPr>
                <a:t>-</a:t>
              </a:r>
              <a:endParaRPr lang="en-US"/>
            </a:p>
          </p:txBody>
        </p:sp>
        <p:sp>
          <p:nvSpPr>
            <p:cNvPr id="16428" name="Rectangle 44"/>
            <p:cNvSpPr>
              <a:spLocks noChangeArrowheads="1"/>
            </p:cNvSpPr>
            <p:nvPr/>
          </p:nvSpPr>
          <p:spPr bwMode="auto">
            <a:xfrm>
              <a:off x="522" y="827"/>
              <a:ext cx="578" cy="120"/>
            </a:xfrm>
            <a:prstGeom prst="rect">
              <a:avLst/>
            </a:prstGeom>
            <a:noFill/>
            <a:ln w="9525">
              <a:noFill/>
              <a:miter lim="800000"/>
              <a:headEnd/>
              <a:tailEnd/>
            </a:ln>
          </p:spPr>
          <p:txBody>
            <a:bodyPr wrap="none" lIns="0" tIns="0" rIns="0" bIns="0">
              <a:spAutoFit/>
            </a:bodyPr>
            <a:lstStyle/>
            <a:p>
              <a:r>
                <a:rPr lang="en-US" sz="1100">
                  <a:solidFill>
                    <a:srgbClr val="953735"/>
                  </a:solidFill>
                  <a:latin typeface="Times New Roman" pitchFamily="18" charset="0"/>
                </a:rPr>
                <a:t>20 MEMBERS</a:t>
              </a:r>
              <a:endParaRPr lang="en-US"/>
            </a:p>
          </p:txBody>
        </p:sp>
        <p:sp>
          <p:nvSpPr>
            <p:cNvPr id="16429" name="Rectangle 45"/>
            <p:cNvSpPr>
              <a:spLocks noChangeArrowheads="1"/>
            </p:cNvSpPr>
            <p:nvPr/>
          </p:nvSpPr>
          <p:spPr bwMode="auto">
            <a:xfrm>
              <a:off x="254" y="926"/>
              <a:ext cx="282" cy="99"/>
            </a:xfrm>
            <a:prstGeom prst="rect">
              <a:avLst/>
            </a:prstGeom>
            <a:noFill/>
            <a:ln w="9525">
              <a:noFill/>
              <a:miter lim="800000"/>
              <a:headEnd/>
              <a:tailEnd/>
            </a:ln>
          </p:spPr>
          <p:txBody>
            <a:bodyPr wrap="none" lIns="0" tIns="0" rIns="0" bIns="0">
              <a:spAutoFit/>
            </a:bodyPr>
            <a:lstStyle/>
            <a:p>
              <a:r>
                <a:rPr lang="en-US" sz="1000">
                  <a:solidFill>
                    <a:srgbClr val="953735"/>
                  </a:solidFill>
                  <a:latin typeface="Times New Roman" pitchFamily="18" charset="0"/>
                </a:rPr>
                <a:t>Europe</a:t>
              </a:r>
              <a:endParaRPr lang="en-US"/>
            </a:p>
          </p:txBody>
        </p:sp>
        <p:sp>
          <p:nvSpPr>
            <p:cNvPr id="16430" name="Rectangle 46"/>
            <p:cNvSpPr>
              <a:spLocks noChangeArrowheads="1"/>
            </p:cNvSpPr>
            <p:nvPr/>
          </p:nvSpPr>
          <p:spPr bwMode="auto">
            <a:xfrm>
              <a:off x="1065" y="926"/>
              <a:ext cx="183" cy="99"/>
            </a:xfrm>
            <a:prstGeom prst="rect">
              <a:avLst/>
            </a:prstGeom>
            <a:noFill/>
            <a:ln w="9525">
              <a:noFill/>
              <a:miter lim="800000"/>
              <a:headEnd/>
              <a:tailEnd/>
            </a:ln>
          </p:spPr>
          <p:txBody>
            <a:bodyPr wrap="none" lIns="0" tIns="0" rIns="0" bIns="0">
              <a:spAutoFit/>
            </a:bodyPr>
            <a:lstStyle/>
            <a:p>
              <a:r>
                <a:rPr lang="en-US" sz="1000">
                  <a:solidFill>
                    <a:srgbClr val="953735"/>
                  </a:solidFill>
                  <a:latin typeface="Times New Roman" pitchFamily="18" charset="0"/>
                </a:rPr>
                <a:t>Asia</a:t>
              </a:r>
              <a:endParaRPr lang="en-US"/>
            </a:p>
          </p:txBody>
        </p:sp>
        <p:sp>
          <p:nvSpPr>
            <p:cNvPr id="16431" name="Rectangle 47"/>
            <p:cNvSpPr>
              <a:spLocks noChangeArrowheads="1"/>
            </p:cNvSpPr>
            <p:nvPr/>
          </p:nvSpPr>
          <p:spPr bwMode="auto">
            <a:xfrm>
              <a:off x="254" y="1018"/>
              <a:ext cx="543"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European Union</a:t>
              </a:r>
              <a:endParaRPr lang="en-US"/>
            </a:p>
          </p:txBody>
        </p:sp>
        <p:sp>
          <p:nvSpPr>
            <p:cNvPr id="16432" name="Rectangle 48"/>
            <p:cNvSpPr>
              <a:spLocks noChangeArrowheads="1"/>
            </p:cNvSpPr>
            <p:nvPr/>
          </p:nvSpPr>
          <p:spPr bwMode="auto">
            <a:xfrm>
              <a:off x="1065" y="1018"/>
              <a:ext cx="212"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China</a:t>
              </a:r>
              <a:endParaRPr lang="en-US"/>
            </a:p>
          </p:txBody>
        </p:sp>
        <p:sp>
          <p:nvSpPr>
            <p:cNvPr id="16433" name="Rectangle 49"/>
            <p:cNvSpPr>
              <a:spLocks noChangeArrowheads="1"/>
            </p:cNvSpPr>
            <p:nvPr/>
          </p:nvSpPr>
          <p:spPr bwMode="auto">
            <a:xfrm>
              <a:off x="254" y="1117"/>
              <a:ext cx="240" cy="112"/>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France</a:t>
              </a:r>
              <a:endParaRPr lang="en-US"/>
            </a:p>
          </p:txBody>
        </p:sp>
        <p:sp>
          <p:nvSpPr>
            <p:cNvPr id="16434" name="Rectangle 50"/>
            <p:cNvSpPr>
              <a:spLocks noChangeArrowheads="1"/>
            </p:cNvSpPr>
            <p:nvPr/>
          </p:nvSpPr>
          <p:spPr bwMode="auto">
            <a:xfrm>
              <a:off x="1087" y="1117"/>
              <a:ext cx="190" cy="112"/>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India</a:t>
              </a:r>
              <a:endParaRPr lang="en-US"/>
            </a:p>
          </p:txBody>
        </p:sp>
        <p:sp>
          <p:nvSpPr>
            <p:cNvPr id="16435" name="Rectangle 51"/>
            <p:cNvSpPr>
              <a:spLocks noChangeArrowheads="1"/>
            </p:cNvSpPr>
            <p:nvPr/>
          </p:nvSpPr>
          <p:spPr bwMode="auto">
            <a:xfrm>
              <a:off x="254" y="1208"/>
              <a:ext cx="317"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Germany</a:t>
              </a:r>
              <a:endParaRPr lang="en-US"/>
            </a:p>
          </p:txBody>
        </p:sp>
        <p:sp>
          <p:nvSpPr>
            <p:cNvPr id="16436" name="Rectangle 52"/>
            <p:cNvSpPr>
              <a:spLocks noChangeArrowheads="1"/>
            </p:cNvSpPr>
            <p:nvPr/>
          </p:nvSpPr>
          <p:spPr bwMode="auto">
            <a:xfrm>
              <a:off x="1087" y="1208"/>
              <a:ext cx="331"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Indonesia</a:t>
              </a:r>
              <a:endParaRPr lang="en-US"/>
            </a:p>
          </p:txBody>
        </p:sp>
        <p:sp>
          <p:nvSpPr>
            <p:cNvPr id="16437" name="Rectangle 53"/>
            <p:cNvSpPr>
              <a:spLocks noChangeArrowheads="1"/>
            </p:cNvSpPr>
            <p:nvPr/>
          </p:nvSpPr>
          <p:spPr bwMode="auto">
            <a:xfrm>
              <a:off x="254" y="1300"/>
              <a:ext cx="169"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Italy</a:t>
              </a:r>
              <a:endParaRPr lang="en-US"/>
            </a:p>
          </p:txBody>
        </p:sp>
        <p:sp>
          <p:nvSpPr>
            <p:cNvPr id="16438" name="Rectangle 54"/>
            <p:cNvSpPr>
              <a:spLocks noChangeArrowheads="1"/>
            </p:cNvSpPr>
            <p:nvPr/>
          </p:nvSpPr>
          <p:spPr bwMode="auto">
            <a:xfrm>
              <a:off x="1087" y="1300"/>
              <a:ext cx="204"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Japan</a:t>
              </a:r>
              <a:endParaRPr lang="en-US"/>
            </a:p>
          </p:txBody>
        </p:sp>
        <p:sp>
          <p:nvSpPr>
            <p:cNvPr id="16439" name="Rectangle 55"/>
            <p:cNvSpPr>
              <a:spLocks noChangeArrowheads="1"/>
            </p:cNvSpPr>
            <p:nvPr/>
          </p:nvSpPr>
          <p:spPr bwMode="auto">
            <a:xfrm>
              <a:off x="254" y="1392"/>
              <a:ext cx="233"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Russia</a:t>
              </a:r>
              <a:endParaRPr lang="en-US"/>
            </a:p>
          </p:txBody>
        </p:sp>
        <p:sp>
          <p:nvSpPr>
            <p:cNvPr id="16440" name="Rectangle 56"/>
            <p:cNvSpPr>
              <a:spLocks noChangeArrowheads="1"/>
            </p:cNvSpPr>
            <p:nvPr/>
          </p:nvSpPr>
          <p:spPr bwMode="auto">
            <a:xfrm>
              <a:off x="1087" y="1392"/>
              <a:ext cx="451"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Rep.of Korea</a:t>
              </a:r>
              <a:endParaRPr lang="en-US"/>
            </a:p>
          </p:txBody>
        </p:sp>
        <p:sp>
          <p:nvSpPr>
            <p:cNvPr id="16441" name="Rectangle 57"/>
            <p:cNvSpPr>
              <a:spLocks noChangeArrowheads="1"/>
            </p:cNvSpPr>
            <p:nvPr/>
          </p:nvSpPr>
          <p:spPr bwMode="auto">
            <a:xfrm>
              <a:off x="254" y="1484"/>
              <a:ext cx="247" cy="112"/>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Turkey</a:t>
              </a:r>
              <a:endParaRPr lang="en-US"/>
            </a:p>
          </p:txBody>
        </p:sp>
        <p:sp>
          <p:nvSpPr>
            <p:cNvPr id="16442" name="Rectangle 58"/>
            <p:cNvSpPr>
              <a:spLocks noChangeArrowheads="1"/>
            </p:cNvSpPr>
            <p:nvPr/>
          </p:nvSpPr>
          <p:spPr bwMode="auto">
            <a:xfrm>
              <a:off x="254" y="1575"/>
              <a:ext cx="550"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United Kingdom</a:t>
              </a:r>
              <a:endParaRPr lang="en-US"/>
            </a:p>
          </p:txBody>
        </p:sp>
        <p:sp>
          <p:nvSpPr>
            <p:cNvPr id="16443" name="Rectangle 59"/>
            <p:cNvSpPr>
              <a:spLocks noChangeArrowheads="1"/>
            </p:cNvSpPr>
            <p:nvPr/>
          </p:nvSpPr>
          <p:spPr bwMode="auto">
            <a:xfrm>
              <a:off x="1065" y="1575"/>
              <a:ext cx="268" cy="99"/>
            </a:xfrm>
            <a:prstGeom prst="rect">
              <a:avLst/>
            </a:prstGeom>
            <a:noFill/>
            <a:ln w="9525">
              <a:noFill/>
              <a:miter lim="800000"/>
              <a:headEnd/>
              <a:tailEnd/>
            </a:ln>
          </p:spPr>
          <p:txBody>
            <a:bodyPr wrap="none" lIns="0" tIns="0" rIns="0" bIns="0">
              <a:spAutoFit/>
            </a:bodyPr>
            <a:lstStyle/>
            <a:p>
              <a:r>
                <a:rPr lang="en-US" sz="1000">
                  <a:solidFill>
                    <a:srgbClr val="953735"/>
                  </a:solidFill>
                  <a:latin typeface="Times New Roman" pitchFamily="18" charset="0"/>
                </a:rPr>
                <a:t>Others</a:t>
              </a:r>
              <a:endParaRPr lang="en-US"/>
            </a:p>
          </p:txBody>
        </p:sp>
        <p:sp>
          <p:nvSpPr>
            <p:cNvPr id="16444" name="Rectangle 60"/>
            <p:cNvSpPr>
              <a:spLocks noChangeArrowheads="1"/>
            </p:cNvSpPr>
            <p:nvPr/>
          </p:nvSpPr>
          <p:spPr bwMode="auto">
            <a:xfrm>
              <a:off x="1065" y="1667"/>
              <a:ext cx="317"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Australia</a:t>
              </a:r>
              <a:endParaRPr lang="en-US"/>
            </a:p>
          </p:txBody>
        </p:sp>
        <p:sp>
          <p:nvSpPr>
            <p:cNvPr id="16445" name="Rectangle 61"/>
            <p:cNvSpPr>
              <a:spLocks noChangeArrowheads="1"/>
            </p:cNvSpPr>
            <p:nvPr/>
          </p:nvSpPr>
          <p:spPr bwMode="auto">
            <a:xfrm>
              <a:off x="254" y="1759"/>
              <a:ext cx="317" cy="98"/>
            </a:xfrm>
            <a:prstGeom prst="rect">
              <a:avLst/>
            </a:prstGeom>
            <a:noFill/>
            <a:ln w="9525">
              <a:noFill/>
              <a:miter lim="800000"/>
              <a:headEnd/>
              <a:tailEnd/>
            </a:ln>
          </p:spPr>
          <p:txBody>
            <a:bodyPr wrap="none" lIns="0" tIns="0" rIns="0" bIns="0">
              <a:spAutoFit/>
            </a:bodyPr>
            <a:lstStyle/>
            <a:p>
              <a:r>
                <a:rPr lang="en-US" sz="1000">
                  <a:solidFill>
                    <a:srgbClr val="953735"/>
                  </a:solidFill>
                  <a:latin typeface="Times New Roman" pitchFamily="18" charset="0"/>
                </a:rPr>
                <a:t>America</a:t>
              </a:r>
              <a:endParaRPr lang="en-US"/>
            </a:p>
          </p:txBody>
        </p:sp>
        <p:sp>
          <p:nvSpPr>
            <p:cNvPr id="16446" name="Rectangle 62"/>
            <p:cNvSpPr>
              <a:spLocks noChangeArrowheads="1"/>
            </p:cNvSpPr>
            <p:nvPr/>
          </p:nvSpPr>
          <p:spPr bwMode="auto">
            <a:xfrm>
              <a:off x="1065" y="1759"/>
              <a:ext cx="437"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Saudi Arabia</a:t>
              </a:r>
              <a:endParaRPr lang="en-US"/>
            </a:p>
          </p:txBody>
        </p:sp>
        <p:sp>
          <p:nvSpPr>
            <p:cNvPr id="16447" name="Rectangle 63"/>
            <p:cNvSpPr>
              <a:spLocks noChangeArrowheads="1"/>
            </p:cNvSpPr>
            <p:nvPr/>
          </p:nvSpPr>
          <p:spPr bwMode="auto">
            <a:xfrm>
              <a:off x="254" y="1850"/>
              <a:ext cx="339"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Argentina</a:t>
              </a:r>
              <a:endParaRPr lang="en-US"/>
            </a:p>
          </p:txBody>
        </p:sp>
        <p:sp>
          <p:nvSpPr>
            <p:cNvPr id="16448" name="Rectangle 64"/>
            <p:cNvSpPr>
              <a:spLocks noChangeArrowheads="1"/>
            </p:cNvSpPr>
            <p:nvPr/>
          </p:nvSpPr>
          <p:spPr bwMode="auto">
            <a:xfrm>
              <a:off x="1065" y="1850"/>
              <a:ext cx="430"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South Africa</a:t>
              </a:r>
              <a:endParaRPr lang="en-US"/>
            </a:p>
          </p:txBody>
        </p:sp>
        <p:sp>
          <p:nvSpPr>
            <p:cNvPr id="16449" name="Rectangle 65"/>
            <p:cNvSpPr>
              <a:spLocks noChangeArrowheads="1"/>
            </p:cNvSpPr>
            <p:nvPr/>
          </p:nvSpPr>
          <p:spPr bwMode="auto">
            <a:xfrm>
              <a:off x="254" y="1942"/>
              <a:ext cx="219"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Brazil</a:t>
              </a:r>
              <a:endParaRPr lang="en-US"/>
            </a:p>
          </p:txBody>
        </p:sp>
        <p:sp>
          <p:nvSpPr>
            <p:cNvPr id="16450" name="Rectangle 66"/>
            <p:cNvSpPr>
              <a:spLocks noChangeArrowheads="1"/>
            </p:cNvSpPr>
            <p:nvPr/>
          </p:nvSpPr>
          <p:spPr bwMode="auto">
            <a:xfrm>
              <a:off x="254" y="2034"/>
              <a:ext cx="261"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Canada</a:t>
              </a:r>
              <a:endParaRPr lang="en-US"/>
            </a:p>
          </p:txBody>
        </p:sp>
        <p:sp>
          <p:nvSpPr>
            <p:cNvPr id="16451" name="Rectangle 67"/>
            <p:cNvSpPr>
              <a:spLocks noChangeArrowheads="1"/>
            </p:cNvSpPr>
            <p:nvPr/>
          </p:nvSpPr>
          <p:spPr bwMode="auto">
            <a:xfrm>
              <a:off x="254" y="2126"/>
              <a:ext cx="268"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Mexico</a:t>
              </a:r>
              <a:endParaRPr lang="en-US"/>
            </a:p>
          </p:txBody>
        </p:sp>
        <p:sp>
          <p:nvSpPr>
            <p:cNvPr id="16452" name="Rectangle 68"/>
            <p:cNvSpPr>
              <a:spLocks noChangeArrowheads="1"/>
            </p:cNvSpPr>
            <p:nvPr/>
          </p:nvSpPr>
          <p:spPr bwMode="auto">
            <a:xfrm>
              <a:off x="254" y="2217"/>
              <a:ext cx="437" cy="113"/>
            </a:xfrm>
            <a:prstGeom prst="rect">
              <a:avLst/>
            </a:prstGeom>
            <a:noFill/>
            <a:ln w="9525">
              <a:noFill/>
              <a:miter lim="800000"/>
              <a:headEnd/>
              <a:tailEnd/>
            </a:ln>
          </p:spPr>
          <p:txBody>
            <a:bodyPr wrap="none" lIns="0" tIns="0" rIns="0" bIns="0">
              <a:spAutoFit/>
            </a:bodyPr>
            <a:lstStyle/>
            <a:p>
              <a:r>
                <a:rPr lang="en-US" sz="1000" b="0">
                  <a:solidFill>
                    <a:srgbClr val="953735"/>
                  </a:solidFill>
                  <a:latin typeface="Times New Roman" pitchFamily="18" charset="0"/>
                </a:rPr>
                <a:t>U.S.America</a:t>
              </a:r>
              <a:endParaRPr lang="en-US"/>
            </a:p>
          </p:txBody>
        </p:sp>
        <p:sp>
          <p:nvSpPr>
            <p:cNvPr id="16453" name="Freeform 69"/>
            <p:cNvSpPr>
              <a:spLocks/>
            </p:cNvSpPr>
            <p:nvPr/>
          </p:nvSpPr>
          <p:spPr bwMode="auto">
            <a:xfrm>
              <a:off x="1968" y="1039"/>
              <a:ext cx="1461" cy="621"/>
            </a:xfrm>
            <a:custGeom>
              <a:avLst/>
              <a:gdLst>
                <a:gd name="T0" fmla="*/ 0 w 3312"/>
                <a:gd name="T1" fmla="*/ 311 h 1408"/>
                <a:gd name="T2" fmla="*/ 731 w 3312"/>
                <a:gd name="T3" fmla="*/ 0 h 1408"/>
                <a:gd name="T4" fmla="*/ 731 w 3312"/>
                <a:gd name="T5" fmla="*/ 0 h 1408"/>
                <a:gd name="T6" fmla="*/ 1461 w 3312"/>
                <a:gd name="T7" fmla="*/ 311 h 1408"/>
                <a:gd name="T8" fmla="*/ 1461 w 3312"/>
                <a:gd name="T9" fmla="*/ 311 h 1408"/>
                <a:gd name="T10" fmla="*/ 1461 w 3312"/>
                <a:gd name="T11" fmla="*/ 311 h 1408"/>
                <a:gd name="T12" fmla="*/ 731 w 3312"/>
                <a:gd name="T13" fmla="*/ 621 h 1408"/>
                <a:gd name="T14" fmla="*/ 731 w 3312"/>
                <a:gd name="T15" fmla="*/ 621 h 1408"/>
                <a:gd name="T16" fmla="*/ 731 w 3312"/>
                <a:gd name="T17" fmla="*/ 621 h 1408"/>
                <a:gd name="T18" fmla="*/ 0 w 3312"/>
                <a:gd name="T19" fmla="*/ 311 h 1408"/>
                <a:gd name="T20" fmla="*/ 0 w 3312"/>
                <a:gd name="T21" fmla="*/ 311 h 14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2"/>
                <a:gd name="T34" fmla="*/ 0 h 1408"/>
                <a:gd name="T35" fmla="*/ 3312 w 3312"/>
                <a:gd name="T36" fmla="*/ 1408 h 14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2" h="1408">
                  <a:moveTo>
                    <a:pt x="0" y="704"/>
                  </a:moveTo>
                  <a:cubicBezTo>
                    <a:pt x="0" y="316"/>
                    <a:pt x="742" y="0"/>
                    <a:pt x="1656" y="0"/>
                  </a:cubicBezTo>
                  <a:cubicBezTo>
                    <a:pt x="2571" y="0"/>
                    <a:pt x="3312" y="316"/>
                    <a:pt x="3312" y="704"/>
                  </a:cubicBezTo>
                  <a:cubicBezTo>
                    <a:pt x="3312" y="704"/>
                    <a:pt x="3312" y="704"/>
                    <a:pt x="3312" y="704"/>
                  </a:cubicBezTo>
                  <a:cubicBezTo>
                    <a:pt x="3312" y="1093"/>
                    <a:pt x="2571" y="1408"/>
                    <a:pt x="1656" y="1408"/>
                  </a:cubicBezTo>
                  <a:cubicBezTo>
                    <a:pt x="1656" y="1408"/>
                    <a:pt x="1656" y="1408"/>
                    <a:pt x="1656" y="1408"/>
                  </a:cubicBezTo>
                  <a:cubicBezTo>
                    <a:pt x="742" y="1408"/>
                    <a:pt x="0" y="1093"/>
                    <a:pt x="0" y="704"/>
                  </a:cubicBezTo>
                  <a:cubicBezTo>
                    <a:pt x="0" y="704"/>
                    <a:pt x="0" y="704"/>
                    <a:pt x="0" y="704"/>
                  </a:cubicBezTo>
                  <a:close/>
                </a:path>
              </a:pathLst>
            </a:custGeom>
            <a:solidFill>
              <a:srgbClr val="E6B9B8"/>
            </a:solidFill>
            <a:ln w="0">
              <a:solidFill>
                <a:srgbClr val="000000"/>
              </a:solidFill>
              <a:prstDash val="solid"/>
              <a:round/>
              <a:headEnd/>
              <a:tailEnd/>
            </a:ln>
          </p:spPr>
          <p:txBody>
            <a:bodyPr/>
            <a:lstStyle/>
            <a:p>
              <a:endParaRPr lang="es-ES"/>
            </a:p>
          </p:txBody>
        </p:sp>
        <p:sp>
          <p:nvSpPr>
            <p:cNvPr id="16454" name="Rectangle 70"/>
            <p:cNvSpPr>
              <a:spLocks noChangeArrowheads="1"/>
            </p:cNvSpPr>
            <p:nvPr/>
          </p:nvSpPr>
          <p:spPr bwMode="auto">
            <a:xfrm>
              <a:off x="2584" y="1230"/>
              <a:ext cx="134"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G</a:t>
              </a:r>
              <a:endParaRPr lang="en-US"/>
            </a:p>
          </p:txBody>
        </p:sp>
        <p:sp>
          <p:nvSpPr>
            <p:cNvPr id="16455" name="Rectangle 71"/>
            <p:cNvSpPr>
              <a:spLocks noChangeArrowheads="1"/>
            </p:cNvSpPr>
            <p:nvPr/>
          </p:nvSpPr>
          <p:spPr bwMode="auto">
            <a:xfrm>
              <a:off x="2669" y="1230"/>
              <a:ext cx="92"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a:t>
              </a:r>
              <a:endParaRPr lang="en-US"/>
            </a:p>
          </p:txBody>
        </p:sp>
        <p:sp>
          <p:nvSpPr>
            <p:cNvPr id="16456" name="Rectangle 72"/>
            <p:cNvSpPr>
              <a:spLocks noChangeArrowheads="1"/>
            </p:cNvSpPr>
            <p:nvPr/>
          </p:nvSpPr>
          <p:spPr bwMode="auto">
            <a:xfrm>
              <a:off x="2704" y="1230"/>
              <a:ext cx="169"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20</a:t>
              </a:r>
              <a:endParaRPr lang="en-US"/>
            </a:p>
          </p:txBody>
        </p:sp>
        <p:sp>
          <p:nvSpPr>
            <p:cNvPr id="16457" name="Rectangle 73"/>
            <p:cNvSpPr>
              <a:spLocks noChangeArrowheads="1"/>
            </p:cNvSpPr>
            <p:nvPr/>
          </p:nvSpPr>
          <p:spPr bwMode="auto">
            <a:xfrm>
              <a:off x="2379" y="1357"/>
              <a:ext cx="600"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(replaces G</a:t>
              </a:r>
              <a:endParaRPr lang="en-US"/>
            </a:p>
          </p:txBody>
        </p:sp>
        <p:sp>
          <p:nvSpPr>
            <p:cNvPr id="16458" name="Rectangle 74"/>
            <p:cNvSpPr>
              <a:spLocks noChangeArrowheads="1"/>
            </p:cNvSpPr>
            <p:nvPr/>
          </p:nvSpPr>
          <p:spPr bwMode="auto">
            <a:xfrm>
              <a:off x="2894" y="1357"/>
              <a:ext cx="92"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a:t>
              </a:r>
              <a:endParaRPr lang="en-US"/>
            </a:p>
          </p:txBody>
        </p:sp>
        <p:sp>
          <p:nvSpPr>
            <p:cNvPr id="16459" name="Rectangle 75"/>
            <p:cNvSpPr>
              <a:spLocks noChangeArrowheads="1"/>
            </p:cNvSpPr>
            <p:nvPr/>
          </p:nvSpPr>
          <p:spPr bwMode="auto">
            <a:xfrm>
              <a:off x="2930" y="1357"/>
              <a:ext cx="148" cy="162"/>
            </a:xfrm>
            <a:prstGeom prst="rect">
              <a:avLst/>
            </a:prstGeom>
            <a:noFill/>
            <a:ln w="9525">
              <a:noFill/>
              <a:miter lim="800000"/>
              <a:headEnd/>
              <a:tailEnd/>
            </a:ln>
          </p:spPr>
          <p:txBody>
            <a:bodyPr wrap="none" lIns="0" tIns="0" rIns="0" bIns="0">
              <a:spAutoFit/>
            </a:bodyPr>
            <a:lstStyle/>
            <a:p>
              <a:r>
                <a:rPr lang="en-US" sz="1400" b="0">
                  <a:solidFill>
                    <a:srgbClr val="953735"/>
                  </a:solidFill>
                  <a:latin typeface="Times New Roman" pitchFamily="18" charset="0"/>
                </a:rPr>
                <a:t>7)</a:t>
              </a:r>
              <a:endParaRPr lang="en-US"/>
            </a:p>
          </p:txBody>
        </p:sp>
        <p:sp>
          <p:nvSpPr>
            <p:cNvPr id="16460" name="Freeform 76"/>
            <p:cNvSpPr>
              <a:spLocks noEditPoints="1"/>
            </p:cNvSpPr>
            <p:nvPr/>
          </p:nvSpPr>
          <p:spPr bwMode="auto">
            <a:xfrm>
              <a:off x="1033" y="1640"/>
              <a:ext cx="1230" cy="821"/>
            </a:xfrm>
            <a:custGeom>
              <a:avLst/>
              <a:gdLst>
                <a:gd name="T0" fmla="*/ 1230 w 2789"/>
                <a:gd name="T1" fmla="*/ 6 h 1862"/>
                <a:gd name="T2" fmla="*/ 10 w 2789"/>
                <a:gd name="T3" fmla="*/ 819 h 1862"/>
                <a:gd name="T4" fmla="*/ 6 w 2789"/>
                <a:gd name="T5" fmla="*/ 813 h 1862"/>
                <a:gd name="T6" fmla="*/ 1226 w 2789"/>
                <a:gd name="T7" fmla="*/ 0 h 1862"/>
                <a:gd name="T8" fmla="*/ 1230 w 2789"/>
                <a:gd name="T9" fmla="*/ 6 h 1862"/>
                <a:gd name="T10" fmla="*/ 69 w 2789"/>
                <a:gd name="T11" fmla="*/ 808 h 1862"/>
                <a:gd name="T12" fmla="*/ 0 w 2789"/>
                <a:gd name="T13" fmla="*/ 821 h 1862"/>
                <a:gd name="T14" fmla="*/ 39 w 2789"/>
                <a:gd name="T15" fmla="*/ 763 h 1862"/>
                <a:gd name="T16" fmla="*/ 44 w 2789"/>
                <a:gd name="T17" fmla="*/ 762 h 1862"/>
                <a:gd name="T18" fmla="*/ 45 w 2789"/>
                <a:gd name="T19" fmla="*/ 767 h 1862"/>
                <a:gd name="T20" fmla="*/ 11 w 2789"/>
                <a:gd name="T21" fmla="*/ 818 h 1862"/>
                <a:gd name="T22" fmla="*/ 7 w 2789"/>
                <a:gd name="T23" fmla="*/ 813 h 1862"/>
                <a:gd name="T24" fmla="*/ 67 w 2789"/>
                <a:gd name="T25" fmla="*/ 801 h 1862"/>
                <a:gd name="T26" fmla="*/ 71 w 2789"/>
                <a:gd name="T27" fmla="*/ 804 h 1862"/>
                <a:gd name="T28" fmla="*/ 69 w 2789"/>
                <a:gd name="T29" fmla="*/ 808 h 18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789"/>
                <a:gd name="T46" fmla="*/ 0 h 1862"/>
                <a:gd name="T47" fmla="*/ 2789 w 2789"/>
                <a:gd name="T48" fmla="*/ 1862 h 18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789" h="1862">
                  <a:moveTo>
                    <a:pt x="2789" y="13"/>
                  </a:moveTo>
                  <a:lnTo>
                    <a:pt x="22" y="1858"/>
                  </a:lnTo>
                  <a:lnTo>
                    <a:pt x="13" y="1844"/>
                  </a:lnTo>
                  <a:lnTo>
                    <a:pt x="2780" y="0"/>
                  </a:lnTo>
                  <a:lnTo>
                    <a:pt x="2789" y="13"/>
                  </a:lnTo>
                  <a:close/>
                  <a:moveTo>
                    <a:pt x="156" y="1832"/>
                  </a:moveTo>
                  <a:lnTo>
                    <a:pt x="0" y="1862"/>
                  </a:lnTo>
                  <a:lnTo>
                    <a:pt x="88" y="1731"/>
                  </a:lnTo>
                  <a:cubicBezTo>
                    <a:pt x="91" y="1727"/>
                    <a:pt x="96" y="1726"/>
                    <a:pt x="99" y="1729"/>
                  </a:cubicBezTo>
                  <a:cubicBezTo>
                    <a:pt x="103" y="1731"/>
                    <a:pt x="104" y="1736"/>
                    <a:pt x="101" y="1740"/>
                  </a:cubicBezTo>
                  <a:lnTo>
                    <a:pt x="24" y="1855"/>
                  </a:lnTo>
                  <a:lnTo>
                    <a:pt x="16" y="1843"/>
                  </a:lnTo>
                  <a:lnTo>
                    <a:pt x="152" y="1816"/>
                  </a:lnTo>
                  <a:cubicBezTo>
                    <a:pt x="157" y="1816"/>
                    <a:pt x="161" y="1818"/>
                    <a:pt x="162" y="1823"/>
                  </a:cubicBezTo>
                  <a:cubicBezTo>
                    <a:pt x="163" y="1827"/>
                    <a:pt x="160" y="1831"/>
                    <a:pt x="156" y="1832"/>
                  </a:cubicBezTo>
                  <a:close/>
                </a:path>
              </a:pathLst>
            </a:custGeom>
            <a:solidFill>
              <a:srgbClr val="777777"/>
            </a:solidFill>
            <a:ln w="0" cap="flat">
              <a:solidFill>
                <a:srgbClr val="777777"/>
              </a:solidFill>
              <a:prstDash val="solid"/>
              <a:round/>
              <a:headEnd/>
              <a:tailEnd/>
            </a:ln>
          </p:spPr>
          <p:txBody>
            <a:bodyPr/>
            <a:lstStyle/>
            <a:p>
              <a:endParaRPr lang="es-ES"/>
            </a:p>
          </p:txBody>
        </p:sp>
      </p:grpSp>
      <p:sp>
        <p:nvSpPr>
          <p:cNvPr id="16388" name="Rectangle 59"/>
          <p:cNvSpPr>
            <a:spLocks noChangeArrowheads="1"/>
          </p:cNvSpPr>
          <p:nvPr/>
        </p:nvSpPr>
        <p:spPr bwMode="auto">
          <a:xfrm>
            <a:off x="1704975" y="3167063"/>
            <a:ext cx="392113" cy="152400"/>
          </a:xfrm>
          <a:prstGeom prst="rect">
            <a:avLst/>
          </a:prstGeom>
          <a:noFill/>
          <a:ln w="9525">
            <a:noFill/>
            <a:miter lim="800000"/>
            <a:headEnd/>
            <a:tailEnd/>
          </a:ln>
        </p:spPr>
        <p:txBody>
          <a:bodyPr wrap="none" lIns="0" tIns="0" rIns="0" bIns="0">
            <a:spAutoFit/>
          </a:bodyPr>
          <a:lstStyle/>
          <a:p>
            <a:r>
              <a:rPr lang="es-ES_tradnl" sz="1000">
                <a:solidFill>
                  <a:srgbClr val="953735"/>
                </a:solidFill>
                <a:latin typeface="Times New Roman" pitchFamily="18" charset="0"/>
              </a:rPr>
              <a:t>Invited</a:t>
            </a:r>
            <a:endParaRPr lang="en-US"/>
          </a:p>
        </p:txBody>
      </p:sp>
      <p:sp>
        <p:nvSpPr>
          <p:cNvPr id="16389" name="Rectangle 50"/>
          <p:cNvSpPr>
            <a:spLocks noChangeArrowheads="1"/>
          </p:cNvSpPr>
          <p:nvPr/>
        </p:nvSpPr>
        <p:spPr bwMode="auto">
          <a:xfrm>
            <a:off x="1703388" y="3306763"/>
            <a:ext cx="325437" cy="153987"/>
          </a:xfrm>
          <a:prstGeom prst="rect">
            <a:avLst/>
          </a:prstGeom>
          <a:noFill/>
          <a:ln w="9525">
            <a:noFill/>
            <a:miter lim="800000"/>
            <a:headEnd/>
            <a:tailEnd/>
          </a:ln>
        </p:spPr>
        <p:txBody>
          <a:bodyPr lIns="0" tIns="0" rIns="0" bIns="0">
            <a:spAutoFit/>
          </a:bodyPr>
          <a:lstStyle/>
          <a:p>
            <a:r>
              <a:rPr lang="es-ES_tradnl" sz="1000" b="0">
                <a:solidFill>
                  <a:srgbClr val="953735"/>
                </a:solidFill>
                <a:latin typeface="Times New Roman" pitchFamily="18" charset="0"/>
              </a:rPr>
              <a:t>Spain</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V_presentacion_fondo_claro_1">
  <a:themeElements>
    <a:clrScheme name="IV_presentacion_fondo_claro_1 13">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DE9738"/>
      </a:hlink>
      <a:folHlink>
        <a:srgbClr val="643C28"/>
      </a:folHlink>
    </a:clrScheme>
    <a:fontScheme name="IV_presentacion_fondo_clar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1" i="0" u="none" strike="noStrike" cap="none" normalizeH="0" baseline="0" smtClean="0">
            <a:ln>
              <a:noFill/>
            </a:ln>
            <a:solidFill>
              <a:schemeClr val="tx1"/>
            </a:solidFill>
            <a:effectLst/>
            <a:latin typeface="BdE Neue Helvetica 55 Roman"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1" i="0" u="none" strike="noStrike" cap="none" normalizeH="0" baseline="0" smtClean="0">
            <a:ln>
              <a:noFill/>
            </a:ln>
            <a:solidFill>
              <a:schemeClr val="tx1"/>
            </a:solidFill>
            <a:effectLst/>
            <a:latin typeface="BdE Neue Helvetica 55 Roman" pitchFamily="34" charset="0"/>
          </a:defRPr>
        </a:defPPr>
      </a:lstStyle>
    </a:lnDef>
  </a:objectDefaults>
  <a:extraClrSchemeLst>
    <a:extraClrScheme>
      <a:clrScheme name="IV_presentacion_fondo_claro_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V_presentacion_fondo_claro_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V_presentacion_fondo_claro_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V_presentacion_fondo_claro_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V_presentacion_fondo_claro_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V_presentacion_fondo_claro_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V_presentacion_fondo_claro_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V_presentacion_fondo_claro_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V_presentacion_fondo_claro_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V_presentacion_fondo_claro_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V_presentacion_fondo_claro_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V_presentacion_fondo_claro_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V_presentacion_fondo_claro_1 13">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DE9738"/>
        </a:hlink>
        <a:folHlink>
          <a:srgbClr val="643C2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iseño personalizado">
  <a:themeElements>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ersonaliz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1" i="0" u="none" strike="noStrike" cap="none" normalizeH="0" baseline="0" smtClean="0">
            <a:ln>
              <a:noFill/>
            </a:ln>
            <a:solidFill>
              <a:schemeClr val="tx1"/>
            </a:solidFill>
            <a:effectLst/>
            <a:latin typeface="BdE Neue Helvetica 55 Roman"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1" i="0" u="none" strike="noStrike" cap="none" normalizeH="0" baseline="0" smtClean="0">
            <a:ln>
              <a:noFill/>
            </a:ln>
            <a:solidFill>
              <a:schemeClr val="tx1"/>
            </a:solidFill>
            <a:effectLst/>
            <a:latin typeface="BdE Neue Helvetica 55 Roman" pitchFamily="34" charset="0"/>
          </a:defRPr>
        </a:defPPr>
      </a:lstStyle>
    </a:lnDef>
  </a:objectDefaults>
  <a:extraClrSchemeLst>
    <a:extraClrScheme>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ersonaliz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ersonaliz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ersonaliz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ersonaliz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ersonaliz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ersonaliz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ersonaliz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ersonaliz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ersonaliz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ersonaliz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ersonaliz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iseño personalizado 13">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DE9738"/>
        </a:hlink>
        <a:folHlink>
          <a:srgbClr val="643C28"/>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Diseñ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IV_presentacion_fondo_claro_1 13">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DE9738"/>
    </a:hlink>
    <a:folHlink>
      <a:srgbClr val="643C28"/>
    </a:folHlink>
  </a:clrScheme>
  <a:fontScheme name="IV_presentacion_fondo_clar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IV_presentacion_fondo_claro_1</Template>
  <TotalTime>25202</TotalTime>
  <Words>8275</Words>
  <Application>Microsoft Office PowerPoint</Application>
  <PresentationFormat>Presentación en pantalla (4:3)</PresentationFormat>
  <Paragraphs>534</Paragraphs>
  <Slides>36</Slides>
  <Notes>36</Notes>
  <HiddenSlides>0</HiddenSlides>
  <MMClips>0</MMClips>
  <ScaleCrop>false</ScaleCrop>
  <HeadingPairs>
    <vt:vector size="6" baseType="variant">
      <vt:variant>
        <vt:lpstr>Fuentes usadas</vt:lpstr>
      </vt:variant>
      <vt:variant>
        <vt:i4>7</vt:i4>
      </vt:variant>
      <vt:variant>
        <vt:lpstr>Tema</vt:lpstr>
      </vt:variant>
      <vt:variant>
        <vt:i4>5</vt:i4>
      </vt:variant>
      <vt:variant>
        <vt:lpstr>Títulos de diapositiva</vt:lpstr>
      </vt:variant>
      <vt:variant>
        <vt:i4>36</vt:i4>
      </vt:variant>
    </vt:vector>
  </HeadingPairs>
  <TitlesOfParts>
    <vt:vector size="48" baseType="lpstr">
      <vt:lpstr>BdE Neue Helvetica 55 Roman</vt:lpstr>
      <vt:lpstr>Arial</vt:lpstr>
      <vt:lpstr>Wingdings</vt:lpstr>
      <vt:lpstr>Calibri</vt:lpstr>
      <vt:lpstr>BdE Neue Helvetica 45 Light</vt:lpstr>
      <vt:lpstr>Times New Roman</vt:lpstr>
      <vt:lpstr>Symbol</vt:lpstr>
      <vt:lpstr>IV_presentacion_fondo_claro_1</vt:lpstr>
      <vt:lpstr>1_Diseño personalizado</vt:lpstr>
      <vt:lpstr>Diseño personalizado</vt:lpstr>
      <vt:lpstr>3_Diseño personalizado</vt:lpstr>
      <vt:lpstr>2_Diseño personalizado</vt:lpstr>
      <vt:lpstr>Diapositiva 1</vt:lpstr>
      <vt:lpstr>CONTENTS</vt:lpstr>
      <vt:lpstr>THE INTERNATIONAL ENVIRONMENT: WHAT CRISIS?</vt:lpstr>
      <vt:lpstr>THE INTERNATIONAL ENVIRONMENT:  THE EMERGENCE OF BRIC</vt:lpstr>
      <vt:lpstr>Diapositiva 5</vt:lpstr>
      <vt:lpstr>THE INTERNATIONAL ENVIRONMENT:  THE EMERGENCE OF BRIC</vt:lpstr>
      <vt:lpstr>CONTENTS</vt:lpstr>
      <vt:lpstr>THE INTERNATIONAL POLICY RESPONSE:  G20 LINES OF ACTION</vt:lpstr>
      <vt:lpstr>THE INTERNATIONAL POLICY RESPONSE: THE GLOBAL GOVERNANCE OF G20</vt:lpstr>
      <vt:lpstr>THE INTERNATIONAL POLICY RESPONSE:  STEPS IN THE POLICY COORDINATION PROCESS </vt:lpstr>
      <vt:lpstr>WORLD GDP GROWTH AND CONTRIBUTIONS</vt:lpstr>
      <vt:lpstr>CONTENTS</vt:lpstr>
      <vt:lpstr>IMF REFORM IN THE AFTERMATH OF THE CRISIS: GOVERNANCE AND FINANCIAL RESOURCES</vt:lpstr>
      <vt:lpstr>IMF RESPONSE TO THE CRISIS: UPGRADED SURVEILLANCE</vt:lpstr>
      <vt:lpstr> IMF RESPONSE TO THE CRISIS: LENDING</vt:lpstr>
      <vt:lpstr>CONTENTS</vt:lpstr>
      <vt:lpstr>THE EU POLICY RESPONSE TO THE FINANCIAL CRISIS: COORDINATION WITH G20</vt:lpstr>
      <vt:lpstr>THE EU POLICY RESPONSE TO THE FINANCIAL CRISIS: LENDING AND FINANCIAL REFORM</vt:lpstr>
      <vt:lpstr>THE SOVEREIGN DEBT CRISIS OF EA COUNTRIES</vt:lpstr>
      <vt:lpstr>Diapositiva 20</vt:lpstr>
      <vt:lpstr>THE EU RESPONSE TO THE CRISIS: NEW GOVERNANCE AND SURVEILLANCE INITIATIVES</vt:lpstr>
      <vt:lpstr>THE EU RESPONSE TO THE CRISIS: OTHER SURVEILLANCE INITIATIVES </vt:lpstr>
      <vt:lpstr>EA CRISIS RESOLUTION: TEMPORARY FACILITIES (EFSF / EFSM)</vt:lpstr>
      <vt:lpstr>EA CRISIS RESOLUTION: A PERMANENT ESM</vt:lpstr>
      <vt:lpstr>EA CRISIS RESOLUTION: PENDING ISSUES</vt:lpstr>
      <vt:lpstr>EA SOVEREIGN CRISIS IS BECOMING A GLOBAL RISK: G20 CONCERN</vt:lpstr>
      <vt:lpstr>CONTENTS</vt:lpstr>
      <vt:lpstr>IMF/RFA COOPERATION: THE EU CASE</vt:lpstr>
      <vt:lpstr>IMF / EU COOPERATION IN PRACTICE</vt:lpstr>
      <vt:lpstr>  THE EURO-AREA SURVEILLANCE BY THE IMF  </vt:lpstr>
      <vt:lpstr>SPECIFIC RECOMMENDATIONS TO IMPROVE THE EURO-AREA SURVEILLANCE BY THE IMF</vt:lpstr>
      <vt:lpstr>CONTENTS</vt:lpstr>
      <vt:lpstr>CONCLUDING COMMENTS</vt:lpstr>
      <vt:lpstr>Diapositiva 34</vt:lpstr>
      <vt:lpstr>Diapositiva 35</vt:lpstr>
      <vt:lpstr>Diapositiva 36</vt:lpstr>
    </vt:vector>
  </TitlesOfParts>
  <Company>Banco de España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q28836q</dc:creator>
  <cp:lastModifiedBy>Carlos San Juan</cp:lastModifiedBy>
  <cp:revision>1597</cp:revision>
  <dcterms:created xsi:type="dcterms:W3CDTF">2007-09-11T08:23:25Z</dcterms:created>
  <dcterms:modified xsi:type="dcterms:W3CDTF">2011-11-07T12:25:32Z</dcterms:modified>
</cp:coreProperties>
</file>