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9" r:id="rId1"/>
  </p:sldMasterIdLst>
  <p:notesMasterIdLst>
    <p:notesMasterId r:id="rId83"/>
  </p:notesMasterIdLst>
  <p:handoutMasterIdLst>
    <p:handoutMasterId r:id="rId84"/>
  </p:handoutMasterIdLst>
  <p:sldIdLst>
    <p:sldId id="443" r:id="rId2"/>
    <p:sldId id="338" r:id="rId3"/>
    <p:sldId id="311" r:id="rId4"/>
    <p:sldId id="340" r:id="rId5"/>
    <p:sldId id="339" r:id="rId6"/>
    <p:sldId id="312" r:id="rId7"/>
    <p:sldId id="352" r:id="rId8"/>
    <p:sldId id="341" r:id="rId9"/>
    <p:sldId id="344" r:id="rId10"/>
    <p:sldId id="351" r:id="rId11"/>
    <p:sldId id="342" r:id="rId12"/>
    <p:sldId id="343" r:id="rId13"/>
    <p:sldId id="444" r:id="rId14"/>
    <p:sldId id="347" r:id="rId15"/>
    <p:sldId id="348" r:id="rId16"/>
    <p:sldId id="349" r:id="rId17"/>
    <p:sldId id="353" r:id="rId18"/>
    <p:sldId id="445" r:id="rId19"/>
    <p:sldId id="280" r:id="rId20"/>
    <p:sldId id="354" r:id="rId21"/>
    <p:sldId id="358" r:id="rId22"/>
    <p:sldId id="446" r:id="rId23"/>
    <p:sldId id="359" r:id="rId24"/>
    <p:sldId id="360" r:id="rId25"/>
    <p:sldId id="366" r:id="rId26"/>
    <p:sldId id="367" r:id="rId27"/>
    <p:sldId id="368" r:id="rId28"/>
    <p:sldId id="371" r:id="rId29"/>
    <p:sldId id="372" r:id="rId30"/>
    <p:sldId id="373" r:id="rId31"/>
    <p:sldId id="374" r:id="rId32"/>
    <p:sldId id="421" r:id="rId33"/>
    <p:sldId id="375" r:id="rId34"/>
    <p:sldId id="376" r:id="rId35"/>
    <p:sldId id="356" r:id="rId36"/>
    <p:sldId id="390" r:id="rId37"/>
    <p:sldId id="391" r:id="rId38"/>
    <p:sldId id="393" r:id="rId39"/>
    <p:sldId id="363" r:id="rId40"/>
    <p:sldId id="361" r:id="rId41"/>
    <p:sldId id="394" r:id="rId42"/>
    <p:sldId id="408" r:id="rId43"/>
    <p:sldId id="447" r:id="rId44"/>
    <p:sldId id="397" r:id="rId45"/>
    <p:sldId id="399" r:id="rId46"/>
    <p:sldId id="404" r:id="rId47"/>
    <p:sldId id="409" r:id="rId48"/>
    <p:sldId id="400" r:id="rId49"/>
    <p:sldId id="426" r:id="rId50"/>
    <p:sldId id="427" r:id="rId51"/>
    <p:sldId id="428" r:id="rId52"/>
    <p:sldId id="431" r:id="rId53"/>
    <p:sldId id="432" r:id="rId54"/>
    <p:sldId id="433" r:id="rId55"/>
    <p:sldId id="434" r:id="rId56"/>
    <p:sldId id="406" r:id="rId57"/>
    <p:sldId id="384" r:id="rId58"/>
    <p:sldId id="448" r:id="rId59"/>
    <p:sldId id="387" r:id="rId60"/>
    <p:sldId id="436" r:id="rId61"/>
    <p:sldId id="437" r:id="rId62"/>
    <p:sldId id="449" r:id="rId63"/>
    <p:sldId id="424" r:id="rId64"/>
    <p:sldId id="441" r:id="rId65"/>
    <p:sldId id="438" r:id="rId66"/>
    <p:sldId id="450" r:id="rId67"/>
    <p:sldId id="451" r:id="rId68"/>
    <p:sldId id="442" r:id="rId69"/>
    <p:sldId id="292" r:id="rId70"/>
    <p:sldId id="386" r:id="rId71"/>
    <p:sldId id="452" r:id="rId72"/>
    <p:sldId id="323" r:id="rId73"/>
    <p:sldId id="410" r:id="rId74"/>
    <p:sldId id="411" r:id="rId75"/>
    <p:sldId id="413" r:id="rId76"/>
    <p:sldId id="414" r:id="rId77"/>
    <p:sldId id="418" r:id="rId78"/>
    <p:sldId id="425" r:id="rId79"/>
    <p:sldId id="423" r:id="rId80"/>
    <p:sldId id="420" r:id="rId81"/>
    <p:sldId id="422" r:id="rId82"/>
  </p:sldIdLst>
  <p:sldSz cx="12192000" cy="6858000"/>
  <p:notesSz cx="6669088"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rlos San Juan Mesonada" initials="CSJM" lastIdx="2" clrIdx="0">
    <p:extLst>
      <p:ext uri="{19B8F6BF-5375-455C-9EA6-DF929625EA0E}">
        <p15:presenceInfo xmlns:p15="http://schemas.microsoft.com/office/powerpoint/2012/main" userId="Carlos San Juan Mesonad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533" autoAdjust="0"/>
    <p:restoredTop sz="93883" autoAdjust="0"/>
  </p:normalViewPr>
  <p:slideViewPr>
    <p:cSldViewPr>
      <p:cViewPr varScale="1">
        <p:scale>
          <a:sx n="106" d="100"/>
          <a:sy n="106" d="100"/>
        </p:scale>
        <p:origin x="474" y="102"/>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handoutMaster" Target="handoutMasters/handoutMaster1.xml"/><Relationship Id="rId89"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889250" cy="496888"/>
          </a:xfrm>
          <a:prstGeom prst="rect">
            <a:avLst/>
          </a:prstGeom>
        </p:spPr>
        <p:txBody>
          <a:bodyPr vert="horz" lIns="91440" tIns="45720" rIns="91440" bIns="45720" rtlCol="0"/>
          <a:lstStyle>
            <a:lvl1pPr algn="l" eaLnBrk="1" hangingPunct="1">
              <a:defRPr sz="1200">
                <a:cs typeface="Arial" charset="0"/>
              </a:defRPr>
            </a:lvl1pPr>
          </a:lstStyle>
          <a:p>
            <a:pPr>
              <a:defRPr/>
            </a:pPr>
            <a:endParaRPr lang="es-ES"/>
          </a:p>
        </p:txBody>
      </p:sp>
      <p:sp>
        <p:nvSpPr>
          <p:cNvPr id="3" name="2 Marcador de fecha"/>
          <p:cNvSpPr>
            <a:spLocks noGrp="1"/>
          </p:cNvSpPr>
          <p:nvPr>
            <p:ph type="dt" sz="quarter" idx="1"/>
          </p:nvPr>
        </p:nvSpPr>
        <p:spPr>
          <a:xfrm>
            <a:off x="3778250" y="0"/>
            <a:ext cx="2889250" cy="496888"/>
          </a:xfrm>
          <a:prstGeom prst="rect">
            <a:avLst/>
          </a:prstGeom>
        </p:spPr>
        <p:txBody>
          <a:bodyPr vert="horz" lIns="91440" tIns="45720" rIns="91440" bIns="45720" rtlCol="0"/>
          <a:lstStyle>
            <a:lvl1pPr algn="r" eaLnBrk="1" hangingPunct="1">
              <a:defRPr sz="1200">
                <a:cs typeface="Arial" charset="0"/>
              </a:defRPr>
            </a:lvl1pPr>
          </a:lstStyle>
          <a:p>
            <a:pPr>
              <a:defRPr/>
            </a:pPr>
            <a:fld id="{D8AED74C-D77A-4FE6-BDD3-EEEBC6577C6B}" type="datetimeFigureOut">
              <a:rPr lang="es-ES"/>
              <a:pPr>
                <a:defRPr/>
              </a:pPr>
              <a:t>11/09/2024</a:t>
            </a:fld>
            <a:endParaRPr lang="es-ES"/>
          </a:p>
        </p:txBody>
      </p:sp>
      <p:sp>
        <p:nvSpPr>
          <p:cNvPr id="4" name="3 Marcador de pie de página"/>
          <p:cNvSpPr>
            <a:spLocks noGrp="1"/>
          </p:cNvSpPr>
          <p:nvPr>
            <p:ph type="ftr" sz="quarter" idx="2"/>
          </p:nvPr>
        </p:nvSpPr>
        <p:spPr>
          <a:xfrm>
            <a:off x="0" y="9429750"/>
            <a:ext cx="2889250" cy="496888"/>
          </a:xfrm>
          <a:prstGeom prst="rect">
            <a:avLst/>
          </a:prstGeom>
        </p:spPr>
        <p:txBody>
          <a:bodyPr vert="horz" lIns="91440" tIns="45720" rIns="91440" bIns="45720" rtlCol="0" anchor="b"/>
          <a:lstStyle>
            <a:lvl1pPr algn="l" eaLnBrk="1" hangingPunct="1">
              <a:defRPr sz="1200">
                <a:cs typeface="Arial" charset="0"/>
              </a:defRPr>
            </a:lvl1pPr>
          </a:lstStyle>
          <a:p>
            <a:pPr>
              <a:defRPr/>
            </a:pPr>
            <a:endParaRPr lang="es-ES"/>
          </a:p>
        </p:txBody>
      </p:sp>
      <p:sp>
        <p:nvSpPr>
          <p:cNvPr id="5" name="4 Marcador de número de diapositiva"/>
          <p:cNvSpPr>
            <a:spLocks noGrp="1"/>
          </p:cNvSpPr>
          <p:nvPr>
            <p:ph type="sldNum" sz="quarter" idx="3"/>
          </p:nvPr>
        </p:nvSpPr>
        <p:spPr>
          <a:xfrm>
            <a:off x="3778250" y="9429750"/>
            <a:ext cx="2889250" cy="49688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5D93EB8E-73FE-42D3-8C7D-80D02F810364}" type="slidenum">
              <a:rPr lang="es-ES" altLang="es-ES"/>
              <a:pPr>
                <a:defRPr/>
              </a:pPr>
              <a:t>‹Nº›</a:t>
            </a:fld>
            <a:endParaRPr lang="es-ES" altLang="es-ES"/>
          </a:p>
        </p:txBody>
      </p:sp>
    </p:spTree>
    <p:extLst>
      <p:ext uri="{BB962C8B-B14F-4D97-AF65-F5344CB8AC3E}">
        <p14:creationId xmlns:p14="http://schemas.microsoft.com/office/powerpoint/2010/main" val="2392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889250" cy="496888"/>
          </a:xfrm>
          <a:prstGeom prst="rect">
            <a:avLst/>
          </a:prstGeom>
        </p:spPr>
        <p:txBody>
          <a:bodyPr vert="horz" lIns="91440" tIns="45720" rIns="91440" bIns="45720" rtlCol="0"/>
          <a:lstStyle>
            <a:lvl1pPr algn="l" eaLnBrk="1" hangingPunct="1">
              <a:defRPr sz="1200">
                <a:cs typeface="Arial" charset="0"/>
              </a:defRPr>
            </a:lvl1pPr>
          </a:lstStyle>
          <a:p>
            <a:pPr>
              <a:defRPr/>
            </a:pPr>
            <a:endParaRPr lang="es-ES"/>
          </a:p>
        </p:txBody>
      </p:sp>
      <p:sp>
        <p:nvSpPr>
          <p:cNvPr id="3" name="2 Marcador de fecha"/>
          <p:cNvSpPr>
            <a:spLocks noGrp="1"/>
          </p:cNvSpPr>
          <p:nvPr>
            <p:ph type="dt" idx="1"/>
          </p:nvPr>
        </p:nvSpPr>
        <p:spPr>
          <a:xfrm>
            <a:off x="3778250" y="0"/>
            <a:ext cx="2889250" cy="496888"/>
          </a:xfrm>
          <a:prstGeom prst="rect">
            <a:avLst/>
          </a:prstGeom>
        </p:spPr>
        <p:txBody>
          <a:bodyPr vert="horz" lIns="91440" tIns="45720" rIns="91440" bIns="45720" rtlCol="0"/>
          <a:lstStyle>
            <a:lvl1pPr algn="r" eaLnBrk="1" hangingPunct="1">
              <a:defRPr sz="1200">
                <a:cs typeface="Arial" charset="0"/>
              </a:defRPr>
            </a:lvl1pPr>
          </a:lstStyle>
          <a:p>
            <a:pPr>
              <a:defRPr/>
            </a:pPr>
            <a:fld id="{C81F1387-CC0D-43D4-A72E-85E0DC6C75D4}" type="datetimeFigureOut">
              <a:rPr lang="es-ES"/>
              <a:pPr>
                <a:defRPr/>
              </a:pPr>
              <a:t>11/09/2024</a:t>
            </a:fld>
            <a:endParaRPr lang="es-ES"/>
          </a:p>
        </p:txBody>
      </p:sp>
      <p:sp>
        <p:nvSpPr>
          <p:cNvPr id="4" name="3 Marcador de imagen de diapositiva"/>
          <p:cNvSpPr>
            <a:spLocks noGrp="1" noRot="1" noChangeAspect="1"/>
          </p:cNvSpPr>
          <p:nvPr>
            <p:ph type="sldImg" idx="2"/>
          </p:nvPr>
        </p:nvSpPr>
        <p:spPr>
          <a:xfrm>
            <a:off x="26988" y="744538"/>
            <a:ext cx="6615112" cy="3722687"/>
          </a:xfrm>
          <a:prstGeom prst="rect">
            <a:avLst/>
          </a:prstGeom>
          <a:noFill/>
          <a:ln w="12700">
            <a:solidFill>
              <a:prstClr val="black"/>
            </a:solidFill>
          </a:ln>
        </p:spPr>
        <p:txBody>
          <a:bodyPr vert="horz" lIns="91440" tIns="45720" rIns="91440" bIns="45720" rtlCol="0" anchor="ctr"/>
          <a:lstStyle/>
          <a:p>
            <a:pPr lvl="0"/>
            <a:endParaRPr lang="es-ES" noProof="0"/>
          </a:p>
        </p:txBody>
      </p:sp>
      <p:sp>
        <p:nvSpPr>
          <p:cNvPr id="5" name="4 Marcador de notas"/>
          <p:cNvSpPr>
            <a:spLocks noGrp="1"/>
          </p:cNvSpPr>
          <p:nvPr>
            <p:ph type="body" sz="quarter" idx="3"/>
          </p:nvPr>
        </p:nvSpPr>
        <p:spPr>
          <a:xfrm>
            <a:off x="666750" y="4716463"/>
            <a:ext cx="5335588" cy="4467225"/>
          </a:xfrm>
          <a:prstGeom prst="rect">
            <a:avLst/>
          </a:prstGeom>
        </p:spPr>
        <p:txBody>
          <a:bodyPr vert="horz" lIns="91440" tIns="45720" rIns="91440" bIns="45720" rtlCol="0"/>
          <a:lstStyle/>
          <a:p>
            <a:pPr lvl="0"/>
            <a:r>
              <a:rPr lang="es-ES" noProof="0"/>
              <a:t>Haga clic para modificar el estilo de texto del patrón</a:t>
            </a:r>
          </a:p>
          <a:p>
            <a:pPr lvl="1"/>
            <a:r>
              <a:rPr lang="es-ES" noProof="0"/>
              <a:t>Segundo nivel</a:t>
            </a:r>
          </a:p>
          <a:p>
            <a:pPr lvl="2"/>
            <a:r>
              <a:rPr lang="es-ES" noProof="0"/>
              <a:t>Tercer nivel</a:t>
            </a:r>
          </a:p>
          <a:p>
            <a:pPr lvl="3"/>
            <a:r>
              <a:rPr lang="es-ES" noProof="0"/>
              <a:t>Cuarto nivel</a:t>
            </a:r>
          </a:p>
          <a:p>
            <a:pPr lvl="4"/>
            <a:r>
              <a:rPr lang="es-ES" noProof="0"/>
              <a:t>Quinto nivel</a:t>
            </a:r>
          </a:p>
        </p:txBody>
      </p:sp>
      <p:sp>
        <p:nvSpPr>
          <p:cNvPr id="6" name="5 Marcador de pie de página"/>
          <p:cNvSpPr>
            <a:spLocks noGrp="1"/>
          </p:cNvSpPr>
          <p:nvPr>
            <p:ph type="ftr" sz="quarter" idx="4"/>
          </p:nvPr>
        </p:nvSpPr>
        <p:spPr>
          <a:xfrm>
            <a:off x="0" y="9429750"/>
            <a:ext cx="2889250" cy="496888"/>
          </a:xfrm>
          <a:prstGeom prst="rect">
            <a:avLst/>
          </a:prstGeom>
        </p:spPr>
        <p:txBody>
          <a:bodyPr vert="horz" lIns="91440" tIns="45720" rIns="91440" bIns="45720" rtlCol="0" anchor="b"/>
          <a:lstStyle>
            <a:lvl1pPr algn="l" eaLnBrk="1" hangingPunct="1">
              <a:defRPr sz="1200">
                <a:cs typeface="Arial" charset="0"/>
              </a:defRPr>
            </a:lvl1pPr>
          </a:lstStyle>
          <a:p>
            <a:pPr>
              <a:defRPr/>
            </a:pPr>
            <a:endParaRPr lang="es-ES"/>
          </a:p>
        </p:txBody>
      </p:sp>
      <p:sp>
        <p:nvSpPr>
          <p:cNvPr id="7" name="6 Marcador de número de diapositiva"/>
          <p:cNvSpPr>
            <a:spLocks noGrp="1"/>
          </p:cNvSpPr>
          <p:nvPr>
            <p:ph type="sldNum" sz="quarter" idx="5"/>
          </p:nvPr>
        </p:nvSpPr>
        <p:spPr>
          <a:xfrm>
            <a:off x="3778250" y="9429750"/>
            <a:ext cx="2889250" cy="49688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C0588C53-E5E3-4F80-BA57-9FE3D94E0997}" type="slidenum">
              <a:rPr lang="es-ES" altLang="es-ES"/>
              <a:pPr>
                <a:defRPr/>
              </a:pPr>
              <a:t>‹Nº›</a:t>
            </a:fld>
            <a:endParaRPr lang="es-ES" altLang="es-ES"/>
          </a:p>
        </p:txBody>
      </p:sp>
    </p:spTree>
    <p:extLst>
      <p:ext uri="{BB962C8B-B14F-4D97-AF65-F5344CB8AC3E}">
        <p14:creationId xmlns:p14="http://schemas.microsoft.com/office/powerpoint/2010/main" val="21484785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4</a:t>
            </a:fld>
            <a:endParaRPr lang="es-ES" altLang="es-ES"/>
          </a:p>
        </p:txBody>
      </p:sp>
    </p:spTree>
    <p:extLst>
      <p:ext uri="{BB962C8B-B14F-4D97-AF65-F5344CB8AC3E}">
        <p14:creationId xmlns:p14="http://schemas.microsoft.com/office/powerpoint/2010/main" val="6647372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14</a:t>
            </a:fld>
            <a:endParaRPr lang="es-ES" altLang="es-ES"/>
          </a:p>
        </p:txBody>
      </p:sp>
    </p:spTree>
    <p:extLst>
      <p:ext uri="{BB962C8B-B14F-4D97-AF65-F5344CB8AC3E}">
        <p14:creationId xmlns:p14="http://schemas.microsoft.com/office/powerpoint/2010/main" val="16060621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15</a:t>
            </a:fld>
            <a:endParaRPr lang="es-ES" altLang="es-ES"/>
          </a:p>
        </p:txBody>
      </p:sp>
    </p:spTree>
    <p:extLst>
      <p:ext uri="{BB962C8B-B14F-4D97-AF65-F5344CB8AC3E}">
        <p14:creationId xmlns:p14="http://schemas.microsoft.com/office/powerpoint/2010/main" val="13689165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16</a:t>
            </a:fld>
            <a:endParaRPr lang="es-ES" altLang="es-ES"/>
          </a:p>
        </p:txBody>
      </p:sp>
    </p:spTree>
    <p:extLst>
      <p:ext uri="{BB962C8B-B14F-4D97-AF65-F5344CB8AC3E}">
        <p14:creationId xmlns:p14="http://schemas.microsoft.com/office/powerpoint/2010/main" val="33170798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17</a:t>
            </a:fld>
            <a:endParaRPr lang="es-ES" altLang="es-ES"/>
          </a:p>
        </p:txBody>
      </p:sp>
    </p:spTree>
    <p:extLst>
      <p:ext uri="{BB962C8B-B14F-4D97-AF65-F5344CB8AC3E}">
        <p14:creationId xmlns:p14="http://schemas.microsoft.com/office/powerpoint/2010/main" val="7295613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19</a:t>
            </a:fld>
            <a:endParaRPr lang="es-ES" altLang="es-ES"/>
          </a:p>
        </p:txBody>
      </p:sp>
    </p:spTree>
    <p:extLst>
      <p:ext uri="{BB962C8B-B14F-4D97-AF65-F5344CB8AC3E}">
        <p14:creationId xmlns:p14="http://schemas.microsoft.com/office/powerpoint/2010/main" val="13823375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20</a:t>
            </a:fld>
            <a:endParaRPr lang="es-ES" altLang="es-ES"/>
          </a:p>
        </p:txBody>
      </p:sp>
    </p:spTree>
    <p:extLst>
      <p:ext uri="{BB962C8B-B14F-4D97-AF65-F5344CB8AC3E}">
        <p14:creationId xmlns:p14="http://schemas.microsoft.com/office/powerpoint/2010/main" val="13262353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r>
              <a:rPr lang="es-ES" dirty="0"/>
              <a:t> </a:t>
            </a:r>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21</a:t>
            </a:fld>
            <a:endParaRPr lang="es-ES" altLang="es-ES"/>
          </a:p>
        </p:txBody>
      </p:sp>
    </p:spTree>
    <p:extLst>
      <p:ext uri="{BB962C8B-B14F-4D97-AF65-F5344CB8AC3E}">
        <p14:creationId xmlns:p14="http://schemas.microsoft.com/office/powerpoint/2010/main" val="36340397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23</a:t>
            </a:fld>
            <a:endParaRPr lang="es-ES" altLang="es-ES"/>
          </a:p>
        </p:txBody>
      </p:sp>
    </p:spTree>
    <p:extLst>
      <p:ext uri="{BB962C8B-B14F-4D97-AF65-F5344CB8AC3E}">
        <p14:creationId xmlns:p14="http://schemas.microsoft.com/office/powerpoint/2010/main" val="10374357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24</a:t>
            </a:fld>
            <a:endParaRPr lang="es-ES" altLang="es-ES"/>
          </a:p>
        </p:txBody>
      </p:sp>
    </p:spTree>
    <p:extLst>
      <p:ext uri="{BB962C8B-B14F-4D97-AF65-F5344CB8AC3E}">
        <p14:creationId xmlns:p14="http://schemas.microsoft.com/office/powerpoint/2010/main" val="18744351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25</a:t>
            </a:fld>
            <a:endParaRPr lang="es-ES" altLang="es-ES"/>
          </a:p>
        </p:txBody>
      </p:sp>
    </p:spTree>
    <p:extLst>
      <p:ext uri="{BB962C8B-B14F-4D97-AF65-F5344CB8AC3E}">
        <p14:creationId xmlns:p14="http://schemas.microsoft.com/office/powerpoint/2010/main" val="1256034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5</a:t>
            </a:fld>
            <a:endParaRPr lang="es-ES" altLang="es-ES"/>
          </a:p>
        </p:txBody>
      </p:sp>
    </p:spTree>
    <p:extLst>
      <p:ext uri="{BB962C8B-B14F-4D97-AF65-F5344CB8AC3E}">
        <p14:creationId xmlns:p14="http://schemas.microsoft.com/office/powerpoint/2010/main" val="38801419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26</a:t>
            </a:fld>
            <a:endParaRPr lang="es-ES" altLang="es-ES"/>
          </a:p>
        </p:txBody>
      </p:sp>
    </p:spTree>
    <p:extLst>
      <p:ext uri="{BB962C8B-B14F-4D97-AF65-F5344CB8AC3E}">
        <p14:creationId xmlns:p14="http://schemas.microsoft.com/office/powerpoint/2010/main" val="31581799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27</a:t>
            </a:fld>
            <a:endParaRPr lang="es-ES" altLang="es-ES"/>
          </a:p>
        </p:txBody>
      </p:sp>
    </p:spTree>
    <p:extLst>
      <p:ext uri="{BB962C8B-B14F-4D97-AF65-F5344CB8AC3E}">
        <p14:creationId xmlns:p14="http://schemas.microsoft.com/office/powerpoint/2010/main" val="26995163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28</a:t>
            </a:fld>
            <a:endParaRPr lang="es-ES" altLang="es-ES"/>
          </a:p>
        </p:txBody>
      </p:sp>
    </p:spTree>
    <p:extLst>
      <p:ext uri="{BB962C8B-B14F-4D97-AF65-F5344CB8AC3E}">
        <p14:creationId xmlns:p14="http://schemas.microsoft.com/office/powerpoint/2010/main" val="24483595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29</a:t>
            </a:fld>
            <a:endParaRPr lang="es-ES" altLang="es-ES"/>
          </a:p>
        </p:txBody>
      </p:sp>
    </p:spTree>
    <p:extLst>
      <p:ext uri="{BB962C8B-B14F-4D97-AF65-F5344CB8AC3E}">
        <p14:creationId xmlns:p14="http://schemas.microsoft.com/office/powerpoint/2010/main" val="36743670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30</a:t>
            </a:fld>
            <a:endParaRPr lang="es-ES" altLang="es-ES"/>
          </a:p>
        </p:txBody>
      </p:sp>
    </p:spTree>
    <p:extLst>
      <p:ext uri="{BB962C8B-B14F-4D97-AF65-F5344CB8AC3E}">
        <p14:creationId xmlns:p14="http://schemas.microsoft.com/office/powerpoint/2010/main" val="37667518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31</a:t>
            </a:fld>
            <a:endParaRPr lang="es-ES" altLang="es-ES"/>
          </a:p>
        </p:txBody>
      </p:sp>
    </p:spTree>
    <p:extLst>
      <p:ext uri="{BB962C8B-B14F-4D97-AF65-F5344CB8AC3E}">
        <p14:creationId xmlns:p14="http://schemas.microsoft.com/office/powerpoint/2010/main" val="13210740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33</a:t>
            </a:fld>
            <a:endParaRPr lang="es-ES" altLang="es-ES"/>
          </a:p>
        </p:txBody>
      </p:sp>
    </p:spTree>
    <p:extLst>
      <p:ext uri="{BB962C8B-B14F-4D97-AF65-F5344CB8AC3E}">
        <p14:creationId xmlns:p14="http://schemas.microsoft.com/office/powerpoint/2010/main" val="1640807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34</a:t>
            </a:fld>
            <a:endParaRPr lang="es-ES" altLang="es-ES"/>
          </a:p>
        </p:txBody>
      </p:sp>
    </p:spTree>
    <p:extLst>
      <p:ext uri="{BB962C8B-B14F-4D97-AF65-F5344CB8AC3E}">
        <p14:creationId xmlns:p14="http://schemas.microsoft.com/office/powerpoint/2010/main" val="24780759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35</a:t>
            </a:fld>
            <a:endParaRPr lang="es-ES" altLang="es-ES"/>
          </a:p>
        </p:txBody>
      </p:sp>
    </p:spTree>
    <p:extLst>
      <p:ext uri="{BB962C8B-B14F-4D97-AF65-F5344CB8AC3E}">
        <p14:creationId xmlns:p14="http://schemas.microsoft.com/office/powerpoint/2010/main" val="3622822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36</a:t>
            </a:fld>
            <a:endParaRPr lang="es-ES" altLang="es-ES"/>
          </a:p>
        </p:txBody>
      </p:sp>
    </p:spTree>
    <p:extLst>
      <p:ext uri="{BB962C8B-B14F-4D97-AF65-F5344CB8AC3E}">
        <p14:creationId xmlns:p14="http://schemas.microsoft.com/office/powerpoint/2010/main" val="40851822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b="1" dirty="0"/>
              <a:t>Council of Ministers of </a:t>
            </a:r>
            <a:r>
              <a:rPr lang="en-GB" sz="1200" b="1" dirty="0"/>
              <a:t>Agriculture and Fisheries Ministers </a:t>
            </a:r>
            <a:r>
              <a:rPr lang="en-GB" sz="1200" dirty="0"/>
              <a:t>were attending them is the </a:t>
            </a:r>
            <a:r>
              <a:rPr lang="en-GB" sz="1200" i="1" dirty="0"/>
              <a:t>Agriculture and Fisheries Council</a:t>
            </a:r>
            <a:r>
              <a:rPr lang="en-GB" sz="1200" dirty="0"/>
              <a:t> or for security and judicial regulation the </a:t>
            </a:r>
            <a:r>
              <a:rPr lang="en-GB" sz="1200" i="1" dirty="0"/>
              <a:t>Justice and Home Affairs (JHA) Council</a:t>
            </a:r>
            <a:r>
              <a:rPr lang="en-GB" sz="1200" dirty="0"/>
              <a:t>.</a:t>
            </a:r>
          </a:p>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6</a:t>
            </a:fld>
            <a:endParaRPr lang="es-ES" altLang="es-ES"/>
          </a:p>
        </p:txBody>
      </p:sp>
    </p:spTree>
    <p:extLst>
      <p:ext uri="{BB962C8B-B14F-4D97-AF65-F5344CB8AC3E}">
        <p14:creationId xmlns:p14="http://schemas.microsoft.com/office/powerpoint/2010/main" val="19372557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37</a:t>
            </a:fld>
            <a:endParaRPr lang="es-ES" altLang="es-ES"/>
          </a:p>
        </p:txBody>
      </p:sp>
    </p:spTree>
    <p:extLst>
      <p:ext uri="{BB962C8B-B14F-4D97-AF65-F5344CB8AC3E}">
        <p14:creationId xmlns:p14="http://schemas.microsoft.com/office/powerpoint/2010/main" val="9895007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38</a:t>
            </a:fld>
            <a:endParaRPr lang="es-ES" altLang="es-ES"/>
          </a:p>
        </p:txBody>
      </p:sp>
    </p:spTree>
    <p:extLst>
      <p:ext uri="{BB962C8B-B14F-4D97-AF65-F5344CB8AC3E}">
        <p14:creationId xmlns:p14="http://schemas.microsoft.com/office/powerpoint/2010/main" val="5565722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39</a:t>
            </a:fld>
            <a:endParaRPr lang="es-ES" altLang="es-ES"/>
          </a:p>
        </p:txBody>
      </p:sp>
    </p:spTree>
    <p:extLst>
      <p:ext uri="{BB962C8B-B14F-4D97-AF65-F5344CB8AC3E}">
        <p14:creationId xmlns:p14="http://schemas.microsoft.com/office/powerpoint/2010/main" val="779776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40</a:t>
            </a:fld>
            <a:endParaRPr lang="es-ES" altLang="es-ES"/>
          </a:p>
        </p:txBody>
      </p:sp>
    </p:spTree>
    <p:extLst>
      <p:ext uri="{BB962C8B-B14F-4D97-AF65-F5344CB8AC3E}">
        <p14:creationId xmlns:p14="http://schemas.microsoft.com/office/powerpoint/2010/main" val="288360683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41</a:t>
            </a:fld>
            <a:endParaRPr lang="es-ES" altLang="es-ES"/>
          </a:p>
        </p:txBody>
      </p:sp>
    </p:spTree>
    <p:extLst>
      <p:ext uri="{BB962C8B-B14F-4D97-AF65-F5344CB8AC3E}">
        <p14:creationId xmlns:p14="http://schemas.microsoft.com/office/powerpoint/2010/main" val="355518440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42</a:t>
            </a:fld>
            <a:endParaRPr lang="es-ES" altLang="es-ES"/>
          </a:p>
        </p:txBody>
      </p:sp>
    </p:spTree>
    <p:extLst>
      <p:ext uri="{BB962C8B-B14F-4D97-AF65-F5344CB8AC3E}">
        <p14:creationId xmlns:p14="http://schemas.microsoft.com/office/powerpoint/2010/main" val="249741051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44</a:t>
            </a:fld>
            <a:endParaRPr lang="es-ES" altLang="es-ES"/>
          </a:p>
        </p:txBody>
      </p:sp>
    </p:spTree>
    <p:extLst>
      <p:ext uri="{BB962C8B-B14F-4D97-AF65-F5344CB8AC3E}">
        <p14:creationId xmlns:p14="http://schemas.microsoft.com/office/powerpoint/2010/main" val="415500074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45</a:t>
            </a:fld>
            <a:endParaRPr lang="es-ES" altLang="es-ES"/>
          </a:p>
        </p:txBody>
      </p:sp>
    </p:spTree>
    <p:extLst>
      <p:ext uri="{BB962C8B-B14F-4D97-AF65-F5344CB8AC3E}">
        <p14:creationId xmlns:p14="http://schemas.microsoft.com/office/powerpoint/2010/main" val="395373537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46</a:t>
            </a:fld>
            <a:endParaRPr lang="es-ES" altLang="es-ES"/>
          </a:p>
        </p:txBody>
      </p:sp>
    </p:spTree>
    <p:extLst>
      <p:ext uri="{BB962C8B-B14F-4D97-AF65-F5344CB8AC3E}">
        <p14:creationId xmlns:p14="http://schemas.microsoft.com/office/powerpoint/2010/main" val="366883995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47</a:t>
            </a:fld>
            <a:endParaRPr lang="es-ES" altLang="es-ES"/>
          </a:p>
        </p:txBody>
      </p:sp>
    </p:spTree>
    <p:extLst>
      <p:ext uri="{BB962C8B-B14F-4D97-AF65-F5344CB8AC3E}">
        <p14:creationId xmlns:p14="http://schemas.microsoft.com/office/powerpoint/2010/main" val="9695070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b="1" dirty="0"/>
              <a:t>Council of Ministers of </a:t>
            </a:r>
            <a:r>
              <a:rPr lang="en-GB" sz="1200" b="1" dirty="0"/>
              <a:t>Agriculture and Fisheries Ministers </a:t>
            </a:r>
            <a:r>
              <a:rPr lang="en-GB" sz="1200" dirty="0"/>
              <a:t>were attending them is the </a:t>
            </a:r>
            <a:r>
              <a:rPr lang="en-GB" sz="1200" i="1" dirty="0"/>
              <a:t>Agriculture and Fisheries Council</a:t>
            </a:r>
            <a:r>
              <a:rPr lang="en-GB" sz="1200" dirty="0"/>
              <a:t> or for security and judicial regulation the </a:t>
            </a:r>
            <a:r>
              <a:rPr lang="en-GB" sz="1200" i="1" dirty="0"/>
              <a:t>Justice and Home Affairs (JHA) Council</a:t>
            </a:r>
            <a:r>
              <a:rPr lang="en-GB" sz="1200" dirty="0"/>
              <a:t>.</a:t>
            </a:r>
          </a:p>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7</a:t>
            </a:fld>
            <a:endParaRPr lang="es-ES" altLang="es-ES"/>
          </a:p>
        </p:txBody>
      </p:sp>
    </p:spTree>
    <p:extLst>
      <p:ext uri="{BB962C8B-B14F-4D97-AF65-F5344CB8AC3E}">
        <p14:creationId xmlns:p14="http://schemas.microsoft.com/office/powerpoint/2010/main" val="341892856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48</a:t>
            </a:fld>
            <a:endParaRPr lang="es-ES" altLang="es-ES"/>
          </a:p>
        </p:txBody>
      </p:sp>
    </p:spTree>
    <p:extLst>
      <p:ext uri="{BB962C8B-B14F-4D97-AF65-F5344CB8AC3E}">
        <p14:creationId xmlns:p14="http://schemas.microsoft.com/office/powerpoint/2010/main" val="222143192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49</a:t>
            </a:fld>
            <a:endParaRPr lang="es-ES" altLang="es-ES"/>
          </a:p>
        </p:txBody>
      </p:sp>
    </p:spTree>
    <p:extLst>
      <p:ext uri="{BB962C8B-B14F-4D97-AF65-F5344CB8AC3E}">
        <p14:creationId xmlns:p14="http://schemas.microsoft.com/office/powerpoint/2010/main" val="71842903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50</a:t>
            </a:fld>
            <a:endParaRPr lang="es-ES" altLang="es-ES"/>
          </a:p>
        </p:txBody>
      </p:sp>
    </p:spTree>
    <p:extLst>
      <p:ext uri="{BB962C8B-B14F-4D97-AF65-F5344CB8AC3E}">
        <p14:creationId xmlns:p14="http://schemas.microsoft.com/office/powerpoint/2010/main" val="236668007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51</a:t>
            </a:fld>
            <a:endParaRPr lang="es-ES" altLang="es-ES"/>
          </a:p>
        </p:txBody>
      </p:sp>
    </p:spTree>
    <p:extLst>
      <p:ext uri="{BB962C8B-B14F-4D97-AF65-F5344CB8AC3E}">
        <p14:creationId xmlns:p14="http://schemas.microsoft.com/office/powerpoint/2010/main" val="29417981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52</a:t>
            </a:fld>
            <a:endParaRPr lang="es-ES" altLang="es-ES"/>
          </a:p>
        </p:txBody>
      </p:sp>
    </p:spTree>
    <p:extLst>
      <p:ext uri="{BB962C8B-B14F-4D97-AF65-F5344CB8AC3E}">
        <p14:creationId xmlns:p14="http://schemas.microsoft.com/office/powerpoint/2010/main" val="292471989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53</a:t>
            </a:fld>
            <a:endParaRPr lang="es-ES" altLang="es-ES"/>
          </a:p>
        </p:txBody>
      </p:sp>
    </p:spTree>
    <p:extLst>
      <p:ext uri="{BB962C8B-B14F-4D97-AF65-F5344CB8AC3E}">
        <p14:creationId xmlns:p14="http://schemas.microsoft.com/office/powerpoint/2010/main" val="22823416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54</a:t>
            </a:fld>
            <a:endParaRPr lang="es-ES" altLang="es-ES"/>
          </a:p>
        </p:txBody>
      </p:sp>
    </p:spTree>
    <p:extLst>
      <p:ext uri="{BB962C8B-B14F-4D97-AF65-F5344CB8AC3E}">
        <p14:creationId xmlns:p14="http://schemas.microsoft.com/office/powerpoint/2010/main" val="81134903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55</a:t>
            </a:fld>
            <a:endParaRPr lang="es-ES" altLang="es-ES"/>
          </a:p>
        </p:txBody>
      </p:sp>
    </p:spTree>
    <p:extLst>
      <p:ext uri="{BB962C8B-B14F-4D97-AF65-F5344CB8AC3E}">
        <p14:creationId xmlns:p14="http://schemas.microsoft.com/office/powerpoint/2010/main" val="131121404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56</a:t>
            </a:fld>
            <a:endParaRPr lang="es-ES" altLang="es-ES"/>
          </a:p>
        </p:txBody>
      </p:sp>
    </p:spTree>
    <p:extLst>
      <p:ext uri="{BB962C8B-B14F-4D97-AF65-F5344CB8AC3E}">
        <p14:creationId xmlns:p14="http://schemas.microsoft.com/office/powerpoint/2010/main" val="319703125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59</a:t>
            </a:fld>
            <a:endParaRPr lang="es-ES" altLang="es-ES"/>
          </a:p>
        </p:txBody>
      </p:sp>
    </p:spTree>
    <p:extLst>
      <p:ext uri="{BB962C8B-B14F-4D97-AF65-F5344CB8AC3E}">
        <p14:creationId xmlns:p14="http://schemas.microsoft.com/office/powerpoint/2010/main" val="17917095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8</a:t>
            </a:fld>
            <a:endParaRPr lang="es-ES" altLang="es-ES"/>
          </a:p>
        </p:txBody>
      </p:sp>
    </p:spTree>
    <p:extLst>
      <p:ext uri="{BB962C8B-B14F-4D97-AF65-F5344CB8AC3E}">
        <p14:creationId xmlns:p14="http://schemas.microsoft.com/office/powerpoint/2010/main" val="243062424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60</a:t>
            </a:fld>
            <a:endParaRPr lang="es-ES" altLang="es-ES"/>
          </a:p>
        </p:txBody>
      </p:sp>
    </p:spTree>
    <p:extLst>
      <p:ext uri="{BB962C8B-B14F-4D97-AF65-F5344CB8AC3E}">
        <p14:creationId xmlns:p14="http://schemas.microsoft.com/office/powerpoint/2010/main" val="242227743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61</a:t>
            </a:fld>
            <a:endParaRPr lang="es-ES" altLang="es-ES"/>
          </a:p>
        </p:txBody>
      </p:sp>
    </p:spTree>
    <p:extLst>
      <p:ext uri="{BB962C8B-B14F-4D97-AF65-F5344CB8AC3E}">
        <p14:creationId xmlns:p14="http://schemas.microsoft.com/office/powerpoint/2010/main" val="229640292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63</a:t>
            </a:fld>
            <a:endParaRPr lang="es-ES" altLang="es-ES"/>
          </a:p>
        </p:txBody>
      </p:sp>
    </p:spTree>
    <p:extLst>
      <p:ext uri="{BB962C8B-B14F-4D97-AF65-F5344CB8AC3E}">
        <p14:creationId xmlns:p14="http://schemas.microsoft.com/office/powerpoint/2010/main" val="352314395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64</a:t>
            </a:fld>
            <a:endParaRPr lang="es-ES" altLang="es-ES"/>
          </a:p>
        </p:txBody>
      </p:sp>
    </p:spTree>
    <p:extLst>
      <p:ext uri="{BB962C8B-B14F-4D97-AF65-F5344CB8AC3E}">
        <p14:creationId xmlns:p14="http://schemas.microsoft.com/office/powerpoint/2010/main" val="98903656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65</a:t>
            </a:fld>
            <a:endParaRPr lang="es-ES" altLang="es-ES"/>
          </a:p>
        </p:txBody>
      </p:sp>
    </p:spTree>
    <p:extLst>
      <p:ext uri="{BB962C8B-B14F-4D97-AF65-F5344CB8AC3E}">
        <p14:creationId xmlns:p14="http://schemas.microsoft.com/office/powerpoint/2010/main" val="311528248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68</a:t>
            </a:fld>
            <a:endParaRPr lang="es-ES" altLang="es-ES"/>
          </a:p>
        </p:txBody>
      </p:sp>
    </p:spTree>
    <p:extLst>
      <p:ext uri="{BB962C8B-B14F-4D97-AF65-F5344CB8AC3E}">
        <p14:creationId xmlns:p14="http://schemas.microsoft.com/office/powerpoint/2010/main" val="142479705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72</a:t>
            </a:fld>
            <a:endParaRPr lang="es-ES" altLang="es-ES"/>
          </a:p>
        </p:txBody>
      </p:sp>
    </p:spTree>
    <p:extLst>
      <p:ext uri="{BB962C8B-B14F-4D97-AF65-F5344CB8AC3E}">
        <p14:creationId xmlns:p14="http://schemas.microsoft.com/office/powerpoint/2010/main" val="262489529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73</a:t>
            </a:fld>
            <a:endParaRPr lang="es-ES" altLang="es-ES"/>
          </a:p>
        </p:txBody>
      </p:sp>
    </p:spTree>
    <p:extLst>
      <p:ext uri="{BB962C8B-B14F-4D97-AF65-F5344CB8AC3E}">
        <p14:creationId xmlns:p14="http://schemas.microsoft.com/office/powerpoint/2010/main" val="59609309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74</a:t>
            </a:fld>
            <a:endParaRPr lang="es-ES" altLang="es-ES"/>
          </a:p>
        </p:txBody>
      </p:sp>
    </p:spTree>
    <p:extLst>
      <p:ext uri="{BB962C8B-B14F-4D97-AF65-F5344CB8AC3E}">
        <p14:creationId xmlns:p14="http://schemas.microsoft.com/office/powerpoint/2010/main" val="225623432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75</a:t>
            </a:fld>
            <a:endParaRPr lang="es-ES" altLang="es-ES"/>
          </a:p>
        </p:txBody>
      </p:sp>
    </p:spTree>
    <p:extLst>
      <p:ext uri="{BB962C8B-B14F-4D97-AF65-F5344CB8AC3E}">
        <p14:creationId xmlns:p14="http://schemas.microsoft.com/office/powerpoint/2010/main" val="21442396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dirty="0"/>
          </a:p>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9</a:t>
            </a:fld>
            <a:endParaRPr lang="es-ES" altLang="es-ES"/>
          </a:p>
        </p:txBody>
      </p:sp>
    </p:spTree>
    <p:extLst>
      <p:ext uri="{BB962C8B-B14F-4D97-AF65-F5344CB8AC3E}">
        <p14:creationId xmlns:p14="http://schemas.microsoft.com/office/powerpoint/2010/main" val="379793564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76</a:t>
            </a:fld>
            <a:endParaRPr lang="es-ES" altLang="es-ES"/>
          </a:p>
        </p:txBody>
      </p:sp>
    </p:spTree>
    <p:extLst>
      <p:ext uri="{BB962C8B-B14F-4D97-AF65-F5344CB8AC3E}">
        <p14:creationId xmlns:p14="http://schemas.microsoft.com/office/powerpoint/2010/main" val="283559726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77</a:t>
            </a:fld>
            <a:endParaRPr lang="es-ES" altLang="es-ES"/>
          </a:p>
        </p:txBody>
      </p:sp>
    </p:spTree>
    <p:extLst>
      <p:ext uri="{BB962C8B-B14F-4D97-AF65-F5344CB8AC3E}">
        <p14:creationId xmlns:p14="http://schemas.microsoft.com/office/powerpoint/2010/main" val="106023939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78</a:t>
            </a:fld>
            <a:endParaRPr lang="es-ES" altLang="es-ES"/>
          </a:p>
        </p:txBody>
      </p:sp>
    </p:spTree>
    <p:extLst>
      <p:ext uri="{BB962C8B-B14F-4D97-AF65-F5344CB8AC3E}">
        <p14:creationId xmlns:p14="http://schemas.microsoft.com/office/powerpoint/2010/main" val="298632932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79</a:t>
            </a:fld>
            <a:endParaRPr lang="es-ES" altLang="es-ES"/>
          </a:p>
        </p:txBody>
      </p:sp>
    </p:spTree>
    <p:extLst>
      <p:ext uri="{BB962C8B-B14F-4D97-AF65-F5344CB8AC3E}">
        <p14:creationId xmlns:p14="http://schemas.microsoft.com/office/powerpoint/2010/main" val="159607794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80</a:t>
            </a:fld>
            <a:endParaRPr lang="es-ES" altLang="es-ES"/>
          </a:p>
        </p:txBody>
      </p:sp>
    </p:spTree>
    <p:extLst>
      <p:ext uri="{BB962C8B-B14F-4D97-AF65-F5344CB8AC3E}">
        <p14:creationId xmlns:p14="http://schemas.microsoft.com/office/powerpoint/2010/main" val="380821102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The Spanish Plan is boosting businesses’ competitiveness by supporting PERTEs. </a:t>
            </a:r>
          </a:p>
          <a:p>
            <a:r>
              <a:rPr lang="en-US" dirty="0"/>
              <a:t>A PERTE is a new instrument for public private collaboration bringing together different actors, including public administrations, businesses and research </a:t>
            </a:r>
            <a:r>
              <a:rPr lang="en-US" dirty="0" err="1"/>
              <a:t>centres</a:t>
            </a:r>
            <a:r>
              <a:rPr lang="en-US" dirty="0"/>
              <a:t>, to boost initiatives in key transformative economic areas. 12 PERTEs have been identified so far, in strategic areas such as health, electric vehicles or semiconductors. </a:t>
            </a:r>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81</a:t>
            </a:fld>
            <a:endParaRPr lang="es-ES" altLang="es-ES"/>
          </a:p>
        </p:txBody>
      </p:sp>
    </p:spTree>
    <p:extLst>
      <p:ext uri="{BB962C8B-B14F-4D97-AF65-F5344CB8AC3E}">
        <p14:creationId xmlns:p14="http://schemas.microsoft.com/office/powerpoint/2010/main" val="127530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dirty="0"/>
          </a:p>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10</a:t>
            </a:fld>
            <a:endParaRPr lang="es-ES" altLang="es-ES"/>
          </a:p>
        </p:txBody>
      </p:sp>
    </p:spTree>
    <p:extLst>
      <p:ext uri="{BB962C8B-B14F-4D97-AF65-F5344CB8AC3E}">
        <p14:creationId xmlns:p14="http://schemas.microsoft.com/office/powerpoint/2010/main" val="24663113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11</a:t>
            </a:fld>
            <a:endParaRPr lang="es-ES" altLang="es-ES"/>
          </a:p>
        </p:txBody>
      </p:sp>
    </p:spTree>
    <p:extLst>
      <p:ext uri="{BB962C8B-B14F-4D97-AF65-F5344CB8AC3E}">
        <p14:creationId xmlns:p14="http://schemas.microsoft.com/office/powerpoint/2010/main" val="34296075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6988" y="744538"/>
            <a:ext cx="6615112" cy="3722687"/>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a:defRPr/>
            </a:pPr>
            <a:fld id="{C0588C53-E5E3-4F80-BA57-9FE3D94E0997}" type="slidenum">
              <a:rPr lang="es-ES" altLang="es-ES" smtClean="0"/>
              <a:pPr>
                <a:defRPr/>
              </a:pPr>
              <a:t>12</a:t>
            </a:fld>
            <a:endParaRPr lang="es-ES" altLang="es-ES"/>
          </a:p>
        </p:txBody>
      </p:sp>
    </p:spTree>
    <p:extLst>
      <p:ext uri="{BB962C8B-B14F-4D97-AF65-F5344CB8AC3E}">
        <p14:creationId xmlns:p14="http://schemas.microsoft.com/office/powerpoint/2010/main" val="32499393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pPr>
              <a:defRPr/>
            </a:pPr>
            <a:fld id="{636C8B19-0D82-4CC7-97A8-B61DB209B614}" type="datetimeFigureOut">
              <a:rPr lang="es-ES" smtClean="0"/>
              <a:pPr>
                <a:defRPr/>
              </a:pPr>
              <a:t>11/09/2024</a:t>
            </a:fld>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77225A8F-A781-4EFF-A26D-F1C992C3C75D}" type="slidenum">
              <a:rPr lang="es-ES" altLang="es-ES" smtClean="0"/>
              <a:pPr>
                <a:defRPr/>
              </a:pPr>
              <a:t>‹Nº›</a:t>
            </a:fld>
            <a:endParaRPr lang="es-ES" altLang="es-E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47204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a:defRPr/>
            </a:pPr>
            <a:fld id="{030F152E-FEF5-4BD2-885A-9B85B7D8679A}" type="datetimeFigureOut">
              <a:rPr lang="es-ES" smtClean="0"/>
              <a:pPr>
                <a:defRPr/>
              </a:pPr>
              <a:t>11/09/2024</a:t>
            </a:fld>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27DDB856-42C6-424B-A655-05D3EA1CFBB0}" type="slidenum">
              <a:rPr lang="es-ES" altLang="es-ES" smtClean="0"/>
              <a:pPr>
                <a:defRPr/>
              </a:pPr>
              <a:t>‹Nº›</a:t>
            </a:fld>
            <a:endParaRPr lang="es-ES" altLang="es-ES"/>
          </a:p>
        </p:txBody>
      </p:sp>
    </p:spTree>
    <p:extLst>
      <p:ext uri="{BB962C8B-B14F-4D97-AF65-F5344CB8AC3E}">
        <p14:creationId xmlns:p14="http://schemas.microsoft.com/office/powerpoint/2010/main" val="1173669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a:defRPr/>
            </a:pPr>
            <a:fld id="{BA6B6221-5CAF-4874-A8B5-92114A19EE0E}" type="datetimeFigureOut">
              <a:rPr lang="es-ES" smtClean="0"/>
              <a:pPr>
                <a:defRPr/>
              </a:pPr>
              <a:t>11/09/2024</a:t>
            </a:fld>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946ED0F3-1794-48E0-A5B0-6B9D09DD744E}" type="slidenum">
              <a:rPr lang="es-ES" altLang="es-ES" smtClean="0"/>
              <a:pPr>
                <a:defRPr/>
              </a:pPr>
              <a:t>‹Nº›</a:t>
            </a:fld>
            <a:endParaRPr lang="es-ES" altLang="es-ES"/>
          </a:p>
        </p:txBody>
      </p:sp>
    </p:spTree>
    <p:extLst>
      <p:ext uri="{BB962C8B-B14F-4D97-AF65-F5344CB8AC3E}">
        <p14:creationId xmlns:p14="http://schemas.microsoft.com/office/powerpoint/2010/main" val="21638064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a:defRPr/>
            </a:pPr>
            <a:fld id="{01D6F983-CB8B-4C1B-AF39-C593F9C6FCCB}" type="datetimeFigureOut">
              <a:rPr lang="es-ES" smtClean="0"/>
              <a:pPr>
                <a:defRPr/>
              </a:pPr>
              <a:t>11/09/2024</a:t>
            </a:fld>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FCF89B26-79ED-4638-AB3C-1AC801D758CC}" type="slidenum">
              <a:rPr lang="es-ES" altLang="es-ES" smtClean="0"/>
              <a:pPr>
                <a:defRPr/>
              </a:pPr>
              <a:t>‹Nº›</a:t>
            </a:fld>
            <a:endParaRPr lang="es-ES" altLang="es-ES"/>
          </a:p>
        </p:txBody>
      </p:sp>
    </p:spTree>
    <p:extLst>
      <p:ext uri="{BB962C8B-B14F-4D97-AF65-F5344CB8AC3E}">
        <p14:creationId xmlns:p14="http://schemas.microsoft.com/office/powerpoint/2010/main" val="1743436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pPr>
              <a:defRPr/>
            </a:pPr>
            <a:fld id="{A818847D-72B9-42D9-B6E7-6264A2AD8056}" type="datetimeFigureOut">
              <a:rPr lang="es-ES" smtClean="0"/>
              <a:pPr>
                <a:defRPr/>
              </a:pPr>
              <a:t>11/09/2024</a:t>
            </a:fld>
            <a:endParaRPr lang="es-ES"/>
          </a:p>
        </p:txBody>
      </p:sp>
      <p:sp>
        <p:nvSpPr>
          <p:cNvPr id="5" name="Footer Placeholder 4"/>
          <p:cNvSpPr>
            <a:spLocks noGrp="1"/>
          </p:cNvSpPr>
          <p:nvPr>
            <p:ph type="ftr" sz="quarter" idx="11"/>
          </p:nvPr>
        </p:nvSpPr>
        <p:spPr/>
        <p:txBody>
          <a:bodyPr/>
          <a:lstStyle/>
          <a:p>
            <a:pPr>
              <a:defRPr/>
            </a:pPr>
            <a:endParaRPr lang="es-ES"/>
          </a:p>
        </p:txBody>
      </p:sp>
      <p:sp>
        <p:nvSpPr>
          <p:cNvPr id="6" name="Slide Number Placeholder 5"/>
          <p:cNvSpPr>
            <a:spLocks noGrp="1"/>
          </p:cNvSpPr>
          <p:nvPr>
            <p:ph type="sldNum" sz="quarter" idx="12"/>
          </p:nvPr>
        </p:nvSpPr>
        <p:spPr/>
        <p:txBody>
          <a:bodyPr/>
          <a:lstStyle/>
          <a:p>
            <a:pPr>
              <a:defRPr/>
            </a:pPr>
            <a:fld id="{870E5553-31EE-4409-B063-FE2789289387}" type="slidenum">
              <a:rPr lang="es-ES" altLang="es-ES" smtClean="0"/>
              <a:pPr>
                <a:defRPr/>
              </a:pPr>
              <a:t>‹Nº›</a:t>
            </a:fld>
            <a:endParaRPr lang="es-ES" altLang="es-E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39947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pPr>
              <a:defRPr/>
            </a:pPr>
            <a:fld id="{BF34E95F-C20C-4571-A2E8-07A80D690F8E}" type="datetimeFigureOut">
              <a:rPr lang="es-ES" smtClean="0"/>
              <a:pPr>
                <a:defRPr/>
              </a:pPr>
              <a:t>11/09/2024</a:t>
            </a:fld>
            <a:endParaRPr lang="es-ES"/>
          </a:p>
        </p:txBody>
      </p:sp>
      <p:sp>
        <p:nvSpPr>
          <p:cNvPr id="6" name="Footer Placeholder 5"/>
          <p:cNvSpPr>
            <a:spLocks noGrp="1"/>
          </p:cNvSpPr>
          <p:nvPr>
            <p:ph type="ftr" sz="quarter" idx="11"/>
          </p:nvPr>
        </p:nvSpPr>
        <p:spPr/>
        <p:txBody>
          <a:bodyPr/>
          <a:lstStyle/>
          <a:p>
            <a:pPr>
              <a:defRPr/>
            </a:pPr>
            <a:endParaRPr lang="es-ES"/>
          </a:p>
        </p:txBody>
      </p:sp>
      <p:sp>
        <p:nvSpPr>
          <p:cNvPr id="7" name="Slide Number Placeholder 6"/>
          <p:cNvSpPr>
            <a:spLocks noGrp="1"/>
          </p:cNvSpPr>
          <p:nvPr>
            <p:ph type="sldNum" sz="quarter" idx="12"/>
          </p:nvPr>
        </p:nvSpPr>
        <p:spPr/>
        <p:txBody>
          <a:bodyPr/>
          <a:lstStyle/>
          <a:p>
            <a:pPr>
              <a:defRPr/>
            </a:pPr>
            <a:fld id="{5AB48291-B4E5-4C02-A985-21A5CD8B501A}" type="slidenum">
              <a:rPr lang="es-ES" altLang="es-ES" smtClean="0"/>
              <a:pPr>
                <a:defRPr/>
              </a:pPr>
              <a:t>‹Nº›</a:t>
            </a:fld>
            <a:endParaRPr lang="es-ES" altLang="es-ES"/>
          </a:p>
        </p:txBody>
      </p:sp>
    </p:spTree>
    <p:extLst>
      <p:ext uri="{BB962C8B-B14F-4D97-AF65-F5344CB8AC3E}">
        <p14:creationId xmlns:p14="http://schemas.microsoft.com/office/powerpoint/2010/main" val="2352575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pPr>
              <a:defRPr/>
            </a:pPr>
            <a:fld id="{6FBCC530-EA10-444F-AA4F-6703ED9DB490}" type="datetimeFigureOut">
              <a:rPr lang="es-ES" smtClean="0"/>
              <a:pPr>
                <a:defRPr/>
              </a:pPr>
              <a:t>11/09/2024</a:t>
            </a:fld>
            <a:endParaRPr lang="es-ES"/>
          </a:p>
        </p:txBody>
      </p:sp>
      <p:sp>
        <p:nvSpPr>
          <p:cNvPr id="8" name="Footer Placeholder 7"/>
          <p:cNvSpPr>
            <a:spLocks noGrp="1"/>
          </p:cNvSpPr>
          <p:nvPr>
            <p:ph type="ftr" sz="quarter" idx="11"/>
          </p:nvPr>
        </p:nvSpPr>
        <p:spPr/>
        <p:txBody>
          <a:bodyPr/>
          <a:lstStyle/>
          <a:p>
            <a:pPr>
              <a:defRPr/>
            </a:pPr>
            <a:endParaRPr lang="es-ES"/>
          </a:p>
        </p:txBody>
      </p:sp>
      <p:sp>
        <p:nvSpPr>
          <p:cNvPr id="9" name="Slide Number Placeholder 8"/>
          <p:cNvSpPr>
            <a:spLocks noGrp="1"/>
          </p:cNvSpPr>
          <p:nvPr>
            <p:ph type="sldNum" sz="quarter" idx="12"/>
          </p:nvPr>
        </p:nvSpPr>
        <p:spPr/>
        <p:txBody>
          <a:bodyPr/>
          <a:lstStyle/>
          <a:p>
            <a:pPr>
              <a:defRPr/>
            </a:pPr>
            <a:fld id="{84D21968-AC60-486C-B9FA-ED500F392CF5}" type="slidenum">
              <a:rPr lang="es-ES" altLang="es-ES" smtClean="0"/>
              <a:pPr>
                <a:defRPr/>
              </a:pPr>
              <a:t>‹Nº›</a:t>
            </a:fld>
            <a:endParaRPr lang="es-ES" altLang="es-ES"/>
          </a:p>
        </p:txBody>
      </p:sp>
    </p:spTree>
    <p:extLst>
      <p:ext uri="{BB962C8B-B14F-4D97-AF65-F5344CB8AC3E}">
        <p14:creationId xmlns:p14="http://schemas.microsoft.com/office/powerpoint/2010/main" val="11838335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pPr>
              <a:defRPr/>
            </a:pPr>
            <a:fld id="{BF34E95F-C20C-4571-A2E8-07A80D690F8E}" type="datetimeFigureOut">
              <a:rPr lang="es-ES" smtClean="0"/>
              <a:pPr>
                <a:defRPr/>
              </a:pPr>
              <a:t>11/09/2024</a:t>
            </a:fld>
            <a:endParaRPr lang="es-ES"/>
          </a:p>
        </p:txBody>
      </p:sp>
      <p:sp>
        <p:nvSpPr>
          <p:cNvPr id="4" name="Footer Placeholder 3"/>
          <p:cNvSpPr>
            <a:spLocks noGrp="1"/>
          </p:cNvSpPr>
          <p:nvPr>
            <p:ph type="ftr" sz="quarter" idx="11"/>
          </p:nvPr>
        </p:nvSpPr>
        <p:spPr/>
        <p:txBody>
          <a:bodyPr/>
          <a:lstStyle/>
          <a:p>
            <a:pPr>
              <a:defRPr/>
            </a:pPr>
            <a:endParaRPr lang="es-ES"/>
          </a:p>
        </p:txBody>
      </p:sp>
      <p:sp>
        <p:nvSpPr>
          <p:cNvPr id="5" name="Slide Number Placeholder 4"/>
          <p:cNvSpPr>
            <a:spLocks noGrp="1"/>
          </p:cNvSpPr>
          <p:nvPr>
            <p:ph type="sldNum" sz="quarter" idx="12"/>
          </p:nvPr>
        </p:nvSpPr>
        <p:spPr/>
        <p:txBody>
          <a:bodyPr/>
          <a:lstStyle/>
          <a:p>
            <a:pPr>
              <a:defRPr/>
            </a:pPr>
            <a:fld id="{5AB48291-B4E5-4C02-A985-21A5CD8B501A}" type="slidenum">
              <a:rPr lang="es-ES" altLang="es-ES" smtClean="0"/>
              <a:pPr>
                <a:defRPr/>
              </a:pPr>
              <a:t>‹Nº›</a:t>
            </a:fld>
            <a:endParaRPr lang="es-ES" altLang="es-ES"/>
          </a:p>
        </p:txBody>
      </p:sp>
    </p:spTree>
    <p:extLst>
      <p:ext uri="{BB962C8B-B14F-4D97-AF65-F5344CB8AC3E}">
        <p14:creationId xmlns:p14="http://schemas.microsoft.com/office/powerpoint/2010/main" val="33998839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pPr>
              <a:defRPr/>
            </a:pPr>
            <a:fld id="{54DFB6FE-AB78-4D33-BB25-8E5133EF3022}" type="datetimeFigureOut">
              <a:rPr lang="es-ES" smtClean="0"/>
              <a:pPr>
                <a:defRPr/>
              </a:pPr>
              <a:t>11/09/2024</a:t>
            </a:fld>
            <a:endParaRPr lang="es-ES"/>
          </a:p>
        </p:txBody>
      </p:sp>
      <p:sp>
        <p:nvSpPr>
          <p:cNvPr id="8" name="Footer Placeholder 7"/>
          <p:cNvSpPr>
            <a:spLocks noGrp="1"/>
          </p:cNvSpPr>
          <p:nvPr>
            <p:ph type="ftr" sz="quarter" idx="11"/>
          </p:nvPr>
        </p:nvSpPr>
        <p:spPr/>
        <p:txBody>
          <a:bodyPr/>
          <a:lstStyle>
            <a:lvl1pPr>
              <a:defRPr>
                <a:solidFill>
                  <a:srgbClr val="FFFFFF"/>
                </a:solidFill>
              </a:defRPr>
            </a:lvl1pPr>
          </a:lstStyle>
          <a:p>
            <a:pPr>
              <a:defRPr/>
            </a:pPr>
            <a:endParaRPr lang="es-ES"/>
          </a:p>
        </p:txBody>
      </p:sp>
      <p:sp>
        <p:nvSpPr>
          <p:cNvPr id="9" name="Slide Number Placeholder 8"/>
          <p:cNvSpPr>
            <a:spLocks noGrp="1"/>
          </p:cNvSpPr>
          <p:nvPr>
            <p:ph type="sldNum" sz="quarter" idx="12"/>
          </p:nvPr>
        </p:nvSpPr>
        <p:spPr/>
        <p:txBody>
          <a:bodyPr/>
          <a:lstStyle/>
          <a:p>
            <a:pPr>
              <a:defRPr/>
            </a:pPr>
            <a:fld id="{05D075B2-2B46-42F0-A1F2-E39161315A0C}" type="slidenum">
              <a:rPr lang="es-ES" altLang="es-ES" smtClean="0"/>
              <a:pPr>
                <a:defRPr/>
              </a:pPr>
              <a:t>‹Nº›</a:t>
            </a:fld>
            <a:endParaRPr lang="es-ES" altLang="es-ES"/>
          </a:p>
        </p:txBody>
      </p:sp>
    </p:spTree>
    <p:extLst>
      <p:ext uri="{BB962C8B-B14F-4D97-AF65-F5344CB8AC3E}">
        <p14:creationId xmlns:p14="http://schemas.microsoft.com/office/powerpoint/2010/main" val="21550507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pPr>
              <a:defRPr/>
            </a:pPr>
            <a:fld id="{9B856AB2-9150-4992-B864-F050045DD300}" type="datetimeFigureOut">
              <a:rPr lang="es-ES" smtClean="0"/>
              <a:pPr>
                <a:defRPr/>
              </a:pPr>
              <a:t>11/09/2024</a:t>
            </a:fld>
            <a:endParaRPr lang="es-E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pPr>
              <a:defRPr/>
            </a:pPr>
            <a:endParaRPr lang="es-ES"/>
          </a:p>
        </p:txBody>
      </p:sp>
      <p:sp>
        <p:nvSpPr>
          <p:cNvPr id="7" name="Slide Number Placeholder 6"/>
          <p:cNvSpPr>
            <a:spLocks noGrp="1"/>
          </p:cNvSpPr>
          <p:nvPr>
            <p:ph type="sldNum" sz="quarter" idx="12"/>
          </p:nvPr>
        </p:nvSpPr>
        <p:spPr/>
        <p:txBody>
          <a:bodyPr/>
          <a:lstStyle>
            <a:lvl1pPr>
              <a:defRPr>
                <a:solidFill>
                  <a:schemeClr val="tx2"/>
                </a:solidFill>
              </a:defRPr>
            </a:lvl1pPr>
          </a:lstStyle>
          <a:p>
            <a:pPr>
              <a:defRPr/>
            </a:pPr>
            <a:fld id="{3CF59499-2E8C-4CA7-8727-07514E4FD746}" type="slidenum">
              <a:rPr lang="es-ES" altLang="es-ES" smtClean="0"/>
              <a:pPr>
                <a:defRPr/>
              </a:pPr>
              <a:t>‹Nº›</a:t>
            </a:fld>
            <a:endParaRPr lang="es-ES" altLang="es-ES"/>
          </a:p>
        </p:txBody>
      </p:sp>
    </p:spTree>
    <p:extLst>
      <p:ext uri="{BB962C8B-B14F-4D97-AF65-F5344CB8AC3E}">
        <p14:creationId xmlns:p14="http://schemas.microsoft.com/office/powerpoint/2010/main" val="34104620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pPr>
              <a:defRPr/>
            </a:pPr>
            <a:fld id="{BF34E95F-C20C-4571-A2E8-07A80D690F8E}" type="datetimeFigureOut">
              <a:rPr lang="es-ES" smtClean="0"/>
              <a:pPr>
                <a:defRPr/>
              </a:pPr>
              <a:t>11/09/2024</a:t>
            </a:fld>
            <a:endParaRPr lang="es-ES"/>
          </a:p>
        </p:txBody>
      </p:sp>
      <p:sp>
        <p:nvSpPr>
          <p:cNvPr id="6" name="Footer Placeholder 5"/>
          <p:cNvSpPr>
            <a:spLocks noGrp="1"/>
          </p:cNvSpPr>
          <p:nvPr>
            <p:ph type="ftr" sz="quarter" idx="11"/>
          </p:nvPr>
        </p:nvSpPr>
        <p:spPr/>
        <p:txBody>
          <a:bodyPr/>
          <a:lstStyle/>
          <a:p>
            <a:pPr>
              <a:defRPr/>
            </a:pPr>
            <a:endParaRPr lang="es-ES"/>
          </a:p>
        </p:txBody>
      </p:sp>
      <p:sp>
        <p:nvSpPr>
          <p:cNvPr id="7" name="Slide Number Placeholder 6"/>
          <p:cNvSpPr>
            <a:spLocks noGrp="1"/>
          </p:cNvSpPr>
          <p:nvPr>
            <p:ph type="sldNum" sz="quarter" idx="12"/>
          </p:nvPr>
        </p:nvSpPr>
        <p:spPr/>
        <p:txBody>
          <a:bodyPr/>
          <a:lstStyle/>
          <a:p>
            <a:pPr>
              <a:defRPr/>
            </a:pPr>
            <a:fld id="{5AB48291-B4E5-4C02-A985-21A5CD8B501A}" type="slidenum">
              <a:rPr lang="es-ES" altLang="es-ES" smtClean="0"/>
              <a:pPr>
                <a:defRPr/>
              </a:pPr>
              <a:t>‹Nº›</a:t>
            </a:fld>
            <a:endParaRPr lang="es-ES" altLang="es-ES"/>
          </a:p>
        </p:txBody>
      </p:sp>
    </p:spTree>
    <p:extLst>
      <p:ext uri="{BB962C8B-B14F-4D97-AF65-F5344CB8AC3E}">
        <p14:creationId xmlns:p14="http://schemas.microsoft.com/office/powerpoint/2010/main" val="36860044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pPr>
              <a:defRPr/>
            </a:pPr>
            <a:fld id="{BF34E95F-C20C-4571-A2E8-07A80D690F8E}" type="datetimeFigureOut">
              <a:rPr lang="es-ES" smtClean="0"/>
              <a:pPr>
                <a:defRPr/>
              </a:pPr>
              <a:t>11/09/2024</a:t>
            </a:fld>
            <a:endParaRPr lang="es-E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pPr>
              <a:defRPr/>
            </a:pPr>
            <a:endParaRPr lang="es-E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pPr>
              <a:defRPr/>
            </a:pPr>
            <a:fld id="{5AB48291-B4E5-4C02-A985-21A5CD8B501A}" type="slidenum">
              <a:rPr lang="es-ES" altLang="es-ES" smtClean="0"/>
              <a:pPr>
                <a:defRPr/>
              </a:pPr>
              <a:t>‹Nº›</a:t>
            </a:fld>
            <a:endParaRPr lang="es-ES" altLang="es-E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9934065"/>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v=8RkwIlr912A"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ZpXvhX3ofDY&amp;list=PLLu62aebfdNtPDCET-qqfQcqvXXqSkUea&amp;index=5"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www.consilium.europa.eu/en/policies/european-semester/how-european-semester-works/"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hyperlink" Target="https://www.consilium.europa.eu/en/infographics/european-semester/"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www.consilium.europa.eu/es/infographics/reform-of-the-european-stability-mechanism-esm/"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hyperlink" Target="https://www.esm.europa.eu/about-esm/esm-reform" TargetMode="Externa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s://www.youtube.com/watch?v=Pq1V0aPEO3c"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s://www.ecb.europa.eu/home/search/coronavirus/html/index.en.html"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hyperlink" Target="https://www.youtube.com/watch?v=GG4AXztogs0" TargetMode="Externa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hyperlink" Target="https://www.youtube.com/watch?v=QEKBOrXjljU" TargetMode="Externa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8.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7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9.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7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2.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p:cNvSpPr>
            <a:spLocks noGrp="1"/>
          </p:cNvSpPr>
          <p:nvPr>
            <p:ph type="ctrTitle"/>
          </p:nvPr>
        </p:nvSpPr>
        <p:spPr>
          <a:xfrm>
            <a:off x="2279650" y="981076"/>
            <a:ext cx="7772400" cy="1470025"/>
          </a:xfrm>
        </p:spPr>
        <p:txBody>
          <a:bodyPr>
            <a:normAutofit fontScale="90000"/>
          </a:bodyPr>
          <a:lstStyle/>
          <a:p>
            <a:pPr eaLnBrk="1" hangingPunct="1"/>
            <a:r>
              <a:rPr lang="es-ES_tradnl" altLang="es-ES" sz="5400" dirty="0"/>
              <a:t>La gobernanza económica en la eurozona</a:t>
            </a:r>
            <a:endParaRPr lang="es-ES" altLang="es-ES" sz="5400" dirty="0"/>
          </a:p>
        </p:txBody>
      </p:sp>
      <p:sp>
        <p:nvSpPr>
          <p:cNvPr id="3" name="2 Subtítulo"/>
          <p:cNvSpPr>
            <a:spLocks noGrp="1"/>
          </p:cNvSpPr>
          <p:nvPr>
            <p:ph type="subTitle" idx="1"/>
          </p:nvPr>
        </p:nvSpPr>
        <p:spPr>
          <a:xfrm>
            <a:off x="2927350" y="2636838"/>
            <a:ext cx="6400800" cy="1752600"/>
          </a:xfrm>
        </p:spPr>
        <p:txBody>
          <a:bodyPr rtlCol="0">
            <a:normAutofit/>
          </a:bodyPr>
          <a:lstStyle/>
          <a:p>
            <a:pPr>
              <a:spcAft>
                <a:spcPts val="0"/>
              </a:spcAft>
              <a:defRPr/>
            </a:pPr>
            <a:r>
              <a:rPr lang="es-ES_tradnl" dirty="0"/>
              <a:t>Carlos San Juan Mesonada  </a:t>
            </a:r>
          </a:p>
          <a:p>
            <a:pPr>
              <a:spcAft>
                <a:spcPts val="0"/>
              </a:spcAft>
              <a:defRPr/>
            </a:pPr>
            <a:r>
              <a:rPr lang="es-ES_tradnl" sz="1400" dirty="0"/>
              <a:t>Presentación preparada por</a:t>
            </a:r>
          </a:p>
          <a:p>
            <a:pPr>
              <a:spcAft>
                <a:spcPts val="0"/>
              </a:spcAft>
              <a:defRPr/>
            </a:pPr>
            <a:r>
              <a:rPr lang="en-GB" altLang="es-ES" sz="3200" dirty="0"/>
              <a:t>Joan Rodriguez </a:t>
            </a:r>
            <a:r>
              <a:rPr lang="en-GB" altLang="es-ES" sz="3200" dirty="0" err="1"/>
              <a:t>i</a:t>
            </a:r>
            <a:r>
              <a:rPr lang="en-GB" altLang="es-ES" sz="3200" dirty="0"/>
              <a:t> </a:t>
            </a:r>
            <a:r>
              <a:rPr lang="en-GB" altLang="es-ES" sz="3200" dirty="0" err="1"/>
              <a:t>Salleras</a:t>
            </a:r>
            <a:endParaRPr lang="es-ES" dirty="0"/>
          </a:p>
        </p:txBody>
      </p:sp>
      <p:sp>
        <p:nvSpPr>
          <p:cNvPr id="2052" name="3 CuadroTexto"/>
          <p:cNvSpPr txBox="1">
            <a:spLocks noChangeArrowheads="1"/>
          </p:cNvSpPr>
          <p:nvPr/>
        </p:nvSpPr>
        <p:spPr bwMode="auto">
          <a:xfrm>
            <a:off x="2495550" y="4868864"/>
            <a:ext cx="7416800" cy="369887"/>
          </a:xfrm>
          <a:prstGeom prst="rect">
            <a:avLst/>
          </a:prstGeom>
          <a:noFill/>
          <a:ln w="9525">
            <a:noFill/>
            <a:miter lim="800000"/>
            <a:headEnd/>
            <a:tailEnd/>
          </a:ln>
        </p:spPr>
        <p:txBody>
          <a:bodyPr>
            <a:spAutoFit/>
          </a:bodyPr>
          <a:lstStyle/>
          <a:p>
            <a:pPr algn="ctr" eaLnBrk="1" hangingPunct="1"/>
            <a:r>
              <a:rPr lang="es-ES_tradnl" altLang="es-ES" dirty="0"/>
              <a:t>Universidad Carlos III de Madrid. 05/09/2024</a:t>
            </a:r>
            <a:endParaRPr lang="es-ES" altLang="es-E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4800" y="1844824"/>
            <a:ext cx="10058400" cy="3960440"/>
          </a:xfrm>
        </p:spPr>
        <p:txBody>
          <a:bodyPr>
            <a:normAutofit/>
          </a:bodyPr>
          <a:lstStyle/>
          <a:p>
            <a:pPr marL="0" indent="0">
              <a:spcBef>
                <a:spcPts val="0"/>
              </a:spcBef>
              <a:spcAft>
                <a:spcPts val="1200"/>
              </a:spcAft>
              <a:buNone/>
            </a:pPr>
            <a:r>
              <a:rPr lang="es-ES" sz="2400" b="1" dirty="0"/>
              <a:t>Los miembros del Consejo son:</a:t>
            </a:r>
          </a:p>
          <a:p>
            <a:pPr marL="363538" indent="-363538">
              <a:spcBef>
                <a:spcPts val="0"/>
              </a:spcBef>
              <a:spcAft>
                <a:spcPts val="1200"/>
              </a:spcAft>
              <a:buFont typeface="Arial" panose="020B0604020202020204" pitchFamily="34" charset="0"/>
              <a:buChar char="•"/>
            </a:pPr>
            <a:r>
              <a:rPr lang="es-ES" sz="2400" dirty="0"/>
              <a:t>Jefes de Gobierno (Jefe de Estado en el caso de Francia) y el</a:t>
            </a:r>
          </a:p>
          <a:p>
            <a:pPr marL="363538" indent="-363538">
              <a:spcBef>
                <a:spcPts val="0"/>
              </a:spcBef>
              <a:spcAft>
                <a:spcPts val="1200"/>
              </a:spcAft>
              <a:buFont typeface="Arial" panose="020B0604020202020204" pitchFamily="34" charset="0"/>
              <a:buChar char="•"/>
            </a:pPr>
            <a:r>
              <a:rPr lang="es-ES" sz="2400" dirty="0"/>
              <a:t>Presidenta de la Comisión: Ursula von der Leyen</a:t>
            </a:r>
          </a:p>
          <a:p>
            <a:pPr marL="363538" indent="-363538">
              <a:spcBef>
                <a:spcPts val="0"/>
              </a:spcBef>
              <a:spcAft>
                <a:spcPts val="1200"/>
              </a:spcAft>
              <a:buFont typeface="Arial" panose="020B0604020202020204" pitchFamily="34" charset="0"/>
              <a:buChar char="•"/>
            </a:pPr>
            <a:r>
              <a:rPr lang="es-ES" sz="2400" dirty="0"/>
              <a:t>Los Ministros de Asuntos Exteriores de los Estados miembros y</a:t>
            </a:r>
          </a:p>
          <a:p>
            <a:pPr marL="363538" indent="-363538">
              <a:spcBef>
                <a:spcPts val="0"/>
              </a:spcBef>
              <a:spcAft>
                <a:spcPts val="1200"/>
              </a:spcAft>
              <a:buFont typeface="Arial" panose="020B0604020202020204" pitchFamily="34" charset="0"/>
              <a:buChar char="•"/>
            </a:pPr>
            <a:r>
              <a:rPr lang="es-ES" sz="2400" dirty="0"/>
              <a:t>2 Comisarios</a:t>
            </a:r>
          </a:p>
          <a:p>
            <a:pPr marL="363538" indent="-363538">
              <a:spcBef>
                <a:spcPts val="0"/>
              </a:spcBef>
              <a:spcAft>
                <a:spcPts val="1200"/>
              </a:spcAft>
              <a:buFont typeface="Arial" panose="020B0604020202020204" pitchFamily="34" charset="0"/>
              <a:buChar char="•"/>
            </a:pPr>
            <a:r>
              <a:rPr lang="es-ES" sz="2400" b="1" dirty="0"/>
              <a:t>Más información:</a:t>
            </a:r>
          </a:p>
          <a:p>
            <a:pPr marL="363538" indent="-363538">
              <a:spcBef>
                <a:spcPts val="0"/>
              </a:spcBef>
              <a:spcAft>
                <a:spcPts val="1200"/>
              </a:spcAft>
              <a:buFont typeface="Arial" panose="020B0604020202020204" pitchFamily="34" charset="0"/>
              <a:buChar char="•"/>
            </a:pPr>
            <a:r>
              <a:rPr lang="en-US" sz="2200" i="1" dirty="0">
                <a:effectLst/>
                <a:highlight>
                  <a:srgbClr val="FFFFFF"/>
                </a:highlight>
              </a:rPr>
              <a:t>How does the EU work (and why is it so complex)? </a:t>
            </a:r>
            <a:r>
              <a:rPr lang="en-US" sz="2200" i="0" dirty="0">
                <a:solidFill>
                  <a:srgbClr val="0F0F0F"/>
                </a:solidFill>
                <a:effectLst/>
                <a:highlight>
                  <a:srgbClr val="FFFFFF"/>
                </a:highlight>
              </a:rPr>
              <a:t>(</a:t>
            </a:r>
            <a:r>
              <a:rPr lang="en-GB" sz="2200" i="1" dirty="0">
                <a:hlinkClick r:id="rId3"/>
              </a:rPr>
              <a:t>https://www.youtube.com/watch?v=8RkwIlr912A</a:t>
            </a:r>
            <a:r>
              <a:rPr lang="en-GB" sz="2200" i="1" dirty="0"/>
              <a:t>)</a:t>
            </a:r>
            <a:endParaRPr lang="en-GB" sz="2200" dirty="0"/>
          </a:p>
          <a:p>
            <a:pPr marL="0" indent="0">
              <a:spcBef>
                <a:spcPts val="0"/>
              </a:spcBef>
              <a:spcAft>
                <a:spcPts val="1200"/>
              </a:spcAft>
              <a:buNone/>
            </a:pPr>
            <a:endParaRPr lang="en-GB" sz="2400" b="1" dirty="0"/>
          </a:p>
          <a:p>
            <a:pPr marL="363538" indent="-363538">
              <a:spcBef>
                <a:spcPts val="0"/>
              </a:spcBef>
              <a:spcAft>
                <a:spcPts val="1200"/>
              </a:spcAft>
              <a:buFont typeface="Arial" panose="020B0604020202020204" pitchFamily="34" charset="0"/>
              <a:buChar char="•"/>
            </a:pPr>
            <a:endParaRPr lang="en-GB" sz="2400" dirty="0"/>
          </a:p>
          <a:p>
            <a:pPr marL="363538" indent="-363538">
              <a:spcBef>
                <a:spcPts val="0"/>
              </a:spcBef>
              <a:spcAft>
                <a:spcPts val="1200"/>
              </a:spcAft>
              <a:buFont typeface="Arial" panose="020B0604020202020204" pitchFamily="34" charset="0"/>
              <a:buChar char="•"/>
            </a:pPr>
            <a:endParaRPr lang="en-GB" sz="2600" dirty="0"/>
          </a:p>
          <a:p>
            <a:pPr marL="363538" indent="-363538">
              <a:spcBef>
                <a:spcPts val="0"/>
              </a:spcBef>
              <a:spcAft>
                <a:spcPts val="1200"/>
              </a:spcAft>
              <a:buFont typeface="Arial" panose="020B0604020202020204" pitchFamily="34" charset="0"/>
              <a:buChar char="•"/>
            </a:pPr>
            <a:endParaRPr lang="en-GB" sz="2400" dirty="0"/>
          </a:p>
          <a:p>
            <a:pPr>
              <a:spcBef>
                <a:spcPts val="0"/>
              </a:spcBef>
              <a:spcAft>
                <a:spcPts val="1200"/>
              </a:spcAft>
            </a:pPr>
            <a:endParaRPr lang="es-ES" sz="2400" dirty="0"/>
          </a:p>
        </p:txBody>
      </p:sp>
      <p:sp>
        <p:nvSpPr>
          <p:cNvPr id="7" name="Título 1">
            <a:extLst>
              <a:ext uri="{FF2B5EF4-FFF2-40B4-BE49-F238E27FC236}">
                <a16:creationId xmlns:a16="http://schemas.microsoft.com/office/drawing/2014/main" id="{65CAEF34-271B-D005-9915-FD3C09074F45}"/>
              </a:ext>
            </a:extLst>
          </p:cNvPr>
          <p:cNvSpPr txBox="1">
            <a:spLocks/>
          </p:cNvSpPr>
          <p:nvPr/>
        </p:nvSpPr>
        <p:spPr>
          <a:xfrm>
            <a:off x="1094800" y="90872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s-ES" sz="16000" b="1" dirty="0">
                <a:solidFill>
                  <a:schemeClr val="tx1">
                    <a:lumMod val="85000"/>
                    <a:lumOff val="15000"/>
                  </a:schemeClr>
                </a:solidFill>
              </a:rPr>
              <a:t>1. INSTITUCIONES EUROPEAS: El Consejo europeo</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10364659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4800" y="1844824"/>
            <a:ext cx="10058400" cy="4248472"/>
          </a:xfrm>
        </p:spPr>
        <p:txBody>
          <a:bodyPr>
            <a:normAutofit fontScale="92500" lnSpcReduction="10000"/>
          </a:bodyPr>
          <a:lstStyle/>
          <a:p>
            <a:pPr marL="363538" indent="-363538">
              <a:spcBef>
                <a:spcPts val="0"/>
              </a:spcBef>
              <a:spcAft>
                <a:spcPts val="1200"/>
              </a:spcAft>
              <a:buFont typeface="Arial" panose="020B0604020202020204" pitchFamily="34" charset="0"/>
              <a:buChar char="•"/>
            </a:pPr>
            <a:r>
              <a:rPr lang="es-ES" sz="2400" b="1" dirty="0"/>
              <a:t>Su función </a:t>
            </a:r>
            <a:r>
              <a:rPr lang="es-ES" sz="2400" dirty="0"/>
              <a:t>es garantizar que la legislación de la UE (técnicamente denominada </a:t>
            </a:r>
            <a:r>
              <a:rPr lang="es-ES" sz="2400" b="1" dirty="0">
                <a:solidFill>
                  <a:srgbClr val="0070C0"/>
                </a:solidFill>
              </a:rPr>
              <a:t>“derecho comunitario”) se interprete y aplique de la misma manera </a:t>
            </a:r>
            <a:r>
              <a:rPr lang="es-ES" sz="2400" dirty="0"/>
              <a:t>en todos los Estados miembros.</a:t>
            </a:r>
          </a:p>
          <a:p>
            <a:pPr marL="363538" indent="-363538">
              <a:spcBef>
                <a:spcPts val="0"/>
              </a:spcBef>
              <a:spcAft>
                <a:spcPts val="1200"/>
              </a:spcAft>
              <a:buFont typeface="Arial" panose="020B0604020202020204" pitchFamily="34" charset="0"/>
              <a:buChar char="•"/>
            </a:pPr>
            <a:r>
              <a:rPr lang="es-ES" sz="2400" b="1" dirty="0"/>
              <a:t>El Tribunal tiene la facultad de resolver litigios jurídicos entre:</a:t>
            </a:r>
          </a:p>
          <a:p>
            <a:pPr marL="363538" indent="-363538">
              <a:spcBef>
                <a:spcPts val="0"/>
              </a:spcBef>
              <a:spcAft>
                <a:spcPts val="1200"/>
              </a:spcAft>
              <a:buFont typeface="Arial" panose="020B0604020202020204" pitchFamily="34" charset="0"/>
              <a:buChar char="•"/>
            </a:pPr>
            <a:r>
              <a:rPr lang="es-ES" sz="2400" dirty="0"/>
              <a:t>Estados miembros</a:t>
            </a:r>
          </a:p>
          <a:p>
            <a:pPr marL="363538" indent="-363538">
              <a:spcBef>
                <a:spcPts val="0"/>
              </a:spcBef>
              <a:spcAft>
                <a:spcPts val="1200"/>
              </a:spcAft>
              <a:buFont typeface="Arial" panose="020B0604020202020204" pitchFamily="34" charset="0"/>
              <a:buChar char="•"/>
            </a:pPr>
            <a:r>
              <a:rPr lang="es-ES" sz="2400" dirty="0"/>
              <a:t>instituciones de la UE,</a:t>
            </a:r>
          </a:p>
          <a:p>
            <a:pPr marL="363538" indent="-363538">
              <a:spcBef>
                <a:spcPts val="0"/>
              </a:spcBef>
              <a:spcAft>
                <a:spcPts val="1200"/>
              </a:spcAft>
              <a:buFont typeface="Arial" panose="020B0604020202020204" pitchFamily="34" charset="0"/>
              <a:buChar char="•"/>
            </a:pPr>
            <a:r>
              <a:rPr lang="es-ES" sz="2400" dirty="0"/>
              <a:t>empresas y</a:t>
            </a:r>
          </a:p>
          <a:p>
            <a:pPr marL="363538" indent="-363538">
              <a:spcBef>
                <a:spcPts val="0"/>
              </a:spcBef>
              <a:spcAft>
                <a:spcPts val="1200"/>
              </a:spcAft>
              <a:buFont typeface="Arial" panose="020B0604020202020204" pitchFamily="34" charset="0"/>
              <a:buChar char="•"/>
            </a:pPr>
            <a:r>
              <a:rPr lang="es-ES" sz="2400" dirty="0"/>
              <a:t>particulares.</a:t>
            </a:r>
          </a:p>
          <a:p>
            <a:pPr marL="363538" indent="-363538">
              <a:spcBef>
                <a:spcPts val="0"/>
              </a:spcBef>
              <a:spcAft>
                <a:spcPts val="1200"/>
              </a:spcAft>
              <a:buFont typeface="Arial" panose="020B0604020202020204" pitchFamily="34" charset="0"/>
              <a:buChar char="•"/>
            </a:pPr>
            <a:r>
              <a:rPr lang="es-ES" sz="2400" b="1" dirty="0"/>
              <a:t>Miembros:</a:t>
            </a:r>
            <a:r>
              <a:rPr lang="es-ES" sz="2400" dirty="0"/>
              <a:t> </a:t>
            </a:r>
          </a:p>
          <a:p>
            <a:pPr marL="363538" indent="-363538">
              <a:spcBef>
                <a:spcPts val="0"/>
              </a:spcBef>
              <a:spcAft>
                <a:spcPts val="1200"/>
              </a:spcAft>
              <a:buFont typeface="Arial" panose="020B0604020202020204" pitchFamily="34" charset="0"/>
              <a:buChar char="•"/>
            </a:pPr>
            <a:r>
              <a:rPr lang="es-ES" sz="2400" dirty="0"/>
              <a:t>Un juez de cada Estado miembro + 8 abogados generales (que ayudan a los jueces).</a:t>
            </a:r>
            <a:endParaRPr lang="en-GB" sz="2400" b="1" dirty="0"/>
          </a:p>
          <a:p>
            <a:pPr marL="363538" indent="-363538">
              <a:spcBef>
                <a:spcPts val="0"/>
              </a:spcBef>
              <a:spcAft>
                <a:spcPts val="1200"/>
              </a:spcAft>
              <a:buFont typeface="Arial" panose="020B0604020202020204" pitchFamily="34" charset="0"/>
              <a:buChar char="•"/>
            </a:pPr>
            <a:endParaRPr lang="en-GB" sz="2400" dirty="0"/>
          </a:p>
          <a:p>
            <a:pPr marL="363538" indent="-363538">
              <a:spcBef>
                <a:spcPts val="0"/>
              </a:spcBef>
              <a:spcAft>
                <a:spcPts val="1200"/>
              </a:spcAft>
              <a:buFont typeface="Arial" panose="020B0604020202020204" pitchFamily="34" charset="0"/>
              <a:buChar char="•"/>
            </a:pPr>
            <a:endParaRPr lang="en-GB" sz="2600" dirty="0"/>
          </a:p>
          <a:p>
            <a:pPr marL="363538" indent="-363538">
              <a:spcBef>
                <a:spcPts val="0"/>
              </a:spcBef>
              <a:spcAft>
                <a:spcPts val="1200"/>
              </a:spcAft>
              <a:buFont typeface="Arial" panose="020B0604020202020204" pitchFamily="34" charset="0"/>
              <a:buChar char="•"/>
            </a:pPr>
            <a:endParaRPr lang="en-GB" sz="2400" dirty="0"/>
          </a:p>
          <a:p>
            <a:pPr>
              <a:spcBef>
                <a:spcPts val="0"/>
              </a:spcBef>
              <a:spcAft>
                <a:spcPts val="1200"/>
              </a:spcAft>
            </a:pPr>
            <a:endParaRPr lang="es-ES" sz="2400" dirty="0"/>
          </a:p>
        </p:txBody>
      </p:sp>
      <p:sp>
        <p:nvSpPr>
          <p:cNvPr id="7" name="Título 1">
            <a:extLst>
              <a:ext uri="{FF2B5EF4-FFF2-40B4-BE49-F238E27FC236}">
                <a16:creationId xmlns:a16="http://schemas.microsoft.com/office/drawing/2014/main" id="{65CAEF34-271B-D005-9915-FD3C09074F45}"/>
              </a:ext>
            </a:extLst>
          </p:cNvPr>
          <p:cNvSpPr txBox="1">
            <a:spLocks/>
          </p:cNvSpPr>
          <p:nvPr/>
        </p:nvSpPr>
        <p:spPr>
          <a:xfrm>
            <a:off x="1094800" y="90872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4400" b="1" dirty="0">
                <a:solidFill>
                  <a:schemeClr val="tx1">
                    <a:lumMod val="85000"/>
                    <a:lumOff val="15000"/>
                  </a:schemeClr>
                </a:solidFill>
              </a:rPr>
              <a:t>1. INSTITUCIONES EUROPEAS: El Tribunal de Justicia</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6842124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4800" y="1844824"/>
            <a:ext cx="10058400" cy="4320480"/>
          </a:xfrm>
        </p:spPr>
        <p:txBody>
          <a:bodyPr>
            <a:normAutofit fontScale="92500"/>
          </a:bodyPr>
          <a:lstStyle/>
          <a:p>
            <a:pPr marL="363538" indent="-363538">
              <a:spcBef>
                <a:spcPts val="0"/>
              </a:spcBef>
              <a:spcAft>
                <a:spcPts val="1200"/>
              </a:spcAft>
              <a:buFont typeface="Arial" panose="020B0604020202020204" pitchFamily="34" charset="0"/>
              <a:buChar char="•"/>
            </a:pPr>
            <a:r>
              <a:rPr kumimoji="0" lang="es-ES" sz="2400" b="1" i="0" u="none" strike="noStrike" kern="1200" cap="none" spc="0" normalizeH="0" baseline="0" noProof="0" dirty="0">
                <a:ln>
                  <a:noFill/>
                </a:ln>
                <a:solidFill>
                  <a:srgbClr val="000000">
                    <a:lumMod val="85000"/>
                    <a:lumOff val="15000"/>
                  </a:srgbClr>
                </a:solidFill>
                <a:effectLst/>
                <a:uLnTx/>
                <a:uFillTx/>
                <a:latin typeface="Calibri" panose="020F0502020204030204"/>
                <a:ea typeface="+mn-ea"/>
                <a:cs typeface="+mn-cs"/>
              </a:rPr>
              <a:t>Tribunal de Cuentas:</a:t>
            </a:r>
          </a:p>
          <a:p>
            <a:pPr marL="363538" indent="-363538">
              <a:spcBef>
                <a:spcPts val="0"/>
              </a:spcBef>
              <a:spcAft>
                <a:spcPts val="1200"/>
              </a:spcAft>
              <a:buFont typeface="Arial" panose="020B0604020202020204" pitchFamily="34" charset="0"/>
              <a:buChar char="•"/>
            </a:pPr>
            <a:r>
              <a:rPr kumimoji="0" lang="es-ES" sz="2400" b="1" i="0" u="none" strike="noStrike" kern="1200" cap="none" spc="0" normalizeH="0" baseline="0" noProof="0" dirty="0">
                <a:ln>
                  <a:noFill/>
                </a:ln>
                <a:solidFill>
                  <a:srgbClr val="000000">
                    <a:lumMod val="85000"/>
                    <a:lumOff val="15000"/>
                  </a:srgbClr>
                </a:solidFill>
                <a:effectLst/>
                <a:uLnTx/>
                <a:uFillTx/>
                <a:latin typeface="Calibri" panose="020F0502020204030204"/>
                <a:ea typeface="+mn-ea"/>
                <a:cs typeface="+mn-cs"/>
              </a:rPr>
              <a:t>Función</a:t>
            </a:r>
            <a:r>
              <a:rPr kumimoji="0" lang="es-ES" sz="2400" i="0" u="none" strike="noStrike" kern="1200" cap="none" spc="0" normalizeH="0" baseline="0" noProof="0" dirty="0">
                <a:ln>
                  <a:noFill/>
                </a:ln>
                <a:solidFill>
                  <a:srgbClr val="000000">
                    <a:lumMod val="85000"/>
                    <a:lumOff val="15000"/>
                  </a:srgbClr>
                </a:solidFill>
                <a:effectLst/>
                <a:uLnTx/>
                <a:uFillTx/>
                <a:latin typeface="Calibri" panose="020F0502020204030204"/>
                <a:ea typeface="+mn-ea"/>
                <a:cs typeface="+mn-cs"/>
              </a:rPr>
              <a:t>: auditar de forma independiente la recaudación y el gasto de los fondos de la Unión Europea</a:t>
            </a:r>
          </a:p>
          <a:p>
            <a:pPr marL="363538" indent="-363538">
              <a:spcBef>
                <a:spcPts val="0"/>
              </a:spcBef>
              <a:spcAft>
                <a:spcPts val="1200"/>
              </a:spcAft>
              <a:buFont typeface="Arial" panose="020B0604020202020204" pitchFamily="34" charset="0"/>
              <a:buChar char="•"/>
            </a:pPr>
            <a:r>
              <a:rPr kumimoji="0" lang="es-ES" sz="2400" b="1" i="0" u="none" strike="noStrike" kern="1200" cap="none" spc="0" normalizeH="0" baseline="0" noProof="0" dirty="0">
                <a:ln>
                  <a:noFill/>
                </a:ln>
                <a:solidFill>
                  <a:srgbClr val="000000">
                    <a:lumMod val="85000"/>
                    <a:lumOff val="15000"/>
                  </a:srgbClr>
                </a:solidFill>
                <a:effectLst/>
                <a:uLnTx/>
                <a:uFillTx/>
                <a:latin typeface="Calibri" panose="020F0502020204030204"/>
                <a:ea typeface="+mn-ea"/>
                <a:cs typeface="+mn-cs"/>
              </a:rPr>
              <a:t>Banco Central Europeo:</a:t>
            </a:r>
          </a:p>
          <a:p>
            <a:pPr marL="363538" indent="-363538">
              <a:spcBef>
                <a:spcPts val="0"/>
              </a:spcBef>
              <a:spcAft>
                <a:spcPts val="1200"/>
              </a:spcAft>
              <a:buFont typeface="Arial" panose="020B0604020202020204" pitchFamily="34" charset="0"/>
              <a:buChar char="•"/>
            </a:pPr>
            <a:r>
              <a:rPr kumimoji="0" lang="es-ES" sz="2400" b="1" i="0" u="none" strike="noStrike" kern="1200" cap="none" spc="0" normalizeH="0" baseline="0" noProof="0" dirty="0">
                <a:ln>
                  <a:noFill/>
                </a:ln>
                <a:solidFill>
                  <a:srgbClr val="000000">
                    <a:lumMod val="85000"/>
                    <a:lumOff val="15000"/>
                  </a:srgbClr>
                </a:solidFill>
                <a:effectLst/>
                <a:uLnTx/>
                <a:uFillTx/>
                <a:latin typeface="Calibri" panose="020F0502020204030204"/>
                <a:ea typeface="+mn-ea"/>
                <a:cs typeface="+mn-cs"/>
              </a:rPr>
              <a:t>Función</a:t>
            </a:r>
            <a:r>
              <a:rPr kumimoji="0" lang="es-ES" sz="2400" i="0" u="none" strike="noStrike" kern="1200" cap="none" spc="0" normalizeH="0" baseline="0" noProof="0" dirty="0">
                <a:ln>
                  <a:noFill/>
                </a:ln>
                <a:solidFill>
                  <a:srgbClr val="000000">
                    <a:lumMod val="85000"/>
                    <a:lumOff val="15000"/>
                  </a:srgbClr>
                </a:solidFill>
                <a:effectLst/>
                <a:uLnTx/>
                <a:uFillTx/>
                <a:latin typeface="Calibri" panose="020F0502020204030204"/>
                <a:ea typeface="+mn-ea"/>
                <a:cs typeface="+mn-cs"/>
              </a:rPr>
              <a:t>: banco central de los países de la UE que han adoptado el euro (la zona del euro, </a:t>
            </a:r>
            <a:r>
              <a:rPr lang="en-US" sz="2400" dirty="0">
                <a:solidFill>
                  <a:srgbClr val="0070C0"/>
                </a:solidFill>
                <a:hlinkClick r:id="rId3">
                  <a:extLst>
                    <a:ext uri="{A12FA001-AC4F-418D-AE19-62706E023703}">
                      <ahyp:hlinkClr xmlns:ahyp="http://schemas.microsoft.com/office/drawing/2018/hyperlinkcolor" val="tx"/>
                    </a:ext>
                  </a:extLst>
                </a:hlinkClick>
              </a:rPr>
              <a:t>video</a:t>
            </a:r>
            <a:r>
              <a:rPr lang="en-US" sz="2400" dirty="0"/>
              <a:t> </a:t>
            </a:r>
            <a:r>
              <a:rPr kumimoji="0" lang="es-ES" sz="2400" i="0" u="none" strike="noStrike" kern="1200" cap="none" spc="0" normalizeH="0" baseline="0" noProof="0" dirty="0">
                <a:ln>
                  <a:noFill/>
                </a:ln>
                <a:solidFill>
                  <a:srgbClr val="000000">
                    <a:lumMod val="85000"/>
                    <a:lumOff val="15000"/>
                  </a:srgbClr>
                </a:solidFill>
                <a:effectLst/>
                <a:uLnTx/>
                <a:uFillTx/>
                <a:latin typeface="Calibri" panose="020F0502020204030204"/>
                <a:ea typeface="+mn-ea"/>
                <a:cs typeface="+mn-cs"/>
              </a:rPr>
              <a:t>aquí para más información).</a:t>
            </a:r>
          </a:p>
          <a:p>
            <a:pPr marL="363538" indent="-363538">
              <a:spcBef>
                <a:spcPts val="0"/>
              </a:spcBef>
              <a:spcAft>
                <a:spcPts val="1200"/>
              </a:spcAft>
              <a:buFont typeface="Arial" panose="020B0604020202020204" pitchFamily="34" charset="0"/>
              <a:buChar char="•"/>
            </a:pPr>
            <a:r>
              <a:rPr kumimoji="0" lang="es-ES" sz="2400" i="0" u="none" strike="noStrike" kern="1200" cap="none" spc="0" normalizeH="0" baseline="0" noProof="0" dirty="0">
                <a:ln>
                  <a:noFill/>
                </a:ln>
                <a:solidFill>
                  <a:srgbClr val="000000">
                    <a:lumMod val="85000"/>
                    <a:lumOff val="15000"/>
                  </a:srgbClr>
                </a:solidFill>
                <a:effectLst/>
                <a:uLnTx/>
                <a:uFillTx/>
                <a:latin typeface="Calibri" panose="020F0502020204030204"/>
                <a:ea typeface="+mn-ea"/>
                <a:cs typeface="+mn-cs"/>
              </a:rPr>
              <a:t>El «objetivo principal» (o mandato) del BCE es la estabilidad de precios (sin embargo, persigue otras políticas económicas generales, como la estabilidad financiera)</a:t>
            </a:r>
          </a:p>
          <a:p>
            <a:pPr marL="363538" indent="-363538">
              <a:spcBef>
                <a:spcPts val="0"/>
              </a:spcBef>
              <a:spcAft>
                <a:spcPts val="1200"/>
              </a:spcAft>
              <a:buFont typeface="Arial" panose="020B0604020202020204" pitchFamily="34" charset="0"/>
              <a:buChar char="•"/>
            </a:pPr>
            <a:r>
              <a:rPr kumimoji="0" lang="es-ES" sz="2400" i="0" u="none" strike="noStrike" kern="1200" cap="none" spc="0" normalizeH="0" baseline="0" noProof="0" dirty="0">
                <a:ln>
                  <a:noFill/>
                </a:ln>
                <a:solidFill>
                  <a:srgbClr val="000000">
                    <a:lumMod val="85000"/>
                    <a:lumOff val="15000"/>
                  </a:srgbClr>
                </a:solidFill>
                <a:effectLst/>
                <a:uLnTx/>
                <a:uFillTx/>
                <a:latin typeface="Calibri" panose="020F0502020204030204"/>
                <a:ea typeface="+mn-ea"/>
                <a:cs typeface="+mn-cs"/>
              </a:rPr>
              <a:t>La revisión de la estrategia de junio de 2021 define la estabilidad de precios</a:t>
            </a:r>
          </a:p>
          <a:p>
            <a:pPr marL="363538" indent="-363538">
              <a:spcBef>
                <a:spcPts val="0"/>
              </a:spcBef>
              <a:spcAft>
                <a:spcPts val="1200"/>
              </a:spcAft>
              <a:buFont typeface="Arial" panose="020B0604020202020204" pitchFamily="34" charset="0"/>
              <a:buChar char="•"/>
            </a:pPr>
            <a:r>
              <a:rPr kumimoji="0" lang="es-ES" sz="2400" i="0" u="none" strike="noStrike" kern="1200" cap="none" spc="0" normalizeH="0" baseline="0" noProof="0" dirty="0">
                <a:ln>
                  <a:noFill/>
                </a:ln>
                <a:solidFill>
                  <a:srgbClr val="000000">
                    <a:lumMod val="85000"/>
                    <a:lumOff val="15000"/>
                  </a:srgbClr>
                </a:solidFill>
                <a:effectLst/>
                <a:uLnTx/>
                <a:uFillTx/>
                <a:latin typeface="Calibri" panose="020F0502020204030204"/>
                <a:ea typeface="+mn-ea"/>
                <a:cs typeface="+mn-cs"/>
              </a:rPr>
              <a:t>Independiente: libre de operar sin interferencias externas</a:t>
            </a:r>
            <a:endParaRPr lang="es-ES" sz="2200" dirty="0"/>
          </a:p>
          <a:p>
            <a:pPr marL="656146" lvl="1" indent="-363538">
              <a:buFont typeface="Arial" panose="020B0604020202020204" pitchFamily="34" charset="0"/>
              <a:buChar char="•"/>
            </a:pPr>
            <a:endParaRPr lang="es-ES" sz="2200" dirty="0"/>
          </a:p>
          <a:p>
            <a:pPr marL="363538" indent="-363538">
              <a:buFont typeface="Arial" panose="020B0604020202020204" pitchFamily="34" charset="0"/>
              <a:buChar char="•"/>
            </a:pPr>
            <a:endParaRPr lang="es-ES" sz="2400" dirty="0">
              <a:solidFill>
                <a:srgbClr val="0070C0"/>
              </a:solidFill>
            </a:endParaRPr>
          </a:p>
          <a:p>
            <a:pPr marL="292608" lvl="1" indent="0">
              <a:buNone/>
            </a:pPr>
            <a:endParaRPr lang="en-GB" sz="24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600" dirty="0"/>
          </a:p>
          <a:p>
            <a:pPr marL="363538" indent="-363538">
              <a:buFont typeface="Arial" panose="020B0604020202020204" pitchFamily="34" charset="0"/>
              <a:buChar char="•"/>
            </a:pPr>
            <a:endParaRPr lang="en-GB" sz="2400" dirty="0"/>
          </a:p>
          <a:p>
            <a:endParaRPr lang="es-ES" sz="2400" dirty="0"/>
          </a:p>
        </p:txBody>
      </p:sp>
      <p:sp>
        <p:nvSpPr>
          <p:cNvPr id="7" name="Título 1">
            <a:extLst>
              <a:ext uri="{FF2B5EF4-FFF2-40B4-BE49-F238E27FC236}">
                <a16:creationId xmlns:a16="http://schemas.microsoft.com/office/drawing/2014/main" id="{65CAEF34-271B-D005-9915-FD3C09074F45}"/>
              </a:ext>
            </a:extLst>
          </p:cNvPr>
          <p:cNvSpPr txBox="1">
            <a:spLocks/>
          </p:cNvSpPr>
          <p:nvPr/>
        </p:nvSpPr>
        <p:spPr>
          <a:xfrm>
            <a:off x="1094800" y="90872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1. INSTITUCIONES DE LA UE: </a:t>
            </a:r>
            <a:r>
              <a:rPr lang="en-GB" sz="16800" b="1" dirty="0" err="1">
                <a:solidFill>
                  <a:schemeClr val="tx1">
                    <a:lumMod val="85000"/>
                    <a:lumOff val="15000"/>
                  </a:schemeClr>
                </a:solidFill>
              </a:rPr>
              <a:t>Otras</a:t>
            </a:r>
            <a:r>
              <a:rPr lang="en-GB" sz="16800" b="1" dirty="0">
                <a:solidFill>
                  <a:schemeClr val="tx1">
                    <a:lumMod val="85000"/>
                    <a:lumOff val="15000"/>
                  </a:schemeClr>
                </a:solidFill>
              </a:rPr>
              <a:t> </a:t>
            </a:r>
            <a:r>
              <a:rPr lang="en-GB" sz="16800" b="1" dirty="0" err="1">
                <a:solidFill>
                  <a:schemeClr val="tx1">
                    <a:lumMod val="85000"/>
                    <a:lumOff val="15000"/>
                  </a:schemeClr>
                </a:solidFill>
              </a:rPr>
              <a:t>instituciones</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28390168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1F8DE8-5BC9-4462-824E-AD94949AB4DE}"/>
              </a:ext>
            </a:extLst>
          </p:cNvPr>
          <p:cNvSpPr>
            <a:spLocks noGrp="1"/>
          </p:cNvSpPr>
          <p:nvPr>
            <p:ph type="title"/>
          </p:nvPr>
        </p:nvSpPr>
        <p:spPr>
          <a:xfrm>
            <a:off x="1094800" y="908720"/>
            <a:ext cx="8229600" cy="706090"/>
          </a:xfrm>
        </p:spPr>
        <p:txBody>
          <a:bodyPr>
            <a:noAutofit/>
          </a:bodyPr>
          <a:lstStyle/>
          <a:p>
            <a:br>
              <a:rPr lang="en-GB" sz="4200" dirty="0"/>
            </a:br>
            <a:r>
              <a:rPr lang="en-GB" sz="4200" b="1" dirty="0">
                <a:solidFill>
                  <a:schemeClr val="tx1">
                    <a:lumMod val="85000"/>
                    <a:lumOff val="15000"/>
                  </a:schemeClr>
                </a:solidFill>
              </a:rPr>
              <a:t>AGENDA</a:t>
            </a:r>
            <a:endParaRPr lang="es-ES" sz="4200" b="1" dirty="0">
              <a:solidFill>
                <a:schemeClr val="tx1">
                  <a:lumMod val="85000"/>
                  <a:lumOff val="15000"/>
                </a:schemeClr>
              </a:solidFill>
            </a:endParaRPr>
          </a:p>
        </p:txBody>
      </p:sp>
      <p:sp>
        <p:nvSpPr>
          <p:cNvPr id="5" name="Marcador de contenido 4">
            <a:extLst>
              <a:ext uri="{FF2B5EF4-FFF2-40B4-BE49-F238E27FC236}">
                <a16:creationId xmlns:a16="http://schemas.microsoft.com/office/drawing/2014/main" id="{9A448019-9BAB-D27E-3703-74522E132A4A}"/>
              </a:ext>
            </a:extLst>
          </p:cNvPr>
          <p:cNvSpPr>
            <a:spLocks noGrp="1"/>
          </p:cNvSpPr>
          <p:nvPr>
            <p:ph idx="1"/>
          </p:nvPr>
        </p:nvSpPr>
        <p:spPr/>
        <p:txBody>
          <a:bodyPr>
            <a:normAutofit/>
          </a:bodyPr>
          <a:lstStyle/>
          <a:p>
            <a:pPr marL="0" indent="0">
              <a:buNone/>
            </a:pPr>
            <a:r>
              <a:rPr lang="es-ES" sz="2800" dirty="0"/>
              <a:t>1. Instituciones de la UE</a:t>
            </a:r>
          </a:p>
          <a:p>
            <a:pPr marL="0" indent="0">
              <a:buNone/>
            </a:pPr>
            <a:r>
              <a:rPr lang="es-ES" sz="2800" dirty="0"/>
              <a:t>2. </a:t>
            </a:r>
            <a:r>
              <a:rPr lang="es-ES" sz="2800" dirty="0">
                <a:solidFill>
                  <a:schemeClr val="accent2"/>
                </a:solidFill>
              </a:rPr>
              <a:t>Arquitectura fundacional (1992-2009)</a:t>
            </a:r>
          </a:p>
          <a:p>
            <a:pPr marL="0" indent="0">
              <a:buNone/>
            </a:pPr>
            <a:r>
              <a:rPr lang="es-ES" sz="2800" dirty="0"/>
              <a:t>3. La crisis y las reformas de la eurozona (2009-	2015)</a:t>
            </a:r>
          </a:p>
          <a:p>
            <a:pPr marL="0" indent="0">
              <a:buNone/>
            </a:pPr>
            <a:r>
              <a:rPr lang="es-ES" sz="2800" dirty="0"/>
              <a:t>4. Crisis del Covid-19 (2020-2021)</a:t>
            </a:r>
          </a:p>
          <a:p>
            <a:pPr marL="0" indent="0">
              <a:buNone/>
            </a:pPr>
            <a:r>
              <a:rPr lang="es-ES" sz="2800" dirty="0"/>
              <a:t>5. Invasión rusa de Ucrania (2022-2023)</a:t>
            </a:r>
          </a:p>
          <a:p>
            <a:pPr marL="0" indent="0">
              <a:buNone/>
            </a:pPr>
            <a:r>
              <a:rPr lang="es-ES" sz="2800" dirty="0"/>
              <a:t>6. Reforma de la gobernanza económica (2024)</a:t>
            </a:r>
          </a:p>
          <a:p>
            <a:pPr marL="0" indent="0">
              <a:buNone/>
            </a:pPr>
            <a:r>
              <a:rPr lang="es-ES" sz="2800" dirty="0"/>
              <a:t>7. Caso español</a:t>
            </a:r>
            <a:endParaRPr lang="en-US" sz="2800" dirty="0"/>
          </a:p>
          <a:p>
            <a:endParaRPr lang="es-ES" sz="2400" dirty="0"/>
          </a:p>
        </p:txBody>
      </p:sp>
    </p:spTree>
    <p:extLst>
      <p:ext uri="{BB962C8B-B14F-4D97-AF65-F5344CB8AC3E}">
        <p14:creationId xmlns:p14="http://schemas.microsoft.com/office/powerpoint/2010/main" val="31836180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4800" y="1772816"/>
            <a:ext cx="10058400" cy="4896544"/>
          </a:xfrm>
        </p:spPr>
        <p:txBody>
          <a:bodyPr>
            <a:noAutofit/>
          </a:bodyPr>
          <a:lstStyle/>
          <a:p>
            <a:pPr marL="363538" indent="-363538">
              <a:spcBef>
                <a:spcPts val="0"/>
              </a:spcBef>
              <a:spcAft>
                <a:spcPts val="1200"/>
              </a:spcAft>
              <a:buFont typeface="Arial" panose="020B0604020202020204" pitchFamily="34" charset="0"/>
              <a:buChar char="•"/>
            </a:pPr>
            <a:r>
              <a:rPr lang="es-ES" dirty="0"/>
              <a:t>El euro fue fundado por el Tratado de Maastricht de 1992, con una división de tareas:</a:t>
            </a:r>
          </a:p>
          <a:p>
            <a:pPr marL="363538" indent="-363538">
              <a:spcBef>
                <a:spcPts val="0"/>
              </a:spcBef>
              <a:spcAft>
                <a:spcPts val="1200"/>
              </a:spcAft>
              <a:buFont typeface="Arial" panose="020B0604020202020204" pitchFamily="34" charset="0"/>
              <a:buChar char="•"/>
            </a:pPr>
            <a:r>
              <a:rPr lang="es-ES" b="1" dirty="0"/>
              <a:t>Unión monetaria:</a:t>
            </a:r>
            <a:r>
              <a:rPr lang="es-ES" dirty="0"/>
              <a:t> un BCE independiente ejecuta una política monetaria común</a:t>
            </a:r>
          </a:p>
          <a:p>
            <a:pPr marL="363538" indent="-363538">
              <a:spcBef>
                <a:spcPts val="0"/>
              </a:spcBef>
              <a:spcAft>
                <a:spcPts val="1200"/>
              </a:spcAft>
              <a:buFont typeface="Arial" panose="020B0604020202020204" pitchFamily="34" charset="0"/>
              <a:buChar char="•"/>
            </a:pPr>
            <a:r>
              <a:rPr lang="es-ES" b="1" dirty="0">
                <a:solidFill>
                  <a:srgbClr val="FF0000"/>
                </a:solidFill>
              </a:rPr>
              <a:t>Sin unión fiscal: </a:t>
            </a:r>
            <a:r>
              <a:rPr lang="es-ES" dirty="0"/>
              <a:t>los Estados miembros ejecutan políticas fiscales y estructurales separadas (cada país conserva la autoridad para la imposición de impuestos y el gasto, etc.).</a:t>
            </a:r>
          </a:p>
          <a:p>
            <a:pPr marL="363538" indent="-363538">
              <a:spcBef>
                <a:spcPts val="0"/>
              </a:spcBef>
              <a:spcAft>
                <a:spcPts val="1200"/>
              </a:spcAft>
              <a:buFont typeface="Arial" panose="020B0604020202020204" pitchFamily="34" charset="0"/>
              <a:buChar char="•"/>
            </a:pPr>
            <a:r>
              <a:rPr lang="es-ES" b="1" dirty="0"/>
              <a:t>Como la zona del euro no es una unión monetaria óptima:</a:t>
            </a:r>
          </a:p>
          <a:p>
            <a:pPr marL="363538" indent="-363538">
              <a:spcBef>
                <a:spcPts val="0"/>
              </a:spcBef>
              <a:spcAft>
                <a:spcPts val="1200"/>
              </a:spcAft>
              <a:buFont typeface="Arial" panose="020B0604020202020204" pitchFamily="34" charset="0"/>
              <a:buChar char="•"/>
            </a:pPr>
            <a:r>
              <a:rPr lang="es-ES" dirty="0"/>
              <a:t>Un mayor endeudamiento público del 3% no debería ir más allá del ciclo recesivo.</a:t>
            </a:r>
          </a:p>
          <a:p>
            <a:pPr marL="363538" indent="-363538">
              <a:spcBef>
                <a:spcPts val="0"/>
              </a:spcBef>
              <a:spcAft>
                <a:spcPts val="1200"/>
              </a:spcAft>
              <a:buFont typeface="Arial" panose="020B0604020202020204" pitchFamily="34" charset="0"/>
              <a:buChar char="•"/>
            </a:pPr>
            <a:r>
              <a:rPr lang="es-ES" dirty="0"/>
              <a:t>Es muy importante controlar los incentivos generados por las políticas fiscales</a:t>
            </a:r>
          </a:p>
          <a:p>
            <a:pPr marL="363538" indent="-363538">
              <a:spcBef>
                <a:spcPts val="0"/>
              </a:spcBef>
              <a:spcAft>
                <a:spcPts val="1200"/>
              </a:spcAft>
              <a:buFont typeface="Arial" panose="020B0604020202020204" pitchFamily="34" charset="0"/>
              <a:buChar char="•"/>
            </a:pPr>
            <a:r>
              <a:rPr lang="es-ES" b="1" dirty="0"/>
              <a:t>Externalidades: </a:t>
            </a:r>
          </a:p>
          <a:p>
            <a:pPr marL="363538" indent="-363538">
              <a:spcBef>
                <a:spcPts val="0"/>
              </a:spcBef>
              <a:spcAft>
                <a:spcPts val="1200"/>
              </a:spcAft>
              <a:buFont typeface="Arial" panose="020B0604020202020204" pitchFamily="34" charset="0"/>
              <a:buChar char="•"/>
            </a:pPr>
            <a:r>
              <a:rPr lang="es-ES" dirty="0"/>
              <a:t>cada Estado miembro tiene incentivos para endeudarse demasiado, ya que los costos se diluyen en impuestos o inflación que se extienden a otros Estados miembros (</a:t>
            </a:r>
            <a:r>
              <a:rPr lang="es-ES" dirty="0">
                <a:solidFill>
                  <a:srgbClr val="FF0000"/>
                </a:solidFill>
              </a:rPr>
              <a:t>efectos indirectos de los costos de endeudamiento</a:t>
            </a:r>
            <a:r>
              <a:rPr lang="es-ES" dirty="0"/>
              <a:t>).  </a:t>
            </a:r>
          </a:p>
          <a:p>
            <a:pPr marL="363538" indent="-363538">
              <a:spcBef>
                <a:spcPts val="0"/>
              </a:spcBef>
              <a:spcAft>
                <a:spcPts val="1200"/>
              </a:spcAft>
              <a:buFont typeface="Arial" panose="020B0604020202020204" pitchFamily="34" charset="0"/>
              <a:buChar char="•"/>
            </a:pPr>
            <a:r>
              <a:rPr lang="es-ES" dirty="0">
                <a:solidFill>
                  <a:srgbClr val="0070C0"/>
                </a:solidFill>
              </a:rPr>
              <a:t>Se necesita algún tipo de coordinación fiscal</a:t>
            </a:r>
            <a:endParaRPr lang="es-ES_tradnl" altLang="es-ES" dirty="0">
              <a:solidFill>
                <a:srgbClr val="0070C0"/>
              </a:solidFill>
            </a:endParaRPr>
          </a:p>
          <a:p>
            <a:pPr marL="656146" lvl="1" indent="-363538">
              <a:spcBef>
                <a:spcPts val="0"/>
              </a:spcBef>
              <a:spcAft>
                <a:spcPts val="1200"/>
              </a:spcAft>
              <a:buFont typeface="Arial" panose="020B0604020202020204" pitchFamily="34" charset="0"/>
              <a:buChar char="•"/>
            </a:pPr>
            <a:endParaRPr lang="es-ES_tradnl" altLang="es-ES" sz="2000" dirty="0"/>
          </a:p>
          <a:p>
            <a:pPr marL="656146" lvl="1" indent="-363538">
              <a:spcBef>
                <a:spcPts val="0"/>
              </a:spcBef>
              <a:spcAft>
                <a:spcPts val="1200"/>
              </a:spcAft>
              <a:buFont typeface="Arial" panose="020B0604020202020204" pitchFamily="34" charset="0"/>
              <a:buChar char="•"/>
            </a:pPr>
            <a:endParaRPr lang="en-GB" sz="2400" dirty="0"/>
          </a:p>
          <a:p>
            <a:pPr marL="292608" lvl="1" indent="0">
              <a:spcBef>
                <a:spcPts val="0"/>
              </a:spcBef>
              <a:spcAft>
                <a:spcPts val="1200"/>
              </a:spcAft>
              <a:buNone/>
            </a:pPr>
            <a:endParaRPr lang="en-GB" sz="2400" b="1" dirty="0"/>
          </a:p>
          <a:p>
            <a:pPr marL="363538" indent="-363538">
              <a:spcBef>
                <a:spcPts val="0"/>
              </a:spcBef>
              <a:spcAft>
                <a:spcPts val="1200"/>
              </a:spcAft>
              <a:buFont typeface="Arial" panose="020B0604020202020204" pitchFamily="34" charset="0"/>
              <a:buChar char="•"/>
            </a:pPr>
            <a:endParaRPr lang="en-GB" sz="2400" dirty="0"/>
          </a:p>
          <a:p>
            <a:pPr marL="363538" indent="-363538">
              <a:spcBef>
                <a:spcPts val="0"/>
              </a:spcBef>
              <a:spcAft>
                <a:spcPts val="1200"/>
              </a:spcAft>
              <a:buFont typeface="Arial" panose="020B0604020202020204" pitchFamily="34" charset="0"/>
              <a:buChar char="•"/>
            </a:pPr>
            <a:endParaRPr lang="en-GB" sz="2400" dirty="0"/>
          </a:p>
          <a:p>
            <a:pPr marL="363538" indent="-363538">
              <a:spcBef>
                <a:spcPts val="0"/>
              </a:spcBef>
              <a:spcAft>
                <a:spcPts val="1200"/>
              </a:spcAft>
              <a:buFont typeface="Arial" panose="020B0604020202020204" pitchFamily="34" charset="0"/>
              <a:buChar char="•"/>
            </a:pPr>
            <a:endParaRPr lang="en-GB" sz="2400" dirty="0"/>
          </a:p>
          <a:p>
            <a:pPr>
              <a:spcBef>
                <a:spcPts val="0"/>
              </a:spcBef>
              <a:spcAft>
                <a:spcPts val="1200"/>
              </a:spcAft>
            </a:pPr>
            <a:endParaRPr lang="es-ES" sz="2400" dirty="0"/>
          </a:p>
        </p:txBody>
      </p:sp>
      <p:sp>
        <p:nvSpPr>
          <p:cNvPr id="7" name="Título 1">
            <a:extLst>
              <a:ext uri="{FF2B5EF4-FFF2-40B4-BE49-F238E27FC236}">
                <a16:creationId xmlns:a16="http://schemas.microsoft.com/office/drawing/2014/main" id="{65CAEF34-271B-D005-9915-FD3C09074F45}"/>
              </a:ext>
            </a:extLst>
          </p:cNvPr>
          <p:cNvSpPr txBox="1">
            <a:spLocks/>
          </p:cNvSpPr>
          <p:nvPr/>
        </p:nvSpPr>
        <p:spPr>
          <a:xfrm>
            <a:off x="1094800" y="90872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2. ARQUITECTURA ORIGINAL: </a:t>
            </a:r>
            <a:r>
              <a:rPr lang="en-GB" sz="16800" b="1" dirty="0" err="1">
                <a:solidFill>
                  <a:schemeClr val="tx1">
                    <a:lumMod val="85000"/>
                    <a:lumOff val="15000"/>
                  </a:schemeClr>
                </a:solidFill>
              </a:rPr>
              <a:t>Introducción</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15199094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4800" y="1844824"/>
            <a:ext cx="10058400" cy="4320480"/>
          </a:xfrm>
        </p:spPr>
        <p:txBody>
          <a:bodyPr>
            <a:normAutofit/>
          </a:bodyPr>
          <a:lstStyle/>
          <a:p>
            <a:pPr marL="363538" indent="-363538">
              <a:spcBef>
                <a:spcPts val="0"/>
              </a:spcBef>
              <a:spcAft>
                <a:spcPts val="1200"/>
              </a:spcAft>
              <a:buFont typeface="Arial" panose="020B0604020202020204" pitchFamily="34" charset="0"/>
              <a:buChar char="•"/>
            </a:pPr>
            <a:r>
              <a:rPr lang="es-ES" sz="2400" b="1" dirty="0"/>
              <a:t>Normas fiscales originales del Tratado de Maastricht:</a:t>
            </a:r>
          </a:p>
          <a:p>
            <a:pPr marL="363538" indent="-363538">
              <a:spcBef>
                <a:spcPts val="0"/>
              </a:spcBef>
              <a:spcAft>
                <a:spcPts val="1200"/>
              </a:spcAft>
              <a:buFont typeface="Arial" panose="020B0604020202020204" pitchFamily="34" charset="0"/>
              <a:buChar char="•"/>
            </a:pPr>
            <a:r>
              <a:rPr lang="es-ES" sz="2400" b="1" dirty="0"/>
              <a:t>Independencia del banco central: </a:t>
            </a:r>
            <a:r>
              <a:rPr lang="es-ES" sz="2400" dirty="0"/>
              <a:t>prohibición de financiación monetaria de los presupuestos gubernamentales (no monetización de la deuda)</a:t>
            </a:r>
          </a:p>
          <a:p>
            <a:pPr marL="363538" indent="-363538">
              <a:spcBef>
                <a:spcPts val="0"/>
              </a:spcBef>
              <a:spcAft>
                <a:spcPts val="1200"/>
              </a:spcAft>
              <a:buFont typeface="Arial" panose="020B0604020202020204" pitchFamily="34" charset="0"/>
              <a:buChar char="•"/>
            </a:pPr>
            <a:r>
              <a:rPr lang="es-ES" sz="2400" b="1" dirty="0"/>
              <a:t>Principio de “no rescate” fiscal (art. 125 del Tratado Europeo): </a:t>
            </a:r>
            <a:r>
              <a:rPr lang="es-ES" sz="2400" dirty="0"/>
              <a:t>la UE o los Estados miembros (EM) no garantizarían la deuda soberana de otros EM.</a:t>
            </a:r>
          </a:p>
          <a:p>
            <a:pPr marL="363538" indent="-363538">
              <a:spcBef>
                <a:spcPts val="0"/>
              </a:spcBef>
              <a:spcAft>
                <a:spcPts val="1200"/>
              </a:spcAft>
              <a:buFont typeface="Arial" panose="020B0604020202020204" pitchFamily="34" charset="0"/>
              <a:buChar char="•"/>
            </a:pPr>
            <a:r>
              <a:rPr lang="es-ES" sz="2400" b="1" dirty="0"/>
              <a:t>Límites de deuda (&lt;60%) y de déficit (&lt;3%) para los EM que se adhieran al euro: </a:t>
            </a:r>
            <a:r>
              <a:rPr lang="es-ES" sz="2400" dirty="0"/>
              <a:t>para evitar que tengan desequilibrios fiscales desde el principio</a:t>
            </a:r>
          </a:p>
          <a:p>
            <a:pPr marL="363538" indent="-363538">
              <a:spcBef>
                <a:spcPts val="0"/>
              </a:spcBef>
              <a:spcAft>
                <a:spcPts val="1200"/>
              </a:spcAft>
              <a:buFont typeface="Arial" panose="020B0604020202020204" pitchFamily="34" charset="0"/>
              <a:buChar char="•"/>
            </a:pPr>
            <a:r>
              <a:rPr lang="es-ES" sz="2400" b="1" dirty="0"/>
              <a:t>Obligación de evitar déficits gubernamentales excesivos (art. 126 del Tratado Europeo): </a:t>
            </a:r>
            <a:r>
              <a:rPr lang="es-ES" sz="2400" dirty="0">
                <a:solidFill>
                  <a:srgbClr val="0070C0"/>
                </a:solidFill>
              </a:rPr>
              <a:t>Pacto de Estabilidad y Crecimiento</a:t>
            </a:r>
            <a:endParaRPr lang="en-GB" sz="2400" dirty="0">
              <a:solidFill>
                <a:srgbClr val="0070C0"/>
              </a:solidFill>
            </a:endParaRPr>
          </a:p>
          <a:p>
            <a:pPr marL="363538" indent="-363538">
              <a:spcBef>
                <a:spcPts val="0"/>
              </a:spcBef>
              <a:spcAft>
                <a:spcPts val="1200"/>
              </a:spcAft>
              <a:buFont typeface="Arial" panose="020B0604020202020204" pitchFamily="34" charset="0"/>
              <a:buChar char="•"/>
            </a:pPr>
            <a:endParaRPr lang="en-GB" sz="2400" dirty="0"/>
          </a:p>
          <a:p>
            <a:pPr marL="363538" indent="-363538">
              <a:spcBef>
                <a:spcPts val="0"/>
              </a:spcBef>
              <a:spcAft>
                <a:spcPts val="1200"/>
              </a:spcAft>
              <a:buFont typeface="Arial" panose="020B0604020202020204" pitchFamily="34" charset="0"/>
              <a:buChar char="•"/>
            </a:pPr>
            <a:endParaRPr lang="en-GB" sz="2400" dirty="0"/>
          </a:p>
          <a:p>
            <a:pPr>
              <a:spcBef>
                <a:spcPts val="0"/>
              </a:spcBef>
              <a:spcAft>
                <a:spcPts val="1200"/>
              </a:spcAft>
            </a:pPr>
            <a:endParaRPr lang="es-ES" sz="2400" dirty="0"/>
          </a:p>
        </p:txBody>
      </p:sp>
      <p:sp>
        <p:nvSpPr>
          <p:cNvPr id="7" name="Título 1">
            <a:extLst>
              <a:ext uri="{FF2B5EF4-FFF2-40B4-BE49-F238E27FC236}">
                <a16:creationId xmlns:a16="http://schemas.microsoft.com/office/drawing/2014/main" id="{65CAEF34-271B-D005-9915-FD3C09074F45}"/>
              </a:ext>
            </a:extLst>
          </p:cNvPr>
          <p:cNvSpPr txBox="1">
            <a:spLocks/>
          </p:cNvSpPr>
          <p:nvPr/>
        </p:nvSpPr>
        <p:spPr>
          <a:xfrm>
            <a:off x="1094800" y="90872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2. ARQUITECTURA ORIGINAL: REGLAS FISCALES</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33871388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82088" y="1844824"/>
            <a:ext cx="10058400" cy="4464496"/>
          </a:xfrm>
        </p:spPr>
        <p:txBody>
          <a:bodyPr>
            <a:noAutofit/>
          </a:bodyPr>
          <a:lstStyle/>
          <a:p>
            <a:pPr marL="363538" indent="-363538">
              <a:spcBef>
                <a:spcPts val="0"/>
              </a:spcBef>
              <a:spcAft>
                <a:spcPts val="1200"/>
              </a:spcAft>
              <a:buFont typeface="Arial" panose="020B0604020202020204" pitchFamily="34" charset="0"/>
              <a:buChar char="•"/>
            </a:pPr>
            <a:r>
              <a:rPr lang="es-ES" b="1" dirty="0"/>
              <a:t>Primera década del euro (1999-2009): </a:t>
            </a:r>
            <a:r>
              <a:rPr lang="es-ES" dirty="0"/>
              <a:t>funcionó relativamente bien</a:t>
            </a:r>
          </a:p>
          <a:p>
            <a:pPr marL="363538" indent="-363538">
              <a:spcBef>
                <a:spcPts val="0"/>
              </a:spcBef>
              <a:spcAft>
                <a:spcPts val="1200"/>
              </a:spcAft>
              <a:buFont typeface="Arial" panose="020B0604020202020204" pitchFamily="34" charset="0"/>
              <a:buChar char="•"/>
            </a:pPr>
            <a:r>
              <a:rPr lang="es-ES" b="1" dirty="0"/>
              <a:t>Gran Moderación (2001-2007): </a:t>
            </a:r>
            <a:r>
              <a:rPr lang="es-ES" dirty="0"/>
              <a:t>crecimiento sostenido e inflación a la baja </a:t>
            </a:r>
          </a:p>
          <a:p>
            <a:pPr marL="363538" indent="-363538">
              <a:spcBef>
                <a:spcPts val="0"/>
              </a:spcBef>
              <a:spcAft>
                <a:spcPts val="1200"/>
              </a:spcAft>
              <a:buFont typeface="Arial" panose="020B0604020202020204" pitchFamily="34" charset="0"/>
              <a:buChar char="•"/>
            </a:pPr>
            <a:r>
              <a:rPr lang="es-ES" dirty="0"/>
              <a:t>Sin embargo, las </a:t>
            </a:r>
            <a:r>
              <a:rPr lang="es-ES" b="1" dirty="0"/>
              <a:t>debilidades en el diseño del euro </a:t>
            </a:r>
            <a:r>
              <a:rPr lang="es-ES" dirty="0"/>
              <a:t>comenzaron a acumularse en el marco fundacional (como se describe en la teoría de las áreas monetarias óptimas):</a:t>
            </a:r>
          </a:p>
          <a:p>
            <a:pPr marL="363538" indent="-363538">
              <a:spcBef>
                <a:spcPts val="0"/>
              </a:spcBef>
              <a:spcAft>
                <a:spcPts val="1200"/>
              </a:spcAft>
              <a:buFont typeface="Arial" panose="020B0604020202020204" pitchFamily="34" charset="0"/>
              <a:buChar char="•"/>
            </a:pPr>
            <a:r>
              <a:rPr lang="es-ES" b="1" dirty="0"/>
              <a:t>No había ningún mecanismo para abordar los problemas fiscales: </a:t>
            </a:r>
            <a:r>
              <a:rPr lang="es-ES" dirty="0"/>
              <a:t>una unión monetaria que promete estabilidad de precios necesita una unión fiscal o debe permitir que los soberanos incumplan mientras permanezcan en la unión monetaria (no hay un plan de resolución de crisis).</a:t>
            </a:r>
          </a:p>
          <a:p>
            <a:pPr marL="363538" indent="-363538">
              <a:spcBef>
                <a:spcPts val="0"/>
              </a:spcBef>
              <a:spcAft>
                <a:spcPts val="1200"/>
              </a:spcAft>
              <a:buFont typeface="Arial" panose="020B0604020202020204" pitchFamily="34" charset="0"/>
              <a:buChar char="•"/>
            </a:pPr>
            <a:r>
              <a:rPr lang="es-ES" b="1" dirty="0"/>
              <a:t>No había unión bancaria: </a:t>
            </a:r>
            <a:r>
              <a:rPr lang="es-ES" dirty="0"/>
              <a:t>los sistemas bancario y financiero no estaban aislados del incumplimiento soberano</a:t>
            </a:r>
          </a:p>
          <a:p>
            <a:pPr marL="363538" indent="-363538">
              <a:spcBef>
                <a:spcPts val="0"/>
              </a:spcBef>
              <a:spcAft>
                <a:spcPts val="1200"/>
              </a:spcAft>
              <a:buFont typeface="Arial" panose="020B0604020202020204" pitchFamily="34" charset="0"/>
              <a:buChar char="•"/>
            </a:pPr>
            <a:r>
              <a:rPr lang="es-ES" b="1" dirty="0"/>
              <a:t>Falta de credibilidad y eficacia de las reglas fiscales</a:t>
            </a:r>
            <a:r>
              <a:rPr lang="es-ES" dirty="0"/>
              <a:t>: violación de las reglas de déficit y bloqueo de las sanciones prescritas por Alemania y Francia en 2003</a:t>
            </a:r>
            <a:endParaRPr lang="en-GB" dirty="0"/>
          </a:p>
          <a:p>
            <a:pPr marL="363538" indent="-363538">
              <a:spcBef>
                <a:spcPts val="0"/>
              </a:spcBef>
              <a:spcAft>
                <a:spcPts val="1200"/>
              </a:spcAft>
              <a:buFont typeface="Arial" panose="020B0604020202020204" pitchFamily="34" charset="0"/>
              <a:buChar char="•"/>
            </a:pPr>
            <a:endParaRPr lang="en-GB" sz="2400" dirty="0"/>
          </a:p>
          <a:p>
            <a:pPr marL="363538" indent="-363538">
              <a:spcBef>
                <a:spcPts val="0"/>
              </a:spcBef>
              <a:spcAft>
                <a:spcPts val="1200"/>
              </a:spcAft>
              <a:buFont typeface="Arial" panose="020B0604020202020204" pitchFamily="34" charset="0"/>
              <a:buChar char="•"/>
            </a:pPr>
            <a:endParaRPr lang="en-GB" sz="2400" dirty="0"/>
          </a:p>
          <a:p>
            <a:pPr marL="363538" indent="-363538">
              <a:spcBef>
                <a:spcPts val="0"/>
              </a:spcBef>
              <a:spcAft>
                <a:spcPts val="1200"/>
              </a:spcAft>
              <a:buFont typeface="Arial" panose="020B0604020202020204" pitchFamily="34" charset="0"/>
              <a:buChar char="•"/>
            </a:pPr>
            <a:endParaRPr lang="en-GB" sz="2400" dirty="0"/>
          </a:p>
          <a:p>
            <a:pPr>
              <a:spcBef>
                <a:spcPts val="0"/>
              </a:spcBef>
              <a:spcAft>
                <a:spcPts val="1200"/>
              </a:spcAft>
            </a:pPr>
            <a:endParaRPr lang="en-GB" sz="2400" dirty="0"/>
          </a:p>
        </p:txBody>
      </p:sp>
      <p:sp>
        <p:nvSpPr>
          <p:cNvPr id="7" name="Título 1">
            <a:extLst>
              <a:ext uri="{FF2B5EF4-FFF2-40B4-BE49-F238E27FC236}">
                <a16:creationId xmlns:a16="http://schemas.microsoft.com/office/drawing/2014/main" id="{65CAEF34-271B-D005-9915-FD3C09074F45}"/>
              </a:ext>
            </a:extLst>
          </p:cNvPr>
          <p:cNvSpPr txBox="1">
            <a:spLocks/>
          </p:cNvSpPr>
          <p:nvPr/>
        </p:nvSpPr>
        <p:spPr>
          <a:xfrm>
            <a:off x="1094800" y="90872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2. ARQUITECTURA ORIGINAL: LIMITES</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32666576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4800" y="1988840"/>
            <a:ext cx="10401800" cy="4320480"/>
          </a:xfrm>
        </p:spPr>
        <p:txBody>
          <a:bodyPr>
            <a:noAutofit/>
          </a:bodyPr>
          <a:lstStyle/>
          <a:p>
            <a:pPr marL="656146" lvl="1" indent="-363538">
              <a:spcBef>
                <a:spcPts val="0"/>
              </a:spcBef>
              <a:spcAft>
                <a:spcPts val="1200"/>
              </a:spcAft>
              <a:buFont typeface="Arial" panose="020B0604020202020204" pitchFamily="34" charset="0"/>
              <a:buChar char="•"/>
            </a:pPr>
            <a:r>
              <a:rPr lang="es-ES" sz="2400" b="1" dirty="0"/>
              <a:t>Endeudamiento: </a:t>
            </a:r>
            <a:r>
              <a:rPr lang="en-GB" sz="2400" dirty="0"/>
              <a:t>frugal (</a:t>
            </a:r>
            <a:r>
              <a:rPr lang="en-GB" sz="2400" dirty="0" err="1"/>
              <a:t>Países</a:t>
            </a:r>
            <a:r>
              <a:rPr lang="en-GB" sz="2400" dirty="0"/>
              <a:t> </a:t>
            </a:r>
            <a:r>
              <a:rPr lang="en-GB" sz="2400" dirty="0" err="1"/>
              <a:t>Bajos</a:t>
            </a:r>
            <a:r>
              <a:rPr lang="en-GB" sz="2400" dirty="0"/>
              <a:t>) vs </a:t>
            </a:r>
            <a:r>
              <a:rPr lang="en-GB" sz="2400" dirty="0" err="1"/>
              <a:t>gastadores</a:t>
            </a:r>
            <a:r>
              <a:rPr lang="en-GB" sz="2400" dirty="0"/>
              <a:t> (Italia)</a:t>
            </a:r>
          </a:p>
          <a:p>
            <a:pPr marL="292608" lvl="1" indent="0">
              <a:spcBef>
                <a:spcPts val="0"/>
              </a:spcBef>
              <a:spcAft>
                <a:spcPts val="1200"/>
              </a:spcAft>
              <a:buNone/>
            </a:pPr>
            <a:endParaRPr lang="en-GB" sz="2400" b="1" dirty="0"/>
          </a:p>
          <a:p>
            <a:pPr marL="363538" indent="-363538">
              <a:spcBef>
                <a:spcPts val="0"/>
              </a:spcBef>
              <a:spcAft>
                <a:spcPts val="1200"/>
              </a:spcAft>
              <a:buFont typeface="Arial" panose="020B0604020202020204" pitchFamily="34" charset="0"/>
              <a:buChar char="•"/>
            </a:pPr>
            <a:endParaRPr lang="en-GB" sz="2400" dirty="0"/>
          </a:p>
          <a:p>
            <a:pPr marL="363538" indent="-363538">
              <a:spcBef>
                <a:spcPts val="0"/>
              </a:spcBef>
              <a:spcAft>
                <a:spcPts val="1200"/>
              </a:spcAft>
              <a:buFont typeface="Arial" panose="020B0604020202020204" pitchFamily="34" charset="0"/>
              <a:buChar char="•"/>
            </a:pPr>
            <a:endParaRPr lang="en-GB" sz="2400" dirty="0"/>
          </a:p>
          <a:p>
            <a:pPr marL="363538" indent="-363538">
              <a:spcBef>
                <a:spcPts val="0"/>
              </a:spcBef>
              <a:spcAft>
                <a:spcPts val="1200"/>
              </a:spcAft>
              <a:buFont typeface="Arial" panose="020B0604020202020204" pitchFamily="34" charset="0"/>
              <a:buChar char="•"/>
            </a:pPr>
            <a:endParaRPr lang="en-GB" sz="2400" dirty="0"/>
          </a:p>
          <a:p>
            <a:pPr marL="363538" indent="-363538">
              <a:spcBef>
                <a:spcPts val="0"/>
              </a:spcBef>
              <a:spcAft>
                <a:spcPts val="1200"/>
              </a:spcAft>
              <a:buFont typeface="Arial" panose="020B0604020202020204" pitchFamily="34" charset="0"/>
              <a:buChar char="•"/>
            </a:pPr>
            <a:endParaRPr lang="en-GB" sz="2400" dirty="0"/>
          </a:p>
          <a:p>
            <a:pPr marL="0" indent="0">
              <a:spcBef>
                <a:spcPts val="0"/>
              </a:spcBef>
              <a:spcAft>
                <a:spcPts val="1200"/>
              </a:spcAft>
              <a:buNone/>
            </a:pPr>
            <a:endParaRPr lang="en-GB" sz="2400" dirty="0"/>
          </a:p>
          <a:p>
            <a:pPr marL="656146" lvl="1" indent="-363538">
              <a:spcBef>
                <a:spcPts val="0"/>
              </a:spcBef>
              <a:spcAft>
                <a:spcPts val="1200"/>
              </a:spcAft>
              <a:buFont typeface="Arial" panose="020B0604020202020204" pitchFamily="34" charset="0"/>
              <a:buChar char="•"/>
            </a:pPr>
            <a:r>
              <a:rPr lang="en-GB" sz="2400" b="1" dirty="0"/>
              <a:t>Mayor </a:t>
            </a:r>
            <a:r>
              <a:rPr lang="en-GB" sz="2400" b="1" dirty="0" err="1"/>
              <a:t>Deuda</a:t>
            </a:r>
            <a:r>
              <a:rPr lang="en-GB" sz="2400" b="1" dirty="0"/>
              <a:t> </a:t>
            </a:r>
            <a:r>
              <a:rPr lang="en-GB" sz="2400" b="1" dirty="0" err="1"/>
              <a:t>Pública</a:t>
            </a:r>
            <a:r>
              <a:rPr lang="en-GB" sz="2400" b="1" dirty="0"/>
              <a:t> y </a:t>
            </a:r>
            <a:r>
              <a:rPr lang="en-GB" sz="2400" b="1" dirty="0" err="1"/>
              <a:t>grandes</a:t>
            </a:r>
            <a:r>
              <a:rPr lang="en-GB" sz="2400" b="1" dirty="0"/>
              <a:t> </a:t>
            </a:r>
            <a:r>
              <a:rPr lang="en-GB" sz="2400" b="1" dirty="0" err="1"/>
              <a:t>déficit</a:t>
            </a:r>
            <a:r>
              <a:rPr lang="en-GB" sz="2400" b="1" dirty="0"/>
              <a:t> por </a:t>
            </a:r>
            <a:r>
              <a:rPr lang="en-GB" sz="2400" b="1" dirty="0" err="1"/>
              <a:t>cuenta</a:t>
            </a:r>
            <a:r>
              <a:rPr lang="en-GB" sz="2400" b="1" dirty="0"/>
              <a:t> </a:t>
            </a:r>
            <a:r>
              <a:rPr lang="en-GB" sz="2400" b="1" dirty="0" err="1"/>
              <a:t>corriente</a:t>
            </a:r>
            <a:r>
              <a:rPr lang="en-GB" sz="2400" b="1" dirty="0"/>
              <a:t>: </a:t>
            </a:r>
            <a:r>
              <a:rPr lang="en-GB" sz="2400" dirty="0" err="1"/>
              <a:t>bajos</a:t>
            </a:r>
            <a:r>
              <a:rPr lang="en-GB" sz="2400" dirty="0"/>
              <a:t> </a:t>
            </a:r>
            <a:r>
              <a:rPr lang="en-GB" sz="2400" dirty="0" err="1"/>
              <a:t>tipos</a:t>
            </a:r>
            <a:r>
              <a:rPr lang="en-GB" sz="2400" dirty="0"/>
              <a:t> de </a:t>
            </a:r>
            <a:r>
              <a:rPr lang="en-GB" sz="2400" dirty="0" err="1"/>
              <a:t>interés</a:t>
            </a:r>
            <a:r>
              <a:rPr lang="en-GB" sz="2400" dirty="0"/>
              <a:t> y mayor </a:t>
            </a:r>
            <a:r>
              <a:rPr lang="en-GB" sz="2400" dirty="0" err="1"/>
              <a:t>oferta</a:t>
            </a:r>
            <a:r>
              <a:rPr lang="en-GB" sz="2400" dirty="0"/>
              <a:t> de </a:t>
            </a:r>
            <a:r>
              <a:rPr lang="en-GB" sz="2400" dirty="0" err="1"/>
              <a:t>crédito</a:t>
            </a:r>
            <a:r>
              <a:rPr lang="en-GB" sz="2400" dirty="0"/>
              <a:t> </a:t>
            </a:r>
            <a:r>
              <a:rPr lang="en-GB" sz="2400" dirty="0" err="1"/>
              <a:t>en</a:t>
            </a:r>
            <a:r>
              <a:rPr lang="en-GB" sz="2400" dirty="0"/>
              <a:t> los </a:t>
            </a:r>
            <a:r>
              <a:rPr lang="en-GB" sz="2400" dirty="0" err="1"/>
              <a:t>países</a:t>
            </a:r>
            <a:r>
              <a:rPr lang="en-GB" sz="2400" dirty="0"/>
              <a:t> </a:t>
            </a:r>
            <a:r>
              <a:rPr lang="en-GB" sz="2400" dirty="0" err="1"/>
              <a:t>periféricos</a:t>
            </a:r>
            <a:r>
              <a:rPr lang="en-GB" sz="2400" dirty="0"/>
              <a:t> (</a:t>
            </a:r>
            <a:r>
              <a:rPr lang="en-GB" sz="2400" dirty="0" err="1">
                <a:solidFill>
                  <a:srgbClr val="0070C0"/>
                </a:solidFill>
              </a:rPr>
              <a:t>fuerte</a:t>
            </a:r>
            <a:r>
              <a:rPr lang="en-GB" sz="2400" dirty="0">
                <a:solidFill>
                  <a:srgbClr val="0070C0"/>
                </a:solidFill>
              </a:rPr>
              <a:t> </a:t>
            </a:r>
            <a:r>
              <a:rPr lang="en-GB" sz="2400" dirty="0" err="1">
                <a:solidFill>
                  <a:srgbClr val="0070C0"/>
                </a:solidFill>
              </a:rPr>
              <a:t>endeudamiento</a:t>
            </a:r>
            <a:r>
              <a:rPr lang="en-GB" sz="2400" dirty="0"/>
              <a:t>)</a:t>
            </a:r>
          </a:p>
          <a:p>
            <a:pPr>
              <a:spcBef>
                <a:spcPts val="0"/>
              </a:spcBef>
              <a:spcAft>
                <a:spcPts val="1200"/>
              </a:spcAft>
            </a:pPr>
            <a:endParaRPr lang="en-GB" sz="2400" dirty="0"/>
          </a:p>
        </p:txBody>
      </p:sp>
      <p:sp>
        <p:nvSpPr>
          <p:cNvPr id="7" name="Título 1">
            <a:extLst>
              <a:ext uri="{FF2B5EF4-FFF2-40B4-BE49-F238E27FC236}">
                <a16:creationId xmlns:a16="http://schemas.microsoft.com/office/drawing/2014/main" id="{65CAEF34-271B-D005-9915-FD3C09074F45}"/>
              </a:ext>
            </a:extLst>
          </p:cNvPr>
          <p:cNvSpPr txBox="1">
            <a:spLocks/>
          </p:cNvSpPr>
          <p:nvPr/>
        </p:nvSpPr>
        <p:spPr>
          <a:xfrm>
            <a:off x="1094800" y="90872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2. ARQUITECTURA ORIGINAL: LIMITES</a:t>
            </a:r>
            <a:endParaRPr lang="es-ES" sz="16800" b="1" dirty="0">
              <a:solidFill>
                <a:schemeClr val="tx1">
                  <a:lumMod val="85000"/>
                  <a:lumOff val="15000"/>
                </a:schemeClr>
              </a:solidFill>
            </a:endParaRPr>
          </a:p>
        </p:txBody>
      </p:sp>
      <p:pic>
        <p:nvPicPr>
          <p:cNvPr id="4" name="Imagen 3">
            <a:extLst>
              <a:ext uri="{FF2B5EF4-FFF2-40B4-BE49-F238E27FC236}">
                <a16:creationId xmlns:a16="http://schemas.microsoft.com/office/drawing/2014/main" id="{EE23494A-598C-0C13-1CB2-FB252FE64B77}"/>
              </a:ext>
            </a:extLst>
          </p:cNvPr>
          <p:cNvPicPr>
            <a:picLocks noChangeAspect="1"/>
          </p:cNvPicPr>
          <p:nvPr/>
        </p:nvPicPr>
        <p:blipFill rotWithShape="1">
          <a:blip r:embed="rId3"/>
          <a:srcRect b="2631"/>
          <a:stretch/>
        </p:blipFill>
        <p:spPr>
          <a:xfrm>
            <a:off x="2639616" y="2420888"/>
            <a:ext cx="6552728" cy="2880000"/>
          </a:xfrm>
          <a:prstGeom prst="rect">
            <a:avLst/>
          </a:prstGeom>
        </p:spPr>
      </p:pic>
    </p:spTree>
    <p:extLst>
      <p:ext uri="{BB962C8B-B14F-4D97-AF65-F5344CB8AC3E}">
        <p14:creationId xmlns:p14="http://schemas.microsoft.com/office/powerpoint/2010/main" val="32886779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1F8DE8-5BC9-4462-824E-AD94949AB4DE}"/>
              </a:ext>
            </a:extLst>
          </p:cNvPr>
          <p:cNvSpPr>
            <a:spLocks noGrp="1"/>
          </p:cNvSpPr>
          <p:nvPr>
            <p:ph type="title"/>
          </p:nvPr>
        </p:nvSpPr>
        <p:spPr>
          <a:xfrm>
            <a:off x="1094800" y="908720"/>
            <a:ext cx="8229600" cy="706090"/>
          </a:xfrm>
        </p:spPr>
        <p:txBody>
          <a:bodyPr>
            <a:noAutofit/>
          </a:bodyPr>
          <a:lstStyle/>
          <a:p>
            <a:br>
              <a:rPr lang="en-GB" sz="4200" dirty="0"/>
            </a:br>
            <a:r>
              <a:rPr lang="en-GB" sz="4200" b="1" dirty="0">
                <a:solidFill>
                  <a:schemeClr val="tx1">
                    <a:lumMod val="85000"/>
                    <a:lumOff val="15000"/>
                  </a:schemeClr>
                </a:solidFill>
              </a:rPr>
              <a:t>AGENDA</a:t>
            </a:r>
            <a:endParaRPr lang="es-ES" sz="4200" b="1" dirty="0">
              <a:solidFill>
                <a:schemeClr val="tx1">
                  <a:lumMod val="85000"/>
                  <a:lumOff val="15000"/>
                </a:schemeClr>
              </a:solidFill>
            </a:endParaRPr>
          </a:p>
        </p:txBody>
      </p:sp>
      <p:sp>
        <p:nvSpPr>
          <p:cNvPr id="5" name="Marcador de contenido 4">
            <a:extLst>
              <a:ext uri="{FF2B5EF4-FFF2-40B4-BE49-F238E27FC236}">
                <a16:creationId xmlns:a16="http://schemas.microsoft.com/office/drawing/2014/main" id="{9A448019-9BAB-D27E-3703-74522E132A4A}"/>
              </a:ext>
            </a:extLst>
          </p:cNvPr>
          <p:cNvSpPr>
            <a:spLocks noGrp="1"/>
          </p:cNvSpPr>
          <p:nvPr>
            <p:ph idx="1"/>
          </p:nvPr>
        </p:nvSpPr>
        <p:spPr/>
        <p:txBody>
          <a:bodyPr>
            <a:normAutofit/>
          </a:bodyPr>
          <a:lstStyle/>
          <a:p>
            <a:pPr marL="0" indent="0">
              <a:buNone/>
            </a:pPr>
            <a:r>
              <a:rPr lang="es-ES" sz="2800" dirty="0"/>
              <a:t>1. Instituciones de la UE</a:t>
            </a:r>
          </a:p>
          <a:p>
            <a:pPr marL="0" indent="0">
              <a:buNone/>
            </a:pPr>
            <a:r>
              <a:rPr lang="es-ES" sz="2800" dirty="0"/>
              <a:t>2. Arquitectura fundacional (1992-2009)</a:t>
            </a:r>
          </a:p>
          <a:p>
            <a:pPr marL="0" indent="0">
              <a:buNone/>
            </a:pPr>
            <a:r>
              <a:rPr lang="es-ES" sz="2800" b="1" dirty="0">
                <a:solidFill>
                  <a:schemeClr val="accent2"/>
                </a:solidFill>
              </a:rPr>
              <a:t>3. La crisis y las reformas de la eurozona (2009-2015)</a:t>
            </a:r>
          </a:p>
          <a:p>
            <a:pPr marL="0" indent="0">
              <a:buNone/>
            </a:pPr>
            <a:r>
              <a:rPr lang="es-ES" sz="2800" dirty="0"/>
              <a:t>4. Crisis del Covid-19 (2020-2021)</a:t>
            </a:r>
          </a:p>
          <a:p>
            <a:pPr marL="0" indent="0">
              <a:buNone/>
            </a:pPr>
            <a:r>
              <a:rPr lang="es-ES" sz="2800" dirty="0"/>
              <a:t>5. Invasión rusa de Ucrania (2022-2023)</a:t>
            </a:r>
          </a:p>
          <a:p>
            <a:pPr marL="0" indent="0">
              <a:buNone/>
            </a:pPr>
            <a:r>
              <a:rPr lang="es-ES" sz="2800" dirty="0"/>
              <a:t>6. Reforma de la gobernanza económica (2024)</a:t>
            </a:r>
          </a:p>
          <a:p>
            <a:pPr marL="0" indent="0">
              <a:buNone/>
            </a:pPr>
            <a:r>
              <a:rPr lang="es-ES" sz="2800" dirty="0"/>
              <a:t>7. Caso español</a:t>
            </a:r>
            <a:endParaRPr lang="en-US" sz="2800" dirty="0"/>
          </a:p>
          <a:p>
            <a:endParaRPr lang="es-ES" sz="2400" dirty="0"/>
          </a:p>
        </p:txBody>
      </p:sp>
    </p:spTree>
    <p:extLst>
      <p:ext uri="{BB962C8B-B14F-4D97-AF65-F5344CB8AC3E}">
        <p14:creationId xmlns:p14="http://schemas.microsoft.com/office/powerpoint/2010/main" val="14979465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4 Conector recto"/>
          <p:cNvCxnSpPr/>
          <p:nvPr/>
        </p:nvCxnSpPr>
        <p:spPr>
          <a:xfrm>
            <a:off x="2135188" y="3644900"/>
            <a:ext cx="7993062"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a:off x="2351088" y="3644901"/>
            <a:ext cx="0" cy="504825"/>
          </a:xfrm>
          <a:prstGeom prst="line">
            <a:avLst/>
          </a:prstGeom>
        </p:spPr>
        <p:style>
          <a:lnRef idx="1">
            <a:schemeClr val="accent1"/>
          </a:lnRef>
          <a:fillRef idx="0">
            <a:schemeClr val="accent1"/>
          </a:fillRef>
          <a:effectRef idx="0">
            <a:schemeClr val="accent1"/>
          </a:effectRef>
          <a:fontRef idx="minor">
            <a:schemeClr val="tx1"/>
          </a:fontRef>
        </p:style>
      </p:cxnSp>
      <p:sp>
        <p:nvSpPr>
          <p:cNvPr id="5125" name="7 CuadroTexto"/>
          <p:cNvSpPr txBox="1">
            <a:spLocks noChangeArrowheads="1"/>
          </p:cNvSpPr>
          <p:nvPr/>
        </p:nvSpPr>
        <p:spPr bwMode="auto">
          <a:xfrm>
            <a:off x="1589883" y="4140202"/>
            <a:ext cx="1584325" cy="584775"/>
          </a:xfrm>
          <a:prstGeom prst="rect">
            <a:avLst/>
          </a:prstGeom>
          <a:solidFill>
            <a:srgbClr val="FFC000"/>
          </a:solidFill>
          <a:ln w="9525">
            <a:noFill/>
            <a:miter lim="800000"/>
            <a:headEnd/>
            <a:tailEnd/>
          </a:ln>
        </p:spPr>
        <p:txBody>
          <a:bodyPr>
            <a:spAutoFit/>
          </a:bodyPr>
          <a:lstStyle/>
          <a:p>
            <a:pPr algn="ctr" eaLnBrk="1" hangingPunct="1"/>
            <a:r>
              <a:rPr lang="es-ES_tradnl" altLang="es-ES" sz="1600" dirty="0" err="1"/>
              <a:t>Introduction</a:t>
            </a:r>
            <a:r>
              <a:rPr lang="es-ES_tradnl" altLang="es-ES" sz="1600" dirty="0"/>
              <a:t> </a:t>
            </a:r>
            <a:r>
              <a:rPr lang="es-ES_tradnl" altLang="es-ES" sz="1600" dirty="0" err="1"/>
              <a:t>of</a:t>
            </a:r>
            <a:r>
              <a:rPr lang="es-ES_tradnl" altLang="es-ES" sz="1600" dirty="0"/>
              <a:t> SGP</a:t>
            </a:r>
            <a:endParaRPr lang="es-ES" altLang="es-ES" sz="1600" dirty="0"/>
          </a:p>
        </p:txBody>
      </p:sp>
      <p:sp>
        <p:nvSpPr>
          <p:cNvPr id="5126" name="9 CuadroTexto"/>
          <p:cNvSpPr txBox="1">
            <a:spLocks noChangeArrowheads="1"/>
          </p:cNvSpPr>
          <p:nvPr/>
        </p:nvSpPr>
        <p:spPr bwMode="auto">
          <a:xfrm>
            <a:off x="2063751" y="3328989"/>
            <a:ext cx="576263" cy="276225"/>
          </a:xfrm>
          <a:prstGeom prst="rect">
            <a:avLst/>
          </a:prstGeom>
          <a:noFill/>
          <a:ln w="9525">
            <a:noFill/>
            <a:miter lim="800000"/>
            <a:headEnd/>
            <a:tailEnd/>
          </a:ln>
        </p:spPr>
        <p:txBody>
          <a:bodyPr>
            <a:spAutoFit/>
          </a:bodyPr>
          <a:lstStyle/>
          <a:p>
            <a:pPr algn="ctr" eaLnBrk="1" hangingPunct="1"/>
            <a:r>
              <a:rPr lang="es-ES_tradnl" altLang="es-ES" sz="1200"/>
              <a:t>1997</a:t>
            </a:r>
            <a:endParaRPr lang="es-ES" altLang="es-ES" sz="1200"/>
          </a:p>
        </p:txBody>
      </p:sp>
      <p:cxnSp>
        <p:nvCxnSpPr>
          <p:cNvPr id="11" name="10 Conector recto"/>
          <p:cNvCxnSpPr/>
          <p:nvPr/>
        </p:nvCxnSpPr>
        <p:spPr>
          <a:xfrm>
            <a:off x="2927350" y="3141664"/>
            <a:ext cx="0" cy="503237"/>
          </a:xfrm>
          <a:prstGeom prst="line">
            <a:avLst/>
          </a:prstGeom>
        </p:spPr>
        <p:style>
          <a:lnRef idx="1">
            <a:schemeClr val="accent1"/>
          </a:lnRef>
          <a:fillRef idx="0">
            <a:schemeClr val="accent1"/>
          </a:fillRef>
          <a:effectRef idx="0">
            <a:schemeClr val="accent1"/>
          </a:effectRef>
          <a:fontRef idx="minor">
            <a:schemeClr val="tx1"/>
          </a:fontRef>
        </p:style>
      </p:cxnSp>
      <p:sp>
        <p:nvSpPr>
          <p:cNvPr id="5128" name="11 CuadroTexto"/>
          <p:cNvSpPr txBox="1">
            <a:spLocks noChangeArrowheads="1"/>
          </p:cNvSpPr>
          <p:nvPr/>
        </p:nvSpPr>
        <p:spPr bwMode="auto">
          <a:xfrm>
            <a:off x="2640013" y="3751263"/>
            <a:ext cx="576262" cy="277812"/>
          </a:xfrm>
          <a:prstGeom prst="rect">
            <a:avLst/>
          </a:prstGeom>
          <a:noFill/>
          <a:ln w="9525">
            <a:noFill/>
            <a:miter lim="800000"/>
            <a:headEnd/>
            <a:tailEnd/>
          </a:ln>
        </p:spPr>
        <p:txBody>
          <a:bodyPr>
            <a:spAutoFit/>
          </a:bodyPr>
          <a:lstStyle/>
          <a:p>
            <a:pPr algn="ctr" eaLnBrk="1" hangingPunct="1"/>
            <a:r>
              <a:rPr lang="es-ES_tradnl" altLang="es-ES" sz="1200"/>
              <a:t>1998</a:t>
            </a:r>
            <a:endParaRPr lang="es-ES" altLang="es-ES" sz="1200"/>
          </a:p>
        </p:txBody>
      </p:sp>
      <p:sp>
        <p:nvSpPr>
          <p:cNvPr id="5129" name="12 CuadroTexto"/>
          <p:cNvSpPr txBox="1">
            <a:spLocks noChangeArrowheads="1"/>
          </p:cNvSpPr>
          <p:nvPr/>
        </p:nvSpPr>
        <p:spPr bwMode="auto">
          <a:xfrm>
            <a:off x="2208214" y="2781300"/>
            <a:ext cx="1584325" cy="523220"/>
          </a:xfrm>
          <a:prstGeom prst="rect">
            <a:avLst/>
          </a:prstGeom>
          <a:solidFill>
            <a:schemeClr val="accent2">
              <a:lumMod val="20000"/>
              <a:lumOff val="80000"/>
            </a:schemeClr>
          </a:solidFill>
          <a:ln w="9525">
            <a:noFill/>
            <a:miter lim="800000"/>
            <a:headEnd/>
            <a:tailEnd/>
          </a:ln>
        </p:spPr>
        <p:txBody>
          <a:bodyPr>
            <a:spAutoFit/>
          </a:bodyPr>
          <a:lstStyle/>
          <a:p>
            <a:pPr algn="ctr" eaLnBrk="1" hangingPunct="1"/>
            <a:r>
              <a:rPr lang="es-ES_tradnl" altLang="es-ES" sz="1400" dirty="0" err="1"/>
              <a:t>Enter</a:t>
            </a:r>
            <a:r>
              <a:rPr lang="es-ES_tradnl" altLang="es-ES" sz="1400" dirty="0"/>
              <a:t> </a:t>
            </a:r>
            <a:r>
              <a:rPr lang="es-ES_tradnl" altLang="es-ES" sz="1400" dirty="0" err="1"/>
              <a:t>into</a:t>
            </a:r>
            <a:r>
              <a:rPr lang="es-ES_tradnl" altLang="es-ES" sz="1400" dirty="0"/>
              <a:t> </a:t>
            </a:r>
            <a:r>
              <a:rPr lang="es-ES_tradnl" altLang="es-ES" sz="1400" dirty="0" err="1"/>
              <a:t>force</a:t>
            </a:r>
            <a:r>
              <a:rPr lang="es-ES_tradnl" altLang="es-ES" sz="1400" dirty="0"/>
              <a:t> </a:t>
            </a:r>
            <a:r>
              <a:rPr lang="es-ES_tradnl" altLang="es-ES" sz="1400" dirty="0" err="1"/>
              <a:t>of</a:t>
            </a:r>
            <a:r>
              <a:rPr lang="es-ES_tradnl" altLang="es-ES" sz="1400" dirty="0"/>
              <a:t> </a:t>
            </a:r>
            <a:r>
              <a:rPr lang="es-ES_tradnl" altLang="es-ES" sz="1400" dirty="0" err="1"/>
              <a:t>preventive</a:t>
            </a:r>
            <a:r>
              <a:rPr lang="es-ES_tradnl" altLang="es-ES" sz="1400" dirty="0"/>
              <a:t> </a:t>
            </a:r>
            <a:r>
              <a:rPr lang="es-ES_tradnl" altLang="es-ES" sz="1400" dirty="0" err="1"/>
              <a:t>arm</a:t>
            </a:r>
            <a:endParaRPr lang="es-ES" altLang="es-ES" sz="1400" dirty="0"/>
          </a:p>
        </p:txBody>
      </p:sp>
      <p:cxnSp>
        <p:nvCxnSpPr>
          <p:cNvPr id="14" name="13 Conector recto"/>
          <p:cNvCxnSpPr/>
          <p:nvPr/>
        </p:nvCxnSpPr>
        <p:spPr>
          <a:xfrm>
            <a:off x="3792538" y="3644901"/>
            <a:ext cx="0" cy="504825"/>
          </a:xfrm>
          <a:prstGeom prst="line">
            <a:avLst/>
          </a:prstGeom>
        </p:spPr>
        <p:style>
          <a:lnRef idx="1">
            <a:schemeClr val="accent1"/>
          </a:lnRef>
          <a:fillRef idx="0">
            <a:schemeClr val="accent1"/>
          </a:fillRef>
          <a:effectRef idx="0">
            <a:schemeClr val="accent1"/>
          </a:effectRef>
          <a:fontRef idx="minor">
            <a:schemeClr val="tx1"/>
          </a:fontRef>
        </p:style>
      </p:cxnSp>
      <p:sp>
        <p:nvSpPr>
          <p:cNvPr id="5131" name="14 CuadroTexto"/>
          <p:cNvSpPr txBox="1">
            <a:spLocks noChangeArrowheads="1"/>
          </p:cNvSpPr>
          <p:nvPr/>
        </p:nvSpPr>
        <p:spPr bwMode="auto">
          <a:xfrm>
            <a:off x="3503613" y="3328989"/>
            <a:ext cx="576262" cy="276225"/>
          </a:xfrm>
          <a:prstGeom prst="rect">
            <a:avLst/>
          </a:prstGeom>
          <a:noFill/>
          <a:ln w="9525">
            <a:noFill/>
            <a:miter lim="800000"/>
            <a:headEnd/>
            <a:tailEnd/>
          </a:ln>
        </p:spPr>
        <p:txBody>
          <a:bodyPr>
            <a:spAutoFit/>
          </a:bodyPr>
          <a:lstStyle/>
          <a:p>
            <a:pPr algn="ctr" eaLnBrk="1" hangingPunct="1"/>
            <a:r>
              <a:rPr lang="es-ES_tradnl" altLang="es-ES" sz="1200"/>
              <a:t>1999</a:t>
            </a:r>
            <a:endParaRPr lang="es-ES" altLang="es-ES" sz="1200"/>
          </a:p>
        </p:txBody>
      </p:sp>
      <p:sp>
        <p:nvSpPr>
          <p:cNvPr id="5132" name="15 CuadroTexto"/>
          <p:cNvSpPr txBox="1">
            <a:spLocks noChangeArrowheads="1"/>
          </p:cNvSpPr>
          <p:nvPr/>
        </p:nvSpPr>
        <p:spPr bwMode="auto">
          <a:xfrm>
            <a:off x="3000375" y="4195764"/>
            <a:ext cx="1582738" cy="830997"/>
          </a:xfrm>
          <a:prstGeom prst="rect">
            <a:avLst/>
          </a:prstGeom>
          <a:solidFill>
            <a:schemeClr val="accent2">
              <a:lumMod val="40000"/>
              <a:lumOff val="60000"/>
            </a:schemeClr>
          </a:solidFill>
          <a:ln w="9525">
            <a:noFill/>
            <a:miter lim="800000"/>
            <a:headEnd/>
            <a:tailEnd/>
          </a:ln>
        </p:spPr>
        <p:txBody>
          <a:bodyPr>
            <a:spAutoFit/>
          </a:bodyPr>
          <a:lstStyle/>
          <a:p>
            <a:pPr algn="ctr" eaLnBrk="1" hangingPunct="1"/>
            <a:r>
              <a:rPr lang="es-ES_tradnl" altLang="es-ES" sz="1600" dirty="0" err="1"/>
              <a:t>Enter</a:t>
            </a:r>
            <a:r>
              <a:rPr lang="es-ES_tradnl" altLang="es-ES" sz="1600" dirty="0"/>
              <a:t> </a:t>
            </a:r>
            <a:r>
              <a:rPr lang="es-ES_tradnl" altLang="es-ES" sz="1600" dirty="0" err="1"/>
              <a:t>into</a:t>
            </a:r>
            <a:r>
              <a:rPr lang="es-ES_tradnl" altLang="es-ES" sz="1600" dirty="0"/>
              <a:t> </a:t>
            </a:r>
            <a:r>
              <a:rPr lang="es-ES_tradnl" altLang="es-ES" sz="1600" dirty="0" err="1"/>
              <a:t>force</a:t>
            </a:r>
            <a:r>
              <a:rPr lang="es-ES_tradnl" altLang="es-ES" sz="1600" dirty="0"/>
              <a:t> </a:t>
            </a:r>
            <a:r>
              <a:rPr lang="es-ES_tradnl" altLang="es-ES" sz="1600" dirty="0" err="1"/>
              <a:t>of</a:t>
            </a:r>
            <a:r>
              <a:rPr lang="es-ES_tradnl" altLang="es-ES" sz="1600" dirty="0"/>
              <a:t> </a:t>
            </a:r>
            <a:r>
              <a:rPr lang="es-ES_tradnl" altLang="es-ES" sz="1600" dirty="0" err="1"/>
              <a:t>corrective</a:t>
            </a:r>
            <a:r>
              <a:rPr lang="es-ES_tradnl" altLang="es-ES" sz="1600" dirty="0"/>
              <a:t> </a:t>
            </a:r>
            <a:r>
              <a:rPr lang="es-ES_tradnl" altLang="es-ES" sz="1600" dirty="0" err="1"/>
              <a:t>arm</a:t>
            </a:r>
            <a:endParaRPr lang="es-ES" altLang="es-ES" sz="1600" dirty="0"/>
          </a:p>
        </p:txBody>
      </p:sp>
      <p:cxnSp>
        <p:nvCxnSpPr>
          <p:cNvPr id="17" name="16 Conector recto"/>
          <p:cNvCxnSpPr/>
          <p:nvPr/>
        </p:nvCxnSpPr>
        <p:spPr>
          <a:xfrm>
            <a:off x="5232400" y="3141664"/>
            <a:ext cx="0" cy="503237"/>
          </a:xfrm>
          <a:prstGeom prst="line">
            <a:avLst/>
          </a:prstGeom>
        </p:spPr>
        <p:style>
          <a:lnRef idx="1">
            <a:schemeClr val="accent1"/>
          </a:lnRef>
          <a:fillRef idx="0">
            <a:schemeClr val="accent1"/>
          </a:fillRef>
          <a:effectRef idx="0">
            <a:schemeClr val="accent1"/>
          </a:effectRef>
          <a:fontRef idx="minor">
            <a:schemeClr val="tx1"/>
          </a:fontRef>
        </p:style>
      </p:cxnSp>
      <p:sp>
        <p:nvSpPr>
          <p:cNvPr id="5134" name="17 CuadroTexto"/>
          <p:cNvSpPr txBox="1">
            <a:spLocks noChangeArrowheads="1"/>
          </p:cNvSpPr>
          <p:nvPr/>
        </p:nvSpPr>
        <p:spPr bwMode="auto">
          <a:xfrm>
            <a:off x="4943476" y="3759201"/>
            <a:ext cx="576263" cy="276225"/>
          </a:xfrm>
          <a:prstGeom prst="rect">
            <a:avLst/>
          </a:prstGeom>
          <a:noFill/>
          <a:ln w="9525">
            <a:noFill/>
            <a:miter lim="800000"/>
            <a:headEnd/>
            <a:tailEnd/>
          </a:ln>
        </p:spPr>
        <p:txBody>
          <a:bodyPr>
            <a:spAutoFit/>
          </a:bodyPr>
          <a:lstStyle/>
          <a:p>
            <a:pPr algn="ctr" eaLnBrk="1" hangingPunct="1"/>
            <a:r>
              <a:rPr lang="es-ES_tradnl" altLang="es-ES" sz="1200"/>
              <a:t>2003</a:t>
            </a:r>
            <a:endParaRPr lang="es-ES" altLang="es-ES" sz="1200"/>
          </a:p>
        </p:txBody>
      </p:sp>
      <p:sp>
        <p:nvSpPr>
          <p:cNvPr id="5135" name="18 CuadroTexto"/>
          <p:cNvSpPr txBox="1">
            <a:spLocks noChangeArrowheads="1"/>
          </p:cNvSpPr>
          <p:nvPr/>
        </p:nvSpPr>
        <p:spPr bwMode="auto">
          <a:xfrm>
            <a:off x="4438651" y="2274313"/>
            <a:ext cx="1584325" cy="1169551"/>
          </a:xfrm>
          <a:prstGeom prst="rect">
            <a:avLst/>
          </a:prstGeom>
          <a:solidFill>
            <a:srgbClr val="FF0000"/>
          </a:solidFill>
          <a:ln w="9525">
            <a:noFill/>
            <a:miter lim="800000"/>
            <a:headEnd/>
            <a:tailEnd/>
          </a:ln>
        </p:spPr>
        <p:txBody>
          <a:bodyPr>
            <a:spAutoFit/>
          </a:bodyPr>
          <a:lstStyle/>
          <a:p>
            <a:pPr algn="ctr" eaLnBrk="1" hangingPunct="1"/>
            <a:r>
              <a:rPr lang="es-ES_tradnl" altLang="es-ES" sz="1400" dirty="0"/>
              <a:t>FR and DE do </a:t>
            </a:r>
            <a:r>
              <a:rPr lang="es-ES_tradnl" altLang="es-ES" sz="1400" dirty="0" err="1"/>
              <a:t>not</a:t>
            </a:r>
            <a:r>
              <a:rPr lang="es-ES_tradnl" altLang="es-ES" sz="1400" dirty="0"/>
              <a:t> </a:t>
            </a:r>
            <a:r>
              <a:rPr lang="es-ES_tradnl" altLang="es-ES" sz="1400" dirty="0" err="1"/>
              <a:t>comply</a:t>
            </a:r>
            <a:r>
              <a:rPr lang="es-ES_tradnl" altLang="es-ES" sz="1400" dirty="0"/>
              <a:t> </a:t>
            </a:r>
            <a:r>
              <a:rPr lang="es-ES_tradnl" altLang="es-ES" sz="1400" dirty="0" err="1"/>
              <a:t>with</a:t>
            </a:r>
            <a:r>
              <a:rPr lang="es-ES_tradnl" altLang="es-ES" sz="1400" dirty="0"/>
              <a:t> </a:t>
            </a:r>
            <a:r>
              <a:rPr lang="es-ES_tradnl" altLang="es-ES" sz="1400" dirty="0" err="1"/>
              <a:t>the</a:t>
            </a:r>
            <a:r>
              <a:rPr lang="es-ES_tradnl" altLang="es-ES" sz="1400" dirty="0"/>
              <a:t> SGP </a:t>
            </a:r>
            <a:r>
              <a:rPr lang="es-ES_tradnl" altLang="es-ES" sz="1400" dirty="0" err="1"/>
              <a:t>but</a:t>
            </a:r>
            <a:r>
              <a:rPr lang="es-ES_tradnl" altLang="es-ES" sz="1400" dirty="0"/>
              <a:t> no </a:t>
            </a:r>
            <a:r>
              <a:rPr lang="es-ES_tradnl" altLang="es-ES" sz="1400" dirty="0" err="1"/>
              <a:t>sanctions</a:t>
            </a:r>
            <a:r>
              <a:rPr lang="es-ES_tradnl" altLang="es-ES" sz="1400" dirty="0"/>
              <a:t> </a:t>
            </a:r>
            <a:r>
              <a:rPr lang="es-ES_tradnl" altLang="es-ES" sz="1400" dirty="0" err="1"/>
              <a:t>were</a:t>
            </a:r>
            <a:r>
              <a:rPr lang="es-ES_tradnl" altLang="es-ES" sz="1400" dirty="0"/>
              <a:t> </a:t>
            </a:r>
            <a:r>
              <a:rPr lang="es-ES_tradnl" altLang="es-ES" sz="1400" dirty="0" err="1"/>
              <a:t>imposed</a:t>
            </a:r>
            <a:endParaRPr lang="es-ES" altLang="es-ES" sz="1400" dirty="0"/>
          </a:p>
        </p:txBody>
      </p:sp>
      <p:cxnSp>
        <p:nvCxnSpPr>
          <p:cNvPr id="20" name="19 Conector recto"/>
          <p:cNvCxnSpPr/>
          <p:nvPr/>
        </p:nvCxnSpPr>
        <p:spPr>
          <a:xfrm>
            <a:off x="6154738" y="3644901"/>
            <a:ext cx="0" cy="504825"/>
          </a:xfrm>
          <a:prstGeom prst="line">
            <a:avLst/>
          </a:prstGeom>
        </p:spPr>
        <p:style>
          <a:lnRef idx="1">
            <a:schemeClr val="accent1"/>
          </a:lnRef>
          <a:fillRef idx="0">
            <a:schemeClr val="accent1"/>
          </a:fillRef>
          <a:effectRef idx="0">
            <a:schemeClr val="accent1"/>
          </a:effectRef>
          <a:fontRef idx="minor">
            <a:schemeClr val="tx1"/>
          </a:fontRef>
        </p:style>
      </p:cxnSp>
      <p:sp>
        <p:nvSpPr>
          <p:cNvPr id="5137" name="20 CuadroTexto"/>
          <p:cNvSpPr txBox="1">
            <a:spLocks noChangeArrowheads="1"/>
          </p:cNvSpPr>
          <p:nvPr/>
        </p:nvSpPr>
        <p:spPr bwMode="auto">
          <a:xfrm>
            <a:off x="5867401" y="3254376"/>
            <a:ext cx="576263" cy="277813"/>
          </a:xfrm>
          <a:prstGeom prst="rect">
            <a:avLst/>
          </a:prstGeom>
          <a:noFill/>
          <a:ln w="9525">
            <a:noFill/>
            <a:miter lim="800000"/>
            <a:headEnd/>
            <a:tailEnd/>
          </a:ln>
        </p:spPr>
        <p:txBody>
          <a:bodyPr>
            <a:spAutoFit/>
          </a:bodyPr>
          <a:lstStyle/>
          <a:p>
            <a:pPr algn="ctr" eaLnBrk="1" hangingPunct="1"/>
            <a:r>
              <a:rPr lang="es-ES_tradnl" altLang="es-ES" sz="1200"/>
              <a:t>2005</a:t>
            </a:r>
            <a:endParaRPr lang="es-ES" altLang="es-ES" sz="1200"/>
          </a:p>
        </p:txBody>
      </p:sp>
      <p:sp>
        <p:nvSpPr>
          <p:cNvPr id="5138" name="21 CuadroTexto"/>
          <p:cNvSpPr txBox="1">
            <a:spLocks noChangeArrowheads="1"/>
          </p:cNvSpPr>
          <p:nvPr/>
        </p:nvSpPr>
        <p:spPr bwMode="auto">
          <a:xfrm>
            <a:off x="5362576" y="4195764"/>
            <a:ext cx="1584325" cy="584775"/>
          </a:xfrm>
          <a:prstGeom prst="rect">
            <a:avLst/>
          </a:prstGeom>
          <a:solidFill>
            <a:srgbClr val="FFC000"/>
          </a:solidFill>
          <a:ln w="9525">
            <a:noFill/>
            <a:miter lim="800000"/>
            <a:headEnd/>
            <a:tailEnd/>
          </a:ln>
        </p:spPr>
        <p:txBody>
          <a:bodyPr>
            <a:spAutoFit/>
          </a:bodyPr>
          <a:lstStyle/>
          <a:p>
            <a:pPr algn="ctr" eaLnBrk="1" hangingPunct="1"/>
            <a:r>
              <a:rPr lang="es-ES_tradnl" altLang="es-ES" sz="1600" dirty="0" err="1"/>
              <a:t>First</a:t>
            </a:r>
            <a:r>
              <a:rPr lang="es-ES_tradnl" altLang="es-ES" sz="1600" dirty="0"/>
              <a:t> </a:t>
            </a:r>
            <a:r>
              <a:rPr lang="es-ES_tradnl" altLang="es-ES" sz="1600" dirty="0" err="1"/>
              <a:t>reform</a:t>
            </a:r>
            <a:r>
              <a:rPr lang="es-ES_tradnl" altLang="es-ES" sz="1600" dirty="0"/>
              <a:t> </a:t>
            </a:r>
            <a:r>
              <a:rPr lang="es-ES_tradnl" altLang="es-ES" sz="1600" dirty="0" err="1"/>
              <a:t>of</a:t>
            </a:r>
            <a:r>
              <a:rPr lang="es-ES_tradnl" altLang="es-ES" sz="1600" dirty="0"/>
              <a:t> </a:t>
            </a:r>
            <a:r>
              <a:rPr lang="es-ES_tradnl" altLang="es-ES" sz="1600" dirty="0" err="1"/>
              <a:t>the</a:t>
            </a:r>
            <a:r>
              <a:rPr lang="es-ES_tradnl" altLang="es-ES" sz="1600" dirty="0"/>
              <a:t> SGP</a:t>
            </a:r>
            <a:endParaRPr lang="es-ES" altLang="es-ES" sz="1600" dirty="0"/>
          </a:p>
        </p:txBody>
      </p:sp>
      <p:cxnSp>
        <p:nvCxnSpPr>
          <p:cNvPr id="23" name="22 Conector recto"/>
          <p:cNvCxnSpPr/>
          <p:nvPr/>
        </p:nvCxnSpPr>
        <p:spPr>
          <a:xfrm>
            <a:off x="7032625" y="3149601"/>
            <a:ext cx="0" cy="504825"/>
          </a:xfrm>
          <a:prstGeom prst="line">
            <a:avLst/>
          </a:prstGeom>
        </p:spPr>
        <p:style>
          <a:lnRef idx="1">
            <a:schemeClr val="accent1"/>
          </a:lnRef>
          <a:fillRef idx="0">
            <a:schemeClr val="accent1"/>
          </a:fillRef>
          <a:effectRef idx="0">
            <a:schemeClr val="accent1"/>
          </a:effectRef>
          <a:fontRef idx="minor">
            <a:schemeClr val="tx1"/>
          </a:fontRef>
        </p:style>
      </p:cxnSp>
      <p:sp>
        <p:nvSpPr>
          <p:cNvPr id="5140" name="23 CuadroTexto"/>
          <p:cNvSpPr txBox="1">
            <a:spLocks noChangeArrowheads="1"/>
          </p:cNvSpPr>
          <p:nvPr/>
        </p:nvSpPr>
        <p:spPr bwMode="auto">
          <a:xfrm>
            <a:off x="6743701" y="3759201"/>
            <a:ext cx="576263" cy="276225"/>
          </a:xfrm>
          <a:prstGeom prst="rect">
            <a:avLst/>
          </a:prstGeom>
          <a:noFill/>
          <a:ln w="9525">
            <a:noFill/>
            <a:miter lim="800000"/>
            <a:headEnd/>
            <a:tailEnd/>
          </a:ln>
        </p:spPr>
        <p:txBody>
          <a:bodyPr>
            <a:spAutoFit/>
          </a:bodyPr>
          <a:lstStyle/>
          <a:p>
            <a:pPr algn="ctr" eaLnBrk="1" hangingPunct="1"/>
            <a:r>
              <a:rPr lang="es-ES_tradnl" altLang="es-ES" sz="1200"/>
              <a:t>2011</a:t>
            </a:r>
            <a:endParaRPr lang="es-ES" altLang="es-ES" sz="1200"/>
          </a:p>
        </p:txBody>
      </p:sp>
      <p:sp>
        <p:nvSpPr>
          <p:cNvPr id="5141" name="24 CuadroTexto"/>
          <p:cNvSpPr txBox="1">
            <a:spLocks noChangeArrowheads="1"/>
          </p:cNvSpPr>
          <p:nvPr/>
        </p:nvSpPr>
        <p:spPr bwMode="auto">
          <a:xfrm>
            <a:off x="6180139" y="2859088"/>
            <a:ext cx="1584325" cy="338554"/>
          </a:xfrm>
          <a:prstGeom prst="rect">
            <a:avLst/>
          </a:prstGeom>
          <a:solidFill>
            <a:schemeClr val="accent6">
              <a:lumMod val="40000"/>
              <a:lumOff val="60000"/>
            </a:schemeClr>
          </a:solidFill>
          <a:ln w="9525">
            <a:noFill/>
            <a:miter lim="800000"/>
            <a:headEnd/>
            <a:tailEnd/>
          </a:ln>
        </p:spPr>
        <p:txBody>
          <a:bodyPr>
            <a:spAutoFit/>
          </a:bodyPr>
          <a:lstStyle/>
          <a:p>
            <a:pPr algn="ctr" eaLnBrk="1" hangingPunct="1"/>
            <a:r>
              <a:rPr lang="es-ES_tradnl" altLang="es-ES" sz="1600" dirty="0" err="1"/>
              <a:t>Six</a:t>
            </a:r>
            <a:r>
              <a:rPr lang="es-ES_tradnl" altLang="es-ES" sz="1600" dirty="0"/>
              <a:t> Pack </a:t>
            </a:r>
            <a:endParaRPr lang="es-ES" altLang="es-ES" sz="1600" dirty="0"/>
          </a:p>
        </p:txBody>
      </p:sp>
      <p:cxnSp>
        <p:nvCxnSpPr>
          <p:cNvPr id="26" name="25 Conector recto"/>
          <p:cNvCxnSpPr/>
          <p:nvPr/>
        </p:nvCxnSpPr>
        <p:spPr>
          <a:xfrm>
            <a:off x="7680325" y="3654425"/>
            <a:ext cx="0" cy="503238"/>
          </a:xfrm>
          <a:prstGeom prst="line">
            <a:avLst/>
          </a:prstGeom>
        </p:spPr>
        <p:style>
          <a:lnRef idx="1">
            <a:schemeClr val="accent1"/>
          </a:lnRef>
          <a:fillRef idx="0">
            <a:schemeClr val="accent1"/>
          </a:fillRef>
          <a:effectRef idx="0">
            <a:schemeClr val="accent1"/>
          </a:effectRef>
          <a:fontRef idx="minor">
            <a:schemeClr val="tx1"/>
          </a:fontRef>
        </p:style>
      </p:cxnSp>
      <p:sp>
        <p:nvSpPr>
          <p:cNvPr id="5143" name="26 CuadroTexto"/>
          <p:cNvSpPr txBox="1">
            <a:spLocks noChangeArrowheads="1"/>
          </p:cNvSpPr>
          <p:nvPr/>
        </p:nvSpPr>
        <p:spPr bwMode="auto">
          <a:xfrm>
            <a:off x="7391401" y="3263901"/>
            <a:ext cx="576263" cy="276225"/>
          </a:xfrm>
          <a:prstGeom prst="rect">
            <a:avLst/>
          </a:prstGeom>
          <a:noFill/>
          <a:ln w="9525">
            <a:noFill/>
            <a:miter lim="800000"/>
            <a:headEnd/>
            <a:tailEnd/>
          </a:ln>
        </p:spPr>
        <p:txBody>
          <a:bodyPr>
            <a:spAutoFit/>
          </a:bodyPr>
          <a:lstStyle/>
          <a:p>
            <a:pPr algn="ctr" eaLnBrk="1" hangingPunct="1"/>
            <a:r>
              <a:rPr lang="es-ES_tradnl" altLang="es-ES" sz="1200"/>
              <a:t>2012</a:t>
            </a:r>
            <a:endParaRPr lang="es-ES" altLang="es-ES" sz="1200"/>
          </a:p>
        </p:txBody>
      </p:sp>
      <p:sp>
        <p:nvSpPr>
          <p:cNvPr id="5144" name="27 CuadroTexto"/>
          <p:cNvSpPr txBox="1">
            <a:spLocks noChangeArrowheads="1"/>
          </p:cNvSpPr>
          <p:nvPr/>
        </p:nvSpPr>
        <p:spPr bwMode="auto">
          <a:xfrm>
            <a:off x="6888164" y="4198939"/>
            <a:ext cx="1584325" cy="307777"/>
          </a:xfrm>
          <a:prstGeom prst="rect">
            <a:avLst/>
          </a:prstGeom>
          <a:solidFill>
            <a:schemeClr val="accent6">
              <a:lumMod val="60000"/>
              <a:lumOff val="40000"/>
            </a:schemeClr>
          </a:solidFill>
          <a:ln w="9525">
            <a:noFill/>
            <a:miter lim="800000"/>
            <a:headEnd/>
            <a:tailEnd/>
          </a:ln>
        </p:spPr>
        <p:txBody>
          <a:bodyPr>
            <a:spAutoFit/>
          </a:bodyPr>
          <a:lstStyle/>
          <a:p>
            <a:pPr algn="ctr" eaLnBrk="1" hangingPunct="1"/>
            <a:r>
              <a:rPr lang="es-ES_tradnl" altLang="es-ES" sz="1400" dirty="0"/>
              <a:t>Fiscal Compact </a:t>
            </a:r>
            <a:endParaRPr lang="es-ES" altLang="es-ES" sz="1400" dirty="0"/>
          </a:p>
        </p:txBody>
      </p:sp>
      <p:sp>
        <p:nvSpPr>
          <p:cNvPr id="5145" name="28 CuadroTexto"/>
          <p:cNvSpPr txBox="1">
            <a:spLocks noChangeArrowheads="1"/>
          </p:cNvSpPr>
          <p:nvPr/>
        </p:nvSpPr>
        <p:spPr bwMode="auto">
          <a:xfrm>
            <a:off x="7896226" y="3741739"/>
            <a:ext cx="576263" cy="276225"/>
          </a:xfrm>
          <a:prstGeom prst="rect">
            <a:avLst/>
          </a:prstGeom>
          <a:noFill/>
          <a:ln w="9525">
            <a:noFill/>
            <a:miter lim="800000"/>
            <a:headEnd/>
            <a:tailEnd/>
          </a:ln>
        </p:spPr>
        <p:txBody>
          <a:bodyPr>
            <a:spAutoFit/>
          </a:bodyPr>
          <a:lstStyle/>
          <a:p>
            <a:pPr algn="ctr" eaLnBrk="1" hangingPunct="1"/>
            <a:r>
              <a:rPr lang="es-ES_tradnl" altLang="es-ES" sz="1200"/>
              <a:t>2013</a:t>
            </a:r>
            <a:endParaRPr lang="es-ES" altLang="es-ES" sz="1200"/>
          </a:p>
        </p:txBody>
      </p:sp>
      <p:cxnSp>
        <p:nvCxnSpPr>
          <p:cNvPr id="30" name="29 Conector recto"/>
          <p:cNvCxnSpPr/>
          <p:nvPr/>
        </p:nvCxnSpPr>
        <p:spPr>
          <a:xfrm>
            <a:off x="8181975" y="3141664"/>
            <a:ext cx="0" cy="503237"/>
          </a:xfrm>
          <a:prstGeom prst="line">
            <a:avLst/>
          </a:prstGeom>
        </p:spPr>
        <p:style>
          <a:lnRef idx="1">
            <a:schemeClr val="accent1"/>
          </a:lnRef>
          <a:fillRef idx="0">
            <a:schemeClr val="accent1"/>
          </a:fillRef>
          <a:effectRef idx="0">
            <a:schemeClr val="accent1"/>
          </a:effectRef>
          <a:fontRef idx="minor">
            <a:schemeClr val="tx1"/>
          </a:fontRef>
        </p:style>
      </p:cxnSp>
      <p:sp>
        <p:nvSpPr>
          <p:cNvPr id="5147" name="30 CuadroTexto"/>
          <p:cNvSpPr txBox="1">
            <a:spLocks noChangeArrowheads="1"/>
          </p:cNvSpPr>
          <p:nvPr/>
        </p:nvSpPr>
        <p:spPr bwMode="auto">
          <a:xfrm>
            <a:off x="7410451" y="2895600"/>
            <a:ext cx="1584325" cy="338554"/>
          </a:xfrm>
          <a:prstGeom prst="rect">
            <a:avLst/>
          </a:prstGeom>
          <a:solidFill>
            <a:schemeClr val="accent6">
              <a:lumMod val="60000"/>
              <a:lumOff val="40000"/>
            </a:schemeClr>
          </a:solidFill>
          <a:ln w="9525">
            <a:noFill/>
            <a:miter lim="800000"/>
            <a:headEnd/>
            <a:tailEnd/>
          </a:ln>
        </p:spPr>
        <p:txBody>
          <a:bodyPr>
            <a:spAutoFit/>
          </a:bodyPr>
          <a:lstStyle/>
          <a:p>
            <a:pPr algn="ctr" eaLnBrk="1" hangingPunct="1"/>
            <a:r>
              <a:rPr lang="es-ES_tradnl" altLang="es-ES" sz="1600" dirty="0" err="1"/>
              <a:t>Two</a:t>
            </a:r>
            <a:r>
              <a:rPr lang="es-ES_tradnl" altLang="es-ES" sz="1600" dirty="0"/>
              <a:t> Pack </a:t>
            </a:r>
            <a:endParaRPr lang="es-ES" altLang="es-ES" sz="1600" dirty="0"/>
          </a:p>
        </p:txBody>
      </p:sp>
      <p:cxnSp>
        <p:nvCxnSpPr>
          <p:cNvPr id="37" name="36 Conector recto"/>
          <p:cNvCxnSpPr/>
          <p:nvPr/>
        </p:nvCxnSpPr>
        <p:spPr>
          <a:xfrm>
            <a:off x="8832850" y="3651250"/>
            <a:ext cx="0" cy="503238"/>
          </a:xfrm>
          <a:prstGeom prst="line">
            <a:avLst/>
          </a:prstGeom>
        </p:spPr>
        <p:style>
          <a:lnRef idx="1">
            <a:schemeClr val="accent1"/>
          </a:lnRef>
          <a:fillRef idx="0">
            <a:schemeClr val="accent1"/>
          </a:fillRef>
          <a:effectRef idx="0">
            <a:schemeClr val="accent1"/>
          </a:effectRef>
          <a:fontRef idx="minor">
            <a:schemeClr val="tx1"/>
          </a:fontRef>
        </p:style>
      </p:cxnSp>
      <p:sp>
        <p:nvSpPr>
          <p:cNvPr id="5149" name="37 CuadroTexto"/>
          <p:cNvSpPr txBox="1">
            <a:spLocks noChangeArrowheads="1"/>
          </p:cNvSpPr>
          <p:nvPr/>
        </p:nvSpPr>
        <p:spPr bwMode="auto">
          <a:xfrm>
            <a:off x="8543926" y="3328989"/>
            <a:ext cx="576263" cy="276225"/>
          </a:xfrm>
          <a:prstGeom prst="rect">
            <a:avLst/>
          </a:prstGeom>
          <a:noFill/>
          <a:ln w="9525">
            <a:noFill/>
            <a:miter lim="800000"/>
            <a:headEnd/>
            <a:tailEnd/>
          </a:ln>
        </p:spPr>
        <p:txBody>
          <a:bodyPr>
            <a:spAutoFit/>
          </a:bodyPr>
          <a:lstStyle/>
          <a:p>
            <a:pPr algn="ctr" eaLnBrk="1" hangingPunct="1"/>
            <a:r>
              <a:rPr lang="es-ES_tradnl" altLang="es-ES" sz="1200"/>
              <a:t>2015</a:t>
            </a:r>
            <a:endParaRPr lang="es-ES" altLang="es-ES" sz="1200"/>
          </a:p>
        </p:txBody>
      </p:sp>
      <p:sp>
        <p:nvSpPr>
          <p:cNvPr id="5150" name="38 CuadroTexto"/>
          <p:cNvSpPr txBox="1">
            <a:spLocks noChangeArrowheads="1"/>
          </p:cNvSpPr>
          <p:nvPr/>
        </p:nvSpPr>
        <p:spPr bwMode="auto">
          <a:xfrm>
            <a:off x="8256242" y="4198939"/>
            <a:ext cx="1484659" cy="954107"/>
          </a:xfrm>
          <a:prstGeom prst="rect">
            <a:avLst/>
          </a:prstGeom>
          <a:solidFill>
            <a:srgbClr val="00B0F0"/>
          </a:solidFill>
          <a:ln w="9525">
            <a:solidFill>
              <a:schemeClr val="accent1">
                <a:lumMod val="20000"/>
                <a:lumOff val="80000"/>
              </a:schemeClr>
            </a:solidFill>
            <a:miter lim="800000"/>
            <a:headEnd/>
            <a:tailEnd/>
          </a:ln>
        </p:spPr>
        <p:txBody>
          <a:bodyPr wrap="square">
            <a:spAutoFit/>
          </a:bodyPr>
          <a:lstStyle/>
          <a:p>
            <a:pPr algn="ctr" eaLnBrk="1" hangingPunct="1"/>
            <a:r>
              <a:rPr lang="es-ES_tradnl" altLang="es-ES" sz="1400" dirty="0" err="1"/>
              <a:t>Flexibility</a:t>
            </a:r>
            <a:r>
              <a:rPr lang="es-ES_tradnl" altLang="es-ES" sz="1400" dirty="0"/>
              <a:t> </a:t>
            </a:r>
            <a:r>
              <a:rPr lang="es-ES_tradnl" altLang="es-ES" sz="1400" dirty="0" err="1"/>
              <a:t>Communcation</a:t>
            </a:r>
            <a:r>
              <a:rPr lang="es-ES_tradnl" altLang="es-ES" sz="1400" dirty="0"/>
              <a:t> and 5 </a:t>
            </a:r>
            <a:r>
              <a:rPr lang="es-ES_tradnl" altLang="es-ES" sz="1400" dirty="0" err="1"/>
              <a:t>Presidents</a:t>
            </a:r>
            <a:r>
              <a:rPr lang="es-ES_tradnl" altLang="es-ES" sz="1400" dirty="0"/>
              <a:t> </a:t>
            </a:r>
            <a:r>
              <a:rPr lang="es-ES_tradnl" altLang="es-ES" sz="1400" dirty="0" err="1"/>
              <a:t>Report</a:t>
            </a:r>
            <a:r>
              <a:rPr lang="es-ES_tradnl" altLang="es-ES" sz="1400" dirty="0"/>
              <a:t> </a:t>
            </a:r>
            <a:endParaRPr lang="es-ES" altLang="es-ES" sz="1400" dirty="0"/>
          </a:p>
        </p:txBody>
      </p:sp>
      <p:cxnSp>
        <p:nvCxnSpPr>
          <p:cNvPr id="40" name="39 Conector recto"/>
          <p:cNvCxnSpPr/>
          <p:nvPr/>
        </p:nvCxnSpPr>
        <p:spPr>
          <a:xfrm>
            <a:off x="9551988" y="3146426"/>
            <a:ext cx="0" cy="504825"/>
          </a:xfrm>
          <a:prstGeom prst="line">
            <a:avLst/>
          </a:prstGeom>
        </p:spPr>
        <p:style>
          <a:lnRef idx="1">
            <a:schemeClr val="accent1"/>
          </a:lnRef>
          <a:fillRef idx="0">
            <a:schemeClr val="accent1"/>
          </a:fillRef>
          <a:effectRef idx="0">
            <a:schemeClr val="accent1"/>
          </a:effectRef>
          <a:fontRef idx="minor">
            <a:schemeClr val="tx1"/>
          </a:fontRef>
        </p:style>
      </p:cxnSp>
      <p:sp>
        <p:nvSpPr>
          <p:cNvPr id="5152" name="40 CuadroTexto"/>
          <p:cNvSpPr txBox="1">
            <a:spLocks noChangeArrowheads="1"/>
          </p:cNvSpPr>
          <p:nvPr/>
        </p:nvSpPr>
        <p:spPr bwMode="auto">
          <a:xfrm>
            <a:off x="9264651" y="3767138"/>
            <a:ext cx="576263" cy="277812"/>
          </a:xfrm>
          <a:prstGeom prst="rect">
            <a:avLst/>
          </a:prstGeom>
          <a:noFill/>
          <a:ln w="9525">
            <a:noFill/>
            <a:miter lim="800000"/>
            <a:headEnd/>
            <a:tailEnd/>
          </a:ln>
        </p:spPr>
        <p:txBody>
          <a:bodyPr>
            <a:spAutoFit/>
          </a:bodyPr>
          <a:lstStyle/>
          <a:p>
            <a:pPr algn="ctr" eaLnBrk="1" hangingPunct="1"/>
            <a:r>
              <a:rPr lang="es-ES_tradnl" altLang="es-ES" sz="1200"/>
              <a:t>2016</a:t>
            </a:r>
            <a:endParaRPr lang="es-ES" altLang="es-ES" sz="1200"/>
          </a:p>
        </p:txBody>
      </p:sp>
      <p:sp>
        <p:nvSpPr>
          <p:cNvPr id="5153" name="41 CuadroTexto"/>
          <p:cNvSpPr txBox="1">
            <a:spLocks noChangeArrowheads="1"/>
          </p:cNvSpPr>
          <p:nvPr/>
        </p:nvSpPr>
        <p:spPr bwMode="auto">
          <a:xfrm>
            <a:off x="8756651" y="2365802"/>
            <a:ext cx="1584325" cy="830997"/>
          </a:xfrm>
          <a:prstGeom prst="rect">
            <a:avLst/>
          </a:prstGeom>
          <a:solidFill>
            <a:schemeClr val="accent2">
              <a:lumMod val="60000"/>
              <a:lumOff val="40000"/>
            </a:schemeClr>
          </a:solidFill>
          <a:ln w="9525">
            <a:noFill/>
            <a:miter lim="800000"/>
            <a:headEnd/>
            <a:tailEnd/>
          </a:ln>
        </p:spPr>
        <p:txBody>
          <a:bodyPr>
            <a:spAutoFit/>
          </a:bodyPr>
          <a:lstStyle/>
          <a:p>
            <a:pPr algn="ctr" eaLnBrk="1" hangingPunct="1"/>
            <a:r>
              <a:rPr lang="es-ES_tradnl" altLang="es-ES" sz="1600" dirty="0" err="1"/>
              <a:t>Expenditure</a:t>
            </a:r>
            <a:r>
              <a:rPr lang="es-ES_tradnl" altLang="es-ES" sz="1600" dirty="0"/>
              <a:t> </a:t>
            </a:r>
            <a:r>
              <a:rPr lang="es-ES_tradnl" altLang="es-ES" sz="1600" dirty="0" err="1"/>
              <a:t>benchmark</a:t>
            </a:r>
            <a:r>
              <a:rPr lang="es-ES_tradnl" altLang="es-ES" sz="1600" dirty="0"/>
              <a:t> </a:t>
            </a:r>
            <a:r>
              <a:rPr lang="es-ES_tradnl" altLang="es-ES" sz="1600" dirty="0" err="1"/>
              <a:t>reform</a:t>
            </a:r>
            <a:endParaRPr lang="es-ES" altLang="es-ES" sz="1600" dirty="0"/>
          </a:p>
        </p:txBody>
      </p:sp>
      <p:sp>
        <p:nvSpPr>
          <p:cNvPr id="3" name="CuadroTexto 2">
            <a:extLst>
              <a:ext uri="{FF2B5EF4-FFF2-40B4-BE49-F238E27FC236}">
                <a16:creationId xmlns:a16="http://schemas.microsoft.com/office/drawing/2014/main" id="{B459038F-82DE-45AE-990A-E7E74B30EECD}"/>
              </a:ext>
            </a:extLst>
          </p:cNvPr>
          <p:cNvSpPr txBox="1"/>
          <p:nvPr/>
        </p:nvSpPr>
        <p:spPr>
          <a:xfrm>
            <a:off x="8104188" y="5104956"/>
            <a:ext cx="2520824" cy="1169551"/>
          </a:xfrm>
          <a:prstGeom prst="rect">
            <a:avLst/>
          </a:prstGeom>
          <a:solidFill>
            <a:srgbClr val="00B0F0"/>
          </a:solidFill>
        </p:spPr>
        <p:txBody>
          <a:bodyPr wrap="square" rtlCol="0">
            <a:spAutoFit/>
          </a:bodyPr>
          <a:lstStyle/>
          <a:p>
            <a:r>
              <a:rPr lang="en-GB" sz="1400" dirty="0"/>
              <a:t>Jeroen Dijsselbloem, Martin Schulz, Donald Tusk and Jean-Claude Juncker (Mario Draghi joined by conference call), 16 June 2015</a:t>
            </a:r>
            <a:endParaRPr lang="es-ES" sz="1400" dirty="0"/>
          </a:p>
        </p:txBody>
      </p:sp>
      <p:sp>
        <p:nvSpPr>
          <p:cNvPr id="4" name="Título 1">
            <a:extLst>
              <a:ext uri="{FF2B5EF4-FFF2-40B4-BE49-F238E27FC236}">
                <a16:creationId xmlns:a16="http://schemas.microsoft.com/office/drawing/2014/main" id="{8AC06F47-87CB-5AEC-9792-8795CEBCCBC0}"/>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3. EUROZONE CRISIS : TIMELINE</a:t>
            </a:r>
            <a:endParaRPr lang="es-ES" sz="16800" b="1" dirty="0">
              <a:solidFill>
                <a:schemeClr val="tx1">
                  <a:lumMod val="85000"/>
                  <a:lumOff val="15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1F8DE8-5BC9-4462-824E-AD94949AB4DE}"/>
              </a:ext>
            </a:extLst>
          </p:cNvPr>
          <p:cNvSpPr>
            <a:spLocks noGrp="1"/>
          </p:cNvSpPr>
          <p:nvPr>
            <p:ph type="title"/>
          </p:nvPr>
        </p:nvSpPr>
        <p:spPr>
          <a:xfrm>
            <a:off x="1094800" y="908720"/>
            <a:ext cx="8229600" cy="706090"/>
          </a:xfrm>
        </p:spPr>
        <p:txBody>
          <a:bodyPr>
            <a:noAutofit/>
          </a:bodyPr>
          <a:lstStyle/>
          <a:p>
            <a:br>
              <a:rPr lang="en-GB" sz="4200" dirty="0"/>
            </a:br>
            <a:r>
              <a:rPr lang="en-GB" sz="4200" b="1" dirty="0">
                <a:solidFill>
                  <a:schemeClr val="tx1">
                    <a:lumMod val="85000"/>
                    <a:lumOff val="15000"/>
                  </a:schemeClr>
                </a:solidFill>
              </a:rPr>
              <a:t>AGENDA</a:t>
            </a:r>
            <a:endParaRPr lang="es-ES" sz="4200" b="1" dirty="0">
              <a:solidFill>
                <a:schemeClr val="tx1">
                  <a:lumMod val="85000"/>
                  <a:lumOff val="15000"/>
                </a:schemeClr>
              </a:solidFill>
            </a:endParaRPr>
          </a:p>
        </p:txBody>
      </p:sp>
      <p:sp>
        <p:nvSpPr>
          <p:cNvPr id="5" name="Marcador de contenido 4">
            <a:extLst>
              <a:ext uri="{FF2B5EF4-FFF2-40B4-BE49-F238E27FC236}">
                <a16:creationId xmlns:a16="http://schemas.microsoft.com/office/drawing/2014/main" id="{9A448019-9BAB-D27E-3703-74522E132A4A}"/>
              </a:ext>
            </a:extLst>
          </p:cNvPr>
          <p:cNvSpPr>
            <a:spLocks noGrp="1"/>
          </p:cNvSpPr>
          <p:nvPr>
            <p:ph idx="1"/>
          </p:nvPr>
        </p:nvSpPr>
        <p:spPr/>
        <p:txBody>
          <a:bodyPr>
            <a:normAutofit/>
          </a:bodyPr>
          <a:lstStyle/>
          <a:p>
            <a:pPr marL="0" indent="0">
              <a:buNone/>
            </a:pPr>
            <a:r>
              <a:rPr lang="es-ES" sz="2800" dirty="0"/>
              <a:t>1. Instituciones de la UE</a:t>
            </a:r>
          </a:p>
          <a:p>
            <a:pPr marL="0" indent="0">
              <a:buNone/>
            </a:pPr>
            <a:r>
              <a:rPr lang="es-ES" sz="2800" dirty="0"/>
              <a:t>2. Arquitectura fundacional (1992-2009)</a:t>
            </a:r>
          </a:p>
          <a:p>
            <a:pPr marL="0" indent="0">
              <a:buNone/>
            </a:pPr>
            <a:r>
              <a:rPr lang="es-ES" sz="2800" dirty="0"/>
              <a:t>3. La crisis y las reformas de la eurozona (2009-	2015)</a:t>
            </a:r>
          </a:p>
          <a:p>
            <a:pPr marL="0" indent="0">
              <a:buNone/>
            </a:pPr>
            <a:r>
              <a:rPr lang="es-ES" sz="2800" dirty="0"/>
              <a:t>4. Crisis del Covid-19 (2020-2021)</a:t>
            </a:r>
          </a:p>
          <a:p>
            <a:pPr marL="0" indent="0">
              <a:buNone/>
            </a:pPr>
            <a:r>
              <a:rPr lang="es-ES" sz="2800" dirty="0"/>
              <a:t>5. Invasión rusa de Ucrania (2022-2023)</a:t>
            </a:r>
          </a:p>
          <a:p>
            <a:pPr marL="0" indent="0">
              <a:buNone/>
            </a:pPr>
            <a:r>
              <a:rPr lang="es-ES" sz="2800" dirty="0"/>
              <a:t>6. Reforma de la gobernanza económica (2024)</a:t>
            </a:r>
          </a:p>
          <a:p>
            <a:pPr marL="0" indent="0">
              <a:buNone/>
            </a:pPr>
            <a:r>
              <a:rPr lang="es-ES" sz="2800" dirty="0"/>
              <a:t>7. Caso español</a:t>
            </a:r>
            <a:endParaRPr lang="en-US" sz="2800" dirty="0"/>
          </a:p>
          <a:p>
            <a:endParaRPr lang="es-ES" sz="2400" dirty="0"/>
          </a:p>
        </p:txBody>
      </p:sp>
    </p:spTree>
    <p:extLst>
      <p:ext uri="{BB962C8B-B14F-4D97-AF65-F5344CB8AC3E}">
        <p14:creationId xmlns:p14="http://schemas.microsoft.com/office/powerpoint/2010/main" val="38555685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66800" y="1916832"/>
            <a:ext cx="10058400" cy="4320480"/>
          </a:xfrm>
        </p:spPr>
        <p:txBody>
          <a:bodyPr>
            <a:noAutofit/>
          </a:bodyPr>
          <a:lstStyle/>
          <a:p>
            <a:pPr marL="363538" indent="-363538">
              <a:spcBef>
                <a:spcPts val="0"/>
              </a:spcBef>
              <a:spcAft>
                <a:spcPts val="1200"/>
              </a:spcAft>
              <a:buFont typeface="Arial" panose="020B0604020202020204" pitchFamily="34" charset="0"/>
              <a:buChar char="•"/>
            </a:pPr>
            <a:r>
              <a:rPr lang="es-ES" b="1" dirty="0"/>
              <a:t>Crisis financiera mundial (2007-2009)</a:t>
            </a:r>
          </a:p>
          <a:p>
            <a:pPr marL="363538" indent="-363538">
              <a:spcBef>
                <a:spcPts val="0"/>
              </a:spcBef>
              <a:spcAft>
                <a:spcPts val="1200"/>
              </a:spcAft>
              <a:buFont typeface="Arial" panose="020B0604020202020204" pitchFamily="34" charset="0"/>
              <a:buChar char="•"/>
            </a:pPr>
            <a:r>
              <a:rPr lang="es-ES" dirty="0"/>
              <a:t>Comenzó en los EE. UU. en la primavera de 2007 y pronto </a:t>
            </a:r>
            <a:r>
              <a:rPr lang="es-ES" dirty="0">
                <a:solidFill>
                  <a:srgbClr val="0070C0"/>
                </a:solidFill>
              </a:rPr>
              <a:t>se extendió  a Europa. </a:t>
            </a:r>
          </a:p>
          <a:p>
            <a:pPr marL="363538" indent="-363538">
              <a:spcBef>
                <a:spcPts val="0"/>
              </a:spcBef>
              <a:spcAft>
                <a:spcPts val="1200"/>
              </a:spcAft>
              <a:buFont typeface="Arial" panose="020B0604020202020204" pitchFamily="34" charset="0"/>
              <a:buChar char="•"/>
            </a:pPr>
            <a:r>
              <a:rPr lang="es-ES" b="1" dirty="0"/>
              <a:t>En la UE, provocó una crisis bancaria (2008</a:t>
            </a:r>
            <a:r>
              <a:rPr lang="es-ES" dirty="0"/>
              <a:t>), con una salida repentina y masiva de su financiación en los bancos de algunos Estados miembros (Irlanda, España, etc.). </a:t>
            </a:r>
          </a:p>
          <a:p>
            <a:pPr marL="363538" indent="-363538">
              <a:spcBef>
                <a:spcPts val="0"/>
              </a:spcBef>
              <a:spcAft>
                <a:spcPts val="1200"/>
              </a:spcAft>
              <a:buFont typeface="Arial" panose="020B0604020202020204" pitchFamily="34" charset="0"/>
              <a:buChar char="•"/>
            </a:pPr>
            <a:r>
              <a:rPr lang="es-ES" b="1" dirty="0">
                <a:solidFill>
                  <a:srgbClr val="0070C0"/>
                </a:solidFill>
              </a:rPr>
              <a:t>La crisis mostró un fracaso de la regulación y supervisión bancaria nacional.</a:t>
            </a:r>
          </a:p>
          <a:p>
            <a:pPr marL="363538" indent="-363538">
              <a:spcBef>
                <a:spcPts val="0"/>
              </a:spcBef>
              <a:spcAft>
                <a:spcPts val="1200"/>
              </a:spcAft>
              <a:buFont typeface="Arial" panose="020B0604020202020204" pitchFamily="34" charset="0"/>
              <a:buChar char="•"/>
            </a:pPr>
            <a:r>
              <a:rPr lang="es-ES" b="1" dirty="0"/>
              <a:t>Solución: políticas fiscales y monetarias</a:t>
            </a:r>
          </a:p>
          <a:p>
            <a:pPr marL="363538" indent="-363538">
              <a:spcBef>
                <a:spcPts val="0"/>
              </a:spcBef>
              <a:spcAft>
                <a:spcPts val="1200"/>
              </a:spcAft>
              <a:buFont typeface="Arial" panose="020B0604020202020204" pitchFamily="34" charset="0"/>
              <a:buChar char="•"/>
            </a:pPr>
            <a:r>
              <a:rPr lang="es-ES" dirty="0"/>
              <a:t>El BCE proporcionó liquidez al sistema financiero: </a:t>
            </a:r>
            <a:r>
              <a:rPr lang="es-ES" i="1" dirty="0"/>
              <a:t>barra libre de liquidez para los bancos</a:t>
            </a:r>
          </a:p>
          <a:p>
            <a:pPr marL="363538" indent="-363538">
              <a:spcBef>
                <a:spcPts val="0"/>
              </a:spcBef>
              <a:spcAft>
                <a:spcPts val="1200"/>
              </a:spcAft>
              <a:buFont typeface="Arial" panose="020B0604020202020204" pitchFamily="34" charset="0"/>
              <a:buChar char="•"/>
            </a:pPr>
            <a:r>
              <a:rPr lang="es-ES" dirty="0"/>
              <a:t>Los Estados miembros utilizaron la </a:t>
            </a:r>
            <a:r>
              <a:rPr lang="es-ES" b="1" dirty="0">
                <a:solidFill>
                  <a:srgbClr val="0070C0"/>
                </a:solidFill>
              </a:rPr>
              <a:t>política fiscal </a:t>
            </a:r>
            <a:r>
              <a:rPr lang="es-ES" dirty="0"/>
              <a:t>para evitar una recesión (déficits públicos más altos, por ejemplo, en 2010 el gobierno irlandés gastó más del 30 por ciento de su PIB en rescates bancarios).</a:t>
            </a:r>
          </a:p>
          <a:p>
            <a:pPr marL="363538" indent="-363538">
              <a:spcBef>
                <a:spcPts val="0"/>
              </a:spcBef>
              <a:spcAft>
                <a:spcPts val="1200"/>
              </a:spcAft>
              <a:buFont typeface="Arial" panose="020B0604020202020204" pitchFamily="34" charset="0"/>
              <a:buChar char="•"/>
            </a:pPr>
            <a:r>
              <a:rPr lang="es-ES" b="1" dirty="0"/>
              <a:t>Resultado: </a:t>
            </a:r>
            <a:r>
              <a:rPr lang="es-ES" dirty="0">
                <a:solidFill>
                  <a:srgbClr val="0070C0"/>
                </a:solidFill>
              </a:rPr>
              <a:t>recesión profunda pero de corta duración</a:t>
            </a:r>
            <a:endParaRPr lang="en-GB" sz="1400" dirty="0">
              <a:solidFill>
                <a:srgbClr val="0070C0"/>
              </a:solidFill>
            </a:endParaRPr>
          </a:p>
          <a:p>
            <a:pPr marL="363538" indent="-363538">
              <a:spcBef>
                <a:spcPts val="0"/>
              </a:spcBef>
              <a:spcAft>
                <a:spcPts val="1200"/>
              </a:spcAft>
              <a:buFont typeface="Arial" panose="020B0604020202020204" pitchFamily="34" charset="0"/>
              <a:buChar char="•"/>
            </a:pPr>
            <a:endParaRPr lang="en-GB" sz="2400" dirty="0"/>
          </a:p>
          <a:p>
            <a:pPr marL="363538" indent="-363538">
              <a:spcBef>
                <a:spcPts val="0"/>
              </a:spcBef>
              <a:spcAft>
                <a:spcPts val="1200"/>
              </a:spcAft>
              <a:buFont typeface="Arial" panose="020B0604020202020204" pitchFamily="34" charset="0"/>
              <a:buChar char="•"/>
            </a:pPr>
            <a:endParaRPr lang="en-GB" sz="2400" dirty="0"/>
          </a:p>
          <a:p>
            <a:pPr>
              <a:spcBef>
                <a:spcPts val="0"/>
              </a:spcBef>
              <a:spcAft>
                <a:spcPts val="1200"/>
              </a:spcAft>
            </a:pPr>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3. </a:t>
            </a:r>
            <a:r>
              <a:rPr lang="en-GB" sz="14400" b="1" dirty="0">
                <a:solidFill>
                  <a:schemeClr val="tx1">
                    <a:lumMod val="85000"/>
                    <a:lumOff val="15000"/>
                  </a:schemeClr>
                </a:solidFill>
              </a:rPr>
              <a:t>CRISIS de la EUROZONA: CRISIS FINANCIERA  GLOBAL</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9248346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a:extLst>
              <a:ext uri="{FF2B5EF4-FFF2-40B4-BE49-F238E27FC236}">
                <a16:creationId xmlns:a16="http://schemas.microsoft.com/office/drawing/2014/main" id="{2798A59E-F3E3-062A-0BDF-AA5C6FC2C945}"/>
              </a:ext>
            </a:extLst>
          </p:cNvPr>
          <p:cNvSpPr txBox="1">
            <a:spLocks/>
          </p:cNvSpPr>
          <p:nvPr/>
        </p:nvSpPr>
        <p:spPr>
          <a:xfrm>
            <a:off x="1207840" y="1925216"/>
            <a:ext cx="10058400" cy="3231976"/>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363538" indent="-363538">
              <a:spcBef>
                <a:spcPts val="0"/>
              </a:spcBef>
              <a:spcAft>
                <a:spcPts val="1200"/>
              </a:spcAft>
              <a:buFont typeface="Arial" panose="020B0604020202020204" pitchFamily="34" charset="0"/>
              <a:buChar char="•"/>
            </a:pPr>
            <a:r>
              <a:rPr lang="es-ES" sz="2400" b="1" dirty="0"/>
              <a:t>La crisis financiera global que comenzó en 2008 se transformó en una crisis de deuda soberana en Europa en 2010: </a:t>
            </a:r>
          </a:p>
          <a:p>
            <a:pPr marL="363538" indent="-363538">
              <a:spcBef>
                <a:spcPts val="0"/>
              </a:spcBef>
              <a:spcAft>
                <a:spcPts val="1200"/>
              </a:spcAft>
              <a:buFont typeface="Arial" panose="020B0604020202020204" pitchFamily="34" charset="0"/>
              <a:buChar char="•"/>
            </a:pPr>
            <a:r>
              <a:rPr lang="es-ES" sz="2400" b="1" dirty="0"/>
              <a:t>El problema comenzó en Grecia (2010): </a:t>
            </a:r>
            <a:r>
              <a:rPr lang="es-ES" sz="2400" dirty="0"/>
              <a:t>las preocupaciones del mercado sobre la sostenibilidad de la deuda pública se vieron amplificadas por revisiones a gran escala de sus estadísticas fiscales.</a:t>
            </a:r>
          </a:p>
          <a:p>
            <a:pPr marL="363538" indent="-363538">
              <a:spcBef>
                <a:spcPts val="0"/>
              </a:spcBef>
              <a:spcAft>
                <a:spcPts val="1200"/>
              </a:spcAft>
              <a:buFont typeface="Arial" panose="020B0604020202020204" pitchFamily="34" charset="0"/>
              <a:buChar char="•"/>
            </a:pPr>
            <a:r>
              <a:rPr lang="es-ES" sz="2400" b="1" dirty="0">
                <a:solidFill>
                  <a:srgbClr val="0070C0"/>
                </a:solidFill>
              </a:rPr>
              <a:t>El contagio se extendió rápidamente a otros países vulnerables, que sufrieron una serie de crisis que vincularon las deudas soberanas y el sector financiero.</a:t>
            </a:r>
            <a:endParaRPr lang="en-GB" sz="2400" dirty="0">
              <a:solidFill>
                <a:srgbClr val="0070C0"/>
              </a:solidFill>
            </a:endParaRPr>
          </a:p>
          <a:p>
            <a:pPr marL="363538" indent="-363538">
              <a:spcBef>
                <a:spcPts val="0"/>
              </a:spcBef>
              <a:spcAft>
                <a:spcPts val="1200"/>
              </a:spcAft>
              <a:buFont typeface="Arial" panose="020B0604020202020204" pitchFamily="34" charset="0"/>
              <a:buChar char="•"/>
            </a:pPr>
            <a:endParaRPr lang="es-ES" sz="2400" dirty="0"/>
          </a:p>
          <a:p>
            <a:pPr marL="363538" indent="-363538">
              <a:spcBef>
                <a:spcPts val="0"/>
              </a:spcBef>
              <a:spcAft>
                <a:spcPts val="1200"/>
              </a:spcAft>
              <a:buFont typeface="Arial" panose="020B0604020202020204" pitchFamily="34" charset="0"/>
              <a:buChar char="•"/>
            </a:pPr>
            <a:r>
              <a:rPr lang="es-ES" sz="2400" b="1" dirty="0"/>
              <a:t>Soluciones: </a:t>
            </a:r>
          </a:p>
          <a:p>
            <a:pPr marL="363538" indent="-363538">
              <a:spcBef>
                <a:spcPts val="0"/>
              </a:spcBef>
              <a:spcAft>
                <a:spcPts val="1200"/>
              </a:spcAft>
              <a:buFont typeface="Arial" panose="020B0604020202020204" pitchFamily="34" charset="0"/>
              <a:buChar char="•"/>
            </a:pPr>
            <a:r>
              <a:rPr lang="es-ES" sz="2400" dirty="0"/>
              <a:t>Operación conjunta de rescate del FMI, la UE y el BCE (“Troika”)</a:t>
            </a:r>
          </a:p>
          <a:p>
            <a:pPr marL="363538" indent="-363538">
              <a:spcBef>
                <a:spcPts val="0"/>
              </a:spcBef>
              <a:spcAft>
                <a:spcPts val="1200"/>
              </a:spcAft>
              <a:buFont typeface="Arial" panose="020B0604020202020204" pitchFamily="34" charset="0"/>
              <a:buChar char="•"/>
            </a:pPr>
            <a:r>
              <a:rPr lang="es-ES" sz="2400" b="1" dirty="0">
                <a:solidFill>
                  <a:srgbClr val="0070C0"/>
                </a:solidFill>
              </a:rPr>
              <a:t>Creación Fondo Europeo de Estabilidad Financiera (FEEF)</a:t>
            </a:r>
            <a:endParaRPr lang="en-GB" sz="2400" dirty="0">
              <a:solidFill>
                <a:srgbClr val="0070C0"/>
              </a:solidFill>
            </a:endParaRPr>
          </a:p>
          <a:p>
            <a:pPr marL="363538" indent="-363538">
              <a:spcBef>
                <a:spcPts val="0"/>
              </a:spcBef>
              <a:spcAft>
                <a:spcPts val="1200"/>
              </a:spcAft>
              <a:buFont typeface="Arial" panose="020B0604020202020204" pitchFamily="34" charset="0"/>
              <a:buChar char="•"/>
            </a:pPr>
            <a:endParaRPr lang="en-GB" sz="2400" dirty="0"/>
          </a:p>
          <a:p>
            <a:pPr>
              <a:spcBef>
                <a:spcPts val="0"/>
              </a:spcBef>
              <a:spcAft>
                <a:spcPts val="1200"/>
              </a:spcAft>
            </a:pPr>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2800" b="1" dirty="0">
                <a:solidFill>
                  <a:schemeClr val="tx1">
                    <a:lumMod val="85000"/>
                    <a:lumOff val="15000"/>
                  </a:schemeClr>
                </a:solidFill>
              </a:rPr>
              <a:t>3. CRISIS de la EUROZONA: CRISIS de la DEUDA SOBERANA</a:t>
            </a:r>
            <a:endParaRPr lang="es-ES" sz="16800" b="1" dirty="0">
              <a:solidFill>
                <a:schemeClr val="tx1">
                  <a:lumMod val="85000"/>
                  <a:lumOff val="15000"/>
                </a:schemeClr>
              </a:solidFill>
            </a:endParaRPr>
          </a:p>
        </p:txBody>
      </p:sp>
      <p:sp>
        <p:nvSpPr>
          <p:cNvPr id="6" name="Marcador de contenido 5">
            <a:extLst>
              <a:ext uri="{FF2B5EF4-FFF2-40B4-BE49-F238E27FC236}">
                <a16:creationId xmlns:a16="http://schemas.microsoft.com/office/drawing/2014/main" id="{92C51054-220D-4E74-820E-BC7E60CCB3F2}"/>
              </a:ext>
            </a:extLst>
          </p:cNvPr>
          <p:cNvSpPr>
            <a:spLocks noGrp="1"/>
          </p:cNvSpPr>
          <p:nvPr>
            <p:ph idx="1"/>
          </p:nvPr>
        </p:nvSpPr>
        <p:spPr>
          <a:xfrm>
            <a:off x="551384" y="1719042"/>
            <a:ext cx="11640616" cy="4662286"/>
          </a:xfrm>
        </p:spPr>
        <p:txBody>
          <a:bodyPr/>
          <a:lstStyle/>
          <a:p>
            <a:endParaRPr lang="en-US" dirty="0"/>
          </a:p>
        </p:txBody>
      </p:sp>
    </p:spTree>
    <p:extLst>
      <p:ext uri="{BB962C8B-B14F-4D97-AF65-F5344CB8AC3E}">
        <p14:creationId xmlns:p14="http://schemas.microsoft.com/office/powerpoint/2010/main" val="6404802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9DB47C-AF19-4564-B3E7-5721AB268F93}"/>
              </a:ext>
            </a:extLst>
          </p:cNvPr>
          <p:cNvSpPr>
            <a:spLocks noGrp="1"/>
          </p:cNvSpPr>
          <p:nvPr>
            <p:ph type="title"/>
          </p:nvPr>
        </p:nvSpPr>
        <p:spPr>
          <a:xfrm>
            <a:off x="1097280" y="286603"/>
            <a:ext cx="10058400" cy="702303"/>
          </a:xfrm>
        </p:spPr>
        <p:txBody>
          <a:bodyPr>
            <a:normAutofit fontScale="90000"/>
          </a:bodyPr>
          <a:lstStyle/>
          <a:p>
            <a:r>
              <a:rPr lang="es-ES" sz="2800" dirty="0"/>
              <a:t>DIFERENCIAL DE LA DEUDA: puntos básicos para cada Estado de su deuda respecto al bono alemán a diez años</a:t>
            </a:r>
            <a:endParaRPr lang="en-US" sz="2800" dirty="0"/>
          </a:p>
        </p:txBody>
      </p:sp>
      <p:sp>
        <p:nvSpPr>
          <p:cNvPr id="3" name="Marcador de contenido 2">
            <a:extLst>
              <a:ext uri="{FF2B5EF4-FFF2-40B4-BE49-F238E27FC236}">
                <a16:creationId xmlns:a16="http://schemas.microsoft.com/office/drawing/2014/main" id="{B06469AE-BC4E-4BEC-8D9A-D0B70BD99DAD}"/>
              </a:ext>
            </a:extLst>
          </p:cNvPr>
          <p:cNvSpPr>
            <a:spLocks noGrp="1"/>
          </p:cNvSpPr>
          <p:nvPr>
            <p:ph idx="1"/>
          </p:nvPr>
        </p:nvSpPr>
        <p:spPr/>
        <p:txBody>
          <a:bodyPr/>
          <a:lstStyle/>
          <a:p>
            <a:endParaRPr lang="en-US"/>
          </a:p>
        </p:txBody>
      </p:sp>
      <p:pic>
        <p:nvPicPr>
          <p:cNvPr id="4" name="Imagen 3">
            <a:extLst>
              <a:ext uri="{FF2B5EF4-FFF2-40B4-BE49-F238E27FC236}">
                <a16:creationId xmlns:a16="http://schemas.microsoft.com/office/drawing/2014/main" id="{A7A3E986-AE49-44DF-9122-DFB7DE58504F}"/>
              </a:ext>
            </a:extLst>
          </p:cNvPr>
          <p:cNvPicPr>
            <a:picLocks noChangeAspect="1"/>
          </p:cNvPicPr>
          <p:nvPr/>
        </p:nvPicPr>
        <p:blipFill>
          <a:blip r:embed="rId2"/>
          <a:stretch>
            <a:fillRect/>
          </a:stretch>
        </p:blipFill>
        <p:spPr>
          <a:xfrm>
            <a:off x="845252" y="988906"/>
            <a:ext cx="10562456" cy="4024270"/>
          </a:xfrm>
          <a:prstGeom prst="rect">
            <a:avLst/>
          </a:prstGeom>
        </p:spPr>
      </p:pic>
      <p:pic>
        <p:nvPicPr>
          <p:cNvPr id="5" name="Imagen 4">
            <a:extLst>
              <a:ext uri="{FF2B5EF4-FFF2-40B4-BE49-F238E27FC236}">
                <a16:creationId xmlns:a16="http://schemas.microsoft.com/office/drawing/2014/main" id="{2D22D333-4980-4B94-8BC6-6D18DF543F21}"/>
              </a:ext>
            </a:extLst>
          </p:cNvPr>
          <p:cNvPicPr>
            <a:picLocks noChangeAspect="1"/>
          </p:cNvPicPr>
          <p:nvPr/>
        </p:nvPicPr>
        <p:blipFill>
          <a:blip r:embed="rId3"/>
          <a:stretch>
            <a:fillRect/>
          </a:stretch>
        </p:blipFill>
        <p:spPr>
          <a:xfrm>
            <a:off x="1036320" y="5013176"/>
            <a:ext cx="10820320" cy="1440160"/>
          </a:xfrm>
          <a:prstGeom prst="rect">
            <a:avLst/>
          </a:prstGeom>
        </p:spPr>
      </p:pic>
    </p:spTree>
    <p:extLst>
      <p:ext uri="{BB962C8B-B14F-4D97-AF65-F5344CB8AC3E}">
        <p14:creationId xmlns:p14="http://schemas.microsoft.com/office/powerpoint/2010/main" val="10831604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479376" y="1667420"/>
            <a:ext cx="11712624" cy="4705448"/>
          </a:xfrm>
        </p:spPr>
        <p:txBody>
          <a:bodyPr>
            <a:noAutofit/>
          </a:bodyPr>
          <a:lstStyle/>
          <a:p>
            <a:pPr marL="363538" indent="-363538">
              <a:spcBef>
                <a:spcPts val="0"/>
              </a:spcBef>
              <a:spcAft>
                <a:spcPts val="1200"/>
              </a:spcAft>
              <a:buFont typeface="Arial" panose="020B0604020202020204" pitchFamily="34" charset="0"/>
              <a:buChar char="•"/>
            </a:pPr>
            <a:r>
              <a:rPr lang="es-ES" b="1" dirty="0"/>
              <a:t>La crisis empujó a abordar las debilidades en el marco de gobernanza económica de la UE: </a:t>
            </a:r>
          </a:p>
          <a:p>
            <a:pPr marL="363538" indent="-363538">
              <a:spcBef>
                <a:spcPts val="0"/>
              </a:spcBef>
              <a:spcAft>
                <a:spcPts val="1200"/>
              </a:spcAft>
              <a:buFont typeface="Arial" panose="020B0604020202020204" pitchFamily="34" charset="0"/>
              <a:buChar char="•"/>
            </a:pPr>
            <a:r>
              <a:rPr lang="es-ES" dirty="0"/>
              <a:t>Desequilibrios macroeconómicos (por ejemplo, grandes déficits en cuenta corriente entre países)</a:t>
            </a:r>
          </a:p>
          <a:p>
            <a:pPr marL="363538" indent="-363538">
              <a:spcBef>
                <a:spcPts val="0"/>
              </a:spcBef>
              <a:spcAft>
                <a:spcPts val="1200"/>
              </a:spcAft>
              <a:buFont typeface="Arial" panose="020B0604020202020204" pitchFamily="34" charset="0"/>
              <a:buChar char="•"/>
            </a:pPr>
            <a:r>
              <a:rPr lang="es-ES" b="1" dirty="0"/>
              <a:t>Solución: Semestre Europeo</a:t>
            </a:r>
          </a:p>
          <a:p>
            <a:pPr marL="363538" indent="-363538">
              <a:spcBef>
                <a:spcPts val="0"/>
              </a:spcBef>
              <a:spcAft>
                <a:spcPts val="1200"/>
              </a:spcAft>
              <a:buFont typeface="Arial" panose="020B0604020202020204" pitchFamily="34" charset="0"/>
              <a:buChar char="•"/>
            </a:pPr>
            <a:r>
              <a:rPr lang="es-ES" b="1" dirty="0"/>
              <a:t>Endeudamiento:</a:t>
            </a:r>
            <a:r>
              <a:rPr lang="es-ES" dirty="0"/>
              <a:t> los mayores déficits públicos (2008-2009) llevaron a los mercados financieros a preocuparse por la sostenibilidad de las finanzas públicas (el “bucle fatal” del gobierno) </a:t>
            </a:r>
          </a:p>
          <a:p>
            <a:pPr marL="363538" indent="-363538">
              <a:spcBef>
                <a:spcPts val="0"/>
              </a:spcBef>
              <a:spcAft>
                <a:spcPts val="1200"/>
              </a:spcAft>
              <a:buFont typeface="Arial" panose="020B0604020202020204" pitchFamily="34" charset="0"/>
              <a:buChar char="•"/>
            </a:pPr>
            <a:r>
              <a:rPr lang="es-ES" b="1" dirty="0"/>
              <a:t>Solución:</a:t>
            </a:r>
            <a:r>
              <a:rPr lang="es-ES" dirty="0"/>
              <a:t> </a:t>
            </a:r>
            <a:r>
              <a:rPr lang="es-ES" dirty="0">
                <a:solidFill>
                  <a:srgbClr val="0070C0"/>
                </a:solidFill>
              </a:rPr>
              <a:t>reformar el Pacto de Estabilidad y Crecimiento (PEC) de la UE</a:t>
            </a:r>
          </a:p>
          <a:p>
            <a:pPr marL="363538" indent="-363538">
              <a:spcBef>
                <a:spcPts val="0"/>
              </a:spcBef>
              <a:spcAft>
                <a:spcPts val="1200"/>
              </a:spcAft>
              <a:buFont typeface="Arial" panose="020B0604020202020204" pitchFamily="34" charset="0"/>
              <a:buChar char="•"/>
            </a:pPr>
            <a:r>
              <a:rPr lang="es-ES" dirty="0"/>
              <a:t>Los sistemas bancario y financiero no estuvieron a salvo del incumplimiento soberano</a:t>
            </a:r>
          </a:p>
          <a:p>
            <a:pPr marL="363538" indent="-363538">
              <a:spcBef>
                <a:spcPts val="0"/>
              </a:spcBef>
              <a:spcAft>
                <a:spcPts val="1200"/>
              </a:spcAft>
              <a:buFont typeface="Arial" panose="020B0604020202020204" pitchFamily="34" charset="0"/>
              <a:buChar char="•"/>
            </a:pPr>
            <a:r>
              <a:rPr lang="es-ES" b="1" dirty="0"/>
              <a:t>Solución: </a:t>
            </a:r>
            <a:r>
              <a:rPr lang="es-ES" dirty="0">
                <a:solidFill>
                  <a:srgbClr val="0070C0"/>
                </a:solidFill>
              </a:rPr>
              <a:t>unión bancaria</a:t>
            </a:r>
          </a:p>
          <a:p>
            <a:pPr marL="363538" indent="-363538">
              <a:spcBef>
                <a:spcPts val="0"/>
              </a:spcBef>
              <a:spcAft>
                <a:spcPts val="1200"/>
              </a:spcAft>
              <a:buFont typeface="Arial" panose="020B0604020202020204" pitchFamily="34" charset="0"/>
              <a:buChar char="•"/>
            </a:pPr>
            <a:r>
              <a:rPr lang="es-ES" dirty="0"/>
              <a:t>Mecanismo permanente para abordar los problemas fiscales de los Estados miembros</a:t>
            </a:r>
          </a:p>
          <a:p>
            <a:pPr marL="363538" indent="-363538">
              <a:spcBef>
                <a:spcPts val="0"/>
              </a:spcBef>
              <a:spcAft>
                <a:spcPts val="1200"/>
              </a:spcAft>
              <a:buFont typeface="Arial" panose="020B0604020202020204" pitchFamily="34" charset="0"/>
              <a:buChar char="•"/>
            </a:pPr>
            <a:r>
              <a:rPr lang="es-ES" b="1" dirty="0"/>
              <a:t>Solución: </a:t>
            </a:r>
            <a:r>
              <a:rPr lang="es-ES" dirty="0">
                <a:solidFill>
                  <a:srgbClr val="0070C0"/>
                </a:solidFill>
              </a:rPr>
              <a:t>creación del Mecanismo Europeo de Estabilidad (MEDE)</a:t>
            </a:r>
          </a:p>
          <a:p>
            <a:pPr marL="363538" indent="-363538">
              <a:spcBef>
                <a:spcPts val="0"/>
              </a:spcBef>
              <a:spcAft>
                <a:spcPts val="1200"/>
              </a:spcAft>
              <a:buFont typeface="Arial" panose="020B0604020202020204" pitchFamily="34" charset="0"/>
              <a:buChar char="•"/>
            </a:pPr>
            <a:r>
              <a:rPr lang="es-ES" dirty="0"/>
              <a:t>Además, el </a:t>
            </a:r>
            <a:r>
              <a:rPr lang="es-ES" b="1" dirty="0">
                <a:solidFill>
                  <a:srgbClr val="0070C0"/>
                </a:solidFill>
              </a:rPr>
              <a:t>BCE</a:t>
            </a:r>
            <a:r>
              <a:rPr lang="es-ES" dirty="0"/>
              <a:t> no era un prestamista de última instancia para los bancos, por lo que implementó varias </a:t>
            </a:r>
            <a:r>
              <a:rPr lang="es-ES" dirty="0">
                <a:solidFill>
                  <a:srgbClr val="0070C0"/>
                </a:solidFill>
              </a:rPr>
              <a:t>medidas de política monetaria no convencionales </a:t>
            </a:r>
            <a:r>
              <a:rPr lang="es-ES" dirty="0"/>
              <a:t>para mejorar el crédito comercial.</a:t>
            </a:r>
            <a:endParaRPr lang="en-US" sz="2000" dirty="0"/>
          </a:p>
          <a:p>
            <a:pPr marL="363538" indent="-363538">
              <a:spcBef>
                <a:spcPts val="0"/>
              </a:spcBef>
              <a:spcAft>
                <a:spcPts val="1200"/>
              </a:spcAft>
              <a:buFont typeface="Arial" panose="020B0604020202020204" pitchFamily="34" charset="0"/>
              <a:buChar char="•"/>
            </a:pPr>
            <a:endParaRPr lang="en-GB" sz="2400" dirty="0"/>
          </a:p>
          <a:p>
            <a:pPr marL="363538" indent="-363538">
              <a:spcBef>
                <a:spcPts val="0"/>
              </a:spcBef>
              <a:spcAft>
                <a:spcPts val="1200"/>
              </a:spcAft>
              <a:buFont typeface="Arial" panose="020B0604020202020204" pitchFamily="34" charset="0"/>
              <a:buChar char="•"/>
            </a:pPr>
            <a:endParaRPr lang="en-GB" sz="2400" dirty="0"/>
          </a:p>
          <a:p>
            <a:pPr>
              <a:spcBef>
                <a:spcPts val="0"/>
              </a:spcBef>
              <a:spcAft>
                <a:spcPts val="1200"/>
              </a:spcAft>
            </a:pPr>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3. 3. CRISIS de la EUROZONA: CRISIS de la DEUDA SOBERANA</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15093283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4800" y="1772816"/>
            <a:ext cx="10257784" cy="4752528"/>
          </a:xfrm>
        </p:spPr>
        <p:txBody>
          <a:bodyPr>
            <a:noAutofit/>
          </a:bodyPr>
          <a:lstStyle/>
          <a:p>
            <a:pPr marL="363538" indent="-363538">
              <a:spcBef>
                <a:spcPts val="0"/>
              </a:spcBef>
              <a:spcAft>
                <a:spcPts val="1200"/>
              </a:spcAft>
              <a:buFont typeface="Arial" panose="020B0604020202020204" pitchFamily="34" charset="0"/>
              <a:buChar char="•"/>
            </a:pPr>
            <a:r>
              <a:rPr lang="es-ES" b="1" dirty="0"/>
              <a:t>La crisis económica de 2008 </a:t>
            </a:r>
            <a:r>
              <a:rPr lang="es-ES" dirty="0"/>
              <a:t>puso de manifiesto la necesidad de una gobernanza económica más sólida y una mejor coordinación de las políticas presupuestarias y sociales entre los Estados miembros de la UE.</a:t>
            </a:r>
          </a:p>
          <a:p>
            <a:pPr marL="363538" indent="-363538">
              <a:spcBef>
                <a:spcPts val="0"/>
              </a:spcBef>
              <a:spcAft>
                <a:spcPts val="1200"/>
              </a:spcAft>
              <a:buFont typeface="Arial" panose="020B0604020202020204" pitchFamily="34" charset="0"/>
              <a:buChar char="•"/>
            </a:pPr>
            <a:r>
              <a:rPr lang="es-ES" b="1" dirty="0">
                <a:solidFill>
                  <a:srgbClr val="0070C0"/>
                </a:solidFill>
              </a:rPr>
              <a:t>En 2010 se creó como marco para la coordinación de las políticas económicas, presupuestarias, de empleo y sociales dentro de la UE (</a:t>
            </a:r>
            <a:r>
              <a:rPr lang="es-ES" b="1" dirty="0" err="1">
                <a:solidFill>
                  <a:srgbClr val="0070C0"/>
                </a:solidFill>
              </a:rPr>
              <a:t>Two</a:t>
            </a:r>
            <a:r>
              <a:rPr lang="es-ES" b="1" dirty="0">
                <a:solidFill>
                  <a:srgbClr val="0070C0"/>
                </a:solidFill>
              </a:rPr>
              <a:t>-Pack, </a:t>
            </a:r>
            <a:r>
              <a:rPr lang="es-ES" b="1" dirty="0" err="1">
                <a:solidFill>
                  <a:srgbClr val="0070C0"/>
                </a:solidFill>
              </a:rPr>
              <a:t>Six</a:t>
            </a:r>
            <a:r>
              <a:rPr lang="es-ES" b="1" dirty="0">
                <a:solidFill>
                  <a:srgbClr val="0070C0"/>
                </a:solidFill>
              </a:rPr>
              <a:t> Pack)</a:t>
            </a:r>
          </a:p>
          <a:p>
            <a:pPr marL="363538" indent="-363538">
              <a:spcBef>
                <a:spcPts val="0"/>
              </a:spcBef>
              <a:spcAft>
                <a:spcPts val="1200"/>
              </a:spcAft>
              <a:buFont typeface="Arial" panose="020B0604020202020204" pitchFamily="34" charset="0"/>
              <a:buChar char="•"/>
            </a:pPr>
            <a:r>
              <a:rPr lang="es-ES" b="1" dirty="0"/>
              <a:t>Objetivos clave: </a:t>
            </a:r>
          </a:p>
          <a:p>
            <a:pPr marL="457200" indent="-457200">
              <a:spcBef>
                <a:spcPts val="0"/>
              </a:spcBef>
              <a:spcAft>
                <a:spcPts val="1200"/>
              </a:spcAft>
              <a:buFont typeface="+mj-lt"/>
              <a:buAutoNum type="arabicPeriod"/>
            </a:pPr>
            <a:r>
              <a:rPr lang="es-ES" dirty="0"/>
              <a:t>Garantizar unas </a:t>
            </a:r>
            <a:r>
              <a:rPr lang="es-ES" dirty="0">
                <a:solidFill>
                  <a:srgbClr val="0070C0"/>
                </a:solidFill>
              </a:rPr>
              <a:t>finanzas públicas sanas </a:t>
            </a:r>
          </a:p>
          <a:p>
            <a:pPr marL="457200" indent="-457200">
              <a:spcBef>
                <a:spcPts val="0"/>
              </a:spcBef>
              <a:spcAft>
                <a:spcPts val="1200"/>
              </a:spcAft>
              <a:buFont typeface="+mj-lt"/>
              <a:buAutoNum type="arabicPeriod"/>
            </a:pPr>
            <a:r>
              <a:rPr lang="es-ES" dirty="0"/>
              <a:t>Fomentar el </a:t>
            </a:r>
            <a:r>
              <a:rPr lang="es-ES" dirty="0">
                <a:solidFill>
                  <a:srgbClr val="0070C0"/>
                </a:solidFill>
              </a:rPr>
              <a:t>crecimiento económico </a:t>
            </a:r>
            <a:r>
              <a:rPr lang="es-ES" dirty="0"/>
              <a:t>y garantizar la </a:t>
            </a:r>
            <a:r>
              <a:rPr lang="es-ES" dirty="0">
                <a:solidFill>
                  <a:srgbClr val="0070C0"/>
                </a:solidFill>
              </a:rPr>
              <a:t>convergencia y la estabilidad </a:t>
            </a:r>
            <a:r>
              <a:rPr lang="es-ES" dirty="0"/>
              <a:t>en la UE.</a:t>
            </a:r>
          </a:p>
          <a:p>
            <a:pPr marL="457200" indent="-457200">
              <a:spcBef>
                <a:spcPts val="0"/>
              </a:spcBef>
              <a:spcAft>
                <a:spcPts val="1200"/>
              </a:spcAft>
              <a:buFont typeface="+mj-lt"/>
              <a:buAutoNum type="arabicPeriod"/>
            </a:pPr>
            <a:r>
              <a:rPr lang="es-ES" dirty="0">
                <a:solidFill>
                  <a:srgbClr val="0070C0"/>
                </a:solidFill>
              </a:rPr>
              <a:t>Prevenir los desequilibrios macroeconómicos </a:t>
            </a:r>
            <a:r>
              <a:rPr lang="es-ES" dirty="0"/>
              <a:t>en la UE.</a:t>
            </a:r>
          </a:p>
          <a:p>
            <a:pPr marL="457200" indent="-457200">
              <a:spcBef>
                <a:spcPts val="0"/>
              </a:spcBef>
              <a:spcAft>
                <a:spcPts val="1200"/>
              </a:spcAft>
              <a:buFont typeface="+mj-lt"/>
              <a:buAutoNum type="arabicPeriod"/>
            </a:pPr>
            <a:r>
              <a:rPr lang="es-ES" dirty="0"/>
              <a:t>Coordinar y supervisar las </a:t>
            </a:r>
            <a:r>
              <a:rPr lang="es-ES" dirty="0">
                <a:solidFill>
                  <a:srgbClr val="0070C0"/>
                </a:solidFill>
              </a:rPr>
              <a:t>políticas sociales y de empleo</a:t>
            </a:r>
            <a:r>
              <a:rPr lang="es-ES" dirty="0"/>
              <a:t>.</a:t>
            </a:r>
          </a:p>
          <a:p>
            <a:pPr marL="457200" indent="-457200">
              <a:spcBef>
                <a:spcPts val="0"/>
              </a:spcBef>
              <a:spcAft>
                <a:spcPts val="1200"/>
              </a:spcAft>
              <a:buFont typeface="+mj-lt"/>
              <a:buAutoNum type="arabicPeriod"/>
            </a:pPr>
            <a:r>
              <a:rPr lang="es-ES" dirty="0">
                <a:solidFill>
                  <a:srgbClr val="0070C0"/>
                </a:solidFill>
              </a:rPr>
              <a:t>Seguimiento de la aplicación de planes de recuperación y resiliencia</a:t>
            </a:r>
            <a:r>
              <a:rPr lang="es-ES" dirty="0"/>
              <a:t> (después de la pandemia)</a:t>
            </a:r>
            <a:endParaRPr lang="en-US" sz="1800" b="0" i="0" dirty="0">
              <a:solidFill>
                <a:srgbClr val="3E4951"/>
              </a:solidFill>
              <a:effectLst/>
              <a:latin typeface="Source Sans"/>
            </a:endParaRPr>
          </a:p>
          <a:p>
            <a:pPr marL="656146" lvl="1" indent="-363538">
              <a:spcBef>
                <a:spcPts val="0"/>
              </a:spcBef>
              <a:spcAft>
                <a:spcPts val="1200"/>
              </a:spcAft>
              <a:buFont typeface="Arial" panose="020B0604020202020204" pitchFamily="34" charset="0"/>
              <a:buChar char="•"/>
            </a:pPr>
            <a:endParaRPr lang="es-ES" sz="2200" dirty="0"/>
          </a:p>
          <a:p>
            <a:pPr marL="363538" indent="-363538">
              <a:spcBef>
                <a:spcPts val="0"/>
              </a:spcBef>
              <a:spcAft>
                <a:spcPts val="1200"/>
              </a:spcAft>
              <a:buFont typeface="Arial" panose="020B0604020202020204" pitchFamily="34" charset="0"/>
              <a:buChar char="•"/>
            </a:pPr>
            <a:endParaRPr lang="es-ES" sz="2400" dirty="0"/>
          </a:p>
          <a:p>
            <a:pPr marL="363538" indent="-363538">
              <a:spcBef>
                <a:spcPts val="0"/>
              </a:spcBef>
              <a:spcAft>
                <a:spcPts val="1200"/>
              </a:spcAft>
              <a:buFont typeface="Arial" panose="020B0604020202020204" pitchFamily="34" charset="0"/>
              <a:buChar char="•"/>
            </a:pPr>
            <a:endParaRPr lang="es-ES" sz="2400" dirty="0"/>
          </a:p>
          <a:p>
            <a:pPr marL="0" indent="0">
              <a:spcBef>
                <a:spcPts val="0"/>
              </a:spcBef>
              <a:spcAft>
                <a:spcPts val="1200"/>
              </a:spcAft>
              <a:buNone/>
            </a:pPr>
            <a:endParaRPr lang="en-GB" sz="2400" b="1" dirty="0"/>
          </a:p>
          <a:p>
            <a:pPr marL="656146" lvl="1" indent="-363538">
              <a:spcBef>
                <a:spcPts val="0"/>
              </a:spcBef>
              <a:spcAft>
                <a:spcPts val="1200"/>
              </a:spcAft>
              <a:buFont typeface="Arial" panose="020B0604020202020204" pitchFamily="34" charset="0"/>
              <a:buChar char="•"/>
            </a:pPr>
            <a:endParaRPr lang="en-US" sz="2200" dirty="0"/>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spcBef>
                <a:spcPts val="0"/>
              </a:spcBef>
              <a:spcAft>
                <a:spcPts val="1200"/>
              </a:spcAft>
              <a:buNone/>
            </a:pPr>
            <a:endParaRPr lang="en-GB" sz="2200" b="1" dirty="0"/>
          </a:p>
          <a:p>
            <a:pPr marL="363538" indent="-363538">
              <a:spcBef>
                <a:spcPts val="0"/>
              </a:spcBef>
              <a:spcAft>
                <a:spcPts val="1200"/>
              </a:spcAft>
              <a:buFont typeface="Arial" panose="020B0604020202020204" pitchFamily="34" charset="0"/>
              <a:buChar char="•"/>
            </a:pPr>
            <a:endParaRPr lang="en-GB" sz="2400" dirty="0"/>
          </a:p>
          <a:p>
            <a:pPr marL="363538" indent="-363538">
              <a:spcBef>
                <a:spcPts val="0"/>
              </a:spcBef>
              <a:spcAft>
                <a:spcPts val="1200"/>
              </a:spcAft>
              <a:buFont typeface="Arial" panose="020B0604020202020204" pitchFamily="34" charset="0"/>
              <a:buChar char="•"/>
            </a:pPr>
            <a:endParaRPr lang="en-GB" sz="2400" dirty="0"/>
          </a:p>
          <a:p>
            <a:pPr marL="363538" indent="-363538">
              <a:spcBef>
                <a:spcPts val="0"/>
              </a:spcBef>
              <a:spcAft>
                <a:spcPts val="1200"/>
              </a:spcAft>
              <a:buFont typeface="Arial" panose="020B0604020202020204" pitchFamily="34" charset="0"/>
              <a:buChar char="•"/>
            </a:pPr>
            <a:endParaRPr lang="en-GB" sz="2400" dirty="0"/>
          </a:p>
          <a:p>
            <a:pPr>
              <a:spcBef>
                <a:spcPts val="0"/>
              </a:spcBef>
              <a:spcAft>
                <a:spcPts val="1200"/>
              </a:spcAft>
            </a:pPr>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487488" y="836712"/>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000" b="1" dirty="0">
                <a:solidFill>
                  <a:schemeClr val="tx1">
                    <a:lumMod val="85000"/>
                    <a:lumOff val="15000"/>
                  </a:schemeClr>
                </a:solidFill>
              </a:rPr>
              <a:t>3. CRISIS de la EUROZONA: SEMESTRE EUROPEO (I)</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37383834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4800" y="1772816"/>
            <a:ext cx="10058400" cy="4536504"/>
          </a:xfrm>
        </p:spPr>
        <p:txBody>
          <a:bodyPr>
            <a:noAutofit/>
          </a:bodyPr>
          <a:lstStyle/>
          <a:p>
            <a:pPr marL="363538" indent="-363538">
              <a:spcBef>
                <a:spcPts val="0"/>
              </a:spcBef>
              <a:spcAft>
                <a:spcPts val="1200"/>
              </a:spcAft>
              <a:buFont typeface="Arial" panose="020B0604020202020204" pitchFamily="34" charset="0"/>
              <a:buChar char="•"/>
            </a:pPr>
            <a:r>
              <a:rPr lang="es-ES" sz="2400" dirty="0"/>
              <a:t>Para lograr sus objetivos se coordinan las siguientes políticas: </a:t>
            </a:r>
          </a:p>
          <a:p>
            <a:pPr marL="363538" indent="-363538">
              <a:spcBef>
                <a:spcPts val="0"/>
              </a:spcBef>
              <a:spcAft>
                <a:spcPts val="1200"/>
              </a:spcAft>
              <a:buFont typeface="Arial" panose="020B0604020202020204" pitchFamily="34" charset="0"/>
              <a:buChar char="•"/>
            </a:pPr>
            <a:r>
              <a:rPr lang="es-ES" sz="2400" b="1" dirty="0"/>
              <a:t>Políticas presupuestarias (PEC, ya veremos sus reformas) </a:t>
            </a:r>
          </a:p>
          <a:p>
            <a:pPr marL="363538" indent="-363538">
              <a:spcBef>
                <a:spcPts val="0"/>
              </a:spcBef>
              <a:spcAft>
                <a:spcPts val="1200"/>
              </a:spcAft>
              <a:buFont typeface="Arial" panose="020B0604020202020204" pitchFamily="34" charset="0"/>
              <a:buChar char="•"/>
            </a:pPr>
            <a:r>
              <a:rPr lang="es-ES" sz="2400" b="1" dirty="0"/>
              <a:t>Prevención y corrección de desequilibrios macroeconómicos</a:t>
            </a:r>
          </a:p>
          <a:p>
            <a:pPr marL="363538" indent="-363538">
              <a:spcBef>
                <a:spcPts val="0"/>
              </a:spcBef>
              <a:spcAft>
                <a:spcPts val="1200"/>
              </a:spcAft>
              <a:buFont typeface="Arial" panose="020B0604020202020204" pitchFamily="34" charset="0"/>
              <a:buChar char="•"/>
            </a:pPr>
            <a:r>
              <a:rPr lang="es-ES" sz="2400" dirty="0"/>
              <a:t>La UE controla la evolución </a:t>
            </a:r>
            <a:r>
              <a:rPr lang="es-ES" sz="2400" dirty="0" err="1"/>
              <a:t>macrofinanciera</a:t>
            </a:r>
            <a:r>
              <a:rPr lang="es-ES" sz="2400" dirty="0"/>
              <a:t> para detectar, prevenir y corregir riesgos macroeconómicos perjudiciales que obstaculizarían la unión económica y monetaria.</a:t>
            </a:r>
          </a:p>
          <a:p>
            <a:pPr marL="363538" indent="-363538">
              <a:spcBef>
                <a:spcPts val="0"/>
              </a:spcBef>
              <a:spcAft>
                <a:spcPts val="1200"/>
              </a:spcAft>
              <a:buFont typeface="Arial" panose="020B0604020202020204" pitchFamily="34" charset="0"/>
              <a:buChar char="•"/>
            </a:pPr>
            <a:r>
              <a:rPr lang="es-ES" sz="2400" b="1" dirty="0">
                <a:solidFill>
                  <a:srgbClr val="0070C0"/>
                </a:solidFill>
              </a:rPr>
              <a:t>Reformas estructurales</a:t>
            </a:r>
            <a:r>
              <a:rPr lang="es-ES" sz="2400" b="1" dirty="0"/>
              <a:t>, centradas en promover el crecimiento y el empleo:</a:t>
            </a:r>
          </a:p>
          <a:p>
            <a:pPr marL="363538" indent="-363538">
              <a:spcBef>
                <a:spcPts val="0"/>
              </a:spcBef>
              <a:spcAft>
                <a:spcPts val="1200"/>
              </a:spcAft>
              <a:buFont typeface="Arial" panose="020B0604020202020204" pitchFamily="34" charset="0"/>
              <a:buChar char="•"/>
            </a:pPr>
            <a:r>
              <a:rPr lang="es-ES" sz="2400" b="1" dirty="0">
                <a:solidFill>
                  <a:srgbClr val="0070C0"/>
                </a:solidFill>
              </a:rPr>
              <a:t>Empleo y políticas sociales</a:t>
            </a:r>
            <a:r>
              <a:rPr lang="es-ES" sz="2400" dirty="0">
                <a:solidFill>
                  <a:srgbClr val="0070C0"/>
                </a:solidFill>
              </a:rPr>
              <a:t>, </a:t>
            </a:r>
            <a:r>
              <a:rPr lang="es-ES" sz="2400" dirty="0"/>
              <a:t>en línea con los principios del pilar europeo de derechos sociales</a:t>
            </a:r>
          </a:p>
          <a:p>
            <a:pPr marL="363538" indent="-363538">
              <a:spcBef>
                <a:spcPts val="0"/>
              </a:spcBef>
              <a:spcAft>
                <a:spcPts val="1200"/>
              </a:spcAft>
              <a:buFont typeface="Arial" panose="020B0604020202020204" pitchFamily="34" charset="0"/>
              <a:buChar char="•"/>
            </a:pPr>
            <a:r>
              <a:rPr lang="es-ES" sz="2400" b="1" dirty="0"/>
              <a:t>Reformas estructurales establecidas en los </a:t>
            </a:r>
            <a:r>
              <a:rPr lang="es-ES" sz="2400" b="1" dirty="0">
                <a:solidFill>
                  <a:srgbClr val="0070C0"/>
                </a:solidFill>
              </a:rPr>
              <a:t>planes nacionales de recuperación y resiliencia </a:t>
            </a:r>
            <a:r>
              <a:rPr lang="es-ES" sz="2400" dirty="0">
                <a:solidFill>
                  <a:schemeClr val="tx1"/>
                </a:solidFill>
              </a:rPr>
              <a:t>(</a:t>
            </a:r>
            <a:r>
              <a:rPr lang="es-ES" sz="2400" dirty="0" err="1">
                <a:solidFill>
                  <a:schemeClr val="tx1"/>
                </a:solidFill>
              </a:rPr>
              <a:t>despues</a:t>
            </a:r>
            <a:r>
              <a:rPr lang="es-ES" sz="2400" dirty="0">
                <a:solidFill>
                  <a:schemeClr val="tx1"/>
                </a:solidFill>
              </a:rPr>
              <a:t> del COVID)</a:t>
            </a:r>
            <a:endParaRPr lang="en-GB" sz="2400" dirty="0">
              <a:solidFill>
                <a:schemeClr val="tx1"/>
              </a:solidFill>
            </a:endParaRPr>
          </a:p>
          <a:p>
            <a:pPr marL="656146" lvl="1" indent="-363538">
              <a:spcBef>
                <a:spcPts val="0"/>
              </a:spcBef>
              <a:spcAft>
                <a:spcPts val="1200"/>
              </a:spcAft>
              <a:buFont typeface="Arial" panose="020B0604020202020204" pitchFamily="34" charset="0"/>
              <a:buChar char="•"/>
            </a:pPr>
            <a:endParaRPr lang="en-US" sz="2200" dirty="0"/>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spcBef>
                <a:spcPts val="0"/>
              </a:spcBef>
              <a:spcAft>
                <a:spcPts val="1200"/>
              </a:spcAft>
              <a:buNone/>
            </a:pPr>
            <a:endParaRPr lang="en-GB" sz="2200" b="1" dirty="0"/>
          </a:p>
          <a:p>
            <a:pPr marL="363538" indent="-363538">
              <a:spcBef>
                <a:spcPts val="0"/>
              </a:spcBef>
              <a:spcAft>
                <a:spcPts val="1200"/>
              </a:spcAft>
              <a:buFont typeface="Arial" panose="020B0604020202020204" pitchFamily="34" charset="0"/>
              <a:buChar char="•"/>
            </a:pPr>
            <a:endParaRPr lang="en-GB" sz="2400" dirty="0"/>
          </a:p>
          <a:p>
            <a:pPr marL="363538" indent="-363538">
              <a:spcBef>
                <a:spcPts val="0"/>
              </a:spcBef>
              <a:spcAft>
                <a:spcPts val="1200"/>
              </a:spcAft>
              <a:buFont typeface="Arial" panose="020B0604020202020204" pitchFamily="34" charset="0"/>
              <a:buChar char="•"/>
            </a:pPr>
            <a:endParaRPr lang="en-GB" sz="2400" dirty="0"/>
          </a:p>
          <a:p>
            <a:pPr marL="363538" indent="-363538">
              <a:spcBef>
                <a:spcPts val="0"/>
              </a:spcBef>
              <a:spcAft>
                <a:spcPts val="1200"/>
              </a:spcAft>
              <a:buFont typeface="Arial" panose="020B0604020202020204" pitchFamily="34" charset="0"/>
              <a:buChar char="•"/>
            </a:pPr>
            <a:endParaRPr lang="en-GB" sz="2400" dirty="0"/>
          </a:p>
          <a:p>
            <a:pPr>
              <a:spcBef>
                <a:spcPts val="0"/>
              </a:spcBef>
              <a:spcAft>
                <a:spcPts val="1200"/>
              </a:spcAft>
            </a:pPr>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4400" b="1" dirty="0">
                <a:solidFill>
                  <a:schemeClr val="tx1">
                    <a:lumMod val="85000"/>
                    <a:lumOff val="15000"/>
                  </a:schemeClr>
                </a:solidFill>
              </a:rPr>
              <a:t>3. CRISIS de la EUROZONA: SEMESTRE EUROPEO (II)</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28409194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4800" y="1772816"/>
            <a:ext cx="10401800" cy="4536504"/>
          </a:xfrm>
        </p:spPr>
        <p:txBody>
          <a:bodyPr>
            <a:noAutofit/>
          </a:bodyPr>
          <a:lstStyle/>
          <a:p>
            <a:pPr marL="292608" lvl="1" indent="0">
              <a:spcBef>
                <a:spcPts val="0"/>
              </a:spcBef>
              <a:spcAft>
                <a:spcPts val="1200"/>
              </a:spcAft>
              <a:buNone/>
            </a:pPr>
            <a:r>
              <a:rPr lang="es-ES" sz="2000" b="0" i="0" dirty="0">
                <a:effectLst/>
                <a:latin typeface="Source Sans"/>
              </a:rPr>
              <a:t>Los Estados miembros reciben asesoramiento a nivel de la UE ("orientación") y recomendaciones individuales (recomendaciones específicas por país) para sus políticas presupuestarias y de reforma nacionales.</a:t>
            </a:r>
            <a:endParaRPr lang="en-GB" sz="2400" b="1" dirty="0"/>
          </a:p>
          <a:p>
            <a:pPr marL="656146" lvl="1" indent="-363538">
              <a:spcBef>
                <a:spcPts val="0"/>
              </a:spcBef>
              <a:spcAft>
                <a:spcPts val="1200"/>
              </a:spcAft>
              <a:buFont typeface="Arial" panose="020B0604020202020204" pitchFamily="34" charset="0"/>
              <a:buChar char="•"/>
            </a:pPr>
            <a:endParaRPr lang="en-US" sz="2200" dirty="0"/>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142846" y="548680"/>
            <a:ext cx="10113768" cy="706090"/>
          </a:xfrm>
          <a:prstGeom prst="rect">
            <a:avLst/>
          </a:prstGeom>
        </p:spPr>
        <p:txBody>
          <a:bodyPr vert="horz" lIns="91440" tIns="45720" rIns="91440" bIns="45720" rtlCol="0" anchor="b">
            <a:normAutofit fontScale="40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GB" sz="9600" b="1" dirty="0">
                <a:solidFill>
                  <a:schemeClr val="tx1">
                    <a:lumMod val="85000"/>
                    <a:lumOff val="15000"/>
                  </a:schemeClr>
                </a:solidFill>
              </a:rPr>
              <a:t>3. CRISIS de la EUROZONA: SEMESTRE EUROPEO (III)</a:t>
            </a:r>
            <a:br>
              <a:rPr lang="en-GB" dirty="0"/>
            </a:br>
            <a:r>
              <a:rPr lang="en-GB" dirty="0"/>
              <a:t>El semester </a:t>
            </a:r>
            <a:r>
              <a:rPr lang="en-GB" dirty="0" err="1"/>
              <a:t>europeo</a:t>
            </a:r>
            <a:r>
              <a:rPr lang="en-GB" dirty="0"/>
              <a:t> </a:t>
            </a:r>
            <a:r>
              <a:rPr lang="en-GB" dirty="0" err="1"/>
              <a:t>sigue</a:t>
            </a:r>
            <a:r>
              <a:rPr lang="en-GB" dirty="0"/>
              <a:t> un </a:t>
            </a:r>
            <a:r>
              <a:rPr lang="en-GB" dirty="0" err="1"/>
              <a:t>ciclo</a:t>
            </a:r>
            <a:r>
              <a:rPr lang="en-GB" dirty="0"/>
              <a:t> </a:t>
            </a:r>
            <a:r>
              <a:rPr lang="en-GB" dirty="0" err="1"/>
              <a:t>anual</a:t>
            </a:r>
            <a:endParaRPr lang="es-ES" sz="16800" b="1" dirty="0">
              <a:solidFill>
                <a:schemeClr val="tx1">
                  <a:lumMod val="85000"/>
                  <a:lumOff val="15000"/>
                </a:schemeClr>
              </a:solidFill>
            </a:endParaRPr>
          </a:p>
        </p:txBody>
      </p:sp>
      <p:pic>
        <p:nvPicPr>
          <p:cNvPr id="5" name="Imagen 4">
            <a:extLst>
              <a:ext uri="{FF2B5EF4-FFF2-40B4-BE49-F238E27FC236}">
                <a16:creationId xmlns:a16="http://schemas.microsoft.com/office/drawing/2014/main" id="{9B55956D-B9A4-1AC4-C204-6C0ED1E17BDE}"/>
              </a:ext>
            </a:extLst>
          </p:cNvPr>
          <p:cNvPicPr>
            <a:picLocks noChangeAspect="1"/>
          </p:cNvPicPr>
          <p:nvPr/>
        </p:nvPicPr>
        <p:blipFill>
          <a:blip r:embed="rId3"/>
          <a:stretch>
            <a:fillRect/>
          </a:stretch>
        </p:blipFill>
        <p:spPr>
          <a:xfrm>
            <a:off x="1291144" y="2582551"/>
            <a:ext cx="9665712" cy="3744416"/>
          </a:xfrm>
          <a:prstGeom prst="rect">
            <a:avLst/>
          </a:prstGeom>
        </p:spPr>
      </p:pic>
    </p:spTree>
    <p:extLst>
      <p:ext uri="{BB962C8B-B14F-4D97-AF65-F5344CB8AC3E}">
        <p14:creationId xmlns:p14="http://schemas.microsoft.com/office/powerpoint/2010/main" val="30977472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4800" y="1988840"/>
            <a:ext cx="10113768" cy="4320480"/>
          </a:xfrm>
        </p:spPr>
        <p:txBody>
          <a:bodyPr>
            <a:noAutofit/>
          </a:bodyPr>
          <a:lstStyle/>
          <a:p>
            <a:pPr marL="363538" indent="-363538">
              <a:spcBef>
                <a:spcPts val="0"/>
              </a:spcBef>
              <a:spcAft>
                <a:spcPts val="1200"/>
              </a:spcAft>
              <a:buFont typeface="Arial" panose="020B0604020202020204" pitchFamily="34" charset="0"/>
              <a:buChar char="•"/>
            </a:pPr>
            <a:r>
              <a:rPr lang="es-ES" sz="2400" b="1" dirty="0"/>
              <a:t>Fase preparatoria</a:t>
            </a:r>
            <a:r>
              <a:rPr lang="es-ES" sz="2400" dirty="0"/>
              <a:t>: análisis de la situación y seguimiento del año anterior</a:t>
            </a:r>
          </a:p>
          <a:p>
            <a:pPr marL="363538" indent="-363538">
              <a:spcBef>
                <a:spcPts val="0"/>
              </a:spcBef>
              <a:spcAft>
                <a:spcPts val="1200"/>
              </a:spcAft>
              <a:buFont typeface="Arial" panose="020B0604020202020204" pitchFamily="34" charset="0"/>
              <a:buChar char="•"/>
            </a:pPr>
            <a:r>
              <a:rPr lang="es-ES" sz="2400" dirty="0"/>
              <a:t>El ciclo del Semestre Europeo comienza en noviembre, cuando la Comisión Europea publica el </a:t>
            </a:r>
            <a:r>
              <a:rPr lang="es-ES" sz="2400" b="1" dirty="0"/>
              <a:t>"paquete de otoño".</a:t>
            </a: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39116" y="998372"/>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4400" b="1" dirty="0">
                <a:solidFill>
                  <a:schemeClr val="tx1">
                    <a:lumMod val="85000"/>
                    <a:lumOff val="15000"/>
                  </a:schemeClr>
                </a:solidFill>
              </a:rPr>
              <a:t>3. CRISIS de la EUROZONA: SEMESTRE EUROPEO (IV)</a:t>
            </a:r>
            <a:endParaRPr lang="es-ES" sz="16800" b="1" dirty="0">
              <a:solidFill>
                <a:schemeClr val="tx1">
                  <a:lumMod val="85000"/>
                  <a:lumOff val="15000"/>
                </a:schemeClr>
              </a:solidFill>
            </a:endParaRPr>
          </a:p>
        </p:txBody>
      </p:sp>
      <p:pic>
        <p:nvPicPr>
          <p:cNvPr id="6" name="Imagen 5">
            <a:extLst>
              <a:ext uri="{FF2B5EF4-FFF2-40B4-BE49-F238E27FC236}">
                <a16:creationId xmlns:a16="http://schemas.microsoft.com/office/drawing/2014/main" id="{730E67AC-4569-DEFE-1C78-DB9EAA0BD983}"/>
              </a:ext>
            </a:extLst>
          </p:cNvPr>
          <p:cNvPicPr>
            <a:picLocks noChangeAspect="1"/>
          </p:cNvPicPr>
          <p:nvPr/>
        </p:nvPicPr>
        <p:blipFill rotWithShape="1">
          <a:blip r:embed="rId3"/>
          <a:srcRect l="5667"/>
          <a:stretch/>
        </p:blipFill>
        <p:spPr>
          <a:xfrm>
            <a:off x="5303912" y="3140968"/>
            <a:ext cx="6632542" cy="2626791"/>
          </a:xfrm>
          <a:prstGeom prst="rect">
            <a:avLst/>
          </a:prstGeom>
        </p:spPr>
      </p:pic>
      <p:sp>
        <p:nvSpPr>
          <p:cNvPr id="7" name="Marcador de contenido 2">
            <a:extLst>
              <a:ext uri="{FF2B5EF4-FFF2-40B4-BE49-F238E27FC236}">
                <a16:creationId xmlns:a16="http://schemas.microsoft.com/office/drawing/2014/main" id="{C6251F4D-5B67-7C10-C664-8BD658CB718B}"/>
              </a:ext>
            </a:extLst>
          </p:cNvPr>
          <p:cNvSpPr txBox="1">
            <a:spLocks/>
          </p:cNvSpPr>
          <p:nvPr/>
        </p:nvSpPr>
        <p:spPr>
          <a:xfrm>
            <a:off x="1094799" y="3284984"/>
            <a:ext cx="4121377" cy="2952328"/>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656146" lvl="1" indent="-363538">
              <a:spcBef>
                <a:spcPts val="0"/>
              </a:spcBef>
              <a:spcAft>
                <a:spcPts val="1200"/>
              </a:spcAft>
              <a:buFont typeface="Arial" panose="020B0604020202020204" pitchFamily="34" charset="0"/>
              <a:buChar char="•"/>
            </a:pPr>
            <a:r>
              <a:rPr lang="es-ES" sz="2000" dirty="0"/>
              <a:t>Se compone de varias partes:</a:t>
            </a:r>
          </a:p>
          <a:p>
            <a:pPr marL="656146" lvl="1" indent="-363538">
              <a:spcBef>
                <a:spcPts val="0"/>
              </a:spcBef>
              <a:spcAft>
                <a:spcPts val="1200"/>
              </a:spcAft>
              <a:buFont typeface="Arial" panose="020B0604020202020204" pitchFamily="34" charset="0"/>
              <a:buChar char="•"/>
            </a:pPr>
            <a:r>
              <a:rPr lang="es-ES" sz="2000" dirty="0"/>
              <a:t>Encuesta anual </a:t>
            </a:r>
            <a:r>
              <a:rPr lang="es-ES" sz="2000" b="1" dirty="0"/>
              <a:t>de crecimiento sostenible </a:t>
            </a:r>
          </a:p>
          <a:p>
            <a:pPr marL="656146" lvl="1" indent="-363538">
              <a:spcBef>
                <a:spcPts val="0"/>
              </a:spcBef>
              <a:spcAft>
                <a:spcPts val="1200"/>
              </a:spcAft>
              <a:buFont typeface="Arial" panose="020B0604020202020204" pitchFamily="34" charset="0"/>
              <a:buChar char="•"/>
            </a:pPr>
            <a:r>
              <a:rPr lang="es-ES" sz="2000" dirty="0"/>
              <a:t>Informe del </a:t>
            </a:r>
            <a:r>
              <a:rPr lang="es-ES" sz="2000" b="1" dirty="0"/>
              <a:t>mecanismo de alerta</a:t>
            </a:r>
          </a:p>
          <a:p>
            <a:pPr marL="656146" lvl="1" indent="-363538">
              <a:spcBef>
                <a:spcPts val="0"/>
              </a:spcBef>
              <a:spcAft>
                <a:spcPts val="1200"/>
              </a:spcAft>
              <a:buFont typeface="Arial" panose="020B0604020202020204" pitchFamily="34" charset="0"/>
              <a:buChar char="•"/>
            </a:pPr>
            <a:r>
              <a:rPr lang="es-ES" sz="2000" b="1" dirty="0"/>
              <a:t>Recomendación</a:t>
            </a:r>
            <a:r>
              <a:rPr lang="es-ES" sz="2000" dirty="0"/>
              <a:t> para la zona del euro</a:t>
            </a:r>
          </a:p>
          <a:p>
            <a:pPr marL="656146" lvl="1" indent="-363538">
              <a:spcBef>
                <a:spcPts val="0"/>
              </a:spcBef>
              <a:spcAft>
                <a:spcPts val="1200"/>
              </a:spcAft>
              <a:buFont typeface="Arial" panose="020B0604020202020204" pitchFamily="34" charset="0"/>
              <a:buChar char="•"/>
            </a:pPr>
            <a:r>
              <a:rPr lang="es-ES" sz="2000" b="1" dirty="0"/>
              <a:t>Informe conjunto de empleo</a:t>
            </a:r>
            <a:endParaRPr lang="en-GB" sz="2400" b="1" dirty="0"/>
          </a:p>
          <a:p>
            <a:pPr marL="656146" lvl="1" indent="-363538">
              <a:spcBef>
                <a:spcPts val="0"/>
              </a:spcBef>
              <a:spcAft>
                <a:spcPts val="1200"/>
              </a:spcAft>
              <a:buFont typeface="Arial" panose="020B0604020202020204" pitchFamily="34" charset="0"/>
              <a:buChar char="•"/>
            </a:pPr>
            <a:endParaRPr lang="en-US" sz="2200" dirty="0"/>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Font typeface="Calibri" pitchFamily="34" charse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Tree>
    <p:extLst>
      <p:ext uri="{BB962C8B-B14F-4D97-AF65-F5344CB8AC3E}">
        <p14:creationId xmlns:p14="http://schemas.microsoft.com/office/powerpoint/2010/main" val="14598182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4800" y="1667420"/>
            <a:ext cx="10113768" cy="3777804"/>
          </a:xfrm>
        </p:spPr>
        <p:txBody>
          <a:bodyPr>
            <a:noAutofit/>
          </a:bodyPr>
          <a:lstStyle/>
          <a:p>
            <a:pPr marL="363538" indent="-363538">
              <a:spcBef>
                <a:spcPts val="0"/>
              </a:spcBef>
              <a:spcAft>
                <a:spcPts val="1200"/>
              </a:spcAft>
              <a:buFont typeface="Arial" panose="020B0604020202020204" pitchFamily="34" charset="0"/>
              <a:buChar char="•"/>
            </a:pPr>
            <a:r>
              <a:rPr lang="es-ES" sz="2400" b="1" dirty="0"/>
              <a:t>Enero-marzo: </a:t>
            </a:r>
            <a:r>
              <a:rPr lang="es-ES" sz="2400" dirty="0"/>
              <a:t>orientaciones políticas a nivel de la UE</a:t>
            </a:r>
          </a:p>
          <a:p>
            <a:pPr marL="363538" indent="-363538">
              <a:spcBef>
                <a:spcPts val="0"/>
              </a:spcBef>
              <a:spcAft>
                <a:spcPts val="1200"/>
              </a:spcAft>
              <a:buFont typeface="Arial" panose="020B0604020202020204" pitchFamily="34" charset="0"/>
              <a:buChar char="•"/>
            </a:pPr>
            <a:r>
              <a:rPr lang="es-ES" sz="2400" b="1" dirty="0"/>
              <a:t>El Consejo </a:t>
            </a:r>
            <a:r>
              <a:rPr lang="es-ES" sz="2400" dirty="0"/>
              <a:t>debate la encuesta anual de </a:t>
            </a:r>
            <a:r>
              <a:rPr lang="es-ES" sz="2400" b="1" dirty="0">
                <a:solidFill>
                  <a:srgbClr val="0070C0"/>
                </a:solidFill>
              </a:rPr>
              <a:t>crecimiento sostenible </a:t>
            </a:r>
            <a:r>
              <a:rPr lang="es-ES" sz="2400" b="1" dirty="0"/>
              <a:t>y el informe del </a:t>
            </a:r>
            <a:r>
              <a:rPr lang="es-ES" sz="2400" b="1" dirty="0">
                <a:solidFill>
                  <a:srgbClr val="0070C0"/>
                </a:solidFill>
              </a:rPr>
              <a:t>mecanismo de alerta </a:t>
            </a:r>
            <a:r>
              <a:rPr lang="es-ES" sz="2400" b="1" dirty="0"/>
              <a:t>y aprueba </a:t>
            </a:r>
            <a:r>
              <a:rPr lang="es-ES" sz="2400" b="1" dirty="0">
                <a:solidFill>
                  <a:srgbClr val="0070C0"/>
                </a:solidFill>
              </a:rPr>
              <a:t>conclusiones</a:t>
            </a:r>
            <a:endParaRPr lang="en-US" sz="2000" dirty="0">
              <a:solidFill>
                <a:srgbClr val="0070C0"/>
              </a:solidFill>
            </a:endParaRPr>
          </a:p>
          <a:p>
            <a:pPr marL="839026" lvl="2" indent="-363538">
              <a:spcBef>
                <a:spcPts val="0"/>
              </a:spcBef>
              <a:spcAft>
                <a:spcPts val="1200"/>
              </a:spcAft>
              <a:buFont typeface="Arial" panose="020B0604020202020204" pitchFamily="34" charset="0"/>
              <a:buChar char="•"/>
            </a:pPr>
            <a:endParaRPr lang="en-US" sz="2000" dirty="0"/>
          </a:p>
          <a:p>
            <a:pPr marL="292608" lvl="1" inden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000" b="1" dirty="0">
                <a:solidFill>
                  <a:schemeClr val="tx1">
                    <a:lumMod val="85000"/>
                    <a:lumOff val="15000"/>
                  </a:schemeClr>
                </a:solidFill>
              </a:rPr>
              <a:t>3</a:t>
            </a:r>
            <a:r>
              <a:rPr lang="en-GB" sz="14400" b="1" dirty="0">
                <a:solidFill>
                  <a:schemeClr val="tx1">
                    <a:lumMod val="85000"/>
                    <a:lumOff val="15000"/>
                  </a:schemeClr>
                </a:solidFill>
              </a:rPr>
              <a:t>. CRISIS de la EUROZONA: SEMESTRE EUROPEO (V)</a:t>
            </a:r>
            <a:endParaRPr lang="es-ES" sz="16800" b="1" dirty="0">
              <a:solidFill>
                <a:schemeClr val="tx1">
                  <a:lumMod val="85000"/>
                  <a:lumOff val="15000"/>
                </a:schemeClr>
              </a:solidFill>
            </a:endParaRPr>
          </a:p>
        </p:txBody>
      </p:sp>
      <p:pic>
        <p:nvPicPr>
          <p:cNvPr id="5" name="Imagen 4">
            <a:extLst>
              <a:ext uri="{FF2B5EF4-FFF2-40B4-BE49-F238E27FC236}">
                <a16:creationId xmlns:a16="http://schemas.microsoft.com/office/drawing/2014/main" id="{EC3545B1-4844-FBFE-3764-75C38A75384A}"/>
              </a:ext>
            </a:extLst>
          </p:cNvPr>
          <p:cNvPicPr>
            <a:picLocks noChangeAspect="1"/>
          </p:cNvPicPr>
          <p:nvPr/>
        </p:nvPicPr>
        <p:blipFill rotWithShape="1">
          <a:blip r:embed="rId3"/>
          <a:srcRect l="4858"/>
          <a:stretch/>
        </p:blipFill>
        <p:spPr>
          <a:xfrm>
            <a:off x="5591944" y="2996952"/>
            <a:ext cx="6352906" cy="3096344"/>
          </a:xfrm>
          <a:prstGeom prst="rect">
            <a:avLst/>
          </a:prstGeom>
        </p:spPr>
      </p:pic>
      <p:sp>
        <p:nvSpPr>
          <p:cNvPr id="8" name="Marcador de contenido 2">
            <a:extLst>
              <a:ext uri="{FF2B5EF4-FFF2-40B4-BE49-F238E27FC236}">
                <a16:creationId xmlns:a16="http://schemas.microsoft.com/office/drawing/2014/main" id="{9C5F3565-6AC9-D74E-9984-FC2E8A4AB667}"/>
              </a:ext>
            </a:extLst>
          </p:cNvPr>
          <p:cNvSpPr txBox="1">
            <a:spLocks/>
          </p:cNvSpPr>
          <p:nvPr/>
        </p:nvSpPr>
        <p:spPr>
          <a:xfrm>
            <a:off x="1094800" y="3283168"/>
            <a:ext cx="4281120" cy="3026152"/>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656146" lvl="1" indent="-363538">
              <a:spcBef>
                <a:spcPts val="0"/>
              </a:spcBef>
              <a:spcAft>
                <a:spcPts val="1200"/>
              </a:spcAft>
              <a:buFont typeface="Arial" panose="020B0604020202020204" pitchFamily="34" charset="0"/>
              <a:buChar char="•"/>
            </a:pPr>
            <a:r>
              <a:rPr lang="es-ES" sz="2400" dirty="0">
                <a:latin typeface="Source Sans"/>
              </a:rPr>
              <a:t>También </a:t>
            </a:r>
            <a:r>
              <a:rPr lang="es-ES" sz="2400" b="1" dirty="0">
                <a:solidFill>
                  <a:srgbClr val="0070C0"/>
                </a:solidFill>
                <a:latin typeface="Source Sans"/>
              </a:rPr>
              <a:t>discute, modifica y aprueba la recomendación sobre la política económica de la zona del euro</a:t>
            </a:r>
            <a:r>
              <a:rPr lang="es-ES" sz="2400" dirty="0">
                <a:latin typeface="Source Sans"/>
              </a:rPr>
              <a:t>, que </a:t>
            </a:r>
            <a:r>
              <a:rPr lang="es-ES" sz="2400" dirty="0">
                <a:solidFill>
                  <a:srgbClr val="0070C0"/>
                </a:solidFill>
                <a:latin typeface="Source Sans"/>
              </a:rPr>
              <a:t>luego presenta al Consejo </a:t>
            </a:r>
            <a:r>
              <a:rPr lang="es-ES" sz="2400" dirty="0">
                <a:latin typeface="Source Sans"/>
              </a:rPr>
              <a:t>Europeo para su discusión en su reunión de </a:t>
            </a:r>
            <a:r>
              <a:rPr lang="es-ES" sz="2400" b="1" dirty="0">
                <a:latin typeface="Source Sans"/>
              </a:rPr>
              <a:t>marzo</a:t>
            </a:r>
            <a:r>
              <a:rPr lang="es-ES" sz="2400" dirty="0">
                <a:latin typeface="Source Sans"/>
              </a:rPr>
              <a:t>.</a:t>
            </a:r>
            <a:endParaRPr lang="en-US" sz="2400" dirty="0">
              <a:solidFill>
                <a:srgbClr val="3E4951"/>
              </a:solidFill>
              <a:latin typeface="Source Sans"/>
            </a:endParaRPr>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Font typeface="Calibri" pitchFamily="34" charse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Tree>
    <p:extLst>
      <p:ext uri="{BB962C8B-B14F-4D97-AF65-F5344CB8AC3E}">
        <p14:creationId xmlns:p14="http://schemas.microsoft.com/office/powerpoint/2010/main" val="35172608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39116" y="1680503"/>
            <a:ext cx="10113768" cy="4320480"/>
          </a:xfrm>
        </p:spPr>
        <p:txBody>
          <a:bodyPr>
            <a:noAutofit/>
          </a:bodyPr>
          <a:lstStyle/>
          <a:p>
            <a:pPr marL="363538" indent="-363538">
              <a:spcBef>
                <a:spcPts val="0"/>
              </a:spcBef>
              <a:spcAft>
                <a:spcPts val="1200"/>
              </a:spcAft>
              <a:buFont typeface="Arial" panose="020B0604020202020204" pitchFamily="34" charset="0"/>
              <a:buChar char="•"/>
            </a:pPr>
            <a:r>
              <a:rPr lang="es-ES" sz="2400" b="1" dirty="0"/>
              <a:t>Abril-julio</a:t>
            </a:r>
            <a:r>
              <a:rPr lang="es-ES" sz="2400" dirty="0"/>
              <a:t>: recomendaciones, políticas y planes específicos para cada país</a:t>
            </a:r>
          </a:p>
          <a:p>
            <a:pPr marL="363538" indent="-363538">
              <a:spcBef>
                <a:spcPts val="0"/>
              </a:spcBef>
              <a:spcAft>
                <a:spcPts val="1200"/>
              </a:spcAft>
              <a:buFont typeface="Arial" panose="020B0604020202020204" pitchFamily="34" charset="0"/>
              <a:buChar char="•"/>
            </a:pPr>
            <a:r>
              <a:rPr lang="es-ES" sz="2400" b="1" dirty="0"/>
              <a:t>Como parte de su “paquete de primavera”, la Comisión publica:</a:t>
            </a:r>
          </a:p>
          <a:p>
            <a:pPr marL="457200" indent="-457200">
              <a:spcBef>
                <a:spcPts val="0"/>
              </a:spcBef>
              <a:spcAft>
                <a:spcPts val="1200"/>
              </a:spcAft>
              <a:buFont typeface="+mj-lt"/>
              <a:buAutoNum type="arabicPeriod"/>
            </a:pPr>
            <a:r>
              <a:rPr lang="es-ES" b="1" dirty="0"/>
              <a:t>Informes </a:t>
            </a:r>
            <a:r>
              <a:rPr lang="es-ES" dirty="0"/>
              <a:t>nacionales para todos los Estados miembros. </a:t>
            </a:r>
          </a:p>
          <a:p>
            <a:pPr marL="457200" indent="-457200">
              <a:spcBef>
                <a:spcPts val="0"/>
              </a:spcBef>
              <a:spcAft>
                <a:spcPts val="1200"/>
              </a:spcAft>
              <a:buFont typeface="+mj-lt"/>
              <a:buAutoNum type="arabicPeriod"/>
            </a:pPr>
            <a:r>
              <a:rPr lang="es-ES" dirty="0"/>
              <a:t>Hacer un </a:t>
            </a:r>
            <a:r>
              <a:rPr lang="es-ES" b="1" dirty="0"/>
              <a:t>balance de la situación presupuestaria </a:t>
            </a:r>
            <a:r>
              <a:rPr lang="es-ES" dirty="0"/>
              <a:t>de cada país y evaluar el progreso realizado en la implementación de las recomendaciones específicas por país de años anteriores.</a:t>
            </a:r>
          </a:p>
          <a:p>
            <a:pPr marL="457200" indent="-457200">
              <a:spcBef>
                <a:spcPts val="0"/>
              </a:spcBef>
              <a:spcAft>
                <a:spcPts val="1200"/>
              </a:spcAft>
              <a:buFont typeface="+mj-lt"/>
              <a:buAutoNum type="arabicPeriod"/>
            </a:pPr>
            <a:r>
              <a:rPr lang="es-ES" dirty="0"/>
              <a:t>Exámenes en profundidad de los </a:t>
            </a:r>
            <a:r>
              <a:rPr lang="es-ES" b="1" dirty="0"/>
              <a:t>desequilibrios macroeconómicos </a:t>
            </a:r>
          </a:p>
          <a:p>
            <a:pPr marL="363538" indent="-363538">
              <a:spcBef>
                <a:spcPts val="0"/>
              </a:spcBef>
              <a:spcAft>
                <a:spcPts val="1200"/>
              </a:spcAft>
              <a:buFont typeface="Arial" panose="020B0604020202020204" pitchFamily="34" charset="0"/>
              <a:buChar char="•"/>
            </a:pPr>
            <a:r>
              <a:rPr lang="es-ES" sz="2400" b="1" dirty="0"/>
              <a:t>Para cualquier Estado miembro identificado como en riesgo de sufrir tales desequilibrios. </a:t>
            </a:r>
          </a:p>
          <a:p>
            <a:pPr marL="457200" indent="-457200">
              <a:spcBef>
                <a:spcPts val="0"/>
              </a:spcBef>
              <a:spcAft>
                <a:spcPts val="1200"/>
              </a:spcAft>
              <a:buFont typeface="+mj-lt"/>
              <a:buAutoNum type="arabicPeriod"/>
            </a:pPr>
            <a:r>
              <a:rPr lang="es-ES" sz="2400" dirty="0">
                <a:solidFill>
                  <a:srgbClr val="0070C0"/>
                </a:solidFill>
              </a:rPr>
              <a:t>Recomendaciones específicas por país (REP)</a:t>
            </a:r>
          </a:p>
          <a:p>
            <a:pPr marL="457200" indent="-457200">
              <a:spcBef>
                <a:spcPts val="0"/>
              </a:spcBef>
              <a:spcAft>
                <a:spcPts val="1200"/>
              </a:spcAft>
              <a:buFont typeface="+mj-lt"/>
              <a:buAutoNum type="arabicPeriod"/>
            </a:pPr>
            <a:r>
              <a:rPr lang="es-ES" sz="2400" dirty="0">
                <a:solidFill>
                  <a:srgbClr val="FF0000"/>
                </a:solidFill>
              </a:rPr>
              <a:t>Las REP recomiendan medidas que cada país debería tomar para corregir los desequilibrios identificados.</a:t>
            </a:r>
            <a:endParaRPr lang="en-US" sz="2000" dirty="0">
              <a:solidFill>
                <a:srgbClr val="FF0000"/>
              </a:solidFill>
            </a:endParaRPr>
          </a:p>
          <a:p>
            <a:pPr marL="839026" lvl="2" indent="-363538">
              <a:spcBef>
                <a:spcPts val="0"/>
              </a:spcBef>
              <a:spcAft>
                <a:spcPts val="1200"/>
              </a:spcAft>
              <a:buFont typeface="Arial" panose="020B0604020202020204" pitchFamily="34" charset="0"/>
              <a:buChar char="•"/>
            </a:pPr>
            <a:endParaRPr lang="en-US" sz="2000" dirty="0"/>
          </a:p>
          <a:p>
            <a:pPr marL="292608" lvl="1" inden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3. EUROZONE CRISIS: EUROPEAN SEMESTER (VI)</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9692274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1F8DE8-5BC9-4462-824E-AD94949AB4DE}"/>
              </a:ext>
            </a:extLst>
          </p:cNvPr>
          <p:cNvSpPr>
            <a:spLocks noGrp="1"/>
          </p:cNvSpPr>
          <p:nvPr>
            <p:ph type="title"/>
          </p:nvPr>
        </p:nvSpPr>
        <p:spPr>
          <a:xfrm>
            <a:off x="1115616" y="988906"/>
            <a:ext cx="8229600" cy="706090"/>
          </a:xfrm>
        </p:spPr>
        <p:txBody>
          <a:bodyPr>
            <a:normAutofit fontScale="90000"/>
          </a:bodyPr>
          <a:lstStyle/>
          <a:p>
            <a:br>
              <a:rPr lang="en-GB" dirty="0"/>
            </a:br>
            <a:endParaRPr lang="es-ES" dirty="0"/>
          </a:p>
        </p:txBody>
      </p:sp>
      <p:sp>
        <p:nvSpPr>
          <p:cNvPr id="3" name="Marcador de contenido 2">
            <a:extLst>
              <a:ext uri="{FF2B5EF4-FFF2-40B4-BE49-F238E27FC236}">
                <a16:creationId xmlns:a16="http://schemas.microsoft.com/office/drawing/2014/main" id="{C7CE1C47-2F4D-4E65-9380-551B24A682DE}"/>
              </a:ext>
            </a:extLst>
          </p:cNvPr>
          <p:cNvSpPr>
            <a:spLocks noGrp="1"/>
          </p:cNvSpPr>
          <p:nvPr>
            <p:ph idx="1"/>
          </p:nvPr>
        </p:nvSpPr>
        <p:spPr>
          <a:xfrm>
            <a:off x="1097280" y="1845734"/>
            <a:ext cx="10058400" cy="4463586"/>
          </a:xfrm>
        </p:spPr>
        <p:txBody>
          <a:bodyPr>
            <a:normAutofit/>
          </a:bodyPr>
          <a:lstStyle/>
          <a:p>
            <a:pPr marL="0" indent="0">
              <a:buNone/>
            </a:pPr>
            <a:r>
              <a:rPr lang="es-ES" sz="2400" dirty="0"/>
              <a:t>Los Tratados confían el funcionamiento de la UE (Unión Europea) a 6 instituciones principales  además esta el BCE:</a:t>
            </a:r>
          </a:p>
          <a:p>
            <a:pPr marL="457200" indent="-457200">
              <a:buFont typeface="+mj-lt"/>
              <a:buAutoNum type="arabicPeriod"/>
            </a:pPr>
            <a:r>
              <a:rPr lang="es-ES" sz="2400" dirty="0"/>
              <a:t>Comisión Europea</a:t>
            </a:r>
          </a:p>
          <a:p>
            <a:pPr marL="457200" indent="-457200">
              <a:buFont typeface="+mj-lt"/>
              <a:buAutoNum type="arabicPeriod"/>
            </a:pPr>
            <a:r>
              <a:rPr lang="es-ES" sz="2400" dirty="0"/>
              <a:t>Consejo de la Unión Europea (o Consejo de Ministros)</a:t>
            </a:r>
          </a:p>
          <a:p>
            <a:pPr marL="457200" indent="-457200">
              <a:buFont typeface="+mj-lt"/>
              <a:buAutoNum type="arabicPeriod"/>
            </a:pPr>
            <a:r>
              <a:rPr lang="es-ES" sz="2400" dirty="0"/>
              <a:t>Parlamento Europeo</a:t>
            </a:r>
          </a:p>
          <a:p>
            <a:pPr marL="457200" indent="-457200">
              <a:buFont typeface="+mj-lt"/>
              <a:buAutoNum type="arabicPeriod"/>
            </a:pPr>
            <a:r>
              <a:rPr lang="es-ES" sz="2400" dirty="0"/>
              <a:t>Consejo Europeo</a:t>
            </a:r>
          </a:p>
          <a:p>
            <a:pPr marL="457200" indent="-457200">
              <a:buFont typeface="+mj-lt"/>
              <a:buAutoNum type="arabicPeriod"/>
            </a:pPr>
            <a:r>
              <a:rPr lang="es-ES" sz="2400" dirty="0"/>
              <a:t>Tribunal de justicia</a:t>
            </a:r>
          </a:p>
          <a:p>
            <a:pPr marL="457200" indent="-457200">
              <a:buFont typeface="+mj-lt"/>
              <a:buAutoNum type="arabicPeriod"/>
            </a:pPr>
            <a:r>
              <a:rPr lang="es-ES" sz="2400" dirty="0"/>
              <a:t>Tribunal de Cuentas</a:t>
            </a:r>
          </a:p>
          <a:p>
            <a:pPr marL="457200" indent="-457200">
              <a:buFont typeface="+mj-lt"/>
              <a:buAutoNum type="arabicPeriod"/>
            </a:pPr>
            <a:r>
              <a:rPr lang="es-ES" sz="2400" dirty="0"/>
              <a:t>Banco Central Europeo (BCE)</a:t>
            </a:r>
          </a:p>
        </p:txBody>
      </p:sp>
      <p:sp>
        <p:nvSpPr>
          <p:cNvPr id="6" name="Título 1">
            <a:extLst>
              <a:ext uri="{FF2B5EF4-FFF2-40B4-BE49-F238E27FC236}">
                <a16:creationId xmlns:a16="http://schemas.microsoft.com/office/drawing/2014/main" id="{6E86D7EF-E0C7-B880-4B14-5A3740D25A93}"/>
              </a:ext>
            </a:extLst>
          </p:cNvPr>
          <p:cNvSpPr txBox="1">
            <a:spLocks/>
          </p:cNvSpPr>
          <p:nvPr/>
        </p:nvSpPr>
        <p:spPr>
          <a:xfrm>
            <a:off x="1094800" y="908720"/>
            <a:ext cx="8229600" cy="706090"/>
          </a:xfrm>
          <a:prstGeom prst="rect">
            <a:avLst/>
          </a:prstGeom>
        </p:spPr>
        <p:txBody>
          <a:bodyPr vert="horz" lIns="91440" tIns="45720" rIns="91440" bIns="45720" rtlCol="0" anchor="b">
            <a:noAutofit/>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sz="4200" dirty="0"/>
            </a:br>
            <a:r>
              <a:rPr lang="en-GB" sz="4200" b="1" dirty="0">
                <a:solidFill>
                  <a:schemeClr val="tx1">
                    <a:lumMod val="85000"/>
                    <a:lumOff val="15000"/>
                  </a:schemeClr>
                </a:solidFill>
              </a:rPr>
              <a:t>1. EU INSTITUTIONS</a:t>
            </a:r>
            <a:endParaRPr lang="es-ES" sz="4200" b="1" dirty="0">
              <a:solidFill>
                <a:schemeClr val="tx1">
                  <a:lumMod val="85000"/>
                  <a:lumOff val="15000"/>
                </a:schemeClr>
              </a:solidFill>
            </a:endParaRPr>
          </a:p>
        </p:txBody>
      </p:sp>
    </p:spTree>
    <p:extLst>
      <p:ext uri="{BB962C8B-B14F-4D97-AF65-F5344CB8AC3E}">
        <p14:creationId xmlns:p14="http://schemas.microsoft.com/office/powerpoint/2010/main" val="25915788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4800" y="1667420"/>
            <a:ext cx="8817624" cy="4641900"/>
          </a:xfrm>
        </p:spPr>
        <p:txBody>
          <a:bodyPr>
            <a:noAutofit/>
          </a:bodyPr>
          <a:lstStyle/>
          <a:p>
            <a:pPr marL="363538" indent="-363538">
              <a:spcBef>
                <a:spcPts val="0"/>
              </a:spcBef>
              <a:spcAft>
                <a:spcPts val="1200"/>
              </a:spcAft>
              <a:buFont typeface="Arial" panose="020B0604020202020204" pitchFamily="34" charset="0"/>
              <a:buChar char="•"/>
            </a:pPr>
            <a:r>
              <a:rPr lang="es-ES" sz="2400" b="1" dirty="0"/>
              <a:t>Abril-julio</a:t>
            </a:r>
            <a:r>
              <a:rPr lang="es-ES" sz="2400" dirty="0"/>
              <a:t>: recomendaciones, políticas y planes específicos para cada país</a:t>
            </a:r>
          </a:p>
          <a:p>
            <a:pPr marL="363538" indent="-363538">
              <a:spcBef>
                <a:spcPts val="0"/>
              </a:spcBef>
              <a:spcAft>
                <a:spcPts val="1200"/>
              </a:spcAft>
              <a:buFont typeface="Arial" panose="020B0604020202020204" pitchFamily="34" charset="0"/>
              <a:buChar char="•"/>
            </a:pPr>
            <a:r>
              <a:rPr lang="es-ES" sz="2400" b="1" dirty="0"/>
              <a:t>Comienza la vigilancia presupuestaria multilateral.</a:t>
            </a: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3. EUROZONE CRISIS: EUROPEAN SEMESTER (VII)</a:t>
            </a:r>
            <a:endParaRPr lang="es-ES" sz="16800" b="1" dirty="0">
              <a:solidFill>
                <a:schemeClr val="tx1">
                  <a:lumMod val="85000"/>
                  <a:lumOff val="15000"/>
                </a:schemeClr>
              </a:solidFill>
            </a:endParaRPr>
          </a:p>
        </p:txBody>
      </p:sp>
      <p:pic>
        <p:nvPicPr>
          <p:cNvPr id="5" name="Imagen 4">
            <a:extLst>
              <a:ext uri="{FF2B5EF4-FFF2-40B4-BE49-F238E27FC236}">
                <a16:creationId xmlns:a16="http://schemas.microsoft.com/office/drawing/2014/main" id="{414798FE-42A6-5EFA-9366-EDF1BAFE1D1C}"/>
              </a:ext>
            </a:extLst>
          </p:cNvPr>
          <p:cNvPicPr>
            <a:picLocks noChangeAspect="1"/>
          </p:cNvPicPr>
          <p:nvPr/>
        </p:nvPicPr>
        <p:blipFill>
          <a:blip r:embed="rId3"/>
          <a:stretch>
            <a:fillRect/>
          </a:stretch>
        </p:blipFill>
        <p:spPr>
          <a:xfrm>
            <a:off x="6525043" y="2847865"/>
            <a:ext cx="5165867" cy="3330430"/>
          </a:xfrm>
          <a:prstGeom prst="rect">
            <a:avLst/>
          </a:prstGeom>
        </p:spPr>
      </p:pic>
      <p:sp>
        <p:nvSpPr>
          <p:cNvPr id="6" name="Marcador de contenido 2">
            <a:extLst>
              <a:ext uri="{FF2B5EF4-FFF2-40B4-BE49-F238E27FC236}">
                <a16:creationId xmlns:a16="http://schemas.microsoft.com/office/drawing/2014/main" id="{8345B509-4384-3BD1-28B5-577681A4F1EE}"/>
              </a:ext>
            </a:extLst>
          </p:cNvPr>
          <p:cNvSpPr txBox="1">
            <a:spLocks/>
          </p:cNvSpPr>
          <p:nvPr/>
        </p:nvSpPr>
        <p:spPr>
          <a:xfrm>
            <a:off x="1099127" y="2852936"/>
            <a:ext cx="5416923" cy="432048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839026" lvl="2" indent="-363538">
              <a:spcBef>
                <a:spcPts val="0"/>
              </a:spcBef>
              <a:spcAft>
                <a:spcPts val="1200"/>
              </a:spcAft>
              <a:buFont typeface="Arial" panose="020B0604020202020204" pitchFamily="34" charset="0"/>
              <a:buChar char="•"/>
            </a:pPr>
            <a:r>
              <a:rPr lang="es-ES" sz="2000" dirty="0">
                <a:latin typeface="Source Sans"/>
              </a:rPr>
              <a:t>Implica un análisis en profundidad y un debate de todas las conclusiones relevantes entre todos los Estados miembros y la Comisión. </a:t>
            </a:r>
          </a:p>
          <a:p>
            <a:pPr marL="839026" lvl="2" indent="-363538">
              <a:spcBef>
                <a:spcPts val="0"/>
              </a:spcBef>
              <a:spcAft>
                <a:spcPts val="1200"/>
              </a:spcAft>
              <a:buFont typeface="Arial" panose="020B0604020202020204" pitchFamily="34" charset="0"/>
              <a:buChar char="•"/>
            </a:pPr>
            <a:r>
              <a:rPr lang="es-ES" sz="2000" dirty="0">
                <a:latin typeface="Source Sans"/>
              </a:rPr>
              <a:t>El Consejo Europeo podrá entonces debatir las </a:t>
            </a:r>
            <a:r>
              <a:rPr lang="es-ES" sz="2000" dirty="0">
                <a:solidFill>
                  <a:srgbClr val="0070C0"/>
                </a:solidFill>
                <a:latin typeface="Source Sans"/>
              </a:rPr>
              <a:t>recomendaciones finales</a:t>
            </a:r>
            <a:r>
              <a:rPr lang="es-ES" sz="2000" dirty="0">
                <a:latin typeface="Source Sans"/>
              </a:rPr>
              <a:t>.</a:t>
            </a:r>
          </a:p>
          <a:p>
            <a:pPr marL="839026" lvl="2" indent="-363538">
              <a:spcBef>
                <a:spcPts val="0"/>
              </a:spcBef>
              <a:spcAft>
                <a:spcPts val="1200"/>
              </a:spcAft>
              <a:buFont typeface="Arial" panose="020B0604020202020204" pitchFamily="34" charset="0"/>
              <a:buChar char="•"/>
            </a:pPr>
            <a:r>
              <a:rPr lang="es-ES" sz="2000" dirty="0">
                <a:latin typeface="Source Sans"/>
              </a:rPr>
              <a:t>Después de lo cual el Consejo podrá adoptarlos formalmente. </a:t>
            </a:r>
          </a:p>
          <a:p>
            <a:pPr marL="839026" lvl="2" indent="-363538">
              <a:spcBef>
                <a:spcPts val="0"/>
              </a:spcBef>
              <a:spcAft>
                <a:spcPts val="1200"/>
              </a:spcAft>
              <a:buFont typeface="Arial" panose="020B0604020202020204" pitchFamily="34" charset="0"/>
              <a:buChar char="•"/>
            </a:pPr>
            <a:r>
              <a:rPr lang="es-ES" sz="2000" dirty="0">
                <a:latin typeface="Source Sans"/>
              </a:rPr>
              <a:t>Luego se invita a los Estados miembros a implementarlas.</a:t>
            </a: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Tree>
    <p:extLst>
      <p:ext uri="{BB962C8B-B14F-4D97-AF65-F5344CB8AC3E}">
        <p14:creationId xmlns:p14="http://schemas.microsoft.com/office/powerpoint/2010/main" val="17040721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4800" y="1988840"/>
            <a:ext cx="10113768" cy="4320480"/>
          </a:xfrm>
        </p:spPr>
        <p:txBody>
          <a:bodyPr>
            <a:noAutofit/>
          </a:bodyPr>
          <a:lstStyle/>
          <a:p>
            <a:pPr marL="363538" indent="-363538">
              <a:spcBef>
                <a:spcPts val="0"/>
              </a:spcBef>
              <a:spcAft>
                <a:spcPts val="1200"/>
              </a:spcAft>
              <a:buFont typeface="Arial" panose="020B0604020202020204" pitchFamily="34" charset="0"/>
              <a:buChar char="•"/>
            </a:pPr>
            <a:r>
              <a:rPr lang="es-ES" sz="2400" b="1" dirty="0"/>
              <a:t>Fase de implementación:</a:t>
            </a:r>
          </a:p>
          <a:p>
            <a:pPr marL="363538" indent="-363538">
              <a:spcBef>
                <a:spcPts val="0"/>
              </a:spcBef>
              <a:spcAft>
                <a:spcPts val="1200"/>
              </a:spcAft>
              <a:buFont typeface="Arial" panose="020B0604020202020204" pitchFamily="34" charset="0"/>
              <a:buChar char="•"/>
            </a:pPr>
            <a:r>
              <a:rPr lang="es-ES" sz="2400" dirty="0"/>
              <a:t>Los Estados miembros de la zona del euro tienen en cuenta las </a:t>
            </a:r>
            <a:r>
              <a:rPr lang="es-ES" sz="2400" b="1" dirty="0"/>
              <a:t>recomendaciones específicas </a:t>
            </a:r>
            <a:r>
              <a:rPr lang="es-ES" sz="2400" dirty="0"/>
              <a:t>de cada país </a:t>
            </a:r>
            <a:r>
              <a:rPr lang="es-ES" sz="2400" dirty="0">
                <a:solidFill>
                  <a:srgbClr val="0070C0"/>
                </a:solidFill>
              </a:rPr>
              <a:t>al elaborar sus planes </a:t>
            </a:r>
            <a:r>
              <a:rPr lang="es-ES" sz="2400" dirty="0"/>
              <a:t>presupuestarios nacionales para el año siguiente. </a:t>
            </a:r>
          </a:p>
          <a:p>
            <a:pPr marL="363538" indent="-363538">
              <a:spcBef>
                <a:spcPts val="0"/>
              </a:spcBef>
              <a:spcAft>
                <a:spcPts val="1200"/>
              </a:spcAft>
              <a:buFont typeface="Arial" panose="020B0604020202020204" pitchFamily="34" charset="0"/>
              <a:buChar char="•"/>
            </a:pPr>
            <a:r>
              <a:rPr lang="es-ES" sz="2400" b="1" dirty="0"/>
              <a:t>Presentan </a:t>
            </a:r>
            <a:r>
              <a:rPr lang="es-ES" sz="2400" dirty="0"/>
              <a:t>sus </a:t>
            </a:r>
            <a:r>
              <a:rPr lang="es-ES" sz="2400" dirty="0">
                <a:solidFill>
                  <a:srgbClr val="0070C0"/>
                </a:solidFill>
              </a:rPr>
              <a:t>proyectos de planes presupuestarios </a:t>
            </a:r>
            <a:r>
              <a:rPr lang="es-ES" sz="2400" dirty="0"/>
              <a:t>al Consejo y a la Comisión antes del 15 de octubre de cada año.</a:t>
            </a:r>
          </a:p>
          <a:p>
            <a:pPr marL="363538" indent="-363538">
              <a:spcBef>
                <a:spcPts val="0"/>
              </a:spcBef>
              <a:spcAft>
                <a:spcPts val="1200"/>
              </a:spcAft>
              <a:buFont typeface="Arial" panose="020B0604020202020204" pitchFamily="34" charset="0"/>
              <a:buChar char="•"/>
            </a:pPr>
            <a:r>
              <a:rPr lang="es-ES" sz="2400" b="1" dirty="0"/>
              <a:t>Más información:</a:t>
            </a:r>
          </a:p>
          <a:p>
            <a:pPr marL="363538" indent="-363538">
              <a:spcBef>
                <a:spcPts val="0"/>
              </a:spcBef>
              <a:spcAft>
                <a:spcPts val="1200"/>
              </a:spcAft>
              <a:buFont typeface="Arial" panose="020B0604020202020204" pitchFamily="34" charset="0"/>
              <a:buChar char="•"/>
            </a:pPr>
            <a:r>
              <a:rPr lang="en-US" sz="2000" i="1" dirty="0">
                <a:solidFill>
                  <a:srgbClr val="3E4951"/>
                </a:solidFill>
                <a:effectLst/>
                <a:latin typeface="Source Sans"/>
              </a:rPr>
              <a:t>E</a:t>
            </a:r>
            <a:r>
              <a:rPr lang="en-US" sz="2000" i="1" dirty="0">
                <a:solidFill>
                  <a:srgbClr val="3E4951"/>
                </a:solidFill>
                <a:latin typeface="Source Sans"/>
              </a:rPr>
              <a:t>xplainer</a:t>
            </a:r>
            <a:r>
              <a:rPr lang="en-US" sz="2000" dirty="0">
                <a:solidFill>
                  <a:srgbClr val="3E4951"/>
                </a:solidFill>
                <a:latin typeface="Source Sans"/>
              </a:rPr>
              <a:t>: </a:t>
            </a:r>
            <a:r>
              <a:rPr lang="en-US" sz="2000" dirty="0">
                <a:solidFill>
                  <a:srgbClr val="3E4951"/>
                </a:solidFill>
                <a:latin typeface="Source Sans"/>
                <a:hlinkClick r:id="rId3"/>
              </a:rPr>
              <a:t>https://www.consilium.europa.eu/en/policies/european-semester/how-european-semester-works/</a:t>
            </a:r>
            <a:endParaRPr lang="en-US" sz="2000" dirty="0">
              <a:solidFill>
                <a:srgbClr val="3E4951"/>
              </a:solidFill>
              <a:latin typeface="Source Sans"/>
            </a:endParaRPr>
          </a:p>
          <a:p>
            <a:pPr marL="656146" lvl="1" indent="-363538">
              <a:spcBef>
                <a:spcPts val="0"/>
              </a:spcBef>
              <a:spcAft>
                <a:spcPts val="1200"/>
              </a:spcAft>
              <a:buFont typeface="Arial" panose="020B0604020202020204" pitchFamily="34" charset="0"/>
              <a:buChar char="•"/>
            </a:pPr>
            <a:r>
              <a:rPr lang="en-US" sz="2000" i="1" dirty="0">
                <a:solidFill>
                  <a:srgbClr val="3E4951"/>
                </a:solidFill>
                <a:latin typeface="Source Sans"/>
              </a:rPr>
              <a:t>Infographics</a:t>
            </a:r>
            <a:r>
              <a:rPr lang="en-US" sz="2000" dirty="0">
                <a:solidFill>
                  <a:srgbClr val="3E4951"/>
                </a:solidFill>
                <a:latin typeface="Source Sans"/>
              </a:rPr>
              <a:t>: </a:t>
            </a:r>
            <a:r>
              <a:rPr lang="en-US" sz="2000" dirty="0">
                <a:solidFill>
                  <a:srgbClr val="3E4951"/>
                </a:solidFill>
                <a:latin typeface="Source Sans"/>
                <a:hlinkClick r:id="rId4"/>
              </a:rPr>
              <a:t>https://www.consilium.europa.eu/en/infographics/european-semester/</a:t>
            </a:r>
            <a:endParaRPr lang="en-US" sz="2000" b="0" i="0" dirty="0">
              <a:solidFill>
                <a:srgbClr val="3E4951"/>
              </a:solidFill>
              <a:effectLst/>
              <a:latin typeface="Source Sans"/>
            </a:endParaRPr>
          </a:p>
          <a:p>
            <a:pPr marL="363538" indent="-363538">
              <a:spcBef>
                <a:spcPts val="0"/>
              </a:spcBef>
              <a:spcAft>
                <a:spcPts val="1200"/>
              </a:spcAft>
              <a:buFont typeface="Arial" panose="020B0604020202020204" pitchFamily="34" charset="0"/>
              <a:buChar char="•"/>
            </a:pPr>
            <a:endParaRPr lang="en-US" sz="2000" b="0" i="0" dirty="0">
              <a:solidFill>
                <a:srgbClr val="3E4951"/>
              </a:solidFill>
              <a:effectLst/>
              <a:latin typeface="Source Sans"/>
            </a:endParaRPr>
          </a:p>
          <a:p>
            <a:pPr marL="656146" lvl="1"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254730"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000" b="1" dirty="0">
                <a:solidFill>
                  <a:schemeClr val="tx1">
                    <a:lumMod val="85000"/>
                    <a:lumOff val="15000"/>
                  </a:schemeClr>
                </a:solidFill>
              </a:rPr>
              <a:t>3</a:t>
            </a:r>
            <a:r>
              <a:rPr lang="en-GB" sz="14400" b="1" dirty="0">
                <a:solidFill>
                  <a:schemeClr val="tx1">
                    <a:lumMod val="85000"/>
                    <a:lumOff val="15000"/>
                  </a:schemeClr>
                </a:solidFill>
              </a:rPr>
              <a:t>. CRISIS de la EUROZONA: SEMESTRE EUROPEO (VIII)</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38165527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Tabla"/>
          <p:cNvGraphicFramePr>
            <a:graphicFrameLocks noGrp="1"/>
          </p:cNvGraphicFramePr>
          <p:nvPr>
            <p:extLst>
              <p:ext uri="{D42A27DB-BD31-4B8C-83A1-F6EECF244321}">
                <p14:modId xmlns:p14="http://schemas.microsoft.com/office/powerpoint/2010/main" val="2642504752"/>
              </p:ext>
            </p:extLst>
          </p:nvPr>
        </p:nvGraphicFramePr>
        <p:xfrm>
          <a:off x="2063552" y="260648"/>
          <a:ext cx="8424863" cy="5976664"/>
        </p:xfrm>
        <a:graphic>
          <a:graphicData uri="http://schemas.openxmlformats.org/drawingml/2006/table">
            <a:tbl>
              <a:tblPr firstRow="1" bandRow="1">
                <a:tableStyleId>{5C22544A-7EE6-4342-B048-85BDC9FD1C3A}</a:tableStyleId>
              </a:tblPr>
              <a:tblGrid>
                <a:gridCol w="1080111">
                  <a:extLst>
                    <a:ext uri="{9D8B030D-6E8A-4147-A177-3AD203B41FA5}">
                      <a16:colId xmlns:a16="http://schemas.microsoft.com/office/drawing/2014/main" val="20000"/>
                    </a:ext>
                  </a:extLst>
                </a:gridCol>
                <a:gridCol w="3132320">
                  <a:extLst>
                    <a:ext uri="{9D8B030D-6E8A-4147-A177-3AD203B41FA5}">
                      <a16:colId xmlns:a16="http://schemas.microsoft.com/office/drawing/2014/main" val="20001"/>
                    </a:ext>
                  </a:extLst>
                </a:gridCol>
                <a:gridCol w="2106216">
                  <a:extLst>
                    <a:ext uri="{9D8B030D-6E8A-4147-A177-3AD203B41FA5}">
                      <a16:colId xmlns:a16="http://schemas.microsoft.com/office/drawing/2014/main" val="20002"/>
                    </a:ext>
                  </a:extLst>
                </a:gridCol>
                <a:gridCol w="2106216">
                  <a:extLst>
                    <a:ext uri="{9D8B030D-6E8A-4147-A177-3AD203B41FA5}">
                      <a16:colId xmlns:a16="http://schemas.microsoft.com/office/drawing/2014/main" val="20003"/>
                    </a:ext>
                  </a:extLst>
                </a:gridCol>
              </a:tblGrid>
              <a:tr h="684936">
                <a:tc>
                  <a:txBody>
                    <a:bodyPr/>
                    <a:lstStyle/>
                    <a:p>
                      <a:pPr algn="ctr"/>
                      <a:r>
                        <a:rPr lang="es-ES_tradnl" sz="1800" dirty="0"/>
                        <a:t>MONTH</a:t>
                      </a:r>
                      <a:endParaRPr lang="es-ES" sz="1800" dirty="0"/>
                    </a:p>
                  </a:txBody>
                  <a:tcPr marL="91439" marR="91439" marT="45729" marB="45729"/>
                </a:tc>
                <a:tc>
                  <a:txBody>
                    <a:bodyPr/>
                    <a:lstStyle/>
                    <a:p>
                      <a:pPr algn="ctr"/>
                      <a:r>
                        <a:rPr lang="es-ES_tradnl" sz="1800" dirty="0"/>
                        <a:t>EUROPEAN COMMISSION</a:t>
                      </a:r>
                      <a:endParaRPr lang="es-ES" sz="1800" dirty="0"/>
                    </a:p>
                  </a:txBody>
                  <a:tcPr marL="91439" marR="91439" marT="45729" marB="45729"/>
                </a:tc>
                <a:tc>
                  <a:txBody>
                    <a:bodyPr/>
                    <a:lstStyle/>
                    <a:p>
                      <a:pPr algn="ctr"/>
                      <a:r>
                        <a:rPr lang="es-ES_tradnl" sz="1800" dirty="0"/>
                        <a:t>EUROPEAN COUNCIL/COUNCIL</a:t>
                      </a:r>
                      <a:endParaRPr lang="es-ES" sz="1800" dirty="0"/>
                    </a:p>
                  </a:txBody>
                  <a:tcPr marL="91439" marR="91439" marT="45729" marB="45729"/>
                </a:tc>
                <a:tc>
                  <a:txBody>
                    <a:bodyPr/>
                    <a:lstStyle/>
                    <a:p>
                      <a:pPr algn="ctr"/>
                      <a:r>
                        <a:rPr lang="es-ES_tradnl" sz="1800" dirty="0"/>
                        <a:t>MEMBER STATES</a:t>
                      </a:r>
                      <a:endParaRPr lang="es-ES" sz="1800" dirty="0"/>
                    </a:p>
                  </a:txBody>
                  <a:tcPr marL="91439" marR="91439" marT="45729" marB="45729"/>
                </a:tc>
                <a:extLst>
                  <a:ext uri="{0D108BD9-81ED-4DB2-BD59-A6C34878D82A}">
                    <a16:rowId xmlns:a16="http://schemas.microsoft.com/office/drawing/2014/main" val="10000"/>
                  </a:ext>
                </a:extLst>
              </a:tr>
              <a:tr h="1002526">
                <a:tc>
                  <a:txBody>
                    <a:bodyPr/>
                    <a:lstStyle/>
                    <a:p>
                      <a:pPr algn="ctr"/>
                      <a:r>
                        <a:rPr lang="es-ES_tradnl" sz="1100" b="1" dirty="0" err="1"/>
                        <a:t>November</a:t>
                      </a:r>
                      <a:endParaRPr lang="es-ES" sz="1100" b="1" dirty="0"/>
                    </a:p>
                  </a:txBody>
                  <a:tcPr marL="91439" marR="91439" marT="45729" marB="45729"/>
                </a:tc>
                <a:tc>
                  <a:txBody>
                    <a:bodyPr/>
                    <a:lstStyle/>
                    <a:p>
                      <a:pPr algn="ctr"/>
                      <a:r>
                        <a:rPr lang="es-ES_tradnl" sz="1100" dirty="0"/>
                        <a:t>-</a:t>
                      </a:r>
                      <a:r>
                        <a:rPr lang="es-ES_tradnl" sz="1100" dirty="0" err="1"/>
                        <a:t>Publication</a:t>
                      </a:r>
                      <a:r>
                        <a:rPr lang="es-ES_tradnl" sz="1100" dirty="0"/>
                        <a:t> of </a:t>
                      </a:r>
                      <a:r>
                        <a:rPr lang="es-ES_tradnl" sz="1100" b="1" dirty="0" err="1"/>
                        <a:t>Autumn</a:t>
                      </a:r>
                      <a:r>
                        <a:rPr lang="es-ES_tradnl" sz="1100" b="1" dirty="0"/>
                        <a:t> </a:t>
                      </a:r>
                      <a:r>
                        <a:rPr lang="es-ES_tradnl" sz="1100" b="1" dirty="0" err="1"/>
                        <a:t>Economic</a:t>
                      </a:r>
                      <a:r>
                        <a:rPr lang="es-ES_tradnl" sz="1100" b="1" dirty="0"/>
                        <a:t> </a:t>
                      </a:r>
                      <a:r>
                        <a:rPr lang="es-ES_tradnl" sz="1100" b="1" dirty="0" err="1"/>
                        <a:t>Forecast</a:t>
                      </a:r>
                      <a:r>
                        <a:rPr lang="es-ES_tradnl" sz="1100" dirty="0"/>
                        <a:t>.</a:t>
                      </a:r>
                    </a:p>
                    <a:p>
                      <a:pPr algn="ctr"/>
                      <a:r>
                        <a:rPr lang="es-ES_tradnl" sz="1100" dirty="0"/>
                        <a:t>-</a:t>
                      </a:r>
                      <a:r>
                        <a:rPr lang="es-ES_tradnl" sz="1100" dirty="0" err="1"/>
                        <a:t>Publication</a:t>
                      </a:r>
                      <a:r>
                        <a:rPr lang="es-ES_tradnl" sz="1100" baseline="0" dirty="0"/>
                        <a:t> of </a:t>
                      </a:r>
                      <a:r>
                        <a:rPr lang="es-ES_tradnl" sz="1100" b="1" baseline="0" dirty="0"/>
                        <a:t>AGS and AMR</a:t>
                      </a:r>
                      <a:r>
                        <a:rPr lang="es-ES_tradnl" sz="1100" baseline="0" dirty="0"/>
                        <a:t>.</a:t>
                      </a:r>
                    </a:p>
                    <a:p>
                      <a:pPr algn="ctr"/>
                      <a:r>
                        <a:rPr lang="es-ES_tradnl" sz="1100" baseline="0" dirty="0"/>
                        <a:t>-</a:t>
                      </a:r>
                      <a:r>
                        <a:rPr lang="es-ES_tradnl" sz="1100" baseline="0" dirty="0" err="1"/>
                        <a:t>Publication</a:t>
                      </a:r>
                      <a:r>
                        <a:rPr lang="es-ES_tradnl" sz="1100" baseline="0" dirty="0"/>
                        <a:t> of </a:t>
                      </a:r>
                      <a:r>
                        <a:rPr lang="es-ES_tradnl" sz="1100" b="1" baseline="0" dirty="0" err="1"/>
                        <a:t>Recommendations</a:t>
                      </a:r>
                      <a:r>
                        <a:rPr lang="es-ES_tradnl" sz="1100" b="1" baseline="0" dirty="0"/>
                        <a:t> </a:t>
                      </a:r>
                      <a:r>
                        <a:rPr lang="es-ES_tradnl" sz="1100" b="1" baseline="0" dirty="0" err="1"/>
                        <a:t>for</a:t>
                      </a:r>
                      <a:r>
                        <a:rPr lang="es-ES_tradnl" sz="1100" b="1" baseline="0" dirty="0"/>
                        <a:t> </a:t>
                      </a:r>
                      <a:r>
                        <a:rPr lang="es-ES_tradnl" sz="1100" b="1" baseline="0" dirty="0" err="1"/>
                        <a:t>the</a:t>
                      </a:r>
                      <a:r>
                        <a:rPr lang="es-ES_tradnl" sz="1100" b="1" baseline="0" dirty="0"/>
                        <a:t> euro- </a:t>
                      </a:r>
                      <a:r>
                        <a:rPr lang="es-ES_tradnl" sz="1100" b="1" baseline="0" dirty="0" err="1"/>
                        <a:t>area</a:t>
                      </a:r>
                      <a:r>
                        <a:rPr lang="es-ES_tradnl" sz="1100" baseline="0" dirty="0"/>
                        <a:t>.</a:t>
                      </a:r>
                    </a:p>
                    <a:p>
                      <a:pPr algn="ctr"/>
                      <a:r>
                        <a:rPr lang="es-ES_tradnl" sz="1100" baseline="0" dirty="0"/>
                        <a:t>-</a:t>
                      </a:r>
                      <a:r>
                        <a:rPr lang="es-ES_tradnl" sz="1100" baseline="0" dirty="0" err="1"/>
                        <a:t>Publication</a:t>
                      </a:r>
                      <a:r>
                        <a:rPr lang="es-ES_tradnl" sz="1100" baseline="0" dirty="0"/>
                        <a:t> of </a:t>
                      </a:r>
                      <a:r>
                        <a:rPr lang="es-ES_tradnl" sz="1100" b="1" baseline="0" dirty="0" err="1"/>
                        <a:t>opinion</a:t>
                      </a:r>
                      <a:r>
                        <a:rPr lang="es-ES_tradnl" sz="1100" b="1" baseline="0" dirty="0"/>
                        <a:t> </a:t>
                      </a:r>
                      <a:r>
                        <a:rPr lang="es-ES_tradnl" sz="1100" b="1" baseline="0" dirty="0" err="1"/>
                        <a:t>on</a:t>
                      </a:r>
                      <a:r>
                        <a:rPr lang="es-ES_tradnl" sz="1100" b="1" baseline="0" dirty="0"/>
                        <a:t> </a:t>
                      </a:r>
                      <a:r>
                        <a:rPr lang="es-ES_tradnl" sz="1100" b="1" baseline="0" dirty="0" err="1"/>
                        <a:t>DBPs</a:t>
                      </a:r>
                      <a:r>
                        <a:rPr lang="es-ES_tradnl" sz="1100" baseline="0" dirty="0"/>
                        <a:t>.</a:t>
                      </a:r>
                      <a:endParaRPr lang="es-ES" sz="1100" dirty="0"/>
                    </a:p>
                  </a:txBody>
                  <a:tcPr marL="91439" marR="91439" marT="45729" marB="45729"/>
                </a:tc>
                <a:tc>
                  <a:txBody>
                    <a:bodyPr/>
                    <a:lstStyle/>
                    <a:p>
                      <a:pPr algn="ctr"/>
                      <a:endParaRPr lang="es-ES" sz="1100" dirty="0"/>
                    </a:p>
                  </a:txBody>
                  <a:tcPr marL="91439" marR="91439" marT="45729" marB="45729"/>
                </a:tc>
                <a:tc>
                  <a:txBody>
                    <a:bodyPr/>
                    <a:lstStyle/>
                    <a:p>
                      <a:pPr algn="ctr"/>
                      <a:endParaRPr lang="es-ES" sz="1100" dirty="0"/>
                    </a:p>
                  </a:txBody>
                  <a:tcPr marL="91439" marR="91439" marT="45729" marB="45729"/>
                </a:tc>
                <a:extLst>
                  <a:ext uri="{0D108BD9-81ED-4DB2-BD59-A6C34878D82A}">
                    <a16:rowId xmlns:a16="http://schemas.microsoft.com/office/drawing/2014/main" val="10001"/>
                  </a:ext>
                </a:extLst>
              </a:tr>
              <a:tr h="1002526">
                <a:tc>
                  <a:txBody>
                    <a:bodyPr/>
                    <a:lstStyle/>
                    <a:p>
                      <a:pPr algn="ctr"/>
                      <a:r>
                        <a:rPr lang="es-ES_tradnl" sz="1100" b="1" dirty="0" err="1"/>
                        <a:t>December</a:t>
                      </a:r>
                      <a:r>
                        <a:rPr lang="es-ES_tradnl" sz="1100" b="1" dirty="0"/>
                        <a:t>/</a:t>
                      </a:r>
                      <a:r>
                        <a:rPr lang="es-ES_tradnl" sz="1100" b="1" dirty="0" err="1"/>
                        <a:t>January</a:t>
                      </a:r>
                      <a:endParaRPr lang="es-ES" sz="1100" b="1" dirty="0"/>
                    </a:p>
                  </a:txBody>
                  <a:tcPr marL="91439" marR="91439" marT="45729" marB="45729"/>
                </a:tc>
                <a:tc>
                  <a:txBody>
                    <a:bodyPr/>
                    <a:lstStyle/>
                    <a:p>
                      <a:pPr algn="ctr"/>
                      <a:r>
                        <a:rPr lang="es-ES_tradnl" sz="1100" dirty="0"/>
                        <a:t>-Bilateral </a:t>
                      </a:r>
                      <a:r>
                        <a:rPr lang="es-ES_tradnl" sz="1100" dirty="0" err="1"/>
                        <a:t>meetings</a:t>
                      </a:r>
                      <a:r>
                        <a:rPr lang="es-ES_tradnl" sz="1100" dirty="0"/>
                        <a:t> </a:t>
                      </a:r>
                      <a:r>
                        <a:rPr lang="es-ES_tradnl" sz="1100" dirty="0" err="1"/>
                        <a:t>with</a:t>
                      </a:r>
                      <a:r>
                        <a:rPr lang="es-ES_tradnl" sz="1100" dirty="0"/>
                        <a:t> </a:t>
                      </a:r>
                      <a:r>
                        <a:rPr lang="es-ES_tradnl" sz="1100" dirty="0" err="1"/>
                        <a:t>Member</a:t>
                      </a:r>
                      <a:r>
                        <a:rPr lang="es-ES_tradnl" sz="1100" baseline="0" dirty="0"/>
                        <a:t> </a:t>
                      </a:r>
                      <a:r>
                        <a:rPr lang="es-ES_tradnl" sz="1100" baseline="0" dirty="0" err="1"/>
                        <a:t>States</a:t>
                      </a:r>
                      <a:r>
                        <a:rPr lang="es-ES_tradnl" sz="1100" baseline="0" dirty="0"/>
                        <a:t>.</a:t>
                      </a:r>
                    </a:p>
                    <a:p>
                      <a:pPr algn="ctr"/>
                      <a:r>
                        <a:rPr lang="es-ES_tradnl" sz="1100" baseline="0" dirty="0"/>
                        <a:t>-</a:t>
                      </a:r>
                      <a:r>
                        <a:rPr lang="es-ES_tradnl" sz="1100" baseline="0" dirty="0" err="1"/>
                        <a:t>Fact-finding</a:t>
                      </a:r>
                      <a:r>
                        <a:rPr lang="es-ES_tradnl" sz="1100" baseline="0" dirty="0"/>
                        <a:t> </a:t>
                      </a:r>
                      <a:r>
                        <a:rPr lang="es-ES_tradnl" sz="1100" baseline="0" dirty="0" err="1"/>
                        <a:t>missions</a:t>
                      </a:r>
                      <a:r>
                        <a:rPr lang="es-ES_tradnl" sz="1100" baseline="0" dirty="0"/>
                        <a:t> </a:t>
                      </a:r>
                      <a:r>
                        <a:rPr lang="es-ES_tradnl" sz="1100" baseline="0" dirty="0" err="1"/>
                        <a:t>to</a:t>
                      </a:r>
                      <a:r>
                        <a:rPr lang="es-ES_tradnl" sz="1100" baseline="0" dirty="0"/>
                        <a:t> </a:t>
                      </a:r>
                      <a:r>
                        <a:rPr lang="es-ES_tradnl" sz="1100" baseline="0" dirty="0" err="1"/>
                        <a:t>Member</a:t>
                      </a:r>
                      <a:r>
                        <a:rPr lang="es-ES_tradnl" sz="1100" baseline="0" dirty="0"/>
                        <a:t> </a:t>
                      </a:r>
                      <a:r>
                        <a:rPr lang="es-ES_tradnl" sz="1100" baseline="0" dirty="0" err="1"/>
                        <a:t>States</a:t>
                      </a:r>
                      <a:r>
                        <a:rPr lang="es-ES_tradnl" sz="1100" baseline="0" dirty="0"/>
                        <a:t>.</a:t>
                      </a:r>
                      <a:endParaRPr lang="es-ES" sz="1100" dirty="0"/>
                    </a:p>
                  </a:txBody>
                  <a:tcPr marL="91439" marR="91439" marT="45729" marB="45729"/>
                </a:tc>
                <a:tc>
                  <a:txBody>
                    <a:bodyPr/>
                    <a:lstStyle/>
                    <a:p>
                      <a:pPr algn="ctr"/>
                      <a:r>
                        <a:rPr lang="es-ES_tradnl" sz="1100" dirty="0"/>
                        <a:t>-</a:t>
                      </a:r>
                      <a:r>
                        <a:rPr lang="es-ES_tradnl" sz="1100" b="1" dirty="0" err="1"/>
                        <a:t>Discussion</a:t>
                      </a:r>
                      <a:r>
                        <a:rPr lang="es-ES_tradnl" sz="1100" b="1" baseline="0" dirty="0"/>
                        <a:t> of </a:t>
                      </a:r>
                      <a:r>
                        <a:rPr lang="es-ES_tradnl" sz="1100" b="1" baseline="0" dirty="0" err="1"/>
                        <a:t>Commission’s</a:t>
                      </a:r>
                      <a:r>
                        <a:rPr lang="es-ES_tradnl" sz="1100" b="1" baseline="0" dirty="0"/>
                        <a:t> </a:t>
                      </a:r>
                      <a:r>
                        <a:rPr lang="es-ES_tradnl" sz="1100" b="1" baseline="0" dirty="0" err="1"/>
                        <a:t>opinions</a:t>
                      </a:r>
                      <a:r>
                        <a:rPr lang="es-ES_tradnl" sz="1100" b="1" baseline="0" dirty="0"/>
                        <a:t> </a:t>
                      </a:r>
                      <a:r>
                        <a:rPr lang="es-ES_tradnl" sz="1100" b="1" baseline="0" dirty="0" err="1"/>
                        <a:t>on</a:t>
                      </a:r>
                      <a:r>
                        <a:rPr lang="es-ES_tradnl" sz="1100" b="1" baseline="0" dirty="0"/>
                        <a:t> </a:t>
                      </a:r>
                      <a:r>
                        <a:rPr lang="es-ES_tradnl" sz="1100" b="1" baseline="0" dirty="0" err="1"/>
                        <a:t>DBPs</a:t>
                      </a:r>
                      <a:r>
                        <a:rPr lang="es-ES_tradnl" sz="1100" baseline="0" dirty="0"/>
                        <a:t>.</a:t>
                      </a:r>
                    </a:p>
                    <a:p>
                      <a:pPr algn="ctr"/>
                      <a:r>
                        <a:rPr lang="es-ES_tradnl" sz="1100" baseline="0" dirty="0"/>
                        <a:t>-</a:t>
                      </a:r>
                      <a:r>
                        <a:rPr lang="es-ES_tradnl" sz="1100" b="1" baseline="0" dirty="0" err="1"/>
                        <a:t>Adoption</a:t>
                      </a:r>
                      <a:r>
                        <a:rPr lang="es-ES_tradnl" sz="1100" baseline="0" dirty="0"/>
                        <a:t> of </a:t>
                      </a:r>
                      <a:r>
                        <a:rPr lang="es-ES_tradnl" sz="1100" b="1" baseline="0" dirty="0"/>
                        <a:t>euro-</a:t>
                      </a:r>
                      <a:r>
                        <a:rPr lang="es-ES_tradnl" sz="1100" b="1" baseline="0" dirty="0" err="1"/>
                        <a:t>area</a:t>
                      </a:r>
                      <a:r>
                        <a:rPr lang="es-ES_tradnl" sz="1100" b="1" baseline="0" dirty="0"/>
                        <a:t> </a:t>
                      </a:r>
                      <a:r>
                        <a:rPr lang="es-ES_tradnl" sz="1100" b="1" baseline="0" dirty="0" err="1"/>
                        <a:t>Recommendations</a:t>
                      </a:r>
                      <a:r>
                        <a:rPr lang="es-ES_tradnl" sz="1100" b="1" baseline="0" dirty="0"/>
                        <a:t> </a:t>
                      </a:r>
                      <a:r>
                        <a:rPr lang="es-ES_tradnl" sz="1100" baseline="0" dirty="0"/>
                        <a:t>and </a:t>
                      </a:r>
                      <a:r>
                        <a:rPr lang="es-ES_tradnl" sz="1100" b="1" baseline="0" dirty="0" err="1"/>
                        <a:t>Conclusions</a:t>
                      </a:r>
                      <a:r>
                        <a:rPr lang="es-ES_tradnl" sz="1100" b="1" baseline="0" dirty="0"/>
                        <a:t> </a:t>
                      </a:r>
                      <a:r>
                        <a:rPr lang="es-ES_tradnl" sz="1100" b="1" baseline="0" dirty="0" err="1"/>
                        <a:t>on</a:t>
                      </a:r>
                      <a:r>
                        <a:rPr lang="es-ES_tradnl" sz="1100" b="1" baseline="0" dirty="0"/>
                        <a:t> AGS and AMR</a:t>
                      </a:r>
                      <a:r>
                        <a:rPr lang="es-ES_tradnl" sz="1100" baseline="0" dirty="0"/>
                        <a:t>.</a:t>
                      </a:r>
                      <a:endParaRPr lang="es-ES" sz="1100" dirty="0"/>
                    </a:p>
                  </a:txBody>
                  <a:tcPr marL="91439" marR="91439" marT="45729" marB="45729"/>
                </a:tc>
                <a:tc>
                  <a:txBody>
                    <a:bodyPr/>
                    <a:lstStyle/>
                    <a:p>
                      <a:pPr algn="ctr"/>
                      <a:r>
                        <a:rPr lang="es-ES_tradnl" sz="1100" dirty="0"/>
                        <a:t>-</a:t>
                      </a:r>
                      <a:r>
                        <a:rPr lang="es-ES_tradnl" sz="1100" b="1" dirty="0" err="1"/>
                        <a:t>Approval</a:t>
                      </a:r>
                      <a:r>
                        <a:rPr lang="es-ES_tradnl" sz="1100" b="1" dirty="0"/>
                        <a:t> of </a:t>
                      </a:r>
                      <a:r>
                        <a:rPr lang="es-ES_tradnl" sz="1100" b="1" dirty="0" err="1"/>
                        <a:t>budget</a:t>
                      </a:r>
                      <a:r>
                        <a:rPr lang="es-ES_tradnl" sz="1100" dirty="0"/>
                        <a:t>.</a:t>
                      </a:r>
                      <a:endParaRPr lang="es-ES" sz="1100" dirty="0"/>
                    </a:p>
                  </a:txBody>
                  <a:tcPr marL="91439" marR="91439" marT="45729" marB="45729"/>
                </a:tc>
                <a:extLst>
                  <a:ext uri="{0D108BD9-81ED-4DB2-BD59-A6C34878D82A}">
                    <a16:rowId xmlns:a16="http://schemas.microsoft.com/office/drawing/2014/main" val="10002"/>
                  </a:ext>
                </a:extLst>
              </a:tr>
              <a:tr h="456624">
                <a:tc>
                  <a:txBody>
                    <a:bodyPr/>
                    <a:lstStyle/>
                    <a:p>
                      <a:pPr algn="ctr"/>
                      <a:r>
                        <a:rPr lang="es-ES_tradnl" sz="1100" b="1" dirty="0" err="1"/>
                        <a:t>February</a:t>
                      </a:r>
                      <a:endParaRPr lang="es-ES" sz="1100" b="1" dirty="0"/>
                    </a:p>
                  </a:txBody>
                  <a:tcPr marL="91439" marR="91439" marT="45729" marB="45729"/>
                </a:tc>
                <a:tc>
                  <a:txBody>
                    <a:bodyPr/>
                    <a:lstStyle/>
                    <a:p>
                      <a:pPr algn="ctr"/>
                      <a:r>
                        <a:rPr lang="es-ES_tradnl" sz="1100" dirty="0"/>
                        <a:t>-</a:t>
                      </a:r>
                      <a:r>
                        <a:rPr lang="es-ES_tradnl" sz="1100" dirty="0" err="1"/>
                        <a:t>Publication</a:t>
                      </a:r>
                      <a:r>
                        <a:rPr lang="es-ES_tradnl" sz="1100" dirty="0"/>
                        <a:t> of </a:t>
                      </a:r>
                      <a:r>
                        <a:rPr lang="es-ES_tradnl" sz="1100" b="1" dirty="0"/>
                        <a:t>Winter </a:t>
                      </a:r>
                      <a:r>
                        <a:rPr lang="es-ES_tradnl" sz="1100" b="1" dirty="0" err="1"/>
                        <a:t>Economic</a:t>
                      </a:r>
                      <a:r>
                        <a:rPr lang="es-ES_tradnl" sz="1100" b="1" dirty="0"/>
                        <a:t> </a:t>
                      </a:r>
                      <a:r>
                        <a:rPr lang="es-ES_tradnl" sz="1100" b="1" dirty="0" err="1"/>
                        <a:t>Forecast</a:t>
                      </a:r>
                      <a:r>
                        <a:rPr lang="es-ES_tradnl" sz="1100" dirty="0"/>
                        <a:t>.</a:t>
                      </a:r>
                    </a:p>
                    <a:p>
                      <a:pPr algn="ctr"/>
                      <a:r>
                        <a:rPr lang="es-ES_tradnl" sz="1100" dirty="0"/>
                        <a:t>-</a:t>
                      </a:r>
                      <a:r>
                        <a:rPr lang="es-ES_tradnl" sz="1100" dirty="0" err="1"/>
                        <a:t>Publication</a:t>
                      </a:r>
                      <a:r>
                        <a:rPr lang="es-ES_tradnl" sz="1100" dirty="0"/>
                        <a:t> of </a:t>
                      </a:r>
                      <a:r>
                        <a:rPr lang="es-ES_tradnl" sz="1100" b="1" dirty="0"/>
                        <a:t>Country </a:t>
                      </a:r>
                      <a:r>
                        <a:rPr lang="es-ES_tradnl" sz="1100" b="1" dirty="0" err="1"/>
                        <a:t>Report</a:t>
                      </a:r>
                      <a:r>
                        <a:rPr lang="es-ES_tradnl" sz="1100" dirty="0"/>
                        <a:t>.</a:t>
                      </a:r>
                      <a:endParaRPr lang="es-ES" sz="1100" dirty="0"/>
                    </a:p>
                  </a:txBody>
                  <a:tcPr marL="91439" marR="91439" marT="45729" marB="45729"/>
                </a:tc>
                <a:tc>
                  <a:txBody>
                    <a:bodyPr/>
                    <a:lstStyle/>
                    <a:p>
                      <a:pPr algn="ctr"/>
                      <a:endParaRPr lang="es-ES" sz="1100" dirty="0"/>
                    </a:p>
                  </a:txBody>
                  <a:tcPr marL="91439" marR="91439" marT="45729" marB="45729"/>
                </a:tc>
                <a:tc>
                  <a:txBody>
                    <a:bodyPr/>
                    <a:lstStyle/>
                    <a:p>
                      <a:pPr algn="ctr"/>
                      <a:endParaRPr lang="es-ES" sz="1100" dirty="0"/>
                    </a:p>
                  </a:txBody>
                  <a:tcPr marL="91439" marR="91439" marT="45729" marB="45729"/>
                </a:tc>
                <a:extLst>
                  <a:ext uri="{0D108BD9-81ED-4DB2-BD59-A6C34878D82A}">
                    <a16:rowId xmlns:a16="http://schemas.microsoft.com/office/drawing/2014/main" val="10003"/>
                  </a:ext>
                </a:extLst>
              </a:tr>
              <a:tr h="637972">
                <a:tc>
                  <a:txBody>
                    <a:bodyPr/>
                    <a:lstStyle/>
                    <a:p>
                      <a:pPr algn="ctr"/>
                      <a:r>
                        <a:rPr lang="es-ES_tradnl" sz="1100" b="1" dirty="0" err="1"/>
                        <a:t>March</a:t>
                      </a:r>
                      <a:endParaRPr lang="es-ES" sz="1100" b="1" dirty="0"/>
                    </a:p>
                  </a:txBody>
                  <a:tcPr marL="91439" marR="91439" marT="45729" marB="45729"/>
                </a:tc>
                <a:tc>
                  <a:txBody>
                    <a:bodyPr/>
                    <a:lstStyle/>
                    <a:p>
                      <a:pPr algn="ctr"/>
                      <a:endParaRPr lang="es-ES" sz="1100" dirty="0"/>
                    </a:p>
                  </a:txBody>
                  <a:tcPr marL="91439" marR="91439" marT="45729" marB="45729"/>
                </a:tc>
                <a:tc>
                  <a:txBody>
                    <a:bodyPr/>
                    <a:lstStyle/>
                    <a:p>
                      <a:pPr algn="ctr"/>
                      <a:r>
                        <a:rPr lang="es-ES_tradnl" sz="1100" dirty="0"/>
                        <a:t>-</a:t>
                      </a:r>
                      <a:r>
                        <a:rPr lang="es-ES_tradnl" sz="1100" dirty="0" err="1"/>
                        <a:t>Adoption</a:t>
                      </a:r>
                      <a:r>
                        <a:rPr lang="es-ES_tradnl" sz="1100" dirty="0"/>
                        <a:t> </a:t>
                      </a:r>
                      <a:r>
                        <a:rPr lang="es-ES_tradnl" sz="1100" dirty="0" err="1"/>
                        <a:t>by</a:t>
                      </a:r>
                      <a:r>
                        <a:rPr lang="es-ES_tradnl" sz="1100" dirty="0"/>
                        <a:t> </a:t>
                      </a:r>
                      <a:r>
                        <a:rPr lang="es-ES_tradnl" sz="1100" dirty="0" err="1"/>
                        <a:t>European</a:t>
                      </a:r>
                      <a:r>
                        <a:rPr lang="es-ES_tradnl" sz="1100" baseline="0" dirty="0"/>
                        <a:t> Council of </a:t>
                      </a:r>
                      <a:r>
                        <a:rPr lang="es-ES_tradnl" sz="1100" baseline="0" dirty="0" err="1"/>
                        <a:t>economic</a:t>
                      </a:r>
                      <a:r>
                        <a:rPr lang="es-ES_tradnl" sz="1100" baseline="0" dirty="0"/>
                        <a:t> </a:t>
                      </a:r>
                      <a:r>
                        <a:rPr lang="es-ES_tradnl" sz="1100" baseline="0" dirty="0" err="1"/>
                        <a:t>priorities</a:t>
                      </a:r>
                      <a:r>
                        <a:rPr lang="es-ES_tradnl" sz="1100" baseline="0" dirty="0"/>
                        <a:t> </a:t>
                      </a:r>
                      <a:r>
                        <a:rPr lang="es-ES_tradnl" sz="1100" baseline="0" dirty="0" err="1"/>
                        <a:t>based</a:t>
                      </a:r>
                      <a:r>
                        <a:rPr lang="es-ES_tradnl" sz="1100" baseline="0" dirty="0"/>
                        <a:t> </a:t>
                      </a:r>
                      <a:r>
                        <a:rPr lang="es-ES_tradnl" sz="1100" baseline="0" dirty="0" err="1"/>
                        <a:t>on</a:t>
                      </a:r>
                      <a:r>
                        <a:rPr lang="es-ES_tradnl" sz="1100" baseline="0" dirty="0"/>
                        <a:t> AGS.</a:t>
                      </a:r>
                      <a:endParaRPr lang="es-ES" sz="1100" dirty="0"/>
                    </a:p>
                  </a:txBody>
                  <a:tcPr marL="91439" marR="91439" marT="45729" marB="45729"/>
                </a:tc>
                <a:tc>
                  <a:txBody>
                    <a:bodyPr/>
                    <a:lstStyle/>
                    <a:p>
                      <a:pPr algn="ctr"/>
                      <a:endParaRPr lang="es-ES" sz="1100" dirty="0"/>
                    </a:p>
                  </a:txBody>
                  <a:tcPr marL="91439" marR="91439" marT="45729" marB="45729"/>
                </a:tc>
                <a:extLst>
                  <a:ext uri="{0D108BD9-81ED-4DB2-BD59-A6C34878D82A}">
                    <a16:rowId xmlns:a16="http://schemas.microsoft.com/office/drawing/2014/main" val="10004"/>
                  </a:ext>
                </a:extLst>
              </a:tr>
              <a:tr h="820249">
                <a:tc>
                  <a:txBody>
                    <a:bodyPr/>
                    <a:lstStyle/>
                    <a:p>
                      <a:pPr algn="ctr"/>
                      <a:r>
                        <a:rPr lang="es-ES_tradnl" sz="1100" b="1" dirty="0" err="1"/>
                        <a:t>April</a:t>
                      </a:r>
                      <a:endParaRPr lang="es-ES" sz="1100" b="1" dirty="0"/>
                    </a:p>
                  </a:txBody>
                  <a:tcPr marL="91439" marR="91439" marT="45729" marB="45729"/>
                </a:tc>
                <a:tc>
                  <a:txBody>
                    <a:bodyPr/>
                    <a:lstStyle/>
                    <a:p>
                      <a:pPr algn="ctr"/>
                      <a:r>
                        <a:rPr lang="es-ES_tradnl" sz="1100" dirty="0"/>
                        <a:t>-Bilateral </a:t>
                      </a:r>
                      <a:r>
                        <a:rPr lang="es-ES_tradnl" sz="1100" dirty="0" err="1"/>
                        <a:t>meetings</a:t>
                      </a:r>
                      <a:r>
                        <a:rPr lang="es-ES_tradnl" sz="1100" dirty="0"/>
                        <a:t> </a:t>
                      </a:r>
                      <a:r>
                        <a:rPr lang="es-ES_tradnl" sz="1100" dirty="0" err="1"/>
                        <a:t>with</a:t>
                      </a:r>
                      <a:r>
                        <a:rPr lang="es-ES_tradnl" sz="1100" dirty="0"/>
                        <a:t> </a:t>
                      </a:r>
                      <a:r>
                        <a:rPr lang="es-ES_tradnl" sz="1100" dirty="0" err="1"/>
                        <a:t>Member</a:t>
                      </a:r>
                      <a:r>
                        <a:rPr lang="es-ES_tradnl" sz="1100" dirty="0"/>
                        <a:t> </a:t>
                      </a:r>
                      <a:r>
                        <a:rPr lang="es-ES_tradnl" sz="1100" dirty="0" err="1"/>
                        <a:t>States</a:t>
                      </a:r>
                      <a:r>
                        <a:rPr lang="es-ES_tradnl" sz="1100" dirty="0"/>
                        <a:t>.</a:t>
                      </a:r>
                      <a:endParaRPr lang="es-ES" sz="1100" dirty="0"/>
                    </a:p>
                  </a:txBody>
                  <a:tcPr marL="91439" marR="91439" marT="45729" marB="45729"/>
                </a:tc>
                <a:tc>
                  <a:txBody>
                    <a:bodyPr/>
                    <a:lstStyle/>
                    <a:p>
                      <a:pPr algn="ctr"/>
                      <a:endParaRPr lang="es-ES" sz="1100" dirty="0"/>
                    </a:p>
                  </a:txBody>
                  <a:tcPr marL="91439" marR="91439" marT="45729" marB="45729"/>
                </a:tc>
                <a:tc>
                  <a:txBody>
                    <a:bodyPr/>
                    <a:lstStyle/>
                    <a:p>
                      <a:pPr algn="ctr"/>
                      <a:r>
                        <a:rPr lang="es-ES_tradnl" sz="1100" dirty="0"/>
                        <a:t>-</a:t>
                      </a:r>
                      <a:r>
                        <a:rPr lang="es-ES_tradnl" sz="1100" b="1" dirty="0" err="1"/>
                        <a:t>Presentation</a:t>
                      </a:r>
                      <a:r>
                        <a:rPr lang="es-ES_tradnl" sz="1100" b="1" dirty="0"/>
                        <a:t> of </a:t>
                      </a:r>
                      <a:r>
                        <a:rPr lang="es-ES_tradnl" sz="1100" b="1" dirty="0" err="1"/>
                        <a:t>National</a:t>
                      </a:r>
                      <a:r>
                        <a:rPr lang="es-ES_tradnl" sz="1100" b="1" baseline="0" dirty="0"/>
                        <a:t> </a:t>
                      </a:r>
                      <a:r>
                        <a:rPr lang="es-ES_tradnl" sz="1100" b="1" baseline="0" dirty="0" err="1"/>
                        <a:t>Reform</a:t>
                      </a:r>
                      <a:r>
                        <a:rPr lang="es-ES_tradnl" sz="1100" b="1" baseline="0" dirty="0"/>
                        <a:t> </a:t>
                      </a:r>
                      <a:r>
                        <a:rPr lang="es-ES_tradnl" sz="1100" b="1" baseline="0" dirty="0" err="1"/>
                        <a:t>Programs</a:t>
                      </a:r>
                      <a:r>
                        <a:rPr lang="es-ES_tradnl" sz="1100" b="1" baseline="0" dirty="0"/>
                        <a:t> and </a:t>
                      </a:r>
                      <a:r>
                        <a:rPr lang="es-ES_tradnl" sz="1100" b="1" baseline="0" dirty="0" err="1"/>
                        <a:t>Stability</a:t>
                      </a:r>
                      <a:r>
                        <a:rPr lang="es-ES_tradnl" sz="1100" b="1" baseline="0" dirty="0"/>
                        <a:t> </a:t>
                      </a:r>
                      <a:r>
                        <a:rPr lang="es-ES_tradnl" sz="1100" b="1" baseline="0" dirty="0" err="1"/>
                        <a:t>or</a:t>
                      </a:r>
                      <a:r>
                        <a:rPr lang="es-ES_tradnl" sz="1100" b="1" baseline="0" dirty="0"/>
                        <a:t> </a:t>
                      </a:r>
                      <a:r>
                        <a:rPr lang="es-ES_tradnl" sz="1100" b="1" baseline="0" dirty="0" err="1"/>
                        <a:t>Convergence</a:t>
                      </a:r>
                      <a:r>
                        <a:rPr lang="es-ES_tradnl" sz="1100" b="1" baseline="0" dirty="0"/>
                        <a:t> </a:t>
                      </a:r>
                      <a:r>
                        <a:rPr lang="es-ES_tradnl" sz="1100" b="1" baseline="0" dirty="0" err="1"/>
                        <a:t>Programs</a:t>
                      </a:r>
                      <a:r>
                        <a:rPr lang="es-ES_tradnl" sz="1100" baseline="0" dirty="0"/>
                        <a:t>.</a:t>
                      </a:r>
                      <a:endParaRPr lang="es-ES" sz="1100" dirty="0"/>
                    </a:p>
                  </a:txBody>
                  <a:tcPr marL="91439" marR="91439" marT="45729" marB="45729"/>
                </a:tc>
                <a:extLst>
                  <a:ext uri="{0D108BD9-81ED-4DB2-BD59-A6C34878D82A}">
                    <a16:rowId xmlns:a16="http://schemas.microsoft.com/office/drawing/2014/main" val="10005"/>
                  </a:ext>
                </a:extLst>
              </a:tr>
              <a:tr h="456624">
                <a:tc>
                  <a:txBody>
                    <a:bodyPr/>
                    <a:lstStyle/>
                    <a:p>
                      <a:pPr algn="ctr"/>
                      <a:r>
                        <a:rPr lang="es-ES_tradnl" sz="1100" b="1" dirty="0" err="1"/>
                        <a:t>May</a:t>
                      </a:r>
                      <a:endParaRPr lang="es-ES" sz="1100" b="1" dirty="0"/>
                    </a:p>
                  </a:txBody>
                  <a:tcPr marL="91439" marR="91439" marT="45729" marB="45729"/>
                </a:tc>
                <a:tc>
                  <a:txBody>
                    <a:bodyPr/>
                    <a:lstStyle/>
                    <a:p>
                      <a:pPr algn="ctr"/>
                      <a:r>
                        <a:rPr lang="es-ES_tradnl" sz="1100" dirty="0"/>
                        <a:t>-</a:t>
                      </a:r>
                      <a:r>
                        <a:rPr lang="es-ES_tradnl" sz="1100" dirty="0" err="1"/>
                        <a:t>Publication</a:t>
                      </a:r>
                      <a:r>
                        <a:rPr lang="es-ES_tradnl" sz="1100" dirty="0"/>
                        <a:t> of </a:t>
                      </a:r>
                      <a:r>
                        <a:rPr lang="es-ES_tradnl" sz="1100" b="1" dirty="0"/>
                        <a:t>Spring </a:t>
                      </a:r>
                      <a:r>
                        <a:rPr lang="es-ES_tradnl" sz="1100" b="1" dirty="0" err="1"/>
                        <a:t>Economic</a:t>
                      </a:r>
                      <a:r>
                        <a:rPr lang="es-ES_tradnl" sz="1100" b="1" dirty="0"/>
                        <a:t> </a:t>
                      </a:r>
                      <a:r>
                        <a:rPr lang="es-ES_tradnl" sz="1100" b="1" dirty="0" err="1"/>
                        <a:t>Forecast</a:t>
                      </a:r>
                      <a:r>
                        <a:rPr lang="es-ES_tradnl" sz="1100" dirty="0"/>
                        <a:t>.</a:t>
                      </a:r>
                    </a:p>
                    <a:p>
                      <a:pPr algn="ctr"/>
                      <a:r>
                        <a:rPr lang="es-ES_tradnl" sz="1100" dirty="0"/>
                        <a:t>-</a:t>
                      </a:r>
                      <a:r>
                        <a:rPr lang="es-ES_tradnl" sz="1100" b="1" dirty="0" err="1"/>
                        <a:t>Proposal</a:t>
                      </a:r>
                      <a:r>
                        <a:rPr lang="es-ES_tradnl" sz="1100" b="1" dirty="0"/>
                        <a:t> of </a:t>
                      </a:r>
                      <a:r>
                        <a:rPr lang="es-ES_tradnl" sz="1100" b="1" dirty="0" err="1"/>
                        <a:t>CSRs</a:t>
                      </a:r>
                      <a:r>
                        <a:rPr lang="es-ES_tradnl" sz="1100" dirty="0"/>
                        <a:t>.</a:t>
                      </a:r>
                      <a:endParaRPr lang="es-ES" sz="1100" dirty="0"/>
                    </a:p>
                  </a:txBody>
                  <a:tcPr marL="91439" marR="91439" marT="45729" marB="45729"/>
                </a:tc>
                <a:tc>
                  <a:txBody>
                    <a:bodyPr/>
                    <a:lstStyle/>
                    <a:p>
                      <a:pPr algn="ctr"/>
                      <a:endParaRPr lang="es-ES" sz="1100" dirty="0"/>
                    </a:p>
                  </a:txBody>
                  <a:tcPr marL="91439" marR="91439" marT="45729" marB="45729"/>
                </a:tc>
                <a:tc>
                  <a:txBody>
                    <a:bodyPr/>
                    <a:lstStyle/>
                    <a:p>
                      <a:pPr algn="ctr"/>
                      <a:endParaRPr lang="es-ES" sz="1100" dirty="0"/>
                    </a:p>
                  </a:txBody>
                  <a:tcPr marL="91439" marR="91439" marT="45729" marB="45729"/>
                </a:tc>
                <a:extLst>
                  <a:ext uri="{0D108BD9-81ED-4DB2-BD59-A6C34878D82A}">
                    <a16:rowId xmlns:a16="http://schemas.microsoft.com/office/drawing/2014/main" val="10006"/>
                  </a:ext>
                </a:extLst>
              </a:tr>
              <a:tr h="637972">
                <a:tc>
                  <a:txBody>
                    <a:bodyPr/>
                    <a:lstStyle/>
                    <a:p>
                      <a:pPr algn="ctr"/>
                      <a:r>
                        <a:rPr lang="es-ES_tradnl" sz="1100" b="1" dirty="0"/>
                        <a:t>June/</a:t>
                      </a:r>
                      <a:r>
                        <a:rPr lang="es-ES_tradnl" sz="1100" b="1" dirty="0" err="1"/>
                        <a:t>July</a:t>
                      </a:r>
                      <a:endParaRPr lang="es-ES" sz="1100" b="1" dirty="0"/>
                    </a:p>
                  </a:txBody>
                  <a:tcPr marL="91439" marR="91439" marT="45729" marB="45729"/>
                </a:tc>
                <a:tc>
                  <a:txBody>
                    <a:bodyPr/>
                    <a:lstStyle/>
                    <a:p>
                      <a:pPr algn="ctr"/>
                      <a:endParaRPr lang="es-ES" sz="1100" dirty="0"/>
                    </a:p>
                  </a:txBody>
                  <a:tcPr marL="91439" marR="91439" marT="45729" marB="45729"/>
                </a:tc>
                <a:tc>
                  <a:txBody>
                    <a:bodyPr/>
                    <a:lstStyle/>
                    <a:p>
                      <a:pPr algn="ctr"/>
                      <a:r>
                        <a:rPr lang="es-ES_tradnl" sz="1100" dirty="0"/>
                        <a:t>-</a:t>
                      </a:r>
                      <a:r>
                        <a:rPr lang="es-ES_tradnl" sz="1100" b="1" dirty="0" err="1"/>
                        <a:t>Discussion</a:t>
                      </a:r>
                      <a:r>
                        <a:rPr lang="es-ES_tradnl" sz="1100" baseline="0" dirty="0"/>
                        <a:t> of </a:t>
                      </a:r>
                      <a:r>
                        <a:rPr lang="es-ES_tradnl" sz="1100" baseline="0" dirty="0" err="1"/>
                        <a:t>CSRs</a:t>
                      </a:r>
                      <a:r>
                        <a:rPr lang="es-ES_tradnl" sz="1100" baseline="0" dirty="0"/>
                        <a:t>.</a:t>
                      </a:r>
                    </a:p>
                    <a:p>
                      <a:pPr algn="ctr"/>
                      <a:r>
                        <a:rPr lang="es-ES_tradnl" sz="1100" baseline="0" dirty="0"/>
                        <a:t>-</a:t>
                      </a:r>
                      <a:r>
                        <a:rPr lang="es-ES_tradnl" sz="1100" b="1" baseline="0" dirty="0" err="1"/>
                        <a:t>Endorsement</a:t>
                      </a:r>
                      <a:r>
                        <a:rPr lang="es-ES_tradnl" sz="1100" baseline="0" dirty="0"/>
                        <a:t> </a:t>
                      </a:r>
                      <a:r>
                        <a:rPr lang="es-ES_tradnl" sz="1100" baseline="0" dirty="0" err="1"/>
                        <a:t>by</a:t>
                      </a:r>
                      <a:r>
                        <a:rPr lang="es-ES_tradnl" sz="1100" baseline="0" dirty="0"/>
                        <a:t> </a:t>
                      </a:r>
                      <a:r>
                        <a:rPr lang="es-ES_tradnl" sz="1100" baseline="0" dirty="0" err="1"/>
                        <a:t>European</a:t>
                      </a:r>
                      <a:r>
                        <a:rPr lang="es-ES_tradnl" sz="1100" baseline="0" dirty="0"/>
                        <a:t> Council </a:t>
                      </a:r>
                      <a:r>
                        <a:rPr lang="es-ES_tradnl" sz="1100" b="1" baseline="0" dirty="0"/>
                        <a:t>of </a:t>
                      </a:r>
                      <a:r>
                        <a:rPr lang="es-ES_tradnl" sz="1100" b="1" baseline="0" dirty="0" err="1"/>
                        <a:t>CSRs</a:t>
                      </a:r>
                      <a:r>
                        <a:rPr lang="es-ES_tradnl" sz="1100" baseline="0" dirty="0"/>
                        <a:t>.</a:t>
                      </a:r>
                      <a:endParaRPr lang="es-ES" sz="1100" dirty="0"/>
                    </a:p>
                  </a:txBody>
                  <a:tcPr marL="91439" marR="91439" marT="45729" marB="45729"/>
                </a:tc>
                <a:tc>
                  <a:txBody>
                    <a:bodyPr/>
                    <a:lstStyle/>
                    <a:p>
                      <a:pPr algn="ctr"/>
                      <a:endParaRPr lang="es-ES" sz="1100" dirty="0"/>
                    </a:p>
                  </a:txBody>
                  <a:tcPr marL="91439" marR="91439" marT="45729" marB="45729"/>
                </a:tc>
                <a:extLst>
                  <a:ext uri="{0D108BD9-81ED-4DB2-BD59-A6C34878D82A}">
                    <a16:rowId xmlns:a16="http://schemas.microsoft.com/office/drawing/2014/main" val="10007"/>
                  </a:ext>
                </a:extLst>
              </a:tr>
              <a:tr h="277235">
                <a:tc>
                  <a:txBody>
                    <a:bodyPr/>
                    <a:lstStyle/>
                    <a:p>
                      <a:pPr algn="ctr"/>
                      <a:r>
                        <a:rPr lang="es-ES_tradnl" sz="1100" b="1" dirty="0" err="1"/>
                        <a:t>September</a:t>
                      </a:r>
                      <a:endParaRPr lang="es-ES" sz="1100" b="1" dirty="0"/>
                    </a:p>
                  </a:txBody>
                  <a:tcPr marL="91439" marR="91439" marT="45729" marB="45729"/>
                </a:tc>
                <a:tc>
                  <a:txBody>
                    <a:bodyPr/>
                    <a:lstStyle/>
                    <a:p>
                      <a:pPr algn="ctr"/>
                      <a:endParaRPr lang="es-ES" sz="1100" dirty="0"/>
                    </a:p>
                  </a:txBody>
                  <a:tcPr marL="91439" marR="91439" marT="45729" marB="45729"/>
                </a:tc>
                <a:tc>
                  <a:txBody>
                    <a:bodyPr/>
                    <a:lstStyle/>
                    <a:p>
                      <a:pPr algn="ctr"/>
                      <a:endParaRPr lang="es-ES" sz="1100" dirty="0"/>
                    </a:p>
                  </a:txBody>
                  <a:tcPr marL="91439" marR="91439" marT="45729" marB="45729"/>
                </a:tc>
                <a:tc>
                  <a:txBody>
                    <a:bodyPr/>
                    <a:lstStyle/>
                    <a:p>
                      <a:pPr algn="ctr"/>
                      <a:r>
                        <a:rPr lang="es-ES_tradnl" sz="1100" dirty="0"/>
                        <a:t>-</a:t>
                      </a:r>
                      <a:r>
                        <a:rPr lang="es-ES_tradnl" sz="1100" b="1" dirty="0" err="1"/>
                        <a:t>Presentation</a:t>
                      </a:r>
                      <a:r>
                        <a:rPr lang="es-ES_tradnl" sz="1100" b="1" baseline="0" dirty="0"/>
                        <a:t> of </a:t>
                      </a:r>
                      <a:r>
                        <a:rPr lang="es-ES_tradnl" sz="1100" b="1" baseline="0" dirty="0" err="1"/>
                        <a:t>DBPs</a:t>
                      </a:r>
                      <a:r>
                        <a:rPr lang="es-ES_tradnl" sz="1100" baseline="0" dirty="0"/>
                        <a:t>.</a:t>
                      </a:r>
                      <a:endParaRPr lang="es-ES" sz="1100" dirty="0"/>
                    </a:p>
                  </a:txBody>
                  <a:tcPr marL="91439" marR="91439" marT="45729" marB="45729"/>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6942986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4800" y="1988840"/>
            <a:ext cx="10058400" cy="4392488"/>
          </a:xfrm>
        </p:spPr>
        <p:txBody>
          <a:bodyPr>
            <a:noAutofit/>
          </a:bodyPr>
          <a:lstStyle/>
          <a:p>
            <a:pPr marL="363538" indent="-363538">
              <a:spcBef>
                <a:spcPts val="0"/>
              </a:spcBef>
              <a:spcAft>
                <a:spcPts val="1200"/>
              </a:spcAft>
              <a:buFont typeface="Arial" panose="020B0604020202020204" pitchFamily="34" charset="0"/>
              <a:buChar char="•"/>
            </a:pPr>
            <a:r>
              <a:rPr lang="es-ES" sz="2400" b="1" dirty="0"/>
              <a:t>El Pacto de Estabilidad y Crecimiento (PEC) </a:t>
            </a:r>
            <a:r>
              <a:rPr lang="es-ES" sz="2400" dirty="0"/>
              <a:t>es un conjunto de normas para la coordinación de las políticas fiscales nacionales en la UE. </a:t>
            </a:r>
          </a:p>
          <a:p>
            <a:pPr marL="363538" indent="-363538">
              <a:spcBef>
                <a:spcPts val="0"/>
              </a:spcBef>
              <a:spcAft>
                <a:spcPts val="1200"/>
              </a:spcAft>
              <a:buFont typeface="Arial" panose="020B0604020202020204" pitchFamily="34" charset="0"/>
              <a:buChar char="•"/>
            </a:pPr>
            <a:r>
              <a:rPr lang="es-ES" sz="2400" b="1" dirty="0"/>
              <a:t>Su objetivo es garantizar unas finanzas públicas sanas</a:t>
            </a:r>
            <a:r>
              <a:rPr lang="es-ES" sz="2400" dirty="0"/>
              <a:t>, que son necesarias para garantizar la estabilidad de precios y fomentar un crecimiento fuerte y sostenible que conduzca a la creación de empleo.</a:t>
            </a:r>
          </a:p>
          <a:p>
            <a:pPr marL="363538" indent="-363538">
              <a:spcBef>
                <a:spcPts val="0"/>
              </a:spcBef>
              <a:spcAft>
                <a:spcPts val="1200"/>
              </a:spcAft>
              <a:buFont typeface="Arial" panose="020B0604020202020204" pitchFamily="34" charset="0"/>
              <a:buChar char="•"/>
            </a:pPr>
            <a:r>
              <a:rPr lang="es-ES" sz="2400" b="1" dirty="0"/>
              <a:t>En 2011</a:t>
            </a:r>
            <a:r>
              <a:rPr lang="es-ES" sz="2400" dirty="0"/>
              <a:t>, el marco fiscal de la UE se reforzó mediante diversas reformas de gobernanza (</a:t>
            </a:r>
            <a:r>
              <a:rPr lang="es-ES" sz="2400" dirty="0" err="1"/>
              <a:t>Two</a:t>
            </a:r>
            <a:r>
              <a:rPr lang="es-ES" sz="2400" dirty="0"/>
              <a:t>-Pack, </a:t>
            </a:r>
            <a:r>
              <a:rPr lang="es-ES" sz="2400" dirty="0" err="1"/>
              <a:t>Six</a:t>
            </a:r>
            <a:r>
              <a:rPr lang="es-ES" sz="2400" dirty="0"/>
              <a:t> Pack, Pacto Fiscal)</a:t>
            </a:r>
          </a:p>
          <a:p>
            <a:pPr marL="363538" indent="-363538">
              <a:spcBef>
                <a:spcPts val="0"/>
              </a:spcBef>
              <a:spcAft>
                <a:spcPts val="1200"/>
              </a:spcAft>
              <a:buFont typeface="Arial" panose="020B0604020202020204" pitchFamily="34" charset="0"/>
              <a:buChar char="•"/>
            </a:pPr>
            <a:r>
              <a:rPr lang="es-ES" sz="2400" dirty="0"/>
              <a:t>La reforma del PEC tenía como objetivo </a:t>
            </a:r>
            <a:r>
              <a:rPr lang="es-ES" sz="2400" b="1" dirty="0">
                <a:solidFill>
                  <a:srgbClr val="0070C0"/>
                </a:solidFill>
              </a:rPr>
              <a:t>fortalecer la supervisión fiscal </a:t>
            </a:r>
            <a:r>
              <a:rPr lang="es-ES" sz="2400" dirty="0"/>
              <a:t>para evitar que los elevados déficits públicos llevaran a los mercados financieros a preocuparse por la </a:t>
            </a:r>
            <a:r>
              <a:rPr lang="es-ES" sz="2400" b="1" dirty="0">
                <a:solidFill>
                  <a:srgbClr val="0070C0"/>
                </a:solidFill>
              </a:rPr>
              <a:t>sostenibilidad de las finanzas públicas. </a:t>
            </a:r>
          </a:p>
          <a:p>
            <a:pPr marL="363538" indent="-363538">
              <a:spcBef>
                <a:spcPts val="0"/>
              </a:spcBef>
              <a:spcAft>
                <a:spcPts val="1200"/>
              </a:spcAft>
              <a:buFont typeface="Arial" panose="020B0604020202020204" pitchFamily="34" charset="0"/>
              <a:buChar char="•"/>
            </a:pPr>
            <a:r>
              <a:rPr lang="es-ES" sz="2400" b="1" dirty="0"/>
              <a:t>En 2024 </a:t>
            </a:r>
            <a:r>
              <a:rPr lang="es-ES" sz="2400" dirty="0"/>
              <a:t>se volvió a modificar el PEC (ya lo veremos)</a:t>
            </a:r>
            <a:endParaRPr lang="en-GB" sz="2400" dirty="0"/>
          </a:p>
          <a:p>
            <a:pPr>
              <a:spcBef>
                <a:spcPts val="0"/>
              </a:spcBef>
              <a:spcAft>
                <a:spcPts val="1200"/>
              </a:spcAft>
            </a:pPr>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000" b="1" dirty="0">
                <a:solidFill>
                  <a:schemeClr val="tx1">
                    <a:lumMod val="85000"/>
                    <a:lumOff val="15000"/>
                  </a:schemeClr>
                </a:solidFill>
              </a:rPr>
              <a:t>3. CRISIS de la EUROZONA: REFORMA DEL PEC  (I)</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7858525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4800" y="1844824"/>
            <a:ext cx="10058400" cy="4752528"/>
          </a:xfrm>
        </p:spPr>
        <p:txBody>
          <a:bodyPr>
            <a:noAutofit/>
          </a:bodyPr>
          <a:lstStyle/>
          <a:p>
            <a:pPr marL="363538" indent="-363538">
              <a:spcBef>
                <a:spcPts val="0"/>
              </a:spcBef>
              <a:spcAft>
                <a:spcPts val="1200"/>
              </a:spcAft>
              <a:buFont typeface="Arial" panose="020B0604020202020204" pitchFamily="34" charset="0"/>
              <a:buChar char="•"/>
            </a:pPr>
            <a:r>
              <a:rPr lang="es-ES" sz="2400" b="1" i="0" dirty="0">
                <a:effectLst/>
              </a:rPr>
              <a:t>La versión prepandemia del PEC tenía dos brazos: </a:t>
            </a:r>
          </a:p>
          <a:p>
            <a:pPr marL="363538" indent="-363538">
              <a:spcBef>
                <a:spcPts val="0"/>
              </a:spcBef>
              <a:spcAft>
                <a:spcPts val="1200"/>
              </a:spcAft>
              <a:buFont typeface="Arial" panose="020B0604020202020204" pitchFamily="34" charset="0"/>
              <a:buChar char="•"/>
            </a:pPr>
            <a:r>
              <a:rPr lang="es-ES" sz="1800" b="1" i="0" dirty="0">
                <a:solidFill>
                  <a:srgbClr val="0070C0"/>
                </a:solidFill>
                <a:effectLst/>
              </a:rPr>
              <a:t>El brazo preventivo </a:t>
            </a:r>
            <a:r>
              <a:rPr lang="es-ES" sz="1800" b="0" i="0" dirty="0">
                <a:effectLst/>
              </a:rPr>
              <a:t>diseñado para alentar a los gobiernos a evitar déficits excesivos</a:t>
            </a:r>
          </a:p>
          <a:p>
            <a:pPr marL="363538" indent="-363538">
              <a:spcBef>
                <a:spcPts val="0"/>
              </a:spcBef>
              <a:spcAft>
                <a:spcPts val="1200"/>
              </a:spcAft>
              <a:buFont typeface="Arial" panose="020B0604020202020204" pitchFamily="34" charset="0"/>
              <a:buChar char="•"/>
            </a:pPr>
            <a:r>
              <a:rPr lang="es-ES" sz="1800" b="0" i="0" dirty="0">
                <a:solidFill>
                  <a:srgbClr val="0070C0"/>
                </a:solidFill>
                <a:effectLst/>
              </a:rPr>
              <a:t>Garantizar políticas fiscales sostenibles </a:t>
            </a:r>
            <a:r>
              <a:rPr lang="es-ES" sz="1800" b="0" i="0" dirty="0">
                <a:effectLst/>
              </a:rPr>
              <a:t>durante el ciclo económico </a:t>
            </a:r>
          </a:p>
          <a:p>
            <a:pPr marL="363538" indent="-363538">
              <a:spcBef>
                <a:spcPts val="0"/>
              </a:spcBef>
              <a:spcAft>
                <a:spcPts val="1200"/>
              </a:spcAft>
              <a:buFont typeface="Arial" panose="020B0604020202020204" pitchFamily="34" charset="0"/>
              <a:buChar char="•"/>
            </a:pPr>
            <a:r>
              <a:rPr lang="es-ES" sz="1800" b="0" i="0" dirty="0">
                <a:effectLst/>
              </a:rPr>
              <a:t>El cumplimiento se basó en un enfoque de dos pilares: </a:t>
            </a:r>
            <a:r>
              <a:rPr lang="es-ES" sz="1800" b="1" i="0" dirty="0">
                <a:solidFill>
                  <a:srgbClr val="0070C0"/>
                </a:solidFill>
                <a:effectLst/>
              </a:rPr>
              <a:t>1) evaluación del saldo presupuestario </a:t>
            </a:r>
            <a:r>
              <a:rPr lang="es-ES" sz="1800" b="0" i="0" dirty="0">
                <a:effectLst/>
              </a:rPr>
              <a:t>estructural (objetivo presupuestario a medio plazo, específico de cada Estado miembro); y </a:t>
            </a:r>
            <a:r>
              <a:rPr lang="es-ES" sz="1800" b="1" i="0" dirty="0">
                <a:solidFill>
                  <a:srgbClr val="0070C0"/>
                </a:solidFill>
                <a:effectLst/>
              </a:rPr>
              <a:t>2) tasa de crecimiento de los gastos</a:t>
            </a:r>
          </a:p>
          <a:p>
            <a:pPr marL="363538" indent="-363538">
              <a:spcBef>
                <a:spcPts val="0"/>
              </a:spcBef>
              <a:spcAft>
                <a:spcPts val="1200"/>
              </a:spcAft>
              <a:buFont typeface="Arial" panose="020B0604020202020204" pitchFamily="34" charset="0"/>
              <a:buChar char="•"/>
            </a:pPr>
            <a:r>
              <a:rPr lang="es-ES" sz="1800" b="1" i="0" dirty="0">
                <a:solidFill>
                  <a:srgbClr val="C00000"/>
                </a:solidFill>
                <a:effectLst/>
              </a:rPr>
              <a:t>El brazo correctivo </a:t>
            </a:r>
            <a:r>
              <a:rPr lang="es-ES" sz="1800" b="0" i="0" dirty="0">
                <a:effectLst/>
              </a:rPr>
              <a:t>que prescribía cómo debían reaccionar los gobiernos ante un incumplimiento del límite de déficit</a:t>
            </a:r>
          </a:p>
          <a:p>
            <a:pPr marL="363538" indent="-363538">
              <a:spcBef>
                <a:spcPts val="0"/>
              </a:spcBef>
              <a:spcAft>
                <a:spcPts val="1200"/>
              </a:spcAft>
              <a:buFont typeface="Arial" panose="020B0604020202020204" pitchFamily="34" charset="0"/>
              <a:buChar char="•"/>
            </a:pPr>
            <a:r>
              <a:rPr lang="es-ES" sz="1800" b="0" i="0" dirty="0">
                <a:solidFill>
                  <a:srgbClr val="C00000"/>
                </a:solidFill>
                <a:effectLst/>
              </a:rPr>
              <a:t>Garantizar que los países de la UE adopten medidas correctivas si su déficit </a:t>
            </a:r>
            <a:r>
              <a:rPr lang="es-ES" sz="1800" b="0" i="0" dirty="0">
                <a:effectLst/>
              </a:rPr>
              <a:t>presupuestario nacional o su deuda pública superan los valores de referencia del tratado </a:t>
            </a:r>
            <a:r>
              <a:rPr lang="es-ES" sz="1800" b="0" i="0" dirty="0">
                <a:solidFill>
                  <a:srgbClr val="C00000"/>
                </a:solidFill>
                <a:effectLst/>
              </a:rPr>
              <a:t>del 3% y el 60% del PIB,</a:t>
            </a:r>
            <a:r>
              <a:rPr lang="es-ES" sz="1800" b="0" i="0" dirty="0">
                <a:effectLst/>
              </a:rPr>
              <a:t> respectivamente.</a:t>
            </a:r>
          </a:p>
          <a:p>
            <a:pPr marL="363538" indent="-363538">
              <a:spcBef>
                <a:spcPts val="0"/>
              </a:spcBef>
              <a:spcAft>
                <a:spcPts val="1200"/>
              </a:spcAft>
              <a:buFont typeface="Arial" panose="020B0604020202020204" pitchFamily="34" charset="0"/>
              <a:buChar char="•"/>
            </a:pPr>
            <a:r>
              <a:rPr lang="es-ES" sz="1800" b="1" i="0" dirty="0">
                <a:solidFill>
                  <a:srgbClr val="C00000"/>
                </a:solidFill>
                <a:effectLst/>
              </a:rPr>
              <a:t>El ajuste </a:t>
            </a:r>
            <a:r>
              <a:rPr lang="es-ES" sz="1800" b="0" i="0" dirty="0">
                <a:effectLst/>
              </a:rPr>
              <a:t>necesario hacia el </a:t>
            </a:r>
            <a:r>
              <a:rPr lang="es-ES" sz="1800" b="1" i="0" dirty="0">
                <a:solidFill>
                  <a:srgbClr val="C00000"/>
                </a:solidFill>
                <a:effectLst/>
              </a:rPr>
              <a:t>Objetivo a Medio Plazo (OMP) </a:t>
            </a:r>
            <a:r>
              <a:rPr lang="es-ES" sz="1800" b="0" i="0" dirty="0">
                <a:effectLst/>
              </a:rPr>
              <a:t>tiene en cuenta la situación cíclica y los riesgos de sostenibilidad</a:t>
            </a:r>
          </a:p>
          <a:p>
            <a:pPr marL="363538" indent="-363538">
              <a:spcBef>
                <a:spcPts val="0"/>
              </a:spcBef>
              <a:spcAft>
                <a:spcPts val="1200"/>
              </a:spcAft>
              <a:buFont typeface="Arial" panose="020B0604020202020204" pitchFamily="34" charset="0"/>
              <a:buChar char="•"/>
            </a:pPr>
            <a:r>
              <a:rPr lang="es-ES" sz="1800" b="1" i="0" dirty="0">
                <a:effectLst/>
              </a:rPr>
              <a:t>El PEC se aplica a todos los Estados miembros de la UE </a:t>
            </a:r>
            <a:r>
              <a:rPr lang="es-ES" sz="1800" b="0" i="0" dirty="0">
                <a:solidFill>
                  <a:srgbClr val="C00000"/>
                </a:solidFill>
                <a:effectLst/>
              </a:rPr>
              <a:t>(pero sólo los Estados miembros de la eurozona sujetos al componente correctivo)</a:t>
            </a:r>
            <a:endParaRPr lang="en-US" sz="1800" dirty="0">
              <a:solidFill>
                <a:srgbClr val="C00000"/>
              </a:solidFill>
            </a:endParaRPr>
          </a:p>
          <a:p>
            <a:pPr marL="363538" indent="-363538">
              <a:spcBef>
                <a:spcPts val="0"/>
              </a:spcBef>
              <a:spcAft>
                <a:spcPts val="1200"/>
              </a:spcAft>
              <a:buFont typeface="Arial" panose="020B0604020202020204" pitchFamily="34" charset="0"/>
              <a:buChar char="•"/>
            </a:pPr>
            <a:endParaRPr lang="en-GB" sz="2400" b="1" dirty="0"/>
          </a:p>
          <a:p>
            <a:pPr marL="0" indent="0">
              <a:spcBef>
                <a:spcPts val="0"/>
              </a:spcBef>
              <a:spcAft>
                <a:spcPts val="1200"/>
              </a:spcAft>
              <a:buNone/>
            </a:pPr>
            <a:endParaRPr lang="en-GB" sz="2400" b="1" dirty="0"/>
          </a:p>
          <a:p>
            <a:pPr marL="656146" lvl="1" indent="-363538">
              <a:spcBef>
                <a:spcPts val="0"/>
              </a:spcBef>
              <a:spcAft>
                <a:spcPts val="1200"/>
              </a:spcAft>
              <a:buFont typeface="Arial" panose="020B0604020202020204" pitchFamily="34" charset="0"/>
              <a:buChar char="•"/>
            </a:pPr>
            <a:endParaRPr lang="en-US" sz="2200" dirty="0"/>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pic>
        <p:nvPicPr>
          <p:cNvPr id="4" name="Imagen 3">
            <a:extLst>
              <a:ext uri="{FF2B5EF4-FFF2-40B4-BE49-F238E27FC236}">
                <a16:creationId xmlns:a16="http://schemas.microsoft.com/office/drawing/2014/main" id="{7B5FA4EA-BF13-4FE6-88F0-4652AC0B4BEC}"/>
              </a:ext>
            </a:extLst>
          </p:cNvPr>
          <p:cNvPicPr>
            <a:picLocks noChangeAspect="1"/>
          </p:cNvPicPr>
          <p:nvPr/>
        </p:nvPicPr>
        <p:blipFill>
          <a:blip r:embed="rId3"/>
          <a:stretch>
            <a:fillRect/>
          </a:stretch>
        </p:blipFill>
        <p:spPr>
          <a:xfrm>
            <a:off x="623392" y="476672"/>
            <a:ext cx="10327519" cy="1080120"/>
          </a:xfrm>
          <a:prstGeom prst="rect">
            <a:avLst/>
          </a:prstGeom>
        </p:spPr>
      </p:pic>
    </p:spTree>
    <p:extLst>
      <p:ext uri="{BB962C8B-B14F-4D97-AF65-F5344CB8AC3E}">
        <p14:creationId xmlns:p14="http://schemas.microsoft.com/office/powerpoint/2010/main" val="40499662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4800" y="1916832"/>
            <a:ext cx="10058400" cy="4176464"/>
          </a:xfrm>
        </p:spPr>
        <p:txBody>
          <a:bodyPr>
            <a:noAutofit/>
          </a:bodyPr>
          <a:lstStyle/>
          <a:p>
            <a:pPr marL="363538" indent="-363538">
              <a:spcBef>
                <a:spcPts val="0"/>
              </a:spcBef>
              <a:spcAft>
                <a:spcPts val="1200"/>
              </a:spcAft>
              <a:buFont typeface="Arial" panose="020B0604020202020204" pitchFamily="34" charset="0"/>
              <a:buChar char="•"/>
            </a:pPr>
            <a:r>
              <a:rPr lang="es-ES" b="1" i="0" dirty="0">
                <a:effectLst/>
              </a:rPr>
              <a:t>Otros elementos del PEC:</a:t>
            </a:r>
          </a:p>
          <a:p>
            <a:pPr marL="363538" indent="-363538">
              <a:spcBef>
                <a:spcPts val="0"/>
              </a:spcBef>
              <a:spcAft>
                <a:spcPts val="1200"/>
              </a:spcAft>
              <a:buFont typeface="Arial" panose="020B0604020202020204" pitchFamily="34" charset="0"/>
              <a:buChar char="•"/>
            </a:pPr>
            <a:r>
              <a:rPr lang="es-ES" i="0" dirty="0">
                <a:effectLst/>
              </a:rPr>
              <a:t>Hubo procedimientos diseñados para integrar el proceso presupuestario de cada país dentro del marco europeo que debe ser primordial.</a:t>
            </a:r>
          </a:p>
          <a:p>
            <a:pPr marL="363538" indent="-363538">
              <a:spcBef>
                <a:spcPts val="0"/>
              </a:spcBef>
              <a:spcAft>
                <a:spcPts val="1200"/>
              </a:spcAft>
              <a:buFont typeface="Arial" panose="020B0604020202020204" pitchFamily="34" charset="0"/>
              <a:buChar char="•"/>
            </a:pPr>
            <a:r>
              <a:rPr lang="es-ES" i="0" dirty="0">
                <a:effectLst/>
              </a:rPr>
              <a:t>Los Estados miembros tuvieron que presentar sus </a:t>
            </a:r>
            <a:r>
              <a:rPr lang="es-ES" b="1" i="0" dirty="0">
                <a:effectLst/>
              </a:rPr>
              <a:t>programas de estabilidad o convergencia </a:t>
            </a:r>
            <a:r>
              <a:rPr lang="es-ES" i="0" dirty="0">
                <a:effectLst/>
              </a:rPr>
              <a:t>para su evaluación a nivel de la UE. </a:t>
            </a:r>
          </a:p>
          <a:p>
            <a:pPr marL="363538" indent="-363538">
              <a:spcBef>
                <a:spcPts val="0"/>
              </a:spcBef>
              <a:spcAft>
                <a:spcPts val="1200"/>
              </a:spcAft>
              <a:buFont typeface="Arial" panose="020B0604020202020204" pitchFamily="34" charset="0"/>
              <a:buChar char="•"/>
            </a:pPr>
            <a:r>
              <a:rPr lang="es-ES" b="1" i="0" dirty="0">
                <a:solidFill>
                  <a:srgbClr val="C00000"/>
                </a:solidFill>
                <a:effectLst/>
              </a:rPr>
              <a:t>Evaluar el cumplimiento </a:t>
            </a:r>
            <a:r>
              <a:rPr lang="es-ES" i="0" dirty="0">
                <a:effectLst/>
              </a:rPr>
              <a:t>de estos programas con el componente preventivo del pacto es una parte importante del Semestre Europeo (como hemos visto)</a:t>
            </a:r>
          </a:p>
          <a:p>
            <a:pPr marL="363538" indent="-363538">
              <a:spcBef>
                <a:spcPts val="0"/>
              </a:spcBef>
              <a:spcAft>
                <a:spcPts val="1200"/>
              </a:spcAft>
              <a:buFont typeface="Arial" panose="020B0604020202020204" pitchFamily="34" charset="0"/>
              <a:buChar char="•"/>
            </a:pPr>
            <a:r>
              <a:rPr lang="es-ES" b="1" i="0" dirty="0">
                <a:effectLst/>
              </a:rPr>
              <a:t>Requisitos mínimos para los marcos fiscales nacionales</a:t>
            </a:r>
          </a:p>
          <a:p>
            <a:pPr marL="363538" indent="-363538">
              <a:spcBef>
                <a:spcPts val="0"/>
              </a:spcBef>
              <a:spcAft>
                <a:spcPts val="1200"/>
              </a:spcAft>
              <a:buFont typeface="Arial" panose="020B0604020202020204" pitchFamily="34" charset="0"/>
              <a:buChar char="•"/>
            </a:pPr>
            <a:r>
              <a:rPr lang="es-ES" b="1" i="0" dirty="0">
                <a:effectLst/>
              </a:rPr>
              <a:t>Además, el Tratado de Estabilidad, Coordinación y Gobernanza (2012) </a:t>
            </a:r>
            <a:r>
              <a:rPr lang="es-ES" i="0" dirty="0">
                <a:effectLst/>
              </a:rPr>
              <a:t>exigía que los Estados miembros adoptaran una norma presupuestaria en la legislación de alto nivel.</a:t>
            </a:r>
          </a:p>
          <a:p>
            <a:pPr marL="363538" indent="-363538">
              <a:spcBef>
                <a:spcPts val="0"/>
              </a:spcBef>
              <a:spcAft>
                <a:spcPts val="1200"/>
              </a:spcAft>
              <a:buFont typeface="Arial" panose="020B0604020202020204" pitchFamily="34" charset="0"/>
              <a:buChar char="•"/>
            </a:pPr>
            <a:r>
              <a:rPr lang="es-ES" b="1" i="0" dirty="0">
                <a:effectLst/>
              </a:rPr>
              <a:t>Acuerdo de “freno de deuda” (Constitución alemana, 2009) </a:t>
            </a:r>
            <a:r>
              <a:rPr lang="es-ES" i="1" dirty="0">
                <a:effectLst/>
              </a:rPr>
              <a:t>Back stop debt </a:t>
            </a:r>
            <a:r>
              <a:rPr lang="es-ES" i="1" dirty="0" err="1">
                <a:effectLst/>
              </a:rPr>
              <a:t>limit</a:t>
            </a:r>
            <a:endParaRPr lang="en-GB" i="1" dirty="0"/>
          </a:p>
          <a:p>
            <a:pPr marL="0" indent="0">
              <a:spcBef>
                <a:spcPts val="0"/>
              </a:spcBef>
              <a:spcAft>
                <a:spcPts val="1200"/>
              </a:spcAft>
              <a:buNone/>
            </a:pPr>
            <a:endParaRPr lang="en-GB" sz="2400" b="1" dirty="0"/>
          </a:p>
          <a:p>
            <a:pPr marL="656146" lvl="1" indent="-363538">
              <a:spcBef>
                <a:spcPts val="0"/>
              </a:spcBef>
              <a:spcAft>
                <a:spcPts val="1200"/>
              </a:spcAft>
              <a:buFont typeface="Arial" panose="020B0604020202020204" pitchFamily="34" charset="0"/>
              <a:buChar char="•"/>
            </a:pPr>
            <a:endParaRPr lang="en-US" sz="2200" dirty="0"/>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CRISIS de la EUROZONA: REFORMA DEL PEC (III)</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67436959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4800" y="1667420"/>
            <a:ext cx="10058400" cy="4641900"/>
          </a:xfrm>
        </p:spPr>
        <p:txBody>
          <a:bodyPr>
            <a:noAutofit/>
          </a:bodyPr>
          <a:lstStyle/>
          <a:p>
            <a:pPr marL="363538" indent="-363538">
              <a:spcBef>
                <a:spcPts val="0"/>
              </a:spcBef>
              <a:spcAft>
                <a:spcPts val="1200"/>
              </a:spcAft>
              <a:buFont typeface="Arial" panose="020B0604020202020204" pitchFamily="34" charset="0"/>
              <a:buChar char="•"/>
            </a:pPr>
            <a:r>
              <a:rPr lang="es-ES" sz="2400" dirty="0"/>
              <a:t>Durante la crisis de la eurozona, los </a:t>
            </a:r>
            <a:r>
              <a:rPr lang="es-ES" sz="2400" b="1" dirty="0"/>
              <a:t>tipos de interés </a:t>
            </a:r>
            <a:r>
              <a:rPr lang="es-ES" sz="2400" dirty="0"/>
              <a:t>(empresas, gobiernos) </a:t>
            </a:r>
            <a:r>
              <a:rPr lang="es-ES" sz="2400" b="1" dirty="0"/>
              <a:t>comenzaron a divergir,</a:t>
            </a:r>
            <a:r>
              <a:rPr lang="es-ES" sz="2400" dirty="0"/>
              <a:t> generando riesgos de fragmentación financiera y ruptura del euro.</a:t>
            </a:r>
          </a:p>
          <a:p>
            <a:pPr marL="0" indent="0">
              <a:spcBef>
                <a:spcPts val="0"/>
              </a:spcBef>
              <a:spcAft>
                <a:spcPts val="1200"/>
              </a:spcAft>
              <a:buNone/>
            </a:pPr>
            <a:r>
              <a:rPr lang="es-ES" sz="2400" dirty="0"/>
              <a:t>Afectó especialmente a los países en dificultades (Grecia, Irlanda, Portugal, Chipre, España) </a:t>
            </a:r>
          </a:p>
          <a:p>
            <a:pPr marL="0" indent="0">
              <a:spcBef>
                <a:spcPts val="0"/>
              </a:spcBef>
              <a:spcAft>
                <a:spcPts val="1200"/>
              </a:spcAft>
              <a:buNone/>
            </a:pPr>
            <a:r>
              <a:rPr lang="es-ES" sz="2400" dirty="0"/>
              <a:t>que sufrieron </a:t>
            </a:r>
            <a:r>
              <a:rPr lang="es-ES" sz="2400" dirty="0">
                <a:solidFill>
                  <a:srgbClr val="0070C0"/>
                </a:solidFill>
              </a:rPr>
              <a:t>diferenciales</a:t>
            </a:r>
          </a:p>
          <a:p>
            <a:pPr marL="0" indent="0">
              <a:spcBef>
                <a:spcPts val="0"/>
              </a:spcBef>
              <a:spcAft>
                <a:spcPts val="1200"/>
              </a:spcAft>
              <a:buNone/>
            </a:pPr>
            <a:r>
              <a:rPr lang="es-ES" sz="2400" dirty="0">
                <a:solidFill>
                  <a:srgbClr val="0070C0"/>
                </a:solidFill>
              </a:rPr>
              <a:t> más altos.</a:t>
            </a:r>
          </a:p>
          <a:p>
            <a:pPr marL="0" indent="0">
              <a:spcBef>
                <a:spcPts val="0"/>
              </a:spcBef>
              <a:spcAft>
                <a:spcPts val="1200"/>
              </a:spcAft>
              <a:buNone/>
            </a:pPr>
            <a:r>
              <a:rPr lang="es-ES" sz="2400" b="1" dirty="0"/>
              <a:t>Por tanto los sistemas </a:t>
            </a:r>
          </a:p>
          <a:p>
            <a:pPr marL="0" indent="0">
              <a:spcBef>
                <a:spcPts val="0"/>
              </a:spcBef>
              <a:spcAft>
                <a:spcPts val="1200"/>
              </a:spcAft>
              <a:buNone/>
            </a:pPr>
            <a:r>
              <a:rPr lang="es-ES" sz="2400" b="1" dirty="0" err="1"/>
              <a:t>banacarios</a:t>
            </a:r>
            <a:r>
              <a:rPr lang="es-ES" sz="2400" b="1" dirty="0"/>
              <a:t> no quedaron</a:t>
            </a:r>
          </a:p>
          <a:p>
            <a:pPr marL="0" indent="0">
              <a:spcBef>
                <a:spcPts val="0"/>
              </a:spcBef>
              <a:spcAft>
                <a:spcPts val="1200"/>
              </a:spcAft>
              <a:buNone/>
            </a:pPr>
            <a:r>
              <a:rPr lang="es-ES" sz="2400" b="1" dirty="0"/>
              <a:t>aislados de la crisis </a:t>
            </a:r>
          </a:p>
          <a:p>
            <a:pPr marL="0" indent="0">
              <a:spcBef>
                <a:spcPts val="0"/>
              </a:spcBef>
              <a:spcAft>
                <a:spcPts val="1200"/>
              </a:spcAft>
              <a:buNone/>
            </a:pPr>
            <a:r>
              <a:rPr lang="es-ES" sz="2400" b="1" dirty="0"/>
              <a:t>financiera</a:t>
            </a:r>
            <a:endParaRPr lang="en-GB" sz="2200" b="1" dirty="0"/>
          </a:p>
          <a:p>
            <a:pPr marL="656146" lvl="1" indent="-363538">
              <a:spcBef>
                <a:spcPts val="0"/>
              </a:spcBef>
              <a:spcAft>
                <a:spcPts val="1200"/>
              </a:spcAft>
              <a:buFont typeface="Arial" panose="020B0604020202020204" pitchFamily="34" charset="0"/>
              <a:buChar char="•"/>
            </a:pPr>
            <a:endParaRPr lang="en-GB" sz="2200" b="1" dirty="0"/>
          </a:p>
          <a:p>
            <a:pPr marL="656146" lvl="1" indent="-363538">
              <a:spcBef>
                <a:spcPts val="0"/>
              </a:spcBef>
              <a:spcAft>
                <a:spcPts val="1200"/>
              </a:spcAft>
              <a:buFont typeface="Arial" panose="020B0604020202020204" pitchFamily="34" charset="0"/>
              <a:buChar char="•"/>
            </a:pPr>
            <a:endParaRPr lang="en-GB" sz="2200" b="1" dirty="0"/>
          </a:p>
          <a:p>
            <a:pPr marL="656146" lvl="1" indent="-363538">
              <a:spcBef>
                <a:spcPts val="0"/>
              </a:spcBef>
              <a:spcAft>
                <a:spcPts val="1200"/>
              </a:spcAft>
              <a:buFont typeface="Arial" panose="020B0604020202020204" pitchFamily="34" charset="0"/>
              <a:buChar char="•"/>
            </a:pPr>
            <a:endParaRPr lang="en-GB" sz="2200" b="1" dirty="0"/>
          </a:p>
          <a:p>
            <a:pPr marL="656146" lvl="1" indent="-363538">
              <a:spcBef>
                <a:spcPts val="0"/>
              </a:spcBef>
              <a:spcAft>
                <a:spcPts val="1200"/>
              </a:spcAft>
              <a:buFont typeface="Arial" panose="020B0604020202020204" pitchFamily="34" charset="0"/>
              <a:buChar char="•"/>
            </a:pPr>
            <a:endParaRPr lang="en-GB" sz="2200" b="1" dirty="0"/>
          </a:p>
          <a:p>
            <a:pPr marL="656146" lvl="1" indent="-363538">
              <a:spcBef>
                <a:spcPts val="0"/>
              </a:spcBef>
              <a:spcAft>
                <a:spcPts val="1200"/>
              </a:spcAft>
              <a:buFont typeface="Arial" panose="020B0604020202020204" pitchFamily="34" charset="0"/>
              <a:buChar char="•"/>
            </a:pPr>
            <a:r>
              <a:rPr lang="en-GB" sz="2200" dirty="0"/>
              <a:t>Moreover, </a:t>
            </a:r>
            <a:r>
              <a:rPr lang="en-GB" sz="2200" b="1" dirty="0"/>
              <a:t>banking systems </a:t>
            </a:r>
            <a:r>
              <a:rPr lang="en-GB" sz="2200" dirty="0"/>
              <a:t>were not insulated from sovereign default</a:t>
            </a:r>
          </a:p>
          <a:p>
            <a:pPr marL="363538" indent="-363538">
              <a:spcBef>
                <a:spcPts val="0"/>
              </a:spcBef>
              <a:spcAft>
                <a:spcPts val="1200"/>
              </a:spcAft>
              <a:buFont typeface="Arial" panose="020B0604020202020204" pitchFamily="34" charset="0"/>
              <a:buChar char="•"/>
            </a:pPr>
            <a:endParaRPr lang="en-GB" sz="2400" b="1" dirty="0"/>
          </a:p>
          <a:p>
            <a:pPr marL="0" indent="0">
              <a:spcBef>
                <a:spcPts val="0"/>
              </a:spcBef>
              <a:spcAft>
                <a:spcPts val="1200"/>
              </a:spcAft>
              <a:buNone/>
            </a:pPr>
            <a:endParaRPr lang="en-GB" sz="2400" b="1" dirty="0"/>
          </a:p>
          <a:p>
            <a:pPr marL="656146" lvl="1" indent="-363538">
              <a:spcBef>
                <a:spcPts val="0"/>
              </a:spcBef>
              <a:spcAft>
                <a:spcPts val="1200"/>
              </a:spcAft>
              <a:buFont typeface="Arial" panose="020B0604020202020204" pitchFamily="34" charset="0"/>
              <a:buChar char="•"/>
            </a:pPr>
            <a:endParaRPr lang="en-US" sz="2200" dirty="0"/>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3 CRISIS EN LA EUROZONA: UNIÓN BANCARIA (I)</a:t>
            </a:r>
            <a:endParaRPr lang="es-ES" sz="16800" b="1" dirty="0">
              <a:solidFill>
                <a:schemeClr val="tx1">
                  <a:lumMod val="85000"/>
                  <a:lumOff val="15000"/>
                </a:schemeClr>
              </a:solidFill>
            </a:endParaRPr>
          </a:p>
        </p:txBody>
      </p:sp>
      <p:pic>
        <p:nvPicPr>
          <p:cNvPr id="5" name="Imagen 4">
            <a:extLst>
              <a:ext uri="{FF2B5EF4-FFF2-40B4-BE49-F238E27FC236}">
                <a16:creationId xmlns:a16="http://schemas.microsoft.com/office/drawing/2014/main" id="{BD9A38A1-B0E5-51F9-1450-9302B2E6F45A}"/>
              </a:ext>
            </a:extLst>
          </p:cNvPr>
          <p:cNvPicPr>
            <a:picLocks noChangeAspect="1"/>
          </p:cNvPicPr>
          <p:nvPr/>
        </p:nvPicPr>
        <p:blipFill>
          <a:blip r:embed="rId3"/>
          <a:stretch>
            <a:fillRect/>
          </a:stretch>
        </p:blipFill>
        <p:spPr>
          <a:xfrm>
            <a:off x="4439816" y="3233408"/>
            <a:ext cx="3168352" cy="2614496"/>
          </a:xfrm>
          <a:prstGeom prst="rect">
            <a:avLst/>
          </a:prstGeom>
        </p:spPr>
      </p:pic>
      <p:pic>
        <p:nvPicPr>
          <p:cNvPr id="7" name="Imagen 6">
            <a:extLst>
              <a:ext uri="{FF2B5EF4-FFF2-40B4-BE49-F238E27FC236}">
                <a16:creationId xmlns:a16="http://schemas.microsoft.com/office/drawing/2014/main" id="{584C493D-6D58-25C0-6B6C-D0119FF46259}"/>
              </a:ext>
            </a:extLst>
          </p:cNvPr>
          <p:cNvPicPr>
            <a:picLocks noChangeAspect="1"/>
          </p:cNvPicPr>
          <p:nvPr/>
        </p:nvPicPr>
        <p:blipFill>
          <a:blip r:embed="rId4"/>
          <a:stretch>
            <a:fillRect/>
          </a:stretch>
        </p:blipFill>
        <p:spPr>
          <a:xfrm>
            <a:off x="7608168" y="3194581"/>
            <a:ext cx="4248471" cy="2692150"/>
          </a:xfrm>
          <a:prstGeom prst="rect">
            <a:avLst/>
          </a:prstGeom>
        </p:spPr>
      </p:pic>
    </p:spTree>
    <p:extLst>
      <p:ext uri="{BB962C8B-B14F-4D97-AF65-F5344CB8AC3E}">
        <p14:creationId xmlns:p14="http://schemas.microsoft.com/office/powerpoint/2010/main" val="12818920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154912" y="1844824"/>
            <a:ext cx="10058400" cy="4392488"/>
          </a:xfrm>
        </p:spPr>
        <p:txBody>
          <a:bodyPr>
            <a:noAutofit/>
          </a:bodyPr>
          <a:lstStyle/>
          <a:p>
            <a:pPr marL="363538" indent="-363538">
              <a:spcBef>
                <a:spcPts val="0"/>
              </a:spcBef>
              <a:spcAft>
                <a:spcPts val="1200"/>
              </a:spcAft>
              <a:buFont typeface="Arial" panose="020B0604020202020204" pitchFamily="34" charset="0"/>
              <a:buChar char="•"/>
            </a:pPr>
            <a:r>
              <a:rPr lang="es-ES" sz="2400" dirty="0"/>
              <a:t>La crisis llevó a la creación del </a:t>
            </a:r>
            <a:r>
              <a:rPr lang="es-ES" sz="2400" b="1" dirty="0">
                <a:solidFill>
                  <a:srgbClr val="0070C0"/>
                </a:solidFill>
              </a:rPr>
              <a:t>Sistema Europeo de Supervisión Financiera</a:t>
            </a:r>
            <a:r>
              <a:rPr lang="es-ES" sz="2400" dirty="0"/>
              <a:t>, que incluye cinco nuevas instituciones:</a:t>
            </a:r>
          </a:p>
          <a:p>
            <a:pPr marL="457200" indent="-457200">
              <a:spcBef>
                <a:spcPts val="0"/>
              </a:spcBef>
              <a:spcAft>
                <a:spcPts val="1200"/>
              </a:spcAft>
              <a:buFont typeface="+mj-lt"/>
              <a:buAutoNum type="arabicPeriod"/>
            </a:pPr>
            <a:r>
              <a:rPr lang="es-ES" sz="2400" b="1" dirty="0"/>
              <a:t>Junta Europea de Riesgo Sistémico (JERS), </a:t>
            </a:r>
            <a:r>
              <a:rPr lang="es-ES" sz="2400" dirty="0"/>
              <a:t>que analiza los vínculos transfronterizos entre instituciones financieras</a:t>
            </a:r>
          </a:p>
          <a:p>
            <a:pPr marL="457200" indent="-457200">
              <a:spcBef>
                <a:spcPts val="0"/>
              </a:spcBef>
              <a:spcAft>
                <a:spcPts val="1200"/>
              </a:spcAft>
              <a:buFont typeface="+mj-lt"/>
              <a:buAutoNum type="arabicPeriod"/>
            </a:pPr>
            <a:r>
              <a:rPr lang="es-ES" sz="2400" b="1" dirty="0"/>
              <a:t>Autoridad Bancaria Europea (EBA), </a:t>
            </a:r>
            <a:r>
              <a:rPr lang="es-ES" sz="2400" dirty="0"/>
              <a:t>encargada de recopilar información detallada sobre todos los bancos de la UE</a:t>
            </a:r>
          </a:p>
          <a:p>
            <a:pPr marL="457200" indent="-457200">
              <a:spcBef>
                <a:spcPts val="0"/>
              </a:spcBef>
              <a:spcAft>
                <a:spcPts val="1200"/>
              </a:spcAft>
              <a:buFont typeface="+mj-lt"/>
              <a:buAutoNum type="arabicPeriod"/>
            </a:pPr>
            <a:r>
              <a:rPr lang="es-ES" sz="2400" b="1" dirty="0"/>
              <a:t>Autoridad Europea de Valores y Mercados (ESMA</a:t>
            </a:r>
            <a:r>
              <a:rPr lang="es-ES" sz="2400" dirty="0"/>
              <a:t>), que reúne a todos los reguladores y supervisores del mercado de valores y bonos de la UE.</a:t>
            </a:r>
          </a:p>
          <a:p>
            <a:pPr marL="457200" indent="-457200">
              <a:spcBef>
                <a:spcPts val="0"/>
              </a:spcBef>
              <a:spcAft>
                <a:spcPts val="1200"/>
              </a:spcAft>
              <a:buFont typeface="+mj-lt"/>
              <a:buAutoNum type="arabicPeriod"/>
            </a:pPr>
            <a:r>
              <a:rPr lang="es-ES" sz="2400" dirty="0"/>
              <a:t>Otros: </a:t>
            </a:r>
            <a:r>
              <a:rPr lang="es-ES" sz="2400" b="1" dirty="0">
                <a:solidFill>
                  <a:srgbClr val="00B050"/>
                </a:solidFill>
              </a:rPr>
              <a:t>Autoridad Europea de Seguros y Pensiones de Jubilación (EIOPA) </a:t>
            </a:r>
            <a:r>
              <a:rPr lang="es-ES" sz="2400" dirty="0"/>
              <a:t>y </a:t>
            </a:r>
            <a:r>
              <a:rPr lang="es-ES" sz="2400" dirty="0">
                <a:solidFill>
                  <a:srgbClr val="00B0F0"/>
                </a:solidFill>
              </a:rPr>
              <a:t>Comité Conjunto de las Autoridades Europeas de Supervisión (ESA)</a:t>
            </a:r>
          </a:p>
          <a:p>
            <a:pPr marL="457200" indent="-457200">
              <a:spcBef>
                <a:spcPts val="0"/>
              </a:spcBef>
              <a:spcAft>
                <a:spcPts val="1200"/>
              </a:spcAft>
              <a:buFont typeface="+mj-lt"/>
              <a:buAutoNum type="arabicPeriod"/>
            </a:pPr>
            <a:r>
              <a:rPr lang="es-ES" sz="2400" b="1" dirty="0">
                <a:solidFill>
                  <a:srgbClr val="0070C0"/>
                </a:solidFill>
              </a:rPr>
              <a:t>Confirió tareas de supervisión </a:t>
            </a:r>
            <a:r>
              <a:rPr lang="es-ES" sz="2400" b="1" dirty="0" err="1">
                <a:solidFill>
                  <a:srgbClr val="0070C0"/>
                </a:solidFill>
              </a:rPr>
              <a:t>macroprudencial</a:t>
            </a:r>
            <a:r>
              <a:rPr lang="es-ES" sz="2400" b="1" dirty="0">
                <a:solidFill>
                  <a:srgbClr val="0070C0"/>
                </a:solidFill>
              </a:rPr>
              <a:t> al BCE</a:t>
            </a:r>
            <a:endParaRPr lang="en-US" sz="2200" b="1" dirty="0">
              <a:solidFill>
                <a:srgbClr val="0070C0"/>
              </a:solidFill>
            </a:endParaRPr>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Autofit/>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sz="1100" dirty="0"/>
            </a:br>
            <a:r>
              <a:rPr lang="en-GB" sz="4000" b="1" dirty="0">
                <a:solidFill>
                  <a:schemeClr val="tx1">
                    <a:lumMod val="85000"/>
                    <a:lumOff val="15000"/>
                  </a:schemeClr>
                </a:solidFill>
              </a:rPr>
              <a:t>3. CRISIS EN LA EUROZONA: UNIÓN BANCARIA (II)</a:t>
            </a:r>
            <a:endParaRPr lang="es-ES" sz="4000" b="1" dirty="0">
              <a:solidFill>
                <a:schemeClr val="tx1">
                  <a:lumMod val="85000"/>
                  <a:lumOff val="15000"/>
                </a:schemeClr>
              </a:solidFill>
            </a:endParaRPr>
          </a:p>
        </p:txBody>
      </p:sp>
    </p:spTree>
    <p:extLst>
      <p:ext uri="{BB962C8B-B14F-4D97-AF65-F5344CB8AC3E}">
        <p14:creationId xmlns:p14="http://schemas.microsoft.com/office/powerpoint/2010/main" val="3971152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78160" y="1916832"/>
            <a:ext cx="10202416" cy="4680520"/>
          </a:xfrm>
        </p:spPr>
        <p:txBody>
          <a:bodyPr>
            <a:noAutofit/>
          </a:bodyPr>
          <a:lstStyle/>
          <a:p>
            <a:pPr marL="363538" indent="-363538">
              <a:spcBef>
                <a:spcPts val="0"/>
              </a:spcBef>
              <a:spcAft>
                <a:spcPts val="1200"/>
              </a:spcAft>
              <a:buFont typeface="Arial" panose="020B0604020202020204" pitchFamily="34" charset="0"/>
              <a:buChar char="•"/>
            </a:pPr>
            <a:r>
              <a:rPr lang="es-ES" sz="1800" dirty="0"/>
              <a:t>Desde 2014, la </a:t>
            </a:r>
            <a:r>
              <a:rPr lang="es-ES" sz="1800" b="1" dirty="0">
                <a:solidFill>
                  <a:schemeClr val="accent1">
                    <a:lumMod val="75000"/>
                  </a:schemeClr>
                </a:solidFill>
              </a:rPr>
              <a:t>Unión Bancaria </a:t>
            </a:r>
            <a:r>
              <a:rPr lang="es-ES" sz="1800" dirty="0"/>
              <a:t>lleva a cabo </a:t>
            </a:r>
            <a:r>
              <a:rPr lang="es-ES" sz="1800" b="1" dirty="0">
                <a:solidFill>
                  <a:schemeClr val="accent1">
                    <a:lumMod val="75000"/>
                  </a:schemeClr>
                </a:solidFill>
              </a:rPr>
              <a:t>la regulación, supervisión y resolución de bancos </a:t>
            </a:r>
            <a:r>
              <a:rPr lang="es-ES" sz="1800" dirty="0"/>
              <a:t>a nivel de la UE (confiriendo funciones de supervisión al BCE).</a:t>
            </a:r>
          </a:p>
          <a:p>
            <a:pPr marL="363538" indent="-363538">
              <a:spcBef>
                <a:spcPts val="0"/>
              </a:spcBef>
              <a:spcAft>
                <a:spcPts val="1200"/>
              </a:spcAft>
              <a:buFont typeface="Arial" panose="020B0604020202020204" pitchFamily="34" charset="0"/>
              <a:buChar char="•"/>
            </a:pPr>
            <a:r>
              <a:rPr lang="es-ES" sz="1800" b="1" dirty="0"/>
              <a:t>Tres bloques en su construcción:</a:t>
            </a:r>
          </a:p>
          <a:p>
            <a:pPr marL="363538" indent="-363538">
              <a:spcBef>
                <a:spcPts val="0"/>
              </a:spcBef>
              <a:spcAft>
                <a:spcPts val="1200"/>
              </a:spcAft>
              <a:buFont typeface="+mj-lt"/>
              <a:buAutoNum type="arabicPeriod"/>
            </a:pPr>
            <a:r>
              <a:rPr lang="es-ES" sz="1800" b="1" dirty="0">
                <a:solidFill>
                  <a:schemeClr val="accent1"/>
                </a:solidFill>
              </a:rPr>
              <a:t>Libro de reglas único, </a:t>
            </a:r>
            <a:r>
              <a:rPr lang="es-ES" sz="1800" dirty="0"/>
              <a:t>es decir, regulaciones bancarias comunes</a:t>
            </a:r>
          </a:p>
          <a:p>
            <a:pPr marL="363538" indent="-363538">
              <a:spcBef>
                <a:spcPts val="0"/>
              </a:spcBef>
              <a:spcAft>
                <a:spcPts val="1200"/>
              </a:spcAft>
              <a:buFont typeface="+mj-lt"/>
              <a:buAutoNum type="arabicPeriod"/>
            </a:pPr>
            <a:r>
              <a:rPr lang="es-ES" sz="1800" b="1" dirty="0">
                <a:solidFill>
                  <a:schemeClr val="accent1"/>
                </a:solidFill>
              </a:rPr>
              <a:t>Mecanismo Único de Supervisión </a:t>
            </a:r>
            <a:r>
              <a:rPr lang="es-ES" sz="1800" dirty="0"/>
              <a:t>(más información)</a:t>
            </a:r>
          </a:p>
          <a:p>
            <a:pPr marL="363538" indent="-363538">
              <a:spcBef>
                <a:spcPts val="0"/>
              </a:spcBef>
              <a:spcAft>
                <a:spcPts val="1200"/>
              </a:spcAft>
              <a:buFont typeface="+mj-lt"/>
              <a:buAutoNum type="arabicPeriod"/>
            </a:pPr>
            <a:r>
              <a:rPr lang="es-ES" sz="1800" b="1" dirty="0">
                <a:solidFill>
                  <a:schemeClr val="accent1"/>
                </a:solidFill>
              </a:rPr>
              <a:t>El BCE supervisa los 115 bancos más grandes </a:t>
            </a:r>
            <a:r>
              <a:rPr lang="es-ES" sz="1800" dirty="0"/>
              <a:t>y los bancos más pequeños siguen sujetos a supervisión nacional</a:t>
            </a:r>
          </a:p>
          <a:p>
            <a:pPr>
              <a:spcBef>
                <a:spcPts val="0"/>
              </a:spcBef>
              <a:spcAft>
                <a:spcPts val="1200"/>
              </a:spcAft>
            </a:pPr>
            <a:r>
              <a:rPr lang="es-ES" b="1" dirty="0"/>
              <a:t>Mecanismo Único de Resolución </a:t>
            </a:r>
            <a:r>
              <a:rPr lang="es-ES" dirty="0"/>
              <a:t>(más información)</a:t>
            </a:r>
          </a:p>
          <a:p>
            <a:pPr marL="363538" indent="-363538">
              <a:spcBef>
                <a:spcPts val="0"/>
              </a:spcBef>
              <a:spcAft>
                <a:spcPts val="1200"/>
              </a:spcAft>
              <a:buFont typeface="Arial" panose="020B0604020202020204" pitchFamily="34" charset="0"/>
              <a:buChar char="•"/>
            </a:pPr>
            <a:r>
              <a:rPr lang="es-ES" sz="1800" b="1" dirty="0"/>
              <a:t>La Junta Única de Resolución </a:t>
            </a:r>
            <a:r>
              <a:rPr lang="es-ES" sz="1800" dirty="0"/>
              <a:t>se encarga de los grandes bancos</a:t>
            </a:r>
          </a:p>
          <a:p>
            <a:pPr marL="363538" indent="-363538">
              <a:spcBef>
                <a:spcPts val="0"/>
              </a:spcBef>
              <a:spcAft>
                <a:spcPts val="1200"/>
              </a:spcAft>
              <a:buFont typeface="Arial" panose="020B0604020202020204" pitchFamily="34" charset="0"/>
              <a:buChar char="•"/>
            </a:pPr>
            <a:r>
              <a:rPr lang="es-ES" sz="1800" dirty="0"/>
              <a:t>La pertenencia a la Unión Bancaria </a:t>
            </a:r>
            <a:r>
              <a:rPr lang="es-ES" sz="1800" b="1" dirty="0">
                <a:solidFill>
                  <a:schemeClr val="accent1">
                    <a:lumMod val="75000"/>
                  </a:schemeClr>
                </a:solidFill>
              </a:rPr>
              <a:t>es obligatoria para todos los Estados miembros de la eurozona. </a:t>
            </a:r>
          </a:p>
          <a:p>
            <a:pPr marL="363538" indent="-363538">
              <a:spcBef>
                <a:spcPts val="0"/>
              </a:spcBef>
              <a:spcAft>
                <a:spcPts val="1200"/>
              </a:spcAft>
              <a:buFont typeface="Arial" panose="020B0604020202020204" pitchFamily="34" charset="0"/>
              <a:buChar char="•"/>
            </a:pPr>
            <a:r>
              <a:rPr lang="es-ES" sz="1800" dirty="0"/>
              <a:t>La CE propuso establecer un </a:t>
            </a:r>
            <a:r>
              <a:rPr lang="es-ES" sz="1800" b="1" dirty="0">
                <a:solidFill>
                  <a:schemeClr val="accent1">
                    <a:lumMod val="75000"/>
                  </a:schemeClr>
                </a:solidFill>
              </a:rPr>
              <a:t>Sistema Europeo de Garantía de Depósitos (EDIS)</a:t>
            </a:r>
            <a:endParaRPr lang="en-GB" sz="1800" b="1" dirty="0">
              <a:solidFill>
                <a:schemeClr val="accent1">
                  <a:lumMod val="75000"/>
                </a:schemeClr>
              </a:solidFill>
            </a:endParaRPr>
          </a:p>
          <a:p>
            <a:pPr marL="0" indent="0">
              <a:spcBef>
                <a:spcPts val="0"/>
              </a:spcBef>
              <a:spcAft>
                <a:spcPts val="1200"/>
              </a:spcAft>
              <a:buNone/>
            </a:pPr>
            <a:endParaRPr lang="en-GB" sz="1800" b="1" dirty="0"/>
          </a:p>
          <a:p>
            <a:pPr marL="656146" lvl="1" indent="-363538">
              <a:spcBef>
                <a:spcPts val="0"/>
              </a:spcBef>
              <a:spcAft>
                <a:spcPts val="1200"/>
              </a:spcAft>
              <a:buFont typeface="Arial" panose="020B0604020202020204" pitchFamily="34" charset="0"/>
              <a:buChar char="•"/>
            </a:pPr>
            <a:endParaRPr lang="en-US" sz="2200" dirty="0"/>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000" b="1" dirty="0">
                <a:solidFill>
                  <a:schemeClr val="tx1">
                    <a:lumMod val="85000"/>
                    <a:lumOff val="15000"/>
                  </a:schemeClr>
                </a:solidFill>
              </a:rPr>
              <a:t>3. </a:t>
            </a:r>
            <a:r>
              <a:rPr lang="es-ES" sz="16000" b="1" dirty="0">
                <a:solidFill>
                  <a:schemeClr val="tx1">
                    <a:lumMod val="85000"/>
                    <a:lumOff val="15000"/>
                  </a:schemeClr>
                </a:solidFill>
              </a:rPr>
              <a:t>CRISIS EN LA EUROZONA: UNIÓN BANCARIA </a:t>
            </a:r>
            <a:r>
              <a:rPr lang="en-GB" sz="16000" b="1" dirty="0">
                <a:solidFill>
                  <a:schemeClr val="tx1">
                    <a:lumMod val="85000"/>
                    <a:lumOff val="15000"/>
                  </a:schemeClr>
                </a:solidFill>
              </a:rPr>
              <a:t>(III)</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25718439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479376" y="1893201"/>
            <a:ext cx="10601816" cy="4320480"/>
          </a:xfrm>
        </p:spPr>
        <p:txBody>
          <a:bodyPr>
            <a:noAutofit/>
          </a:bodyPr>
          <a:lstStyle/>
          <a:p>
            <a:pPr marL="363538" indent="-363538">
              <a:spcBef>
                <a:spcPts val="0"/>
              </a:spcBef>
              <a:spcAft>
                <a:spcPts val="1200"/>
              </a:spcAft>
              <a:buFont typeface="Arial" panose="020B0604020202020204" pitchFamily="34" charset="0"/>
              <a:buChar char="•"/>
            </a:pPr>
            <a:r>
              <a:rPr lang="es-ES" sz="2400" b="1" dirty="0"/>
              <a:t>Fondo de rescate a nivel de la eurozona creado en 2012</a:t>
            </a:r>
          </a:p>
          <a:p>
            <a:pPr marL="363538" indent="-363538">
              <a:spcBef>
                <a:spcPts val="0"/>
              </a:spcBef>
              <a:spcAft>
                <a:spcPts val="1200"/>
              </a:spcAft>
              <a:buFont typeface="Arial" panose="020B0604020202020204" pitchFamily="34" charset="0"/>
              <a:buChar char="•"/>
            </a:pPr>
            <a:r>
              <a:rPr lang="es-ES" sz="2400" dirty="0"/>
              <a:t>Se trata de un mecanismo permanente para proporcionar asistencia financiera a los Estados miembros de la UE, asumiendo las tareas del SEFS. </a:t>
            </a:r>
          </a:p>
          <a:p>
            <a:pPr marL="363538" indent="-363538">
              <a:spcBef>
                <a:spcPts val="0"/>
              </a:spcBef>
              <a:spcAft>
                <a:spcPts val="1200"/>
              </a:spcAft>
              <a:buFont typeface="Arial" panose="020B0604020202020204" pitchFamily="34" charset="0"/>
              <a:buChar char="•"/>
            </a:pPr>
            <a:r>
              <a:rPr lang="es-ES" sz="2400" dirty="0"/>
              <a:t>Sin embargo, </a:t>
            </a:r>
            <a:r>
              <a:rPr lang="es-ES" sz="2400" b="1" dirty="0"/>
              <a:t>no forma parte de la estructura de la UE </a:t>
            </a:r>
            <a:r>
              <a:rPr lang="es-ES" sz="2400" dirty="0"/>
              <a:t>(se aplica </a:t>
            </a:r>
            <a:r>
              <a:rPr lang="es-ES" sz="2400" b="1" dirty="0"/>
              <a:t>sólo</a:t>
            </a:r>
            <a:r>
              <a:rPr lang="es-ES" sz="2400" dirty="0"/>
              <a:t> a los países de la </a:t>
            </a:r>
            <a:r>
              <a:rPr lang="es-ES" sz="2400" b="1" dirty="0"/>
              <a:t>eurozona</a:t>
            </a:r>
            <a:r>
              <a:rPr lang="es-ES" sz="2400" dirty="0"/>
              <a:t>)</a:t>
            </a:r>
          </a:p>
          <a:p>
            <a:pPr marL="363538" indent="-363538">
              <a:spcBef>
                <a:spcPts val="0"/>
              </a:spcBef>
              <a:spcAft>
                <a:spcPts val="1200"/>
              </a:spcAft>
              <a:buFont typeface="Arial" panose="020B0604020202020204" pitchFamily="34" charset="0"/>
              <a:buChar char="•"/>
            </a:pPr>
            <a:r>
              <a:rPr lang="es-ES" sz="2400" b="1" dirty="0"/>
              <a:t>Tiene una capacidad crediticia de 500 mil millones de euros.</a:t>
            </a:r>
          </a:p>
          <a:p>
            <a:pPr marL="363538" indent="-363538">
              <a:spcBef>
                <a:spcPts val="0"/>
              </a:spcBef>
              <a:spcAft>
                <a:spcPts val="1200"/>
              </a:spcAft>
              <a:buFont typeface="Arial" panose="020B0604020202020204" pitchFamily="34" charset="0"/>
              <a:buChar char="•"/>
            </a:pPr>
            <a:r>
              <a:rPr lang="es-ES" sz="2400" dirty="0"/>
              <a:t>Los préstamos a los Estados miembros se financian con</a:t>
            </a:r>
          </a:p>
          <a:p>
            <a:pPr marL="0" indent="0">
              <a:spcBef>
                <a:spcPts val="0"/>
              </a:spcBef>
              <a:spcAft>
                <a:spcPts val="1200"/>
              </a:spcAft>
              <a:buNone/>
            </a:pPr>
            <a:r>
              <a:rPr lang="es-ES" sz="2400" dirty="0"/>
              <a:t>préstamos de </a:t>
            </a:r>
            <a:r>
              <a:rPr lang="es-ES" sz="2400" b="1" dirty="0"/>
              <a:t>los mercados financieros </a:t>
            </a:r>
            <a:r>
              <a:rPr lang="es-ES" sz="2400" dirty="0"/>
              <a:t>(deuda del MEDE garantizada</a:t>
            </a:r>
          </a:p>
          <a:p>
            <a:pPr marL="0" indent="0">
              <a:spcBef>
                <a:spcPts val="0"/>
              </a:spcBef>
              <a:spcAft>
                <a:spcPts val="1200"/>
              </a:spcAft>
              <a:buNone/>
            </a:pPr>
            <a:r>
              <a:rPr lang="es-ES" sz="2400" dirty="0"/>
              <a:t>por todos los Estados miembros).</a:t>
            </a:r>
          </a:p>
          <a:p>
            <a:pPr marL="363538" indent="-363538">
              <a:spcBef>
                <a:spcPts val="0"/>
              </a:spcBef>
              <a:spcAft>
                <a:spcPts val="1200"/>
              </a:spcAft>
              <a:buFont typeface="Arial" panose="020B0604020202020204" pitchFamily="34" charset="0"/>
              <a:buChar char="•"/>
            </a:pPr>
            <a:r>
              <a:rPr lang="es-ES" sz="2400" dirty="0"/>
              <a:t>Durante la crisis de la deuda repartió 294.000 € </a:t>
            </a:r>
            <a:r>
              <a:rPr lang="es-ES" sz="2400" dirty="0" err="1"/>
              <a:t>mill</a:t>
            </a:r>
            <a:r>
              <a:rPr lang="es-ES" sz="2400" dirty="0"/>
              <a:t>. a cinco países-&gt;</a:t>
            </a:r>
            <a:endParaRPr lang="en-GB" sz="2400" dirty="0"/>
          </a:p>
          <a:p>
            <a:pPr marL="0" indent="0">
              <a:spcBef>
                <a:spcPts val="0"/>
              </a:spcBef>
              <a:spcAft>
                <a:spcPts val="1200"/>
              </a:spcAft>
              <a:buNone/>
            </a:pPr>
            <a:endParaRPr lang="en-GB" sz="2400" b="1" dirty="0"/>
          </a:p>
          <a:p>
            <a:pPr marL="656146" lvl="1" indent="-363538">
              <a:spcBef>
                <a:spcPts val="0"/>
              </a:spcBef>
              <a:spcAft>
                <a:spcPts val="1200"/>
              </a:spcAft>
              <a:buFont typeface="Arial" panose="020B0604020202020204" pitchFamily="34" charset="0"/>
              <a:buChar char="•"/>
            </a:pPr>
            <a:endParaRPr lang="en-US" sz="2200" dirty="0"/>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3. CRISIS EN LA EUROZONA: EL MECANISMO DE ESTABILIDAD EUROPEO (I)</a:t>
            </a:r>
            <a:endParaRPr lang="es-ES" sz="16800" b="1" dirty="0">
              <a:solidFill>
                <a:schemeClr val="tx1">
                  <a:lumMod val="85000"/>
                  <a:lumOff val="15000"/>
                </a:schemeClr>
              </a:solidFill>
            </a:endParaRPr>
          </a:p>
        </p:txBody>
      </p:sp>
      <p:pic>
        <p:nvPicPr>
          <p:cNvPr id="5" name="Imagen 4">
            <a:extLst>
              <a:ext uri="{FF2B5EF4-FFF2-40B4-BE49-F238E27FC236}">
                <a16:creationId xmlns:a16="http://schemas.microsoft.com/office/drawing/2014/main" id="{25734FCB-20C6-5604-0C26-C06E24FEA2CE}"/>
              </a:ext>
            </a:extLst>
          </p:cNvPr>
          <p:cNvPicPr>
            <a:picLocks noChangeAspect="1"/>
          </p:cNvPicPr>
          <p:nvPr/>
        </p:nvPicPr>
        <p:blipFill>
          <a:blip r:embed="rId3"/>
          <a:stretch>
            <a:fillRect/>
          </a:stretch>
        </p:blipFill>
        <p:spPr>
          <a:xfrm>
            <a:off x="9336360" y="3645024"/>
            <a:ext cx="2520280" cy="2594925"/>
          </a:xfrm>
          <a:prstGeom prst="rect">
            <a:avLst/>
          </a:prstGeom>
        </p:spPr>
      </p:pic>
    </p:spTree>
    <p:extLst>
      <p:ext uri="{BB962C8B-B14F-4D97-AF65-F5344CB8AC3E}">
        <p14:creationId xmlns:p14="http://schemas.microsoft.com/office/powerpoint/2010/main" val="10248131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4800" y="1772816"/>
            <a:ext cx="10058400" cy="4536504"/>
          </a:xfrm>
        </p:spPr>
        <p:txBody>
          <a:bodyPr>
            <a:noAutofit/>
          </a:bodyPr>
          <a:lstStyle/>
          <a:p>
            <a:pPr marL="363538" indent="-363538">
              <a:spcBef>
                <a:spcPts val="0"/>
              </a:spcBef>
              <a:spcAft>
                <a:spcPts val="1200"/>
              </a:spcAft>
              <a:buFont typeface="Arial" panose="020B0604020202020204" pitchFamily="34" charset="0"/>
              <a:buChar char="•"/>
            </a:pPr>
            <a:r>
              <a:rPr lang="es-ES" sz="2400" b="1" dirty="0"/>
              <a:t>Institución políticamente independiente que representa y defiende los intereses de la UE en su conjunto (poder ejecutivo de la UE)</a:t>
            </a:r>
          </a:p>
          <a:p>
            <a:pPr marL="363538" indent="-363538">
              <a:spcBef>
                <a:spcPts val="0"/>
              </a:spcBef>
              <a:spcAft>
                <a:spcPts val="1200"/>
              </a:spcAft>
              <a:buFont typeface="Arial" panose="020B0604020202020204" pitchFamily="34" charset="0"/>
              <a:buChar char="•"/>
            </a:pPr>
            <a:r>
              <a:rPr lang="es-ES" sz="2400" b="1" dirty="0"/>
              <a:t>Funciones: </a:t>
            </a:r>
          </a:p>
          <a:p>
            <a:pPr marL="363538" indent="-363538">
              <a:spcBef>
                <a:spcPts val="0"/>
              </a:spcBef>
              <a:spcAft>
                <a:spcPts val="1200"/>
              </a:spcAft>
              <a:buFont typeface="Arial" panose="020B0604020202020204" pitchFamily="34" charset="0"/>
              <a:buChar char="•"/>
            </a:pPr>
            <a:r>
              <a:rPr lang="es-ES" dirty="0"/>
              <a:t>Administrar e implementar políticas de la UE.</a:t>
            </a:r>
          </a:p>
          <a:p>
            <a:pPr marL="363538" indent="-363538">
              <a:spcBef>
                <a:spcPts val="0"/>
              </a:spcBef>
              <a:spcAft>
                <a:spcPts val="1200"/>
              </a:spcAft>
              <a:buFont typeface="Arial" panose="020B0604020202020204" pitchFamily="34" charset="0"/>
              <a:buChar char="•"/>
            </a:pPr>
            <a:r>
              <a:rPr lang="es-ES" dirty="0"/>
              <a:t>Proponer legislación al Consejo y al Parlamento: ningún tema puede debatirse sin una propuesta (excepción, BCE)</a:t>
            </a:r>
          </a:p>
          <a:p>
            <a:pPr marL="363538" indent="-363538">
              <a:spcBef>
                <a:spcPts val="0"/>
              </a:spcBef>
              <a:spcAft>
                <a:spcPts val="1200"/>
              </a:spcAft>
              <a:buFont typeface="Arial" panose="020B0604020202020204" pitchFamily="34" charset="0"/>
              <a:buChar char="•"/>
            </a:pPr>
            <a:r>
              <a:rPr lang="es-ES" dirty="0"/>
              <a:t>Guardián de los Tratados (vigilancia y aplicación del derecho de la UE)</a:t>
            </a:r>
          </a:p>
          <a:p>
            <a:pPr marL="363538" indent="-363538">
              <a:spcBef>
                <a:spcPts val="0"/>
              </a:spcBef>
              <a:spcAft>
                <a:spcPts val="1200"/>
              </a:spcAft>
              <a:buFont typeface="Arial" panose="020B0604020202020204" pitchFamily="34" charset="0"/>
              <a:buChar char="•"/>
            </a:pPr>
            <a:r>
              <a:rPr lang="es-ES" dirty="0"/>
              <a:t>Negocia tratados internacionales</a:t>
            </a:r>
          </a:p>
          <a:p>
            <a:pPr marL="363538" indent="-363538">
              <a:spcBef>
                <a:spcPts val="0"/>
              </a:spcBef>
              <a:spcAft>
                <a:spcPts val="1200"/>
              </a:spcAft>
              <a:buFont typeface="Arial" panose="020B0604020202020204" pitchFamily="34" charset="0"/>
              <a:buChar char="•"/>
            </a:pPr>
            <a:r>
              <a:rPr lang="es-ES" dirty="0"/>
              <a:t>Representación de la UE en algunas organizaciones internacionales (por ejemplo, la OMC)</a:t>
            </a:r>
          </a:p>
          <a:p>
            <a:pPr marL="363538" indent="-363538">
              <a:spcBef>
                <a:spcPts val="0"/>
              </a:spcBef>
              <a:spcAft>
                <a:spcPts val="1200"/>
              </a:spcAft>
              <a:buFont typeface="Arial" panose="020B0604020202020204" pitchFamily="34" charset="0"/>
              <a:buChar char="•"/>
            </a:pPr>
            <a:r>
              <a:rPr lang="es-ES" dirty="0"/>
              <a:t>Gestión de fondos de la UE</a:t>
            </a:r>
            <a:endParaRPr lang="en-GB" dirty="0"/>
          </a:p>
          <a:p>
            <a:pPr marL="0" indent="0">
              <a:spcBef>
                <a:spcPts val="0"/>
              </a:spcBef>
              <a:spcAft>
                <a:spcPts val="1200"/>
              </a:spcAft>
              <a:buNone/>
            </a:pPr>
            <a:endParaRPr lang="en-GB" sz="2400" dirty="0"/>
          </a:p>
          <a:p>
            <a:pPr marL="292608" lvl="1" indent="0">
              <a:spcBef>
                <a:spcPts val="0"/>
              </a:spcBef>
              <a:spcAft>
                <a:spcPts val="1200"/>
              </a:spcAft>
              <a:buNone/>
            </a:pPr>
            <a:endParaRPr lang="en-GB" sz="2400" b="1" dirty="0"/>
          </a:p>
          <a:p>
            <a:pPr marL="292608" lvl="1" indent="0">
              <a:spcBef>
                <a:spcPts val="0"/>
              </a:spcBef>
              <a:spcAft>
                <a:spcPts val="1200"/>
              </a:spcAft>
              <a:buNone/>
            </a:pPr>
            <a:endParaRPr lang="en-GB" sz="2400" b="1" dirty="0"/>
          </a:p>
          <a:p>
            <a:pPr marL="363538" indent="-363538">
              <a:spcBef>
                <a:spcPts val="0"/>
              </a:spcBef>
              <a:spcAft>
                <a:spcPts val="1200"/>
              </a:spcAft>
              <a:buFont typeface="Arial" panose="020B0604020202020204" pitchFamily="34" charset="0"/>
              <a:buChar char="•"/>
            </a:pPr>
            <a:endParaRPr lang="en-GB" sz="2400" dirty="0"/>
          </a:p>
          <a:p>
            <a:pPr marL="363538" indent="-363538">
              <a:spcBef>
                <a:spcPts val="0"/>
              </a:spcBef>
              <a:spcAft>
                <a:spcPts val="1200"/>
              </a:spcAft>
              <a:buFont typeface="Arial" panose="020B0604020202020204" pitchFamily="34" charset="0"/>
              <a:buChar char="•"/>
            </a:pPr>
            <a:endParaRPr lang="en-GB" sz="2400" dirty="0"/>
          </a:p>
          <a:p>
            <a:pPr marL="363538" indent="-363538">
              <a:spcBef>
                <a:spcPts val="0"/>
              </a:spcBef>
              <a:spcAft>
                <a:spcPts val="1200"/>
              </a:spcAft>
              <a:buFont typeface="Arial" panose="020B0604020202020204" pitchFamily="34" charset="0"/>
              <a:buChar char="•"/>
            </a:pPr>
            <a:endParaRPr lang="en-GB" sz="2400" dirty="0"/>
          </a:p>
          <a:p>
            <a:pPr>
              <a:spcBef>
                <a:spcPts val="0"/>
              </a:spcBef>
              <a:spcAft>
                <a:spcPts val="1200"/>
              </a:spcAft>
            </a:pPr>
            <a:endParaRPr lang="es-ES" sz="2400" dirty="0"/>
          </a:p>
        </p:txBody>
      </p:sp>
      <p:sp>
        <p:nvSpPr>
          <p:cNvPr id="7" name="Título 1">
            <a:extLst>
              <a:ext uri="{FF2B5EF4-FFF2-40B4-BE49-F238E27FC236}">
                <a16:creationId xmlns:a16="http://schemas.microsoft.com/office/drawing/2014/main" id="{65CAEF34-271B-D005-9915-FD3C09074F45}"/>
              </a:ext>
            </a:extLst>
          </p:cNvPr>
          <p:cNvSpPr txBox="1">
            <a:spLocks/>
          </p:cNvSpPr>
          <p:nvPr/>
        </p:nvSpPr>
        <p:spPr>
          <a:xfrm>
            <a:off x="767408" y="908720"/>
            <a:ext cx="1087320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1. </a:t>
            </a:r>
            <a:r>
              <a:rPr lang="es-ES" sz="16800" b="1" dirty="0">
                <a:solidFill>
                  <a:schemeClr val="tx1">
                    <a:lumMod val="85000"/>
                    <a:lumOff val="15000"/>
                  </a:schemeClr>
                </a:solidFill>
              </a:rPr>
              <a:t>INSTITUCIONES DE LA UE: Comisión Europea (CE)</a:t>
            </a:r>
          </a:p>
        </p:txBody>
      </p:sp>
    </p:spTree>
    <p:extLst>
      <p:ext uri="{BB962C8B-B14F-4D97-AF65-F5344CB8AC3E}">
        <p14:creationId xmlns:p14="http://schemas.microsoft.com/office/powerpoint/2010/main" val="6374197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4800" y="1772816"/>
            <a:ext cx="10058400" cy="4536504"/>
          </a:xfrm>
        </p:spPr>
        <p:txBody>
          <a:bodyPr>
            <a:noAutofit/>
          </a:bodyPr>
          <a:lstStyle/>
          <a:p>
            <a:pPr marL="363538" indent="-363538">
              <a:spcBef>
                <a:spcPts val="0"/>
              </a:spcBef>
              <a:spcAft>
                <a:spcPts val="1200"/>
              </a:spcAft>
              <a:buFont typeface="Arial" panose="020B0604020202020204" pitchFamily="34" charset="0"/>
              <a:buChar char="•"/>
            </a:pPr>
            <a:r>
              <a:rPr lang="es-ES" sz="2400" dirty="0"/>
              <a:t>Recientemente proporcionó un </a:t>
            </a:r>
            <a:r>
              <a:rPr lang="es-ES" sz="2400" b="1" dirty="0"/>
              <a:t>respaldo al Fondo Único de Resolución (FUR) </a:t>
            </a:r>
            <a:r>
              <a:rPr lang="es-ES" sz="2400" dirty="0"/>
              <a:t>en forma de una línea de crédito para sustituir el Instrumento de Recapitalización Directa.</a:t>
            </a:r>
          </a:p>
          <a:p>
            <a:pPr marL="363538" indent="-363538">
              <a:spcBef>
                <a:spcPts val="0"/>
              </a:spcBef>
              <a:spcAft>
                <a:spcPts val="1200"/>
              </a:spcAft>
              <a:buFont typeface="Arial" panose="020B0604020202020204" pitchFamily="34" charset="0"/>
              <a:buChar char="•"/>
            </a:pPr>
            <a:r>
              <a:rPr lang="es-ES" sz="2400" b="1" dirty="0"/>
              <a:t>Proporcionará una red de seguridad financiera para las resoluciones bancarias en la unión bancaria, </a:t>
            </a:r>
            <a:r>
              <a:rPr lang="es-ES" sz="2400" dirty="0"/>
              <a:t>que permitirá:</a:t>
            </a:r>
          </a:p>
          <a:p>
            <a:pPr marL="457200" indent="-457200">
              <a:spcBef>
                <a:spcPts val="0"/>
              </a:spcBef>
              <a:spcAft>
                <a:spcPts val="1200"/>
              </a:spcAft>
              <a:buFont typeface="+mj-lt"/>
              <a:buAutoNum type="arabicPeriod"/>
            </a:pPr>
            <a:r>
              <a:rPr lang="es-ES" sz="2400" b="1" dirty="0"/>
              <a:t>ayudar a proteger la estabilidad financiera. </a:t>
            </a:r>
          </a:p>
          <a:p>
            <a:pPr marL="457200" indent="-457200">
              <a:spcBef>
                <a:spcPts val="0"/>
              </a:spcBef>
              <a:spcAft>
                <a:spcPts val="1200"/>
              </a:spcAft>
              <a:buFont typeface="+mj-lt"/>
              <a:buAutoNum type="arabicPeriod"/>
            </a:pPr>
            <a:r>
              <a:rPr lang="es-ES" sz="2400" dirty="0"/>
              <a:t>Estos cambios fortalecerán </a:t>
            </a:r>
            <a:r>
              <a:rPr lang="es-ES" sz="2400" b="1" dirty="0"/>
              <a:t>la resiliencia </a:t>
            </a:r>
            <a:r>
              <a:rPr lang="es-ES" sz="2400" dirty="0"/>
              <a:t>y capacidades de </a:t>
            </a:r>
            <a:r>
              <a:rPr lang="es-ES" sz="2400" b="1" dirty="0"/>
              <a:t>resolución de crisis de la zona del euro.</a:t>
            </a:r>
          </a:p>
          <a:p>
            <a:pPr marL="363538" indent="-363538">
              <a:spcBef>
                <a:spcPts val="0"/>
              </a:spcBef>
              <a:spcAft>
                <a:spcPts val="1200"/>
              </a:spcAft>
              <a:buFont typeface="Arial" panose="020B0604020202020204" pitchFamily="34" charset="0"/>
              <a:buChar char="•"/>
            </a:pPr>
            <a:r>
              <a:rPr lang="es-ES" sz="1800" b="1" dirty="0"/>
              <a:t>Más información:</a:t>
            </a:r>
          </a:p>
          <a:p>
            <a:pPr marL="363538" indent="-363538">
              <a:spcBef>
                <a:spcPts val="0"/>
              </a:spcBef>
              <a:spcAft>
                <a:spcPts val="1200"/>
              </a:spcAft>
              <a:buFont typeface="Arial" panose="020B0604020202020204" pitchFamily="34" charset="0"/>
              <a:buChar char="•"/>
            </a:pPr>
            <a:r>
              <a:rPr lang="es-ES" sz="1600" i="1" dirty="0"/>
              <a:t>Infografía:</a:t>
            </a:r>
            <a:r>
              <a:rPr lang="en-GB" sz="1600" i="1" dirty="0"/>
              <a:t> </a:t>
            </a:r>
            <a:r>
              <a:rPr lang="es-ES" sz="1600" u="sng" dirty="0">
                <a:hlinkClick r:id="rId3"/>
              </a:rPr>
              <a:t>https://www.consilium.europa.eu/es/infographics/reform-of-the-european-stability-mechanism-esm/</a:t>
            </a:r>
            <a:endParaRPr lang="en-GB" sz="1600" u="sng" dirty="0"/>
          </a:p>
          <a:p>
            <a:pPr marL="656146" lvl="1" indent="-363538">
              <a:spcBef>
                <a:spcPts val="0"/>
              </a:spcBef>
              <a:spcAft>
                <a:spcPts val="1200"/>
              </a:spcAft>
              <a:buFont typeface="Arial" panose="020B0604020202020204" pitchFamily="34" charset="0"/>
              <a:buChar char="•"/>
            </a:pPr>
            <a:r>
              <a:rPr lang="es-ES" sz="1600" i="1" dirty="0"/>
              <a:t>Video:</a:t>
            </a:r>
            <a:r>
              <a:rPr lang="en-GB" sz="1600" i="1" dirty="0"/>
              <a:t> </a:t>
            </a:r>
            <a:r>
              <a:rPr lang="es-ES" sz="1600" u="sng" dirty="0">
                <a:hlinkClick r:id="rId4"/>
              </a:rPr>
              <a:t>https://www.esm.europa.eu/about-esm/esm-reform</a:t>
            </a:r>
            <a:endParaRPr lang="en-GB" sz="1600" dirty="0"/>
          </a:p>
          <a:p>
            <a:pPr marL="839026" lvl="2" indent="-363538">
              <a:spcBef>
                <a:spcPts val="0"/>
              </a:spcBef>
              <a:spcAft>
                <a:spcPts val="1200"/>
              </a:spcAft>
              <a:buFont typeface="Arial" panose="020B0604020202020204" pitchFamily="34" charset="0"/>
              <a:buChar char="•"/>
            </a:pPr>
            <a:endParaRPr lang="en-GB" sz="2000" dirty="0"/>
          </a:p>
          <a:p>
            <a:pPr marL="363538" indent="-363538">
              <a:spcBef>
                <a:spcPts val="0"/>
              </a:spcBef>
              <a:spcAft>
                <a:spcPts val="1200"/>
              </a:spcAft>
              <a:buFont typeface="Arial" panose="020B0604020202020204" pitchFamily="34" charset="0"/>
              <a:buChar char="•"/>
            </a:pPr>
            <a:endParaRPr lang="en-GB" sz="2400" b="1" dirty="0"/>
          </a:p>
          <a:p>
            <a:pPr marL="0" indent="0">
              <a:spcBef>
                <a:spcPts val="0"/>
              </a:spcBef>
              <a:spcAft>
                <a:spcPts val="1200"/>
              </a:spcAft>
              <a:buNone/>
            </a:pPr>
            <a:endParaRPr lang="en-GB" sz="2400" b="1" dirty="0"/>
          </a:p>
          <a:p>
            <a:pPr marL="656146" lvl="1" indent="-363538">
              <a:spcBef>
                <a:spcPts val="0"/>
              </a:spcBef>
              <a:spcAft>
                <a:spcPts val="1200"/>
              </a:spcAft>
              <a:buFont typeface="Arial" panose="020B0604020202020204" pitchFamily="34" charset="0"/>
              <a:buChar char="•"/>
            </a:pPr>
            <a:endParaRPr lang="en-US" sz="2200" dirty="0"/>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3. CRISIS EN LA EUROZONA: EL MECANISMO DE ESTABILIDAD EUROPEO (II)</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2169184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4800" y="1772816"/>
            <a:ext cx="10058400" cy="4536504"/>
          </a:xfrm>
        </p:spPr>
        <p:txBody>
          <a:bodyPr>
            <a:noAutofit/>
          </a:bodyPr>
          <a:lstStyle/>
          <a:p>
            <a:pPr marL="363538" indent="-363538">
              <a:spcBef>
                <a:spcPts val="0"/>
              </a:spcBef>
              <a:spcAft>
                <a:spcPts val="1200"/>
              </a:spcAft>
              <a:buFont typeface="Arial" panose="020B0604020202020204" pitchFamily="34" charset="0"/>
              <a:buChar char="•"/>
            </a:pPr>
            <a:r>
              <a:rPr lang="es-ES" sz="1800" dirty="0"/>
              <a:t>Para evitar el contagio, el BCE tomó </a:t>
            </a:r>
            <a:r>
              <a:rPr lang="es-ES" sz="1800" b="1" dirty="0">
                <a:solidFill>
                  <a:srgbClr val="0070C0"/>
                </a:solidFill>
              </a:rPr>
              <a:t>medidas sin precedentes para apoyar la transmisión de la política monetaria:</a:t>
            </a:r>
          </a:p>
          <a:p>
            <a:pPr marL="363538" indent="-363538">
              <a:spcBef>
                <a:spcPts val="0"/>
              </a:spcBef>
              <a:spcAft>
                <a:spcPts val="1200"/>
              </a:spcAft>
              <a:buFont typeface="+mj-lt"/>
              <a:buAutoNum type="arabicPeriod"/>
            </a:pPr>
            <a:r>
              <a:rPr lang="es-ES" sz="1800" dirty="0"/>
              <a:t>Operaciones de préstamo, para gestionar el volumen de liquidez del sistema financiero y orientar las tasas de interés de política: </a:t>
            </a:r>
          </a:p>
          <a:p>
            <a:pPr marL="363538" indent="-363538">
              <a:spcBef>
                <a:spcPts val="0"/>
              </a:spcBef>
              <a:spcAft>
                <a:spcPts val="1200"/>
              </a:spcAft>
              <a:buFont typeface="+mj-lt"/>
              <a:buAutoNum type="arabicPeriod"/>
            </a:pPr>
            <a:r>
              <a:rPr lang="es-ES" sz="1800" dirty="0"/>
              <a:t>Los tipos de interés básicos de la política monetaria alcanzaron </a:t>
            </a:r>
            <a:r>
              <a:rPr lang="es-ES" sz="1800" b="1" dirty="0">
                <a:solidFill>
                  <a:srgbClr val="0070C0"/>
                </a:solidFill>
              </a:rPr>
              <a:t>niveles bajos sin precedentes (incluso negativos)</a:t>
            </a:r>
          </a:p>
          <a:p>
            <a:pPr marL="363538" indent="-363538">
              <a:spcBef>
                <a:spcPts val="0"/>
              </a:spcBef>
              <a:spcAft>
                <a:spcPts val="1200"/>
              </a:spcAft>
              <a:buFont typeface="+mj-lt"/>
              <a:buAutoNum type="arabicPeriod"/>
            </a:pPr>
            <a:r>
              <a:rPr lang="es-ES" sz="1800" b="1" dirty="0">
                <a:solidFill>
                  <a:srgbClr val="0070C0"/>
                </a:solidFill>
              </a:rPr>
              <a:t>La financiación bancaria estuvo respaldada por LTRO </a:t>
            </a:r>
            <a:r>
              <a:rPr lang="es-ES" sz="1800" dirty="0"/>
              <a:t>(operaciones de financiación a largo plazo) y </a:t>
            </a:r>
            <a:r>
              <a:rPr lang="es-ES" sz="1800" b="1" dirty="0">
                <a:solidFill>
                  <a:srgbClr val="00B0F0"/>
                </a:solidFill>
              </a:rPr>
              <a:t>TLTRO (operaciones de financiación a largo plazo específicas).</a:t>
            </a:r>
          </a:p>
          <a:p>
            <a:pPr marL="363538" indent="-363538">
              <a:spcBef>
                <a:spcPts val="0"/>
              </a:spcBef>
              <a:spcAft>
                <a:spcPts val="1200"/>
              </a:spcAft>
              <a:buFont typeface="Arial" panose="020B0604020202020204" pitchFamily="34" charset="0"/>
              <a:buChar char="•"/>
            </a:pPr>
            <a:r>
              <a:rPr lang="es-ES" sz="1800" dirty="0"/>
              <a:t>Otras medidas (por ejemplo, se ampliaron temporalmente los criterios de elegibilidad para la garantía)</a:t>
            </a:r>
          </a:p>
          <a:p>
            <a:pPr marL="363538" indent="-363538">
              <a:spcBef>
                <a:spcPts val="0"/>
              </a:spcBef>
              <a:spcAft>
                <a:spcPts val="1200"/>
              </a:spcAft>
              <a:buFont typeface="Arial" panose="020B0604020202020204" pitchFamily="34" charset="0"/>
              <a:buChar char="•"/>
            </a:pPr>
            <a:r>
              <a:rPr lang="es-ES" sz="1800" b="1" dirty="0"/>
              <a:t>Compras de activos: </a:t>
            </a:r>
          </a:p>
          <a:p>
            <a:pPr marL="363538" indent="-363538">
              <a:spcBef>
                <a:spcPts val="0"/>
              </a:spcBef>
              <a:spcAft>
                <a:spcPts val="1200"/>
              </a:spcAft>
              <a:buFont typeface="Arial" panose="020B0604020202020204" pitchFamily="34" charset="0"/>
              <a:buChar char="•"/>
            </a:pPr>
            <a:r>
              <a:rPr lang="es-ES" sz="1800" dirty="0"/>
              <a:t>Compras en el mercado secundario a entidades de crédito en los mercados de valores de deuda públicos y privados de la zona del euro (por ejemplo, </a:t>
            </a:r>
            <a:r>
              <a:rPr lang="es-ES" sz="1800" b="1" dirty="0">
                <a:solidFill>
                  <a:srgbClr val="00B0F0"/>
                </a:solidFill>
              </a:rPr>
              <a:t>Programa de Mercados de Valores</a:t>
            </a:r>
            <a:r>
              <a:rPr lang="es-ES" sz="1800" dirty="0"/>
              <a:t>)</a:t>
            </a:r>
            <a:endParaRPr lang="en-US" sz="1800" dirty="0"/>
          </a:p>
          <a:p>
            <a:pPr marL="656146" lvl="1" indent="-363538">
              <a:spcBef>
                <a:spcPts val="0"/>
              </a:spcBef>
              <a:spcAft>
                <a:spcPts val="1200"/>
              </a:spcAft>
              <a:buFont typeface="Arial" panose="020B0604020202020204" pitchFamily="34" charset="0"/>
              <a:buChar char="•"/>
            </a:pPr>
            <a:endParaRPr lang="en-US" b="1" dirty="0"/>
          </a:p>
          <a:p>
            <a:pPr marL="475488" lvl="2" indent="0">
              <a:spcBef>
                <a:spcPts val="0"/>
              </a:spcBef>
              <a:spcAft>
                <a:spcPts val="1200"/>
              </a:spcAft>
              <a:buNone/>
            </a:pPr>
            <a:endParaRPr lang="en-GB" sz="2000" dirty="0"/>
          </a:p>
          <a:p>
            <a:pPr marL="363538" indent="-363538">
              <a:spcBef>
                <a:spcPts val="0"/>
              </a:spcBef>
              <a:spcAft>
                <a:spcPts val="1200"/>
              </a:spcAft>
              <a:buFont typeface="Arial" panose="020B0604020202020204" pitchFamily="34" charset="0"/>
              <a:buChar char="•"/>
            </a:pPr>
            <a:endParaRPr lang="en-GB" sz="2400" b="1" dirty="0"/>
          </a:p>
          <a:p>
            <a:pPr marL="0" indent="0">
              <a:spcBef>
                <a:spcPts val="0"/>
              </a:spcBef>
              <a:spcAft>
                <a:spcPts val="1200"/>
              </a:spcAft>
              <a:buNone/>
            </a:pPr>
            <a:endParaRPr lang="en-GB" sz="2400" b="1" dirty="0"/>
          </a:p>
          <a:p>
            <a:pPr marL="656146" lvl="1" indent="-363538">
              <a:spcBef>
                <a:spcPts val="0"/>
              </a:spcBef>
              <a:spcAft>
                <a:spcPts val="1200"/>
              </a:spcAft>
              <a:buFont typeface="Arial" panose="020B0604020202020204" pitchFamily="34" charset="0"/>
              <a:buChar char="•"/>
            </a:pPr>
            <a:endParaRPr lang="en-US" sz="2200" dirty="0"/>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3. CRISIS EN LA EUROZONA: EL BCE (I)</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36850603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4800" y="1772816"/>
            <a:ext cx="10058400" cy="4536504"/>
          </a:xfrm>
        </p:spPr>
        <p:txBody>
          <a:bodyPr>
            <a:noAutofit/>
          </a:bodyPr>
          <a:lstStyle/>
          <a:p>
            <a:pPr marL="656146" lvl="1" indent="-363538">
              <a:spcBef>
                <a:spcPts val="0"/>
              </a:spcBef>
              <a:spcAft>
                <a:spcPts val="1200"/>
              </a:spcAft>
              <a:buFont typeface="Arial" panose="020B0604020202020204" pitchFamily="34" charset="0"/>
              <a:buChar char="•"/>
            </a:pPr>
            <a:r>
              <a:rPr lang="es-ES" sz="2000" b="1" dirty="0"/>
              <a:t>Orientación hacia adelante (</a:t>
            </a:r>
            <a:r>
              <a:rPr lang="es-ES" sz="2000" i="1" dirty="0"/>
              <a:t>forward </a:t>
            </a:r>
            <a:r>
              <a:rPr lang="es-ES" sz="2000" i="1" dirty="0" err="1"/>
              <a:t>guidance</a:t>
            </a:r>
            <a:r>
              <a:rPr lang="es-ES" sz="2000" b="1" dirty="0"/>
              <a:t>):</a:t>
            </a:r>
          </a:p>
          <a:p>
            <a:pPr marL="656146" lvl="1" indent="-363538">
              <a:spcBef>
                <a:spcPts val="0"/>
              </a:spcBef>
              <a:spcAft>
                <a:spcPts val="1200"/>
              </a:spcAft>
              <a:buFont typeface="Arial" panose="020B0604020202020204" pitchFamily="34" charset="0"/>
              <a:buChar char="•"/>
            </a:pPr>
            <a:r>
              <a:rPr lang="es-ES" sz="2000" dirty="0"/>
              <a:t>En julio de 2012, el presidente </a:t>
            </a:r>
            <a:r>
              <a:rPr lang="es-ES" sz="2000" b="1" dirty="0"/>
              <a:t>Mario Draghi </a:t>
            </a:r>
            <a:r>
              <a:rPr lang="es-ES" sz="2000" dirty="0"/>
              <a:t>pronunció un discurso en Londres en el que aseguró que </a:t>
            </a:r>
            <a:r>
              <a:rPr lang="es-ES" sz="2000" b="1" dirty="0"/>
              <a:t>“dentro de nuestro mandato, el BCE está dispuesto a hacer lo que sea necesario para preservar el euro” </a:t>
            </a:r>
            <a:r>
              <a:rPr lang="en-US" sz="2000" dirty="0"/>
              <a:t>(</a:t>
            </a:r>
            <a:r>
              <a:rPr lang="en-US" sz="2000" dirty="0">
                <a:hlinkClick r:id="rId3"/>
              </a:rPr>
              <a:t>video</a:t>
            </a:r>
            <a:r>
              <a:rPr lang="en-US" sz="2000" dirty="0"/>
              <a:t>)</a:t>
            </a:r>
          </a:p>
          <a:p>
            <a:pPr marL="656146" lvl="1" indent="-363538">
              <a:spcBef>
                <a:spcPts val="0"/>
              </a:spcBef>
              <a:spcAft>
                <a:spcPts val="1200"/>
              </a:spcAft>
              <a:buFont typeface="Arial" panose="020B0604020202020204" pitchFamily="34" charset="0"/>
              <a:buChar char="•"/>
            </a:pPr>
            <a:r>
              <a:rPr lang="es-ES" sz="2000" b="1" dirty="0"/>
              <a:t>A este discurso histórico se le atribuye ampliamente haber calmado los mercados.</a:t>
            </a:r>
          </a:p>
          <a:p>
            <a:pPr marL="656146" lvl="1" indent="-363538">
              <a:spcBef>
                <a:spcPts val="0"/>
              </a:spcBef>
              <a:spcAft>
                <a:spcPts val="1200"/>
              </a:spcAft>
              <a:buFont typeface="Arial" panose="020B0604020202020204" pitchFamily="34" charset="0"/>
              <a:buChar char="•"/>
            </a:pPr>
            <a:r>
              <a:rPr lang="es-ES" sz="2000" b="1" dirty="0"/>
              <a:t>La combinación de estas respuestas políticas tuvo un impacto beneficioso en los bancos y los mercados financieros.</a:t>
            </a:r>
          </a:p>
          <a:p>
            <a:pPr marL="292608" lvl="1" indent="0">
              <a:spcBef>
                <a:spcPts val="0"/>
              </a:spcBef>
              <a:spcAft>
                <a:spcPts val="1200"/>
              </a:spcAft>
              <a:buNone/>
            </a:pPr>
            <a:endParaRPr lang="en-US" sz="2400" b="1" dirty="0"/>
          </a:p>
          <a:p>
            <a:pPr marL="475488" lvl="2" indent="0">
              <a:spcBef>
                <a:spcPts val="0"/>
              </a:spcBef>
              <a:spcAft>
                <a:spcPts val="1200"/>
              </a:spcAft>
              <a:buNone/>
            </a:pPr>
            <a:endParaRPr lang="en-GB" sz="2000" dirty="0"/>
          </a:p>
          <a:p>
            <a:pPr marL="363538" indent="-363538">
              <a:spcBef>
                <a:spcPts val="0"/>
              </a:spcBef>
              <a:spcAft>
                <a:spcPts val="1200"/>
              </a:spcAft>
              <a:buFont typeface="Arial" panose="020B0604020202020204" pitchFamily="34" charset="0"/>
              <a:buChar char="•"/>
            </a:pPr>
            <a:endParaRPr lang="en-GB" sz="2400" b="1" dirty="0"/>
          </a:p>
          <a:p>
            <a:pPr marL="0" indent="0">
              <a:spcBef>
                <a:spcPts val="0"/>
              </a:spcBef>
              <a:spcAft>
                <a:spcPts val="1200"/>
              </a:spcAft>
              <a:buNone/>
            </a:pPr>
            <a:endParaRPr lang="en-GB" sz="2400" b="1" dirty="0"/>
          </a:p>
          <a:p>
            <a:pPr marL="656146" lvl="1" indent="-363538">
              <a:spcBef>
                <a:spcPts val="0"/>
              </a:spcBef>
              <a:spcAft>
                <a:spcPts val="1200"/>
              </a:spcAft>
              <a:buFont typeface="Arial" panose="020B0604020202020204" pitchFamily="34" charset="0"/>
              <a:buChar char="•"/>
            </a:pPr>
            <a:endParaRPr lang="en-US" sz="2200" dirty="0"/>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3. CRISIS EN LA EUROZONA: EL BCE (II)</a:t>
            </a:r>
            <a:endParaRPr lang="es-ES" sz="16800" b="1" dirty="0">
              <a:solidFill>
                <a:schemeClr val="tx1">
                  <a:lumMod val="85000"/>
                  <a:lumOff val="15000"/>
                </a:schemeClr>
              </a:solidFill>
            </a:endParaRPr>
          </a:p>
        </p:txBody>
      </p:sp>
      <p:pic>
        <p:nvPicPr>
          <p:cNvPr id="4" name="Imagen 3">
            <a:extLst>
              <a:ext uri="{FF2B5EF4-FFF2-40B4-BE49-F238E27FC236}">
                <a16:creationId xmlns:a16="http://schemas.microsoft.com/office/drawing/2014/main" id="{D7E87D98-9B48-CB33-3C70-7C430CC21143}"/>
              </a:ext>
            </a:extLst>
          </p:cNvPr>
          <p:cNvPicPr>
            <a:picLocks noChangeAspect="1"/>
          </p:cNvPicPr>
          <p:nvPr/>
        </p:nvPicPr>
        <p:blipFill>
          <a:blip r:embed="rId4"/>
          <a:stretch>
            <a:fillRect/>
          </a:stretch>
        </p:blipFill>
        <p:spPr>
          <a:xfrm>
            <a:off x="4511824" y="4005064"/>
            <a:ext cx="6912768" cy="2261348"/>
          </a:xfrm>
          <a:prstGeom prst="rect">
            <a:avLst/>
          </a:prstGeom>
        </p:spPr>
      </p:pic>
    </p:spTree>
    <p:extLst>
      <p:ext uri="{BB962C8B-B14F-4D97-AF65-F5344CB8AC3E}">
        <p14:creationId xmlns:p14="http://schemas.microsoft.com/office/powerpoint/2010/main" val="31693512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1F8DE8-5BC9-4462-824E-AD94949AB4DE}"/>
              </a:ext>
            </a:extLst>
          </p:cNvPr>
          <p:cNvSpPr>
            <a:spLocks noGrp="1"/>
          </p:cNvSpPr>
          <p:nvPr>
            <p:ph type="title"/>
          </p:nvPr>
        </p:nvSpPr>
        <p:spPr>
          <a:xfrm>
            <a:off x="1094800" y="908720"/>
            <a:ext cx="8229600" cy="706090"/>
          </a:xfrm>
        </p:spPr>
        <p:txBody>
          <a:bodyPr>
            <a:noAutofit/>
          </a:bodyPr>
          <a:lstStyle/>
          <a:p>
            <a:br>
              <a:rPr lang="en-GB" sz="4200" dirty="0"/>
            </a:br>
            <a:r>
              <a:rPr lang="en-GB" sz="4200" b="1" dirty="0">
                <a:solidFill>
                  <a:schemeClr val="tx1">
                    <a:lumMod val="85000"/>
                    <a:lumOff val="15000"/>
                  </a:schemeClr>
                </a:solidFill>
              </a:rPr>
              <a:t>AGENDA</a:t>
            </a:r>
            <a:endParaRPr lang="es-ES" sz="4200" b="1" dirty="0">
              <a:solidFill>
                <a:schemeClr val="tx1">
                  <a:lumMod val="85000"/>
                  <a:lumOff val="15000"/>
                </a:schemeClr>
              </a:solidFill>
            </a:endParaRPr>
          </a:p>
        </p:txBody>
      </p:sp>
      <p:sp>
        <p:nvSpPr>
          <p:cNvPr id="5" name="Marcador de contenido 4">
            <a:extLst>
              <a:ext uri="{FF2B5EF4-FFF2-40B4-BE49-F238E27FC236}">
                <a16:creationId xmlns:a16="http://schemas.microsoft.com/office/drawing/2014/main" id="{9A448019-9BAB-D27E-3703-74522E132A4A}"/>
              </a:ext>
            </a:extLst>
          </p:cNvPr>
          <p:cNvSpPr>
            <a:spLocks noGrp="1"/>
          </p:cNvSpPr>
          <p:nvPr>
            <p:ph idx="1"/>
          </p:nvPr>
        </p:nvSpPr>
        <p:spPr/>
        <p:txBody>
          <a:bodyPr>
            <a:normAutofit/>
          </a:bodyPr>
          <a:lstStyle/>
          <a:p>
            <a:pPr marL="0" indent="0">
              <a:buNone/>
            </a:pPr>
            <a:r>
              <a:rPr lang="es-ES" sz="2800" dirty="0"/>
              <a:t>1. Instituciones de la UE</a:t>
            </a:r>
          </a:p>
          <a:p>
            <a:pPr marL="0" indent="0">
              <a:buNone/>
            </a:pPr>
            <a:r>
              <a:rPr lang="es-ES" sz="2800" dirty="0"/>
              <a:t>2. Arquitectura fundacional (1992-2009)</a:t>
            </a:r>
          </a:p>
          <a:p>
            <a:pPr marL="0" indent="0">
              <a:buNone/>
            </a:pPr>
            <a:r>
              <a:rPr lang="es-ES" sz="2800" dirty="0"/>
              <a:t>3. La crisis y las reformas de la eurozona (2009-	2015)</a:t>
            </a:r>
          </a:p>
          <a:p>
            <a:pPr marL="0" indent="0">
              <a:buNone/>
            </a:pPr>
            <a:r>
              <a:rPr lang="es-ES" sz="2800" b="1" dirty="0">
                <a:solidFill>
                  <a:schemeClr val="accent1">
                    <a:lumMod val="75000"/>
                  </a:schemeClr>
                </a:solidFill>
              </a:rPr>
              <a:t>4. Crisis del Covid-19 (2020-2021)</a:t>
            </a:r>
          </a:p>
          <a:p>
            <a:pPr marL="0" indent="0">
              <a:buNone/>
            </a:pPr>
            <a:r>
              <a:rPr lang="es-ES" sz="2800" dirty="0"/>
              <a:t>5. Invasión rusa de Ucrania (2022-2023)</a:t>
            </a:r>
          </a:p>
          <a:p>
            <a:pPr marL="0" indent="0">
              <a:buNone/>
            </a:pPr>
            <a:r>
              <a:rPr lang="es-ES" sz="2800" dirty="0"/>
              <a:t>6. Reforma de la gobernanza económica (2024)</a:t>
            </a:r>
          </a:p>
          <a:p>
            <a:pPr marL="0" indent="0">
              <a:buNone/>
            </a:pPr>
            <a:r>
              <a:rPr lang="es-ES" sz="2800" dirty="0"/>
              <a:t>7. Caso español</a:t>
            </a:r>
            <a:endParaRPr lang="en-US" sz="2800" dirty="0"/>
          </a:p>
          <a:p>
            <a:endParaRPr lang="es-ES" sz="2400" dirty="0"/>
          </a:p>
        </p:txBody>
      </p:sp>
    </p:spTree>
    <p:extLst>
      <p:ext uri="{BB962C8B-B14F-4D97-AF65-F5344CB8AC3E}">
        <p14:creationId xmlns:p14="http://schemas.microsoft.com/office/powerpoint/2010/main" val="319790888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4800" y="1772816"/>
            <a:ext cx="10058400" cy="4536504"/>
          </a:xfrm>
        </p:spPr>
        <p:txBody>
          <a:bodyPr>
            <a:noAutofit/>
          </a:bodyPr>
          <a:lstStyle/>
          <a:p>
            <a:pPr marL="363538" indent="-363538">
              <a:spcBef>
                <a:spcPts val="0"/>
              </a:spcBef>
              <a:spcAft>
                <a:spcPts val="1200"/>
              </a:spcAft>
              <a:buFont typeface="Arial" panose="020B0604020202020204" pitchFamily="34" charset="0"/>
              <a:buChar char="•"/>
            </a:pPr>
            <a:r>
              <a:rPr lang="es-ES" dirty="0"/>
              <a:t>La pandemia de Covid-19 afectó a todos los países de la UE,</a:t>
            </a:r>
            <a:r>
              <a:rPr lang="es-ES" b="1" dirty="0"/>
              <a:t> el mayor shock económico mundial desde la Segunda Guerra Mundial.</a:t>
            </a:r>
          </a:p>
          <a:p>
            <a:pPr marL="363538" indent="-363538">
              <a:spcBef>
                <a:spcPts val="0"/>
              </a:spcBef>
              <a:spcAft>
                <a:spcPts val="1200"/>
              </a:spcAft>
              <a:buFont typeface="Arial" panose="020B0604020202020204" pitchFamily="34" charset="0"/>
              <a:buChar char="•"/>
            </a:pPr>
            <a:r>
              <a:rPr lang="es-ES" dirty="0"/>
              <a:t>Los países de la UE reaccionaron rápidamente </a:t>
            </a:r>
            <a:r>
              <a:rPr lang="es-ES" b="1" dirty="0"/>
              <a:t>con restricciones de movilidad y bloqueos </a:t>
            </a:r>
            <a:r>
              <a:rPr lang="es-ES" dirty="0"/>
              <a:t>que supusieron un golpe a los ingresos de las empresas y los trabajadores (aunque la intensidad del impacto difirió entre países).</a:t>
            </a:r>
          </a:p>
          <a:p>
            <a:pPr marL="363538" indent="-363538">
              <a:spcBef>
                <a:spcPts val="0"/>
              </a:spcBef>
              <a:spcAft>
                <a:spcPts val="1200"/>
              </a:spcAft>
              <a:buFont typeface="Arial" panose="020B0604020202020204" pitchFamily="34" charset="0"/>
              <a:buChar char="•"/>
            </a:pPr>
            <a:r>
              <a:rPr lang="es-ES" sz="2400" b="1" dirty="0"/>
              <a:t>La UE tomó medidas sin precedentes para mitigar la pandemia:</a:t>
            </a:r>
          </a:p>
          <a:p>
            <a:pPr marL="363538" indent="-363538">
              <a:spcBef>
                <a:spcPts val="0"/>
              </a:spcBef>
              <a:spcAft>
                <a:spcPts val="1200"/>
              </a:spcAft>
              <a:buFont typeface="Arial" panose="020B0604020202020204" pitchFamily="34" charset="0"/>
              <a:buChar char="•"/>
            </a:pPr>
            <a:r>
              <a:rPr lang="es-ES" sz="2400" b="1" dirty="0">
                <a:solidFill>
                  <a:srgbClr val="0070C0"/>
                </a:solidFill>
              </a:rPr>
              <a:t>Medidas de política monetaria y supervisión bancaria del BCE</a:t>
            </a:r>
          </a:p>
          <a:p>
            <a:pPr marL="363538" indent="-363538">
              <a:spcBef>
                <a:spcPts val="0"/>
              </a:spcBef>
              <a:spcAft>
                <a:spcPts val="1200"/>
              </a:spcAft>
              <a:buFont typeface="Arial" panose="020B0604020202020204" pitchFamily="34" charset="0"/>
              <a:buChar char="•"/>
            </a:pPr>
            <a:r>
              <a:rPr lang="es-ES" sz="2400" b="1" dirty="0"/>
              <a:t>Consejo de la UE: tres nuevas redes de seguridad</a:t>
            </a:r>
          </a:p>
          <a:p>
            <a:pPr marL="363538" indent="-363538">
              <a:spcBef>
                <a:spcPts val="0"/>
              </a:spcBef>
              <a:spcAft>
                <a:spcPts val="1200"/>
              </a:spcAft>
              <a:buFont typeface="Arial" panose="020B0604020202020204" pitchFamily="34" charset="0"/>
              <a:buChar char="•"/>
            </a:pPr>
            <a:r>
              <a:rPr lang="es-ES" sz="2400" b="1" dirty="0">
                <a:solidFill>
                  <a:srgbClr val="00B0F0"/>
                </a:solidFill>
              </a:rPr>
              <a:t>Fondo de Recuperación Próxima Generación UE de (NGEU)</a:t>
            </a:r>
          </a:p>
          <a:p>
            <a:pPr marL="363538" indent="-363538">
              <a:spcBef>
                <a:spcPts val="0"/>
              </a:spcBef>
              <a:spcAft>
                <a:spcPts val="1200"/>
              </a:spcAft>
              <a:buFont typeface="Arial" panose="020B0604020202020204" pitchFamily="34" charset="0"/>
              <a:buChar char="•"/>
            </a:pPr>
            <a:r>
              <a:rPr lang="es-ES" b="1" dirty="0"/>
              <a:t>Otras medidas (cláusula de escape del PEC, normas sobre</a:t>
            </a:r>
          </a:p>
          <a:p>
            <a:pPr marL="363538" indent="-363538">
              <a:spcBef>
                <a:spcPts val="0"/>
              </a:spcBef>
              <a:spcAft>
                <a:spcPts val="1200"/>
              </a:spcAft>
              <a:buFont typeface="Arial" panose="020B0604020202020204" pitchFamily="34" charset="0"/>
              <a:buChar char="•"/>
            </a:pPr>
            <a:r>
              <a:rPr lang="es-ES" b="1" dirty="0"/>
              <a:t> ayudas estatales, etc.)</a:t>
            </a:r>
            <a:endParaRPr lang="en-GB" b="1" dirty="0"/>
          </a:p>
          <a:p>
            <a:pPr marL="656146" lvl="1" indent="-363538">
              <a:spcBef>
                <a:spcPts val="0"/>
              </a:spcBef>
              <a:spcAft>
                <a:spcPts val="1200"/>
              </a:spcAft>
              <a:buFont typeface="Arial" panose="020B0604020202020204" pitchFamily="34" charset="0"/>
              <a:buChar char="•"/>
            </a:pPr>
            <a:endParaRPr lang="en-US" sz="2200" dirty="0"/>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4. CRISIS del COVID: INTRODUCCION</a:t>
            </a:r>
            <a:endParaRPr lang="es-ES" sz="16800" b="1" dirty="0">
              <a:solidFill>
                <a:schemeClr val="tx1">
                  <a:lumMod val="85000"/>
                  <a:lumOff val="15000"/>
                </a:schemeClr>
              </a:solidFill>
            </a:endParaRPr>
          </a:p>
        </p:txBody>
      </p:sp>
      <p:pic>
        <p:nvPicPr>
          <p:cNvPr id="4" name="Imagen 3">
            <a:extLst>
              <a:ext uri="{FF2B5EF4-FFF2-40B4-BE49-F238E27FC236}">
                <a16:creationId xmlns:a16="http://schemas.microsoft.com/office/drawing/2014/main" id="{D88AA67A-2F41-59CC-E724-C25A5007FA3C}"/>
              </a:ext>
            </a:extLst>
          </p:cNvPr>
          <p:cNvPicPr>
            <a:picLocks noChangeAspect="1"/>
          </p:cNvPicPr>
          <p:nvPr/>
        </p:nvPicPr>
        <p:blipFill>
          <a:blip r:embed="rId3"/>
          <a:stretch>
            <a:fillRect/>
          </a:stretch>
        </p:blipFill>
        <p:spPr>
          <a:xfrm>
            <a:off x="8904312" y="4227246"/>
            <a:ext cx="3024336" cy="2172764"/>
          </a:xfrm>
          <a:prstGeom prst="rect">
            <a:avLst/>
          </a:prstGeom>
        </p:spPr>
      </p:pic>
    </p:spTree>
    <p:extLst>
      <p:ext uri="{BB962C8B-B14F-4D97-AF65-F5344CB8AC3E}">
        <p14:creationId xmlns:p14="http://schemas.microsoft.com/office/powerpoint/2010/main" val="85840932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7854" y="1667420"/>
            <a:ext cx="10401800" cy="4536504"/>
          </a:xfrm>
        </p:spPr>
        <p:txBody>
          <a:bodyPr>
            <a:noAutofit/>
          </a:bodyPr>
          <a:lstStyle/>
          <a:p>
            <a:pPr marL="363538" indent="-363538">
              <a:spcBef>
                <a:spcPts val="0"/>
              </a:spcBef>
              <a:spcAft>
                <a:spcPts val="1200"/>
              </a:spcAft>
              <a:buFont typeface="Arial" panose="020B0604020202020204" pitchFamily="34" charset="0"/>
              <a:buChar char="•"/>
            </a:pPr>
            <a:r>
              <a:rPr lang="es-ES" b="1" dirty="0"/>
              <a:t>En 2020, el BCE adoptó tres conjuntos de medidas de política monetaria:</a:t>
            </a:r>
          </a:p>
          <a:p>
            <a:pPr marL="363538" indent="-363538">
              <a:spcBef>
                <a:spcPts val="0"/>
              </a:spcBef>
              <a:spcAft>
                <a:spcPts val="1200"/>
              </a:spcAft>
              <a:buFont typeface="+mj-lt"/>
              <a:buAutoNum type="arabicPeriod"/>
            </a:pPr>
            <a:r>
              <a:rPr lang="es-ES" b="1" dirty="0"/>
              <a:t>Compras de activos: </a:t>
            </a:r>
          </a:p>
          <a:p>
            <a:pPr marL="363538" indent="-363538">
              <a:spcBef>
                <a:spcPts val="0"/>
              </a:spcBef>
              <a:spcAft>
                <a:spcPts val="1200"/>
              </a:spcAft>
              <a:buFont typeface="Arial" panose="020B0604020202020204" pitchFamily="34" charset="0"/>
              <a:buChar char="•"/>
            </a:pPr>
            <a:r>
              <a:rPr lang="es-ES" sz="1800" dirty="0"/>
              <a:t>Se lanzó el </a:t>
            </a:r>
            <a:r>
              <a:rPr lang="es-ES" sz="1800" b="1" dirty="0">
                <a:solidFill>
                  <a:srgbClr val="0070C0"/>
                </a:solidFill>
              </a:rPr>
              <a:t>Programa de Compras de Emergencia Pandémica (PEPP) </a:t>
            </a:r>
            <a:r>
              <a:rPr lang="es-ES" sz="1800" dirty="0"/>
              <a:t>con una dotación global de 1.850 millones de euros.</a:t>
            </a:r>
          </a:p>
          <a:p>
            <a:pPr marL="363538" indent="-363538">
              <a:spcBef>
                <a:spcPts val="0"/>
              </a:spcBef>
              <a:spcAft>
                <a:spcPts val="1200"/>
              </a:spcAft>
              <a:buFont typeface="+mj-lt"/>
              <a:buAutoNum type="arabicPeriod" startAt="2"/>
            </a:pPr>
            <a:r>
              <a:rPr lang="es-ES" b="1" dirty="0"/>
              <a:t>Operaciones de préstamo: </a:t>
            </a:r>
          </a:p>
          <a:p>
            <a:pPr marL="363538" indent="-363538">
              <a:spcBef>
                <a:spcPts val="0"/>
              </a:spcBef>
              <a:spcAft>
                <a:spcPts val="1200"/>
              </a:spcAft>
              <a:buFont typeface="Arial" panose="020B0604020202020204" pitchFamily="34" charset="0"/>
              <a:buChar char="•"/>
            </a:pPr>
            <a:r>
              <a:rPr lang="es-ES" sz="1800" dirty="0"/>
              <a:t>Nuevas operaciones de financiación a largo plazo (PELTRO) de emergencia pandémica</a:t>
            </a:r>
          </a:p>
          <a:p>
            <a:pPr marL="363538" indent="-363538">
              <a:spcBef>
                <a:spcPts val="0"/>
              </a:spcBef>
              <a:spcAft>
                <a:spcPts val="1200"/>
              </a:spcAft>
              <a:buFont typeface="+mj-lt"/>
              <a:buAutoNum type="arabicPeriod" startAt="3"/>
            </a:pPr>
            <a:r>
              <a:rPr lang="es-ES" sz="1800" b="1" dirty="0"/>
              <a:t>Otras medidas: </a:t>
            </a:r>
          </a:p>
          <a:p>
            <a:pPr>
              <a:spcBef>
                <a:spcPts val="0"/>
              </a:spcBef>
              <a:spcAft>
                <a:spcPts val="1200"/>
              </a:spcAft>
              <a:buFont typeface="Wingdings" panose="05000000000000000000" pitchFamily="2" charset="2"/>
              <a:buChar char="v"/>
            </a:pPr>
            <a:r>
              <a:rPr lang="es-ES" sz="1800" b="1" dirty="0">
                <a:solidFill>
                  <a:srgbClr val="00B0F0"/>
                </a:solidFill>
              </a:rPr>
              <a:t>reducción de los tipos de interés, aumento de la provisión de préstamos y ampliación de la gama de garantías admisibles para operaciones de préstamo (por ejemplo, TLTRO III)</a:t>
            </a:r>
          </a:p>
          <a:p>
            <a:pPr>
              <a:spcBef>
                <a:spcPts val="0"/>
              </a:spcBef>
              <a:spcAft>
                <a:spcPts val="1200"/>
              </a:spcAft>
              <a:buFont typeface="Wingdings" panose="05000000000000000000" pitchFamily="2" charset="2"/>
              <a:buChar char="v"/>
            </a:pPr>
            <a:r>
              <a:rPr lang="es-ES" sz="1800" b="1" dirty="0"/>
              <a:t>Provisión de liquidez en euros a bancos centrales no pertenecientes a la zona del euro a través de líneas swap y repo:</a:t>
            </a:r>
          </a:p>
          <a:p>
            <a:pPr>
              <a:spcBef>
                <a:spcPts val="0"/>
              </a:spcBef>
              <a:spcAft>
                <a:spcPts val="1200"/>
              </a:spcAft>
              <a:buFont typeface="Wingdings" panose="05000000000000000000" pitchFamily="2" charset="2"/>
              <a:buChar char="v"/>
            </a:pPr>
            <a:r>
              <a:rPr lang="es-ES" sz="1800" dirty="0"/>
              <a:t>Para evitar efectos indirectos negativos de las economías no pertenecientes al euro en la zona del euro</a:t>
            </a:r>
          </a:p>
          <a:p>
            <a:pPr>
              <a:spcBef>
                <a:spcPts val="0"/>
              </a:spcBef>
              <a:spcAft>
                <a:spcPts val="1200"/>
              </a:spcAft>
              <a:buFont typeface="Wingdings" panose="05000000000000000000" pitchFamily="2" charset="2"/>
              <a:buChar char="v"/>
            </a:pPr>
            <a:r>
              <a:rPr lang="es-ES" sz="1800" dirty="0"/>
              <a:t>El objetivo era disipar los riesgos de cola en los mercados financieros y garantizar la oferta de crédito.</a:t>
            </a:r>
            <a:endParaRPr lang="en-US" sz="1600" dirty="0"/>
          </a:p>
          <a:p>
            <a:pPr marL="363538" indent="-363538">
              <a:spcBef>
                <a:spcPts val="0"/>
              </a:spcBef>
              <a:spcAft>
                <a:spcPts val="1200"/>
              </a:spcAft>
              <a:buFont typeface="Arial" panose="020B0604020202020204" pitchFamily="34" charset="0"/>
              <a:buChar char="•"/>
            </a:pPr>
            <a:endParaRPr lang="en-US" dirty="0"/>
          </a:p>
          <a:p>
            <a:pPr marL="363538" indent="-363538">
              <a:spcBef>
                <a:spcPts val="0"/>
              </a:spcBef>
              <a:spcAft>
                <a:spcPts val="1200"/>
              </a:spcAft>
              <a:buFont typeface="Arial" panose="020B0604020202020204" pitchFamily="34" charset="0"/>
              <a:buChar char="•"/>
            </a:pPr>
            <a:endParaRPr lang="en-US" sz="2000" dirty="0"/>
          </a:p>
          <a:p>
            <a:pPr marL="363538" indent="-363538">
              <a:spcBef>
                <a:spcPts val="0"/>
              </a:spcBef>
              <a:spcAft>
                <a:spcPts val="1200"/>
              </a:spcAft>
              <a:buFont typeface="Arial" panose="020B0604020202020204" pitchFamily="34" charset="0"/>
              <a:buChar char="•"/>
            </a:pPr>
            <a:r>
              <a:rPr lang="en-US" sz="2000" dirty="0"/>
              <a:t>The </a:t>
            </a:r>
            <a:r>
              <a:rPr lang="en-US" sz="2000" b="1" dirty="0"/>
              <a:t>objective </a:t>
            </a:r>
            <a:r>
              <a:rPr lang="en-US" sz="2000" dirty="0"/>
              <a:t>was to dispel tail risks in financial markets, ensure credit supply and </a:t>
            </a:r>
            <a:r>
              <a:rPr lang="en-US" sz="2000" dirty="0" err="1"/>
              <a:t>stabilise</a:t>
            </a:r>
            <a:r>
              <a:rPr lang="en-US" sz="2000" dirty="0"/>
              <a:t> the euro area economy</a:t>
            </a:r>
            <a:endParaRPr lang="en-GB" sz="2400" b="1" dirty="0"/>
          </a:p>
          <a:p>
            <a:pPr marL="0" indent="0">
              <a:spcBef>
                <a:spcPts val="0"/>
              </a:spcBef>
              <a:spcAft>
                <a:spcPts val="1200"/>
              </a:spcAft>
              <a:buNone/>
            </a:pPr>
            <a:endParaRPr lang="en-GB" sz="2400" b="1" dirty="0"/>
          </a:p>
          <a:p>
            <a:pPr marL="656146" lvl="1" indent="-363538">
              <a:spcBef>
                <a:spcPts val="0"/>
              </a:spcBef>
              <a:spcAft>
                <a:spcPts val="1200"/>
              </a:spcAft>
              <a:buFont typeface="Arial" panose="020B0604020202020204" pitchFamily="34" charset="0"/>
              <a:buChar char="•"/>
            </a:pPr>
            <a:endParaRPr lang="en-US" sz="2200" dirty="0"/>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83792" y="836712"/>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4. CRISIS COVID : RESPUESTA DEL BCE (I) </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37136241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4800" y="1988840"/>
            <a:ext cx="10058400" cy="4320480"/>
          </a:xfrm>
        </p:spPr>
        <p:txBody>
          <a:bodyPr>
            <a:noAutofit/>
          </a:bodyPr>
          <a:lstStyle/>
          <a:p>
            <a:pPr marL="363538" indent="-363538">
              <a:spcBef>
                <a:spcPts val="0"/>
              </a:spcBef>
              <a:spcAft>
                <a:spcPts val="1200"/>
              </a:spcAft>
              <a:buFont typeface="Arial" panose="020B0604020202020204" pitchFamily="34" charset="0"/>
              <a:buChar char="•"/>
            </a:pPr>
            <a:r>
              <a:rPr lang="es-ES" sz="2400" dirty="0"/>
              <a:t>Al mismo tiempo, el BCE también anunció una serie de medidas de supervisión mitigadoras (por ejemplo, suspender el pago de dividendos y las recompras de acciones).</a:t>
            </a:r>
          </a:p>
          <a:p>
            <a:pPr marL="363538" indent="-363538">
              <a:spcBef>
                <a:spcPts val="0"/>
              </a:spcBef>
              <a:spcAft>
                <a:spcPts val="1200"/>
              </a:spcAft>
              <a:buFont typeface="Arial" panose="020B0604020202020204" pitchFamily="34" charset="0"/>
              <a:buChar char="•"/>
            </a:pPr>
            <a:endParaRPr lang="es-ES" sz="2400" dirty="0"/>
          </a:p>
          <a:p>
            <a:pPr marL="363538" indent="-363538">
              <a:spcBef>
                <a:spcPts val="0"/>
              </a:spcBef>
              <a:spcAft>
                <a:spcPts val="1200"/>
              </a:spcAft>
              <a:buFont typeface="Arial" panose="020B0604020202020204" pitchFamily="34" charset="0"/>
              <a:buChar char="•"/>
            </a:pPr>
            <a:r>
              <a:rPr lang="es-ES" sz="2400" b="1" dirty="0"/>
              <a:t>Más información:</a:t>
            </a:r>
          </a:p>
          <a:p>
            <a:pPr marL="363538" indent="-363538">
              <a:spcBef>
                <a:spcPts val="0"/>
              </a:spcBef>
              <a:spcAft>
                <a:spcPts val="1200"/>
              </a:spcAft>
              <a:buFont typeface="Arial" panose="020B0604020202020204" pitchFamily="34" charset="0"/>
              <a:buChar char="•"/>
            </a:pPr>
            <a:r>
              <a:rPr lang="en-GB" sz="2000" i="1" dirty="0"/>
              <a:t>Our response to the coronavirus pandemic: </a:t>
            </a:r>
            <a:r>
              <a:rPr lang="en-GB" sz="2000" dirty="0">
                <a:hlinkClick r:id="rId3"/>
              </a:rPr>
              <a:t>https://www.ecb.europa.eu/home/search/coronavirus/html/index.en.html</a:t>
            </a:r>
            <a:endParaRPr lang="en-GB" sz="2000" dirty="0"/>
          </a:p>
          <a:p>
            <a:pPr marL="292608" lvl="1" indent="0">
              <a:spcBef>
                <a:spcPts val="0"/>
              </a:spcBef>
              <a:spcAft>
                <a:spcPts val="1200"/>
              </a:spcAft>
              <a:buNone/>
            </a:pPr>
            <a:r>
              <a:rPr lang="en-GB" sz="2000" i="1" dirty="0"/>
              <a:t>Pandemic Emergency Purchase Programme PEPP brings more Benefits than Costs to the Eurozone's economy</a:t>
            </a:r>
            <a:r>
              <a:rPr lang="en-GB" sz="2000" dirty="0"/>
              <a:t>: </a:t>
            </a:r>
            <a:r>
              <a:rPr lang="en-GB" sz="2000" dirty="0">
                <a:solidFill>
                  <a:srgbClr val="003299"/>
                </a:solidFill>
                <a:hlinkClick r:id="rId4"/>
              </a:rPr>
              <a:t>https://www.youtube.com/watch?v=GG4AXztogs0</a:t>
            </a:r>
            <a:endParaRPr lang="en-GB" dirty="0"/>
          </a:p>
          <a:p>
            <a:pPr marL="363538" indent="-363538">
              <a:spcBef>
                <a:spcPts val="0"/>
              </a:spcBef>
              <a:spcAft>
                <a:spcPts val="1200"/>
              </a:spcAft>
              <a:buFont typeface="Arial" panose="020B0604020202020204" pitchFamily="34" charset="0"/>
              <a:buChar char="•"/>
            </a:pPr>
            <a:endParaRPr lang="en-GB" sz="2000" dirty="0"/>
          </a:p>
          <a:p>
            <a:pPr marL="363538" indent="-363538">
              <a:spcBef>
                <a:spcPts val="0"/>
              </a:spcBef>
              <a:spcAft>
                <a:spcPts val="1200"/>
              </a:spcAft>
              <a:buFont typeface="Arial" panose="020B0604020202020204" pitchFamily="34" charset="0"/>
              <a:buChar char="•"/>
            </a:pPr>
            <a:endParaRPr lang="en-GB" dirty="0"/>
          </a:p>
          <a:p>
            <a:pPr marL="0" indent="0">
              <a:spcBef>
                <a:spcPts val="0"/>
              </a:spcBef>
              <a:spcAft>
                <a:spcPts val="1200"/>
              </a:spcAft>
              <a:buNone/>
            </a:pPr>
            <a:endParaRPr lang="en-GB" sz="2400" b="1" dirty="0"/>
          </a:p>
          <a:p>
            <a:pPr marL="656146" lvl="1" indent="-363538">
              <a:spcBef>
                <a:spcPts val="0"/>
              </a:spcBef>
              <a:spcAft>
                <a:spcPts val="1200"/>
              </a:spcAft>
              <a:buFont typeface="Arial" panose="020B0604020202020204" pitchFamily="34" charset="0"/>
              <a:buChar char="•"/>
            </a:pPr>
            <a:endParaRPr lang="en-GB" sz="2200" dirty="0"/>
          </a:p>
          <a:p>
            <a:pPr marL="839026" lvl="2" indent="-363538">
              <a:spcBef>
                <a:spcPts val="0"/>
              </a:spcBef>
              <a:spcAft>
                <a:spcPts val="1200"/>
              </a:spcAft>
              <a:buFont typeface="Arial" panose="020B0604020202020204" pitchFamily="34" charset="0"/>
              <a:buChar char="•"/>
            </a:pPr>
            <a:endParaRPr lang="en-GB" sz="2000" dirty="0"/>
          </a:p>
          <a:p>
            <a:pPr marL="839026" lvl="2" indent="-363538">
              <a:spcBef>
                <a:spcPts val="0"/>
              </a:spcBef>
              <a:spcAft>
                <a:spcPts val="1200"/>
              </a:spcAft>
              <a:buFont typeface="Arial" panose="020B0604020202020204" pitchFamily="34" charset="0"/>
              <a:buChar char="•"/>
            </a:pPr>
            <a:endParaRPr lang="en-GB" sz="2000" dirty="0"/>
          </a:p>
          <a:p>
            <a:pPr marL="292608" lvl="1" inden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4. CRISIS COVID : RESPUESTA DEL BCE (II) </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21262653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7854" y="1916832"/>
            <a:ext cx="10398746" cy="4536504"/>
          </a:xfrm>
        </p:spPr>
        <p:txBody>
          <a:bodyPr>
            <a:noAutofit/>
          </a:bodyPr>
          <a:lstStyle/>
          <a:p>
            <a:pPr marL="363538" indent="-363538">
              <a:spcBef>
                <a:spcPts val="0"/>
              </a:spcBef>
              <a:spcAft>
                <a:spcPts val="1200"/>
              </a:spcAft>
              <a:buFont typeface="Arial" panose="020B0604020202020204" pitchFamily="34" charset="0"/>
              <a:buChar char="•"/>
            </a:pPr>
            <a:r>
              <a:rPr lang="es-ES" b="1" dirty="0"/>
              <a:t>El 23 de abril, el Consejo de la UE anunció tres nuevas redes de seguridad (a veces denominadas “respaldos financieros”)</a:t>
            </a:r>
            <a:r>
              <a:rPr lang="es-ES" dirty="0"/>
              <a:t> por un valor combinado de 540 mil millones de euros:</a:t>
            </a:r>
          </a:p>
          <a:p>
            <a:pPr marL="457200" indent="-457200">
              <a:spcBef>
                <a:spcPts val="0"/>
              </a:spcBef>
              <a:spcAft>
                <a:spcPts val="1200"/>
              </a:spcAft>
              <a:buFont typeface="+mj-lt"/>
              <a:buAutoNum type="arabicPeriod"/>
            </a:pPr>
            <a:r>
              <a:rPr lang="es-ES" dirty="0"/>
              <a:t>Apoyo a la crisis pandémica (</a:t>
            </a:r>
            <a:r>
              <a:rPr lang="es-ES" b="1" dirty="0">
                <a:solidFill>
                  <a:srgbClr val="0070C0"/>
                </a:solidFill>
              </a:rPr>
              <a:t>mecanismo MEDE sin condiciones macroeconómicas</a:t>
            </a:r>
            <a:r>
              <a:rPr lang="es-ES" dirty="0"/>
              <a:t>) </a:t>
            </a:r>
          </a:p>
          <a:p>
            <a:pPr marL="457200" indent="-457200">
              <a:spcBef>
                <a:spcPts val="0"/>
              </a:spcBef>
              <a:spcAft>
                <a:spcPts val="1200"/>
              </a:spcAft>
              <a:buFont typeface="+mj-lt"/>
              <a:buAutoNum type="arabicPeriod"/>
            </a:pPr>
            <a:r>
              <a:rPr lang="es-ES" dirty="0"/>
              <a:t>financiar los </a:t>
            </a:r>
            <a:r>
              <a:rPr lang="es-ES" b="1" dirty="0">
                <a:solidFill>
                  <a:srgbClr val="0070C0"/>
                </a:solidFill>
              </a:rPr>
              <a:t>costos de atención médica de emergencia </a:t>
            </a:r>
            <a:r>
              <a:rPr lang="es-ES" dirty="0"/>
              <a:t>relacionados con la pandemia </a:t>
            </a:r>
          </a:p>
          <a:p>
            <a:pPr marL="457200" indent="-457200">
              <a:spcBef>
                <a:spcPts val="0"/>
              </a:spcBef>
              <a:spcAft>
                <a:spcPts val="1200"/>
              </a:spcAft>
              <a:buFont typeface="+mj-lt"/>
              <a:buAutoNum type="arabicPeriod"/>
            </a:pPr>
            <a:r>
              <a:rPr lang="es-ES" dirty="0"/>
              <a:t>Apoyo temporal para </a:t>
            </a:r>
            <a:r>
              <a:rPr lang="es-ES" b="1" dirty="0">
                <a:solidFill>
                  <a:srgbClr val="0070C0"/>
                </a:solidFill>
              </a:rPr>
              <a:t>mitigar riesgos de desempleo </a:t>
            </a:r>
            <a:r>
              <a:rPr lang="es-ES" dirty="0"/>
              <a:t>en caso de emergencia (SURE)</a:t>
            </a:r>
          </a:p>
          <a:p>
            <a:pPr marL="363538" indent="-363538">
              <a:spcBef>
                <a:spcPts val="0"/>
              </a:spcBef>
              <a:spcAft>
                <a:spcPts val="1200"/>
              </a:spcAft>
              <a:buFont typeface="Arial" panose="020B0604020202020204" pitchFamily="34" charset="0"/>
              <a:buChar char="•"/>
            </a:pPr>
            <a:r>
              <a:rPr lang="es-ES" b="1" dirty="0"/>
              <a:t>Para hacer frente a los gastos incrementales de las prestaciones por desempleo derivados de la pandemia y las políticas de bloqueo</a:t>
            </a:r>
          </a:p>
          <a:p>
            <a:pPr marL="457200" indent="-457200">
              <a:spcBef>
                <a:spcPts val="0"/>
              </a:spcBef>
              <a:spcAft>
                <a:spcPts val="1200"/>
              </a:spcAft>
              <a:buFont typeface="+mj-lt"/>
              <a:buAutoNum type="arabicPeriod"/>
            </a:pPr>
            <a:r>
              <a:rPr lang="es-ES" b="1" dirty="0">
                <a:solidFill>
                  <a:srgbClr val="0070C0"/>
                </a:solidFill>
              </a:rPr>
              <a:t>Un fondo de garantía en el Banco Europeo de Inversiones</a:t>
            </a:r>
          </a:p>
          <a:p>
            <a:pPr marL="457200" indent="-457200">
              <a:spcBef>
                <a:spcPts val="0"/>
              </a:spcBef>
              <a:spcAft>
                <a:spcPts val="1200"/>
              </a:spcAft>
              <a:buFont typeface="+mj-lt"/>
              <a:buAutoNum type="arabicPeriod"/>
            </a:pPr>
            <a:r>
              <a:rPr lang="es-ES" dirty="0"/>
              <a:t>Respaldo </a:t>
            </a:r>
            <a:r>
              <a:rPr lang="es-ES" b="1" dirty="0">
                <a:solidFill>
                  <a:srgbClr val="0070C0"/>
                </a:solidFill>
              </a:rPr>
              <a:t>para garantías de préstamos otorgadas por bancos nacionales</a:t>
            </a:r>
            <a:r>
              <a:rPr lang="es-ES" dirty="0"/>
              <a:t> de desarrollo y promoción</a:t>
            </a:r>
          </a:p>
          <a:p>
            <a:pPr marL="457200" indent="-457200">
              <a:spcBef>
                <a:spcPts val="0"/>
              </a:spcBef>
              <a:spcAft>
                <a:spcPts val="1200"/>
              </a:spcAft>
              <a:buFont typeface="+mj-lt"/>
              <a:buAutoNum type="arabicPeriod"/>
            </a:pPr>
            <a:r>
              <a:rPr lang="es-ES" dirty="0"/>
              <a:t>Fue una respuesta política europea concertada que complementó </a:t>
            </a:r>
            <a:r>
              <a:rPr lang="es-ES" b="1" dirty="0">
                <a:solidFill>
                  <a:srgbClr val="0070C0"/>
                </a:solidFill>
              </a:rPr>
              <a:t>las respuestas fiscales nacionales a la pandemia.</a:t>
            </a:r>
            <a:endParaRPr lang="en-US" b="1" dirty="0">
              <a:solidFill>
                <a:srgbClr val="0070C0"/>
              </a:solidFill>
            </a:endParaRPr>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4. </a:t>
            </a:r>
            <a:r>
              <a:rPr lang="en-GB" sz="16000" b="1" dirty="0">
                <a:solidFill>
                  <a:schemeClr val="tx1">
                    <a:lumMod val="85000"/>
                    <a:lumOff val="15000"/>
                  </a:schemeClr>
                </a:solidFill>
              </a:rPr>
              <a:t>CRISIS COVID: LA RED DE SEGURIDAD DE LA UE</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151255831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2">
            <a:extLst>
              <a:ext uri="{FF2B5EF4-FFF2-40B4-BE49-F238E27FC236}">
                <a16:creationId xmlns:a16="http://schemas.microsoft.com/office/drawing/2014/main" id="{3C62DBE2-C756-6F4E-4147-7A9B211A2C5A}"/>
              </a:ext>
            </a:extLst>
          </p:cNvPr>
          <p:cNvSpPr txBox="1">
            <a:spLocks/>
          </p:cNvSpPr>
          <p:nvPr/>
        </p:nvSpPr>
        <p:spPr>
          <a:xfrm>
            <a:off x="1073783" y="1868326"/>
            <a:ext cx="9843892" cy="1992722"/>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363538" indent="-363538">
              <a:spcBef>
                <a:spcPts val="0"/>
              </a:spcBef>
              <a:spcAft>
                <a:spcPts val="1200"/>
              </a:spcAft>
              <a:buFont typeface="Arial" panose="020B0604020202020204" pitchFamily="34" charset="0"/>
              <a:buChar char="•"/>
            </a:pPr>
            <a:r>
              <a:rPr lang="es-ES" dirty="0"/>
              <a:t>En julio de 2020 se aprobó el plan </a:t>
            </a:r>
            <a:r>
              <a:rPr lang="es-ES" b="1" dirty="0">
                <a:solidFill>
                  <a:srgbClr val="0070C0"/>
                </a:solidFill>
              </a:rPr>
              <a:t>Next </a:t>
            </a:r>
            <a:r>
              <a:rPr lang="es-ES" b="1" dirty="0" err="1">
                <a:solidFill>
                  <a:srgbClr val="0070C0"/>
                </a:solidFill>
              </a:rPr>
              <a:t>Generation</a:t>
            </a:r>
            <a:r>
              <a:rPr lang="es-ES" b="1" dirty="0">
                <a:solidFill>
                  <a:srgbClr val="0070C0"/>
                </a:solidFill>
              </a:rPr>
              <a:t> EU (NGEU).</a:t>
            </a:r>
          </a:p>
          <a:p>
            <a:pPr marL="363538" indent="-363538">
              <a:spcBef>
                <a:spcPts val="0"/>
              </a:spcBef>
              <a:spcAft>
                <a:spcPts val="1200"/>
              </a:spcAft>
              <a:buFont typeface="Arial" panose="020B0604020202020204" pitchFamily="34" charset="0"/>
              <a:buChar char="•"/>
            </a:pPr>
            <a:r>
              <a:rPr lang="es-ES" dirty="0"/>
              <a:t>Es una piedra angular de la respuesta política común de Europa a los desafíos económicos planteados por la pandemia del coronavirus (COVID-19).</a:t>
            </a:r>
          </a:p>
          <a:p>
            <a:pPr marL="363538" indent="-363538">
              <a:spcBef>
                <a:spcPts val="0"/>
              </a:spcBef>
              <a:spcAft>
                <a:spcPts val="1200"/>
              </a:spcAft>
              <a:buFont typeface="Arial" panose="020B0604020202020204" pitchFamily="34" charset="0"/>
              <a:buChar char="•"/>
            </a:pPr>
            <a:r>
              <a:rPr lang="es-ES" b="1" dirty="0">
                <a:solidFill>
                  <a:srgbClr val="0070C0"/>
                </a:solidFill>
              </a:rPr>
              <a:t>Instrumento temporal de 750 mil millones de euros </a:t>
            </a:r>
            <a:r>
              <a:rPr lang="es-ES" dirty="0"/>
              <a:t>para apoyar la recuperación </a:t>
            </a:r>
            <a:r>
              <a:rPr lang="es-ES" dirty="0" err="1"/>
              <a:t>pospandemia</a:t>
            </a:r>
            <a:endParaRPr lang="en-GB" sz="2400" b="1" dirty="0"/>
          </a:p>
          <a:p>
            <a:pPr marL="292608" lvl="1" indent="0">
              <a:spcBef>
                <a:spcPts val="0"/>
              </a:spcBef>
              <a:spcAft>
                <a:spcPts val="1200"/>
              </a:spcAft>
              <a:buNone/>
            </a:pPr>
            <a:endParaRPr lang="en-US" sz="2200" dirty="0"/>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Font typeface="Calibri" pitchFamily="34" charse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4. CRISIS COVID: NEXT GENERATION EU (I)</a:t>
            </a:r>
            <a:endParaRPr lang="es-ES" sz="16800" b="1" dirty="0">
              <a:solidFill>
                <a:schemeClr val="tx1">
                  <a:lumMod val="85000"/>
                  <a:lumOff val="15000"/>
                </a:schemeClr>
              </a:solidFill>
            </a:endParaRPr>
          </a:p>
        </p:txBody>
      </p:sp>
      <p:pic>
        <p:nvPicPr>
          <p:cNvPr id="9" name="Imagen 8">
            <a:extLst>
              <a:ext uri="{FF2B5EF4-FFF2-40B4-BE49-F238E27FC236}">
                <a16:creationId xmlns:a16="http://schemas.microsoft.com/office/drawing/2014/main" id="{01CDBF45-9045-602C-FCE5-E4F9C470E608}"/>
              </a:ext>
            </a:extLst>
          </p:cNvPr>
          <p:cNvPicPr>
            <a:picLocks noChangeAspect="1"/>
          </p:cNvPicPr>
          <p:nvPr/>
        </p:nvPicPr>
        <p:blipFill>
          <a:blip r:embed="rId3"/>
          <a:stretch>
            <a:fillRect/>
          </a:stretch>
        </p:blipFill>
        <p:spPr>
          <a:xfrm>
            <a:off x="7464152" y="3500119"/>
            <a:ext cx="4467794" cy="2809201"/>
          </a:xfrm>
          <a:prstGeom prst="rect">
            <a:avLst/>
          </a:prstGeom>
        </p:spPr>
      </p:pic>
      <p:sp>
        <p:nvSpPr>
          <p:cNvPr id="10" name="Marcador de contenido 2">
            <a:extLst>
              <a:ext uri="{FF2B5EF4-FFF2-40B4-BE49-F238E27FC236}">
                <a16:creationId xmlns:a16="http://schemas.microsoft.com/office/drawing/2014/main" id="{92BD88AC-F926-028D-62A7-18E449F44E1F}"/>
              </a:ext>
            </a:extLst>
          </p:cNvPr>
          <p:cNvSpPr txBox="1">
            <a:spLocks/>
          </p:cNvSpPr>
          <p:nvPr/>
        </p:nvSpPr>
        <p:spPr>
          <a:xfrm>
            <a:off x="1073783" y="3501008"/>
            <a:ext cx="6246353" cy="2952328"/>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656146" lvl="1" indent="-363538">
              <a:spcBef>
                <a:spcPts val="0"/>
              </a:spcBef>
              <a:spcAft>
                <a:spcPts val="1200"/>
              </a:spcAft>
              <a:buFont typeface="Arial" panose="020B0604020202020204" pitchFamily="34" charset="0"/>
              <a:buChar char="•"/>
            </a:pPr>
            <a:r>
              <a:rPr lang="es-ES" sz="2000" dirty="0"/>
              <a:t>Se financia con </a:t>
            </a:r>
            <a:r>
              <a:rPr lang="es-ES" sz="2000" b="1" dirty="0">
                <a:solidFill>
                  <a:srgbClr val="0070C0"/>
                </a:solidFill>
              </a:rPr>
              <a:t>títulos de deuda emitidos directamente por la UE</a:t>
            </a:r>
            <a:r>
              <a:rPr lang="es-ES" sz="2000" dirty="0"/>
              <a:t>, más un aumento de los recursos propios de la UE (“momento hamiltoniano”)</a:t>
            </a:r>
          </a:p>
          <a:p>
            <a:pPr marL="656146" lvl="1" indent="-363538">
              <a:spcBef>
                <a:spcPts val="0"/>
              </a:spcBef>
              <a:spcAft>
                <a:spcPts val="1200"/>
              </a:spcAft>
              <a:buFont typeface="Arial" panose="020B0604020202020204" pitchFamily="34" charset="0"/>
              <a:buChar char="•"/>
            </a:pPr>
            <a:r>
              <a:rPr lang="es-ES" sz="2000" b="1" dirty="0">
                <a:solidFill>
                  <a:srgbClr val="0070C0"/>
                </a:solidFill>
              </a:rPr>
              <a:t>Siete programas en forma de préstamos </a:t>
            </a:r>
            <a:r>
              <a:rPr lang="es-ES" sz="2000" dirty="0"/>
              <a:t>(360 mil millones de euros) </a:t>
            </a:r>
            <a:r>
              <a:rPr lang="es-ES" sz="2000" b="1" dirty="0">
                <a:solidFill>
                  <a:srgbClr val="0070C0"/>
                </a:solidFill>
              </a:rPr>
              <a:t>y subvenciones </a:t>
            </a:r>
            <a:r>
              <a:rPr lang="es-ES" sz="2000" dirty="0"/>
              <a:t>(390 mil millones de euros)</a:t>
            </a:r>
          </a:p>
          <a:p>
            <a:pPr marL="656146" lvl="1" indent="-363538">
              <a:spcBef>
                <a:spcPts val="0"/>
              </a:spcBef>
              <a:spcAft>
                <a:spcPts val="1200"/>
              </a:spcAft>
              <a:buFont typeface="Arial" panose="020B0604020202020204" pitchFamily="34" charset="0"/>
              <a:buChar char="•"/>
            </a:pPr>
            <a:r>
              <a:rPr lang="es-ES" sz="2000" dirty="0"/>
              <a:t>Los líderes de la UE también acordaron el presupuesto a largo plazo de la UE para 2021-2027.</a:t>
            </a:r>
            <a:r>
              <a:rPr lang="es-ES" sz="2400" dirty="0"/>
              <a:t> (</a:t>
            </a:r>
            <a:r>
              <a:rPr lang="es-ES" sz="2400" dirty="0" err="1"/>
              <a:t>or</a:t>
            </a:r>
            <a:r>
              <a:rPr lang="es-ES" sz="2400" dirty="0"/>
              <a:t> MFF, </a:t>
            </a:r>
            <a:r>
              <a:rPr lang="es-ES" sz="2400" dirty="0">
                <a:hlinkClick r:id="rId4"/>
              </a:rPr>
              <a:t>video</a:t>
            </a:r>
            <a:r>
              <a:rPr lang="es-ES" sz="2400" dirty="0"/>
              <a:t>)</a:t>
            </a:r>
            <a:endParaRPr lang="en-US" sz="2600" dirty="0"/>
          </a:p>
          <a:p>
            <a:pPr marL="656146" lvl="1" indent="-363538">
              <a:spcBef>
                <a:spcPts val="0"/>
              </a:spcBef>
              <a:spcAft>
                <a:spcPts val="1200"/>
              </a:spcAft>
              <a:buFont typeface="Arial" panose="020B0604020202020204" pitchFamily="34" charset="0"/>
              <a:buChar char="•"/>
            </a:pPr>
            <a:endParaRPr lang="en-GB" sz="2200" b="1" dirty="0"/>
          </a:p>
          <a:p>
            <a:pPr marL="0" indent="0">
              <a:spcBef>
                <a:spcPts val="0"/>
              </a:spcBef>
              <a:spcAft>
                <a:spcPts val="1200"/>
              </a:spcAft>
              <a:buFont typeface="Calibri" panose="020F0502020204030204" pitchFamily="34" charset="0"/>
              <a:buNone/>
            </a:pPr>
            <a:endParaRPr lang="en-GB" sz="2400" b="1" dirty="0"/>
          </a:p>
          <a:p>
            <a:pPr marL="656146" lvl="1" indent="-363538">
              <a:spcBef>
                <a:spcPts val="0"/>
              </a:spcBef>
              <a:spcAft>
                <a:spcPts val="1200"/>
              </a:spcAft>
              <a:buFont typeface="Arial" panose="020B0604020202020204" pitchFamily="34" charset="0"/>
              <a:buChar char="•"/>
            </a:pPr>
            <a:endParaRPr lang="en-US" sz="2200" dirty="0"/>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Font typeface="Calibri" pitchFamily="34" charse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Tree>
    <p:extLst>
      <p:ext uri="{BB962C8B-B14F-4D97-AF65-F5344CB8AC3E}">
        <p14:creationId xmlns:p14="http://schemas.microsoft.com/office/powerpoint/2010/main" val="55054582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66800" y="1772816"/>
            <a:ext cx="10058400" cy="4320480"/>
          </a:xfrm>
        </p:spPr>
        <p:txBody>
          <a:bodyPr>
            <a:noAutofit/>
          </a:bodyPr>
          <a:lstStyle/>
          <a:p>
            <a:pPr marL="363538" indent="-363538">
              <a:spcBef>
                <a:spcPts val="0"/>
              </a:spcBef>
              <a:spcAft>
                <a:spcPts val="1200"/>
              </a:spcAft>
              <a:buFont typeface="Arial" panose="020B0604020202020204" pitchFamily="34" charset="0"/>
              <a:buChar char="•"/>
            </a:pPr>
            <a:r>
              <a:rPr lang="es-ES" sz="2400" b="1" dirty="0"/>
              <a:t>Mecanismo de Recuperación y Resiliencia: principales hechos y cifras</a:t>
            </a:r>
          </a:p>
          <a:p>
            <a:pPr marL="363538" indent="-363538">
              <a:spcBef>
                <a:spcPts val="0"/>
              </a:spcBef>
              <a:spcAft>
                <a:spcPts val="1200"/>
              </a:spcAft>
              <a:buFont typeface="Arial" panose="020B0604020202020204" pitchFamily="34" charset="0"/>
              <a:buChar char="•"/>
            </a:pPr>
            <a:r>
              <a:rPr lang="es-ES" sz="1800" b="1" dirty="0"/>
              <a:t>Representa la mayor parte del esfuerzo del NGEU: cerca del 90 % del presupuesto total. </a:t>
            </a:r>
          </a:p>
          <a:p>
            <a:pPr marL="363538" indent="-363538">
              <a:spcBef>
                <a:spcPts val="0"/>
              </a:spcBef>
              <a:spcAft>
                <a:spcPts val="1200"/>
              </a:spcAft>
              <a:buFont typeface="Arial" panose="020B0604020202020204" pitchFamily="34" charset="0"/>
              <a:buChar char="•"/>
            </a:pPr>
            <a:r>
              <a:rPr lang="es-ES" sz="1600" b="1" dirty="0"/>
              <a:t>El mecanismo de 672 500 millones de euros se desembolsa como sigue:</a:t>
            </a:r>
          </a:p>
          <a:p>
            <a:pPr marL="363538" indent="-363538">
              <a:spcBef>
                <a:spcPts val="0"/>
              </a:spcBef>
              <a:spcAft>
                <a:spcPts val="1200"/>
              </a:spcAft>
              <a:buFont typeface="Arial" panose="020B0604020202020204" pitchFamily="34" charset="0"/>
              <a:buChar char="•"/>
            </a:pPr>
            <a:r>
              <a:rPr lang="es-ES" sz="1600" b="1" dirty="0"/>
              <a:t>Préstamos: 360 mil millones de euros </a:t>
            </a:r>
          </a:p>
          <a:p>
            <a:pPr marL="363538" indent="-363538">
              <a:spcBef>
                <a:spcPts val="0"/>
              </a:spcBef>
              <a:spcAft>
                <a:spcPts val="1200"/>
              </a:spcAft>
              <a:buFont typeface="Arial" panose="020B0604020202020204" pitchFamily="34" charset="0"/>
              <a:buChar char="•"/>
            </a:pPr>
            <a:r>
              <a:rPr lang="es-ES" sz="1600" b="1" dirty="0"/>
              <a:t>Subvenciones: 312 500 millones de euros </a:t>
            </a:r>
          </a:p>
          <a:p>
            <a:pPr marL="363538" indent="-363538">
              <a:spcBef>
                <a:spcPts val="0"/>
              </a:spcBef>
              <a:spcAft>
                <a:spcPts val="1200"/>
              </a:spcAft>
              <a:buFont typeface="Arial" panose="020B0604020202020204" pitchFamily="34" charset="0"/>
              <a:buChar char="•"/>
            </a:pPr>
            <a:r>
              <a:rPr lang="es-ES" sz="1800" b="1" dirty="0"/>
              <a:t>Objetivo: </a:t>
            </a:r>
            <a:r>
              <a:rPr lang="es-ES" sz="1800" b="1" dirty="0">
                <a:solidFill>
                  <a:srgbClr val="0070C0"/>
                </a:solidFill>
              </a:rPr>
              <a:t>ayudar a los Estados miembros a abordar el impacto económico y social de la pandemia de COVID-19, garantizando al mismo tiempo la transición ecológica y la transformación digital.</a:t>
            </a:r>
          </a:p>
          <a:p>
            <a:pPr marL="363538" indent="-363538">
              <a:spcBef>
                <a:spcPts val="0"/>
              </a:spcBef>
              <a:spcAft>
                <a:spcPts val="1200"/>
              </a:spcAft>
              <a:buFont typeface="Arial" panose="020B0604020202020204" pitchFamily="34" charset="0"/>
              <a:buChar char="•"/>
            </a:pPr>
            <a:r>
              <a:rPr lang="es-ES" sz="1800" b="1" dirty="0"/>
              <a:t>Desembolsos: </a:t>
            </a:r>
          </a:p>
          <a:p>
            <a:pPr marL="363538" indent="-363538">
              <a:spcBef>
                <a:spcPts val="0"/>
              </a:spcBef>
              <a:spcAft>
                <a:spcPts val="1200"/>
              </a:spcAft>
              <a:buFont typeface="Arial" panose="020B0604020202020204" pitchFamily="34" charset="0"/>
              <a:buChar char="•"/>
            </a:pPr>
            <a:r>
              <a:rPr lang="es-ES" sz="1800" b="1" dirty="0">
                <a:solidFill>
                  <a:srgbClr val="0070C0"/>
                </a:solidFill>
              </a:rPr>
              <a:t>El 70% de los fondos se comprometió en los años 2021 y 2022</a:t>
            </a:r>
            <a:r>
              <a:rPr lang="es-ES" sz="1800" b="1" dirty="0"/>
              <a:t>, según algunos criterios (por ejemplo, desempleo 2015-2019). </a:t>
            </a:r>
          </a:p>
          <a:p>
            <a:pPr marL="363538" indent="-363538">
              <a:spcBef>
                <a:spcPts val="0"/>
              </a:spcBef>
              <a:spcAft>
                <a:spcPts val="1200"/>
              </a:spcAft>
              <a:buFont typeface="Arial" panose="020B0604020202020204" pitchFamily="34" charset="0"/>
              <a:buChar char="•"/>
            </a:pPr>
            <a:r>
              <a:rPr lang="es-ES" sz="1800" b="1" dirty="0">
                <a:solidFill>
                  <a:srgbClr val="0070C0"/>
                </a:solidFill>
              </a:rPr>
              <a:t>El 30 % restante se comprometerá en su totalidad a finales de 2023</a:t>
            </a:r>
            <a:r>
              <a:rPr lang="es-ES" sz="1800" b="1" dirty="0"/>
              <a:t>, según otros criterios (por ejemplo, caída del PIB real durante 2020).</a:t>
            </a:r>
            <a:endParaRPr lang="es-ES" sz="1600" b="0" i="0" dirty="0">
              <a:solidFill>
                <a:srgbClr val="3E4951"/>
              </a:solidFill>
              <a:effectLst/>
            </a:endParaRPr>
          </a:p>
          <a:p>
            <a:pPr marL="656146" lvl="1" indent="-363538">
              <a:spcBef>
                <a:spcPts val="0"/>
              </a:spcBef>
              <a:spcAft>
                <a:spcPts val="1200"/>
              </a:spcAft>
              <a:buFont typeface="Arial" panose="020B0604020202020204" pitchFamily="34" charset="0"/>
              <a:buChar char="•"/>
            </a:pPr>
            <a:endParaRPr lang="en-US" sz="2400" b="0" i="0" dirty="0">
              <a:solidFill>
                <a:srgbClr val="3E4951"/>
              </a:solidFill>
              <a:effectLst/>
              <a:latin typeface="Source Sans"/>
            </a:endParaRPr>
          </a:p>
          <a:p>
            <a:pPr marL="656146" lvl="1" indent="-363538">
              <a:spcBef>
                <a:spcPts val="0"/>
              </a:spcBef>
              <a:spcAft>
                <a:spcPts val="1200"/>
              </a:spcAft>
              <a:buFont typeface="Arial" panose="020B0604020202020204" pitchFamily="34" charset="0"/>
              <a:buChar char="•"/>
            </a:pPr>
            <a:endParaRPr lang="en-GB" sz="2200" b="1" dirty="0"/>
          </a:p>
          <a:p>
            <a:pPr marL="0" indent="0">
              <a:spcBef>
                <a:spcPts val="0"/>
              </a:spcBef>
              <a:spcAft>
                <a:spcPts val="1200"/>
              </a:spcAft>
              <a:buNone/>
            </a:pPr>
            <a:endParaRPr lang="en-GB" sz="2400" b="1" dirty="0"/>
          </a:p>
          <a:p>
            <a:pPr marL="656146" lvl="1" indent="-363538">
              <a:spcBef>
                <a:spcPts val="0"/>
              </a:spcBef>
              <a:spcAft>
                <a:spcPts val="1200"/>
              </a:spcAft>
              <a:buFont typeface="Arial" panose="020B0604020202020204" pitchFamily="34" charset="0"/>
              <a:buChar char="•"/>
            </a:pPr>
            <a:endParaRPr lang="en-US" sz="2200" dirty="0"/>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4. CRISIS COVID: NEXT GENERATION EU (II)</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39571320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4800" y="1988840"/>
            <a:ext cx="10058400" cy="4248472"/>
          </a:xfrm>
        </p:spPr>
        <p:txBody>
          <a:bodyPr>
            <a:noAutofit/>
          </a:bodyPr>
          <a:lstStyle/>
          <a:p>
            <a:pPr marL="363538" indent="-363538">
              <a:spcBef>
                <a:spcPts val="0"/>
              </a:spcBef>
              <a:spcAft>
                <a:spcPts val="1200"/>
              </a:spcAft>
              <a:buFont typeface="Arial" panose="020B0604020202020204" pitchFamily="34" charset="0"/>
              <a:buChar char="•"/>
            </a:pPr>
            <a:r>
              <a:rPr lang="es-ES" sz="2400" b="1" dirty="0"/>
              <a:t>Miembros: un Comisario por cada Estado miembro de la UE </a:t>
            </a:r>
          </a:p>
          <a:p>
            <a:pPr marL="363538" indent="-363538">
              <a:spcBef>
                <a:spcPts val="0"/>
              </a:spcBef>
              <a:spcAft>
                <a:spcPts val="1200"/>
              </a:spcAft>
              <a:buFont typeface="Arial" panose="020B0604020202020204" pitchFamily="34" charset="0"/>
              <a:buChar char="•"/>
            </a:pPr>
            <a:r>
              <a:rPr lang="es-ES" sz="2400" b="1" dirty="0"/>
              <a:t>Sirven por un período de 5 años.</a:t>
            </a:r>
          </a:p>
          <a:p>
            <a:pPr marL="363538" indent="-363538">
              <a:spcBef>
                <a:spcPts val="0"/>
              </a:spcBef>
              <a:spcAft>
                <a:spcPts val="1200"/>
              </a:spcAft>
              <a:buFont typeface="Arial" panose="020B0604020202020204" pitchFamily="34" charset="0"/>
              <a:buChar char="•"/>
            </a:pPr>
            <a:r>
              <a:rPr lang="es-ES" sz="2400" b="1" dirty="0"/>
              <a:t>Ursula von der Leyen, presidenta electa de la Comisión Europea (2024-2029)</a:t>
            </a:r>
          </a:p>
          <a:p>
            <a:pPr marL="363538" indent="-363538">
              <a:spcBef>
                <a:spcPts val="0"/>
              </a:spcBef>
              <a:spcAft>
                <a:spcPts val="1200"/>
              </a:spcAft>
              <a:buFont typeface="Arial" panose="020B0604020202020204" pitchFamily="34" charset="0"/>
              <a:buChar char="•"/>
            </a:pPr>
            <a:r>
              <a:rPr lang="es-ES" sz="2400" b="1" dirty="0"/>
              <a:t>Visión para Europa 2024-2029: https://www.youtube.com/watch?v=pC07hjTpQJw</a:t>
            </a:r>
          </a:p>
          <a:p>
            <a:pPr marL="363538" indent="-363538">
              <a:spcBef>
                <a:spcPts val="0"/>
              </a:spcBef>
              <a:spcAft>
                <a:spcPts val="1200"/>
              </a:spcAft>
              <a:buFont typeface="Arial" panose="020B0604020202020204" pitchFamily="34" charset="0"/>
              <a:buChar char="•"/>
            </a:pPr>
            <a:r>
              <a:rPr lang="es-ES" sz="2400" b="1" dirty="0"/>
              <a:t>[Se elegirán nuevos comisionados en las próximas semanas]</a:t>
            </a:r>
          </a:p>
          <a:p>
            <a:pPr marL="363538" indent="-363538">
              <a:spcBef>
                <a:spcPts val="0"/>
              </a:spcBef>
              <a:spcAft>
                <a:spcPts val="1200"/>
              </a:spcAft>
              <a:buFont typeface="Arial" panose="020B0604020202020204" pitchFamily="34" charset="0"/>
              <a:buChar char="•"/>
            </a:pPr>
            <a:r>
              <a:rPr lang="es-ES" sz="2400" b="1" dirty="0"/>
              <a:t>Más información: </a:t>
            </a:r>
          </a:p>
          <a:p>
            <a:pPr marL="363538" indent="-363538">
              <a:spcBef>
                <a:spcPts val="0"/>
              </a:spcBef>
              <a:spcAft>
                <a:spcPts val="1200"/>
              </a:spcAft>
              <a:buFont typeface="Arial" panose="020B0604020202020204" pitchFamily="34" charset="0"/>
              <a:buChar char="•"/>
            </a:pPr>
            <a:r>
              <a:rPr lang="es-ES" sz="2400" b="1" dirty="0"/>
              <a:t>La CE explicada: www.youtube.com/watch?v=BUMyjwCMzSI</a:t>
            </a:r>
          </a:p>
          <a:p>
            <a:pPr marL="363538" indent="-363538">
              <a:spcBef>
                <a:spcPts val="0"/>
              </a:spcBef>
              <a:spcAft>
                <a:spcPts val="1200"/>
              </a:spcAft>
              <a:buFont typeface="Arial" panose="020B0604020202020204" pitchFamily="34" charset="0"/>
              <a:buChar char="•"/>
            </a:pPr>
            <a:r>
              <a:rPr lang="es-ES" sz="2400" b="1" dirty="0"/>
              <a:t>¿Cómo funciona la UE?: www.youtube.com/watch?v=9eufLQ3sew0</a:t>
            </a:r>
            <a:endParaRPr lang="en-GB" sz="2400" dirty="0"/>
          </a:p>
          <a:p>
            <a:pPr>
              <a:spcBef>
                <a:spcPts val="0"/>
              </a:spcBef>
              <a:spcAft>
                <a:spcPts val="1200"/>
              </a:spcAft>
            </a:pPr>
            <a:endParaRPr lang="es-ES" sz="2400" dirty="0"/>
          </a:p>
        </p:txBody>
      </p:sp>
      <p:sp>
        <p:nvSpPr>
          <p:cNvPr id="4" name="Título 1">
            <a:extLst>
              <a:ext uri="{FF2B5EF4-FFF2-40B4-BE49-F238E27FC236}">
                <a16:creationId xmlns:a16="http://schemas.microsoft.com/office/drawing/2014/main" id="{EECF7AC4-C117-4FF9-B266-F50F2C71504B}"/>
              </a:ext>
            </a:extLst>
          </p:cNvPr>
          <p:cNvSpPr txBox="1">
            <a:spLocks/>
          </p:cNvSpPr>
          <p:nvPr/>
        </p:nvSpPr>
        <p:spPr>
          <a:xfrm>
            <a:off x="911424" y="836712"/>
            <a:ext cx="1087320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1. </a:t>
            </a:r>
            <a:r>
              <a:rPr lang="es-ES" sz="16800" b="1" dirty="0">
                <a:solidFill>
                  <a:schemeClr val="tx1">
                    <a:lumMod val="85000"/>
                    <a:lumOff val="15000"/>
                  </a:schemeClr>
                </a:solidFill>
              </a:rPr>
              <a:t>INSTITUCIONES DE LA UE: Comisión Europea (CE)</a:t>
            </a:r>
          </a:p>
        </p:txBody>
      </p:sp>
    </p:spTree>
    <p:extLst>
      <p:ext uri="{BB962C8B-B14F-4D97-AF65-F5344CB8AC3E}">
        <p14:creationId xmlns:p14="http://schemas.microsoft.com/office/powerpoint/2010/main" val="263987713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66800" y="1772816"/>
            <a:ext cx="10058400" cy="4320480"/>
          </a:xfrm>
        </p:spPr>
        <p:txBody>
          <a:bodyPr>
            <a:noAutofit/>
          </a:bodyPr>
          <a:lstStyle/>
          <a:p>
            <a:pPr marL="363538" indent="-363538">
              <a:spcBef>
                <a:spcPts val="0"/>
              </a:spcBef>
              <a:spcAft>
                <a:spcPts val="1200"/>
              </a:spcAft>
              <a:buFont typeface="Arial" panose="020B0604020202020204" pitchFamily="34" charset="0"/>
              <a:buChar char="•"/>
            </a:pPr>
            <a:r>
              <a:rPr lang="es-ES" sz="2400" b="1" dirty="0"/>
              <a:t>Mecanismo de Recuperación y Resiliencia: acceso a fondos</a:t>
            </a:r>
          </a:p>
          <a:p>
            <a:pPr marL="363538" indent="-363538">
              <a:spcBef>
                <a:spcPts val="0"/>
              </a:spcBef>
              <a:spcAft>
                <a:spcPts val="1200"/>
              </a:spcAft>
              <a:buFont typeface="Arial" panose="020B0604020202020204" pitchFamily="34" charset="0"/>
              <a:buChar char="•"/>
            </a:pPr>
            <a:r>
              <a:rPr lang="es-ES" dirty="0"/>
              <a:t>Durante 2021 y 2022, los Estados miembros presentaron </a:t>
            </a:r>
            <a:r>
              <a:rPr lang="es-ES" b="1" dirty="0"/>
              <a:t>planes nacionales de recuperación y resiliencia (o PRR) </a:t>
            </a:r>
            <a:r>
              <a:rPr lang="es-ES" dirty="0"/>
              <a:t>que establecen sus agendas de reforma e inversión hasta 2026.</a:t>
            </a:r>
          </a:p>
          <a:p>
            <a:pPr marL="363538" indent="-363538">
              <a:spcBef>
                <a:spcPts val="0"/>
              </a:spcBef>
              <a:spcAft>
                <a:spcPts val="1200"/>
              </a:spcAft>
              <a:buFont typeface="Arial" panose="020B0604020202020204" pitchFamily="34" charset="0"/>
              <a:buChar char="•"/>
            </a:pPr>
            <a:r>
              <a:rPr lang="es-ES" dirty="0"/>
              <a:t>Se les pidió que establecieran paquetes coherentes de proyectos en seis áreas políticas (por ejemplo, transición verde). </a:t>
            </a:r>
          </a:p>
          <a:p>
            <a:pPr marL="363538" indent="-363538">
              <a:spcBef>
                <a:spcPts val="0"/>
              </a:spcBef>
              <a:spcAft>
                <a:spcPts val="1200"/>
              </a:spcAft>
              <a:buFont typeface="Arial" panose="020B0604020202020204" pitchFamily="34" charset="0"/>
              <a:buChar char="•"/>
            </a:pPr>
            <a:r>
              <a:rPr lang="es-ES" sz="2400" b="1" dirty="0"/>
              <a:t>Condicionalidad macro y micro de los fondos:</a:t>
            </a:r>
          </a:p>
          <a:p>
            <a:pPr marL="363538" indent="-363538">
              <a:spcBef>
                <a:spcPts val="0"/>
              </a:spcBef>
              <a:spcAft>
                <a:spcPts val="1200"/>
              </a:spcAft>
              <a:buFont typeface="Arial" panose="020B0604020202020204" pitchFamily="34" charset="0"/>
              <a:buChar char="•"/>
            </a:pPr>
            <a:r>
              <a:rPr lang="es-ES" b="1" dirty="0"/>
              <a:t>Macro: </a:t>
            </a:r>
            <a:r>
              <a:rPr lang="es-ES" dirty="0"/>
              <a:t>la evaluación positiva de las solicitudes de pago por parte de los Estados miembros depende del cumplimiento satisfactorio de los hitos y objetivos pertinentes</a:t>
            </a:r>
          </a:p>
          <a:p>
            <a:pPr marL="363538" indent="-363538">
              <a:spcBef>
                <a:spcPts val="0"/>
              </a:spcBef>
              <a:spcAft>
                <a:spcPts val="1200"/>
              </a:spcAft>
              <a:buFont typeface="Arial" panose="020B0604020202020204" pitchFamily="34" charset="0"/>
              <a:buChar char="•"/>
            </a:pPr>
            <a:r>
              <a:rPr lang="es-ES" b="1" dirty="0"/>
              <a:t>Micro: EVALUACIÓN POR PROGRAMAS</a:t>
            </a:r>
          </a:p>
          <a:p>
            <a:pPr marL="363538" indent="-363538">
              <a:spcBef>
                <a:spcPts val="0"/>
              </a:spcBef>
              <a:spcAft>
                <a:spcPts val="1200"/>
              </a:spcAft>
              <a:buFont typeface="Arial" panose="020B0604020202020204" pitchFamily="34" charset="0"/>
              <a:buChar char="•"/>
            </a:pPr>
            <a:r>
              <a:rPr lang="es-ES" b="1" dirty="0">
                <a:solidFill>
                  <a:srgbClr val="0070C0"/>
                </a:solidFill>
              </a:rPr>
              <a:t>Conclusión: </a:t>
            </a:r>
            <a:r>
              <a:rPr lang="es-ES" dirty="0"/>
              <a:t>Los PRR incluyen una composición </a:t>
            </a:r>
            <a:r>
              <a:rPr lang="es-ES" b="1" dirty="0"/>
              <a:t>favorable al crecimiento de los gastos financiados por el FRR en los Estados miembros de la zona del euro </a:t>
            </a:r>
            <a:r>
              <a:rPr lang="es-ES" dirty="0"/>
              <a:t>(ayudan a alcanzar los objetivos de las OCA)</a:t>
            </a:r>
            <a:endParaRPr lang="en-US" i="0" dirty="0">
              <a:solidFill>
                <a:srgbClr val="3E4951"/>
              </a:solidFill>
              <a:effectLst/>
              <a:latin typeface="Source Sans"/>
            </a:endParaRPr>
          </a:p>
          <a:p>
            <a:pPr marL="839026" lvl="2" indent="-363538">
              <a:spcBef>
                <a:spcPts val="0"/>
              </a:spcBef>
              <a:spcAft>
                <a:spcPts val="1200"/>
              </a:spcAft>
              <a:buFont typeface="Arial" panose="020B0604020202020204" pitchFamily="34" charset="0"/>
              <a:buChar char="•"/>
            </a:pPr>
            <a:endParaRPr lang="es-ES" sz="2000" b="0" i="0" dirty="0">
              <a:solidFill>
                <a:srgbClr val="3E4951"/>
              </a:solidFill>
              <a:effectLst/>
            </a:endParaRPr>
          </a:p>
          <a:p>
            <a:pPr marL="656146" lvl="1" indent="-363538">
              <a:spcBef>
                <a:spcPts val="0"/>
              </a:spcBef>
              <a:spcAft>
                <a:spcPts val="1200"/>
              </a:spcAft>
              <a:buFont typeface="Arial" panose="020B0604020202020204" pitchFamily="34" charset="0"/>
              <a:buChar char="•"/>
            </a:pPr>
            <a:endParaRPr lang="en-US" sz="2400" b="0" i="0" dirty="0">
              <a:solidFill>
                <a:srgbClr val="3E4951"/>
              </a:solidFill>
              <a:effectLst/>
              <a:latin typeface="Source Sans"/>
            </a:endParaRPr>
          </a:p>
          <a:p>
            <a:pPr marL="656146" lvl="1" indent="-363538">
              <a:spcBef>
                <a:spcPts val="0"/>
              </a:spcBef>
              <a:spcAft>
                <a:spcPts val="1200"/>
              </a:spcAft>
              <a:buFont typeface="Arial" panose="020B0604020202020204" pitchFamily="34" charset="0"/>
              <a:buChar char="•"/>
            </a:pPr>
            <a:endParaRPr lang="en-GB" sz="2200" b="1" dirty="0"/>
          </a:p>
          <a:p>
            <a:pPr marL="0" indent="0">
              <a:spcBef>
                <a:spcPts val="0"/>
              </a:spcBef>
              <a:spcAft>
                <a:spcPts val="1200"/>
              </a:spcAft>
              <a:buNone/>
            </a:pPr>
            <a:endParaRPr lang="en-GB" sz="2400" b="1" dirty="0"/>
          </a:p>
          <a:p>
            <a:pPr marL="656146" lvl="1" indent="-363538">
              <a:spcBef>
                <a:spcPts val="0"/>
              </a:spcBef>
              <a:spcAft>
                <a:spcPts val="1200"/>
              </a:spcAft>
              <a:buFont typeface="Arial" panose="020B0604020202020204" pitchFamily="34" charset="0"/>
              <a:buChar char="•"/>
            </a:pPr>
            <a:endParaRPr lang="en-US" sz="2200" dirty="0"/>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4. CRISIS COVID: NEXT GENERATION EU (III)</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97030797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66800" y="1772816"/>
            <a:ext cx="10058400" cy="4968552"/>
          </a:xfrm>
        </p:spPr>
        <p:txBody>
          <a:bodyPr>
            <a:noAutofit/>
          </a:bodyPr>
          <a:lstStyle/>
          <a:p>
            <a:pPr marL="363538" indent="-363538">
              <a:spcBef>
                <a:spcPts val="0"/>
              </a:spcBef>
              <a:spcAft>
                <a:spcPts val="1200"/>
              </a:spcAft>
              <a:buFont typeface="Arial" panose="020B0604020202020204" pitchFamily="34" charset="0"/>
              <a:buChar char="•"/>
            </a:pPr>
            <a:r>
              <a:rPr lang="es-ES" sz="2400" b="1" dirty="0"/>
              <a:t>Mecanismo de Recuperación y Resiliencia: acceso a fondos</a:t>
            </a:r>
          </a:p>
          <a:p>
            <a:pPr marL="363538" indent="-363538">
              <a:spcBef>
                <a:spcPts val="0"/>
              </a:spcBef>
              <a:spcAft>
                <a:spcPts val="1200"/>
              </a:spcAft>
              <a:buFont typeface="Arial" panose="020B0604020202020204" pitchFamily="34" charset="0"/>
              <a:buChar char="•"/>
            </a:pPr>
            <a:r>
              <a:rPr lang="es-ES" sz="1600" b="1" dirty="0"/>
              <a:t>Durante 2021 y 2022, los Estados miembros presentaron planes nacionales de recuperación y resiliencia (o PRR) que establecen sus agendas de reforma e inversión hasta 2026.</a:t>
            </a:r>
          </a:p>
          <a:p>
            <a:pPr marL="363538" indent="-363538">
              <a:spcBef>
                <a:spcPts val="0"/>
              </a:spcBef>
              <a:spcAft>
                <a:spcPts val="1200"/>
              </a:spcAft>
              <a:buFont typeface="Arial" panose="020B0604020202020204" pitchFamily="34" charset="0"/>
              <a:buChar char="•"/>
            </a:pPr>
            <a:r>
              <a:rPr lang="es-ES" sz="1600" b="1" dirty="0"/>
              <a:t>Se les pidió que establecieran paquetes coherentes de proyectos en seis áreas políticas (por ejemplo, transición verde, transformación digital). </a:t>
            </a:r>
          </a:p>
          <a:p>
            <a:pPr marL="363538" indent="-363538">
              <a:spcBef>
                <a:spcPts val="0"/>
              </a:spcBef>
              <a:spcAft>
                <a:spcPts val="1200"/>
              </a:spcAft>
              <a:buFont typeface="Arial" panose="020B0604020202020204" pitchFamily="34" charset="0"/>
              <a:buChar char="•"/>
            </a:pPr>
            <a:r>
              <a:rPr lang="es-ES" b="1" dirty="0">
                <a:solidFill>
                  <a:srgbClr val="0070C0"/>
                </a:solidFill>
              </a:rPr>
              <a:t>El RRF establece un nuevo marco de gobernanza con varios elementos innovadores:</a:t>
            </a:r>
          </a:p>
          <a:p>
            <a:pPr marL="363538" indent="-363538">
              <a:spcBef>
                <a:spcPts val="0"/>
              </a:spcBef>
              <a:spcAft>
                <a:spcPts val="1200"/>
              </a:spcAft>
              <a:buFont typeface="+mj-lt"/>
              <a:buAutoNum type="arabicPeriod"/>
            </a:pPr>
            <a:r>
              <a:rPr lang="es-ES" sz="1600" b="1" dirty="0"/>
              <a:t>Marco claro para la aprobación de los PRR nacionales, así como su implementación</a:t>
            </a:r>
          </a:p>
          <a:p>
            <a:pPr marL="363538" indent="-363538">
              <a:spcBef>
                <a:spcPts val="0"/>
              </a:spcBef>
              <a:spcAft>
                <a:spcPts val="1200"/>
              </a:spcAft>
              <a:buFont typeface="+mj-lt"/>
              <a:buAutoNum type="arabicPeriod"/>
            </a:pPr>
            <a:r>
              <a:rPr lang="es-ES" sz="1600" b="1" dirty="0"/>
              <a:t>Equilibrio de funciones para los Estados miembros, la CE y el Consejo (aumentar la implicación nacional)</a:t>
            </a:r>
          </a:p>
          <a:p>
            <a:pPr marL="363538" indent="-363538">
              <a:spcBef>
                <a:spcPts val="0"/>
              </a:spcBef>
              <a:spcAft>
                <a:spcPts val="1200"/>
              </a:spcAft>
              <a:buFont typeface="+mj-lt"/>
              <a:buAutoNum type="arabicPeriod"/>
            </a:pPr>
            <a:r>
              <a:rPr lang="es-ES" sz="1600" b="1" dirty="0"/>
              <a:t>Los desembolsos se condicionan al cumplimiento de hitos y metas (generan incentivos positivos y rendición de cuentas para inversiones productivas y reformas).</a:t>
            </a:r>
          </a:p>
          <a:p>
            <a:pPr marL="363538" indent="-363538">
              <a:spcBef>
                <a:spcPts val="0"/>
              </a:spcBef>
              <a:spcAft>
                <a:spcPts val="1200"/>
              </a:spcAft>
              <a:buFont typeface="Arial" panose="020B0604020202020204" pitchFamily="34" charset="0"/>
              <a:buChar char="•"/>
            </a:pPr>
            <a:r>
              <a:rPr lang="es-ES" sz="2400" b="1" dirty="0"/>
              <a:t>Conclusión: Los PRR incluyen una composición favorable al crecimiento de los gastos financiados por el FRR en los Estados miembros de la zona del euro (ayudan a alcanzar los objetivos de las OCA)</a:t>
            </a:r>
            <a:endParaRPr lang="en-US" sz="2200" b="0" i="0" dirty="0">
              <a:solidFill>
                <a:srgbClr val="3E4951"/>
              </a:solidFill>
              <a:effectLst/>
              <a:latin typeface="Source Sans"/>
            </a:endParaRPr>
          </a:p>
          <a:p>
            <a:pPr marL="839026" lvl="2" indent="-363538">
              <a:spcBef>
                <a:spcPts val="0"/>
              </a:spcBef>
              <a:spcAft>
                <a:spcPts val="1200"/>
              </a:spcAft>
              <a:buFont typeface="Arial" panose="020B0604020202020204" pitchFamily="34" charset="0"/>
              <a:buChar char="•"/>
            </a:pPr>
            <a:endParaRPr lang="es-ES" sz="2000" b="0" i="0" dirty="0">
              <a:solidFill>
                <a:srgbClr val="3E4951"/>
              </a:solidFill>
              <a:effectLst/>
            </a:endParaRPr>
          </a:p>
          <a:p>
            <a:pPr marL="656146" lvl="1" indent="-363538">
              <a:spcBef>
                <a:spcPts val="0"/>
              </a:spcBef>
              <a:spcAft>
                <a:spcPts val="1200"/>
              </a:spcAft>
              <a:buFont typeface="Arial" panose="020B0604020202020204" pitchFamily="34" charset="0"/>
              <a:buChar char="•"/>
            </a:pPr>
            <a:endParaRPr lang="en-US" sz="2400" b="0" i="0" dirty="0">
              <a:solidFill>
                <a:srgbClr val="3E4951"/>
              </a:solidFill>
              <a:effectLst/>
              <a:latin typeface="Source Sans"/>
            </a:endParaRPr>
          </a:p>
          <a:p>
            <a:pPr marL="656146" lvl="1" indent="-363538">
              <a:spcBef>
                <a:spcPts val="0"/>
              </a:spcBef>
              <a:spcAft>
                <a:spcPts val="1200"/>
              </a:spcAft>
              <a:buFont typeface="Arial" panose="020B0604020202020204" pitchFamily="34" charset="0"/>
              <a:buChar char="•"/>
            </a:pPr>
            <a:endParaRPr lang="en-GB" sz="2200" b="1" dirty="0"/>
          </a:p>
          <a:p>
            <a:pPr marL="0" indent="0">
              <a:spcBef>
                <a:spcPts val="0"/>
              </a:spcBef>
              <a:spcAft>
                <a:spcPts val="1200"/>
              </a:spcAft>
              <a:buNone/>
            </a:pPr>
            <a:endParaRPr lang="en-GB" sz="2400" b="1" dirty="0"/>
          </a:p>
          <a:p>
            <a:pPr marL="656146" lvl="1" indent="-363538">
              <a:spcBef>
                <a:spcPts val="0"/>
              </a:spcBef>
              <a:spcAft>
                <a:spcPts val="1200"/>
              </a:spcAft>
              <a:buFont typeface="Arial" panose="020B0604020202020204" pitchFamily="34" charset="0"/>
              <a:buChar char="•"/>
            </a:pPr>
            <a:endParaRPr lang="en-US" sz="2200" dirty="0"/>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000" b="1" dirty="0">
                <a:solidFill>
                  <a:schemeClr val="tx1">
                    <a:lumMod val="85000"/>
                    <a:lumOff val="15000"/>
                  </a:schemeClr>
                </a:solidFill>
              </a:rPr>
              <a:t>4. CRISIS COVID: NEXT GENERATION EU (IV)</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58310895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66800" y="1772816"/>
            <a:ext cx="10058400" cy="4968552"/>
          </a:xfrm>
        </p:spPr>
        <p:txBody>
          <a:bodyPr>
            <a:noAutofit/>
          </a:bodyPr>
          <a:lstStyle/>
          <a:p>
            <a:pPr marL="363538" indent="-363538">
              <a:spcBef>
                <a:spcPts val="0"/>
              </a:spcBef>
              <a:spcAft>
                <a:spcPts val="1200"/>
              </a:spcAft>
              <a:buFont typeface="Arial" panose="020B0604020202020204" pitchFamily="34" charset="0"/>
              <a:buChar char="•"/>
            </a:pPr>
            <a:r>
              <a:rPr lang="en-US" sz="2400" b="1" dirty="0"/>
              <a:t>Recovery and Resilience Facility</a:t>
            </a:r>
            <a:r>
              <a:rPr lang="en-US" sz="2000" dirty="0"/>
              <a:t>: </a:t>
            </a:r>
            <a:r>
              <a:rPr lang="en-US" sz="2400" b="1" dirty="0"/>
              <a:t>Governance</a:t>
            </a:r>
            <a:endParaRPr lang="en-US" sz="2400" dirty="0"/>
          </a:p>
          <a:p>
            <a:pPr marL="363538" indent="-363538">
              <a:spcBef>
                <a:spcPts val="0"/>
              </a:spcBef>
              <a:spcAft>
                <a:spcPts val="1200"/>
              </a:spcAft>
              <a:buFont typeface="Arial" panose="020B0604020202020204" pitchFamily="34" charset="0"/>
              <a:buChar char="•"/>
            </a:pPr>
            <a:endParaRPr lang="en-US" sz="2200" b="0" i="0" dirty="0">
              <a:solidFill>
                <a:srgbClr val="3E4951"/>
              </a:solidFill>
              <a:effectLst/>
              <a:latin typeface="Source Sans"/>
            </a:endParaRPr>
          </a:p>
          <a:p>
            <a:pPr marL="839026" lvl="2" indent="-363538">
              <a:spcBef>
                <a:spcPts val="0"/>
              </a:spcBef>
              <a:spcAft>
                <a:spcPts val="1200"/>
              </a:spcAft>
              <a:buFont typeface="Arial" panose="020B0604020202020204" pitchFamily="34" charset="0"/>
              <a:buChar char="•"/>
            </a:pPr>
            <a:endParaRPr lang="es-ES" sz="2000" b="0" i="0" dirty="0">
              <a:solidFill>
                <a:srgbClr val="3E4951"/>
              </a:solidFill>
              <a:effectLst/>
            </a:endParaRPr>
          </a:p>
          <a:p>
            <a:pPr marL="656146" lvl="1" indent="-363538">
              <a:spcBef>
                <a:spcPts val="0"/>
              </a:spcBef>
              <a:spcAft>
                <a:spcPts val="1200"/>
              </a:spcAft>
              <a:buFont typeface="Arial" panose="020B0604020202020204" pitchFamily="34" charset="0"/>
              <a:buChar char="•"/>
            </a:pPr>
            <a:endParaRPr lang="en-US" sz="2400" b="0" i="0" dirty="0">
              <a:solidFill>
                <a:srgbClr val="3E4951"/>
              </a:solidFill>
              <a:effectLst/>
              <a:latin typeface="Source Sans"/>
            </a:endParaRPr>
          </a:p>
          <a:p>
            <a:pPr marL="656146" lvl="1" indent="-363538">
              <a:spcBef>
                <a:spcPts val="0"/>
              </a:spcBef>
              <a:spcAft>
                <a:spcPts val="1200"/>
              </a:spcAft>
              <a:buFont typeface="Arial" panose="020B0604020202020204" pitchFamily="34" charset="0"/>
              <a:buChar char="•"/>
            </a:pPr>
            <a:endParaRPr lang="en-GB" sz="2200" b="1" dirty="0"/>
          </a:p>
          <a:p>
            <a:pPr marL="0" indent="0">
              <a:spcBef>
                <a:spcPts val="0"/>
              </a:spcBef>
              <a:spcAft>
                <a:spcPts val="1200"/>
              </a:spcAft>
              <a:buNone/>
            </a:pPr>
            <a:endParaRPr lang="en-GB" sz="2400" b="1" dirty="0"/>
          </a:p>
          <a:p>
            <a:pPr marL="656146" lvl="1" indent="-363538">
              <a:spcBef>
                <a:spcPts val="0"/>
              </a:spcBef>
              <a:spcAft>
                <a:spcPts val="1200"/>
              </a:spcAft>
              <a:buFont typeface="Arial" panose="020B0604020202020204" pitchFamily="34" charset="0"/>
              <a:buChar char="•"/>
            </a:pPr>
            <a:endParaRPr lang="en-US" sz="2200" dirty="0"/>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4. CRISIS COVID: NEXT GENERATION EU (V)</a:t>
            </a:r>
            <a:endParaRPr lang="es-ES" sz="16800" b="1" dirty="0">
              <a:solidFill>
                <a:schemeClr val="tx1">
                  <a:lumMod val="85000"/>
                  <a:lumOff val="15000"/>
                </a:schemeClr>
              </a:solidFill>
            </a:endParaRPr>
          </a:p>
        </p:txBody>
      </p:sp>
      <p:pic>
        <p:nvPicPr>
          <p:cNvPr id="5" name="Imagen 4">
            <a:extLst>
              <a:ext uri="{FF2B5EF4-FFF2-40B4-BE49-F238E27FC236}">
                <a16:creationId xmlns:a16="http://schemas.microsoft.com/office/drawing/2014/main" id="{C5394670-902B-A8BD-1481-63CDDB90B3E4}"/>
              </a:ext>
            </a:extLst>
          </p:cNvPr>
          <p:cNvPicPr>
            <a:picLocks noChangeAspect="1"/>
          </p:cNvPicPr>
          <p:nvPr/>
        </p:nvPicPr>
        <p:blipFill>
          <a:blip r:embed="rId3"/>
          <a:stretch>
            <a:fillRect/>
          </a:stretch>
        </p:blipFill>
        <p:spPr>
          <a:xfrm>
            <a:off x="1487488" y="2204864"/>
            <a:ext cx="9361040" cy="4051993"/>
          </a:xfrm>
          <a:prstGeom prst="rect">
            <a:avLst/>
          </a:prstGeom>
        </p:spPr>
      </p:pic>
    </p:spTree>
    <p:extLst>
      <p:ext uri="{BB962C8B-B14F-4D97-AF65-F5344CB8AC3E}">
        <p14:creationId xmlns:p14="http://schemas.microsoft.com/office/powerpoint/2010/main" val="269042965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66800" y="1772816"/>
            <a:ext cx="10058400" cy="4968552"/>
          </a:xfrm>
        </p:spPr>
        <p:txBody>
          <a:bodyPr>
            <a:noAutofit/>
          </a:bodyPr>
          <a:lstStyle/>
          <a:p>
            <a:pPr marL="363538" indent="-363538">
              <a:spcBef>
                <a:spcPts val="0"/>
              </a:spcBef>
              <a:spcAft>
                <a:spcPts val="1200"/>
              </a:spcAft>
              <a:buFont typeface="Arial" panose="020B0604020202020204" pitchFamily="34" charset="0"/>
              <a:buChar char="•"/>
            </a:pPr>
            <a:r>
              <a:rPr lang="en-US" sz="2400" b="1" dirty="0"/>
              <a:t>Recovery and Resilience Facility</a:t>
            </a:r>
            <a:r>
              <a:rPr lang="en-US" sz="2000" dirty="0"/>
              <a:t>: </a:t>
            </a:r>
            <a:r>
              <a:rPr lang="en-US" sz="2400" b="1" dirty="0"/>
              <a:t>Governance</a:t>
            </a:r>
            <a:endParaRPr lang="en-US" sz="2400" dirty="0"/>
          </a:p>
          <a:p>
            <a:pPr marL="363538" indent="-363538">
              <a:spcBef>
                <a:spcPts val="0"/>
              </a:spcBef>
              <a:spcAft>
                <a:spcPts val="1200"/>
              </a:spcAft>
              <a:buFont typeface="Arial" panose="020B0604020202020204" pitchFamily="34" charset="0"/>
              <a:buChar char="•"/>
            </a:pPr>
            <a:endParaRPr lang="en-US" sz="2200" b="0" i="0" dirty="0">
              <a:solidFill>
                <a:srgbClr val="3E4951"/>
              </a:solidFill>
              <a:effectLst/>
              <a:latin typeface="Source Sans"/>
            </a:endParaRPr>
          </a:p>
          <a:p>
            <a:pPr marL="839026" lvl="2" indent="-363538">
              <a:spcBef>
                <a:spcPts val="0"/>
              </a:spcBef>
              <a:spcAft>
                <a:spcPts val="1200"/>
              </a:spcAft>
              <a:buFont typeface="Arial" panose="020B0604020202020204" pitchFamily="34" charset="0"/>
              <a:buChar char="•"/>
            </a:pPr>
            <a:endParaRPr lang="es-ES" sz="2000" b="0" i="0" dirty="0">
              <a:solidFill>
                <a:srgbClr val="3E4951"/>
              </a:solidFill>
              <a:effectLst/>
            </a:endParaRPr>
          </a:p>
          <a:p>
            <a:pPr marL="656146" lvl="1" indent="-363538">
              <a:spcBef>
                <a:spcPts val="0"/>
              </a:spcBef>
              <a:spcAft>
                <a:spcPts val="1200"/>
              </a:spcAft>
              <a:buFont typeface="Arial" panose="020B0604020202020204" pitchFamily="34" charset="0"/>
              <a:buChar char="•"/>
            </a:pPr>
            <a:endParaRPr lang="en-US" sz="2400" b="0" i="0" dirty="0">
              <a:solidFill>
                <a:srgbClr val="3E4951"/>
              </a:solidFill>
              <a:effectLst/>
              <a:latin typeface="Source Sans"/>
            </a:endParaRPr>
          </a:p>
          <a:p>
            <a:pPr marL="656146" lvl="1" indent="-363538">
              <a:spcBef>
                <a:spcPts val="0"/>
              </a:spcBef>
              <a:spcAft>
                <a:spcPts val="1200"/>
              </a:spcAft>
              <a:buFont typeface="Arial" panose="020B0604020202020204" pitchFamily="34" charset="0"/>
              <a:buChar char="•"/>
            </a:pPr>
            <a:endParaRPr lang="en-GB" sz="2200" b="1" dirty="0"/>
          </a:p>
          <a:p>
            <a:pPr marL="0" indent="0">
              <a:spcBef>
                <a:spcPts val="0"/>
              </a:spcBef>
              <a:spcAft>
                <a:spcPts val="1200"/>
              </a:spcAft>
              <a:buNone/>
            </a:pPr>
            <a:endParaRPr lang="en-GB" sz="2400" b="1" dirty="0"/>
          </a:p>
          <a:p>
            <a:pPr marL="656146" lvl="1" indent="-363538">
              <a:spcBef>
                <a:spcPts val="0"/>
              </a:spcBef>
              <a:spcAft>
                <a:spcPts val="1200"/>
              </a:spcAft>
              <a:buFont typeface="Arial" panose="020B0604020202020204" pitchFamily="34" charset="0"/>
              <a:buChar char="•"/>
            </a:pPr>
            <a:endParaRPr lang="en-US" sz="2200" dirty="0"/>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4. CRISIS COVID: NEXT GENERATION EU (V)</a:t>
            </a:r>
            <a:endParaRPr lang="es-ES" sz="16800" b="1" dirty="0">
              <a:solidFill>
                <a:schemeClr val="tx1">
                  <a:lumMod val="85000"/>
                  <a:lumOff val="15000"/>
                </a:schemeClr>
              </a:solidFill>
            </a:endParaRPr>
          </a:p>
        </p:txBody>
      </p:sp>
      <p:pic>
        <p:nvPicPr>
          <p:cNvPr id="5" name="Imagen 4">
            <a:extLst>
              <a:ext uri="{FF2B5EF4-FFF2-40B4-BE49-F238E27FC236}">
                <a16:creationId xmlns:a16="http://schemas.microsoft.com/office/drawing/2014/main" id="{C5394670-902B-A8BD-1481-63CDDB90B3E4}"/>
              </a:ext>
            </a:extLst>
          </p:cNvPr>
          <p:cNvPicPr>
            <a:picLocks noChangeAspect="1"/>
          </p:cNvPicPr>
          <p:nvPr/>
        </p:nvPicPr>
        <p:blipFill>
          <a:blip r:embed="rId3"/>
          <a:stretch>
            <a:fillRect/>
          </a:stretch>
        </p:blipFill>
        <p:spPr>
          <a:xfrm>
            <a:off x="1487488" y="2204864"/>
            <a:ext cx="9361040" cy="4051993"/>
          </a:xfrm>
          <a:prstGeom prst="rect">
            <a:avLst/>
          </a:prstGeom>
        </p:spPr>
      </p:pic>
    </p:spTree>
    <p:extLst>
      <p:ext uri="{BB962C8B-B14F-4D97-AF65-F5344CB8AC3E}">
        <p14:creationId xmlns:p14="http://schemas.microsoft.com/office/powerpoint/2010/main" val="245931093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66800" y="1772816"/>
            <a:ext cx="10058400" cy="4968552"/>
          </a:xfrm>
        </p:spPr>
        <p:txBody>
          <a:bodyPr>
            <a:noAutofit/>
          </a:bodyPr>
          <a:lstStyle/>
          <a:p>
            <a:pPr marL="363538" indent="-363538">
              <a:spcBef>
                <a:spcPts val="0"/>
              </a:spcBef>
              <a:spcAft>
                <a:spcPts val="1200"/>
              </a:spcAft>
              <a:buFont typeface="Arial" panose="020B0604020202020204" pitchFamily="34" charset="0"/>
              <a:buChar char="•"/>
            </a:pPr>
            <a:r>
              <a:rPr lang="en-US" sz="2400" b="1" dirty="0"/>
              <a:t>Recovery and Resilience Facility</a:t>
            </a:r>
            <a:r>
              <a:rPr lang="en-US" sz="2000" dirty="0"/>
              <a:t>: </a:t>
            </a:r>
            <a:r>
              <a:rPr lang="en-US" sz="2400" b="1" dirty="0"/>
              <a:t>funding in EU countries </a:t>
            </a:r>
            <a:r>
              <a:rPr lang="en-US" sz="2400" dirty="0"/>
              <a:t>(2021-26, percentage of 2020 GDP)</a:t>
            </a:r>
          </a:p>
          <a:p>
            <a:pPr marL="363538" indent="-363538">
              <a:spcBef>
                <a:spcPts val="0"/>
              </a:spcBef>
              <a:spcAft>
                <a:spcPts val="1200"/>
              </a:spcAft>
              <a:buFont typeface="Arial" panose="020B0604020202020204" pitchFamily="34" charset="0"/>
              <a:buChar char="•"/>
            </a:pPr>
            <a:endParaRPr lang="en-US" sz="2200" b="0" i="0" dirty="0">
              <a:solidFill>
                <a:srgbClr val="3E4951"/>
              </a:solidFill>
              <a:effectLst/>
              <a:latin typeface="Source Sans"/>
            </a:endParaRPr>
          </a:p>
          <a:p>
            <a:pPr marL="839026" lvl="2" indent="-363538">
              <a:spcBef>
                <a:spcPts val="0"/>
              </a:spcBef>
              <a:spcAft>
                <a:spcPts val="1200"/>
              </a:spcAft>
              <a:buFont typeface="Arial" panose="020B0604020202020204" pitchFamily="34" charset="0"/>
              <a:buChar char="•"/>
            </a:pPr>
            <a:endParaRPr lang="es-ES" sz="2000" b="0" i="0" dirty="0">
              <a:solidFill>
                <a:srgbClr val="3E4951"/>
              </a:solidFill>
              <a:effectLst/>
            </a:endParaRPr>
          </a:p>
          <a:p>
            <a:pPr marL="656146" lvl="1" indent="-363538">
              <a:spcBef>
                <a:spcPts val="0"/>
              </a:spcBef>
              <a:spcAft>
                <a:spcPts val="1200"/>
              </a:spcAft>
              <a:buFont typeface="Arial" panose="020B0604020202020204" pitchFamily="34" charset="0"/>
              <a:buChar char="•"/>
            </a:pPr>
            <a:endParaRPr lang="en-US" sz="2400" b="0" i="0" dirty="0">
              <a:solidFill>
                <a:srgbClr val="3E4951"/>
              </a:solidFill>
              <a:effectLst/>
              <a:latin typeface="Source Sans"/>
            </a:endParaRPr>
          </a:p>
          <a:p>
            <a:pPr marL="656146" lvl="1" indent="-363538">
              <a:spcBef>
                <a:spcPts val="0"/>
              </a:spcBef>
              <a:spcAft>
                <a:spcPts val="1200"/>
              </a:spcAft>
              <a:buFont typeface="Arial" panose="020B0604020202020204" pitchFamily="34" charset="0"/>
              <a:buChar char="•"/>
            </a:pPr>
            <a:endParaRPr lang="en-GB" sz="2200" b="1" dirty="0"/>
          </a:p>
          <a:p>
            <a:pPr marL="0" indent="0">
              <a:spcBef>
                <a:spcPts val="0"/>
              </a:spcBef>
              <a:spcAft>
                <a:spcPts val="1200"/>
              </a:spcAft>
              <a:buNone/>
            </a:pPr>
            <a:endParaRPr lang="en-GB" sz="2400" b="1" dirty="0"/>
          </a:p>
          <a:p>
            <a:pPr marL="656146" lvl="1" indent="-363538">
              <a:spcBef>
                <a:spcPts val="0"/>
              </a:spcBef>
              <a:spcAft>
                <a:spcPts val="1200"/>
              </a:spcAft>
              <a:buFont typeface="Arial" panose="020B0604020202020204" pitchFamily="34" charset="0"/>
              <a:buChar char="•"/>
            </a:pPr>
            <a:endParaRPr lang="en-US" sz="2200" dirty="0"/>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4. CRISIS COVID: NEXT GENERATION EU (VI)</a:t>
            </a:r>
            <a:endParaRPr lang="es-ES" sz="16800" b="1" dirty="0">
              <a:solidFill>
                <a:schemeClr val="tx1">
                  <a:lumMod val="85000"/>
                  <a:lumOff val="15000"/>
                </a:schemeClr>
              </a:solidFill>
            </a:endParaRPr>
          </a:p>
        </p:txBody>
      </p:sp>
      <p:pic>
        <p:nvPicPr>
          <p:cNvPr id="6" name="Imagen 5">
            <a:extLst>
              <a:ext uri="{FF2B5EF4-FFF2-40B4-BE49-F238E27FC236}">
                <a16:creationId xmlns:a16="http://schemas.microsoft.com/office/drawing/2014/main" id="{E94897E5-F4A5-1889-32EE-581DF827FA44}"/>
              </a:ext>
            </a:extLst>
          </p:cNvPr>
          <p:cNvPicPr>
            <a:picLocks noChangeAspect="1"/>
          </p:cNvPicPr>
          <p:nvPr/>
        </p:nvPicPr>
        <p:blipFill>
          <a:blip r:embed="rId3"/>
          <a:stretch>
            <a:fillRect/>
          </a:stretch>
        </p:blipFill>
        <p:spPr>
          <a:xfrm>
            <a:off x="2135560" y="2599576"/>
            <a:ext cx="7152506" cy="3637736"/>
          </a:xfrm>
          <a:prstGeom prst="rect">
            <a:avLst/>
          </a:prstGeom>
        </p:spPr>
      </p:pic>
    </p:spTree>
    <p:extLst>
      <p:ext uri="{BB962C8B-B14F-4D97-AF65-F5344CB8AC3E}">
        <p14:creationId xmlns:p14="http://schemas.microsoft.com/office/powerpoint/2010/main" val="14690346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66800" y="1772816"/>
            <a:ext cx="10058400" cy="4464496"/>
          </a:xfrm>
        </p:spPr>
        <p:txBody>
          <a:bodyPr>
            <a:noAutofit/>
          </a:bodyPr>
          <a:lstStyle/>
          <a:p>
            <a:pPr marL="363538" indent="-363538">
              <a:spcBef>
                <a:spcPts val="0"/>
              </a:spcBef>
              <a:spcAft>
                <a:spcPts val="1200"/>
              </a:spcAft>
              <a:buFont typeface="Arial" panose="020B0604020202020204" pitchFamily="34" charset="0"/>
              <a:buChar char="•"/>
            </a:pPr>
            <a:r>
              <a:rPr lang="es-ES" sz="2400" b="1" dirty="0"/>
              <a:t>Efectos positivos:</a:t>
            </a:r>
          </a:p>
          <a:p>
            <a:pPr marL="363538" indent="-363538">
              <a:spcBef>
                <a:spcPts val="0"/>
              </a:spcBef>
              <a:spcAft>
                <a:spcPts val="1200"/>
              </a:spcAft>
              <a:buFont typeface="+mj-lt"/>
              <a:buAutoNum type="arabicPeriod"/>
            </a:pPr>
            <a:r>
              <a:rPr lang="es-ES" sz="1800" b="1" dirty="0"/>
              <a:t>Contribución positiva a la recuperación en la zona del euro/UE (estimaciones BCE)</a:t>
            </a:r>
          </a:p>
          <a:p>
            <a:pPr marL="363538" indent="-363538">
              <a:spcBef>
                <a:spcPts val="0"/>
              </a:spcBef>
              <a:spcAft>
                <a:spcPts val="1200"/>
              </a:spcAft>
              <a:buFont typeface="+mj-lt"/>
              <a:buAutoNum type="arabicPeriod"/>
            </a:pPr>
            <a:r>
              <a:rPr lang="es-ES" sz="1800" b="1" dirty="0"/>
              <a:t>Mayor impacto macroeconómico a medio plazo (efectos de confianza + reformas estructurales)</a:t>
            </a:r>
          </a:p>
          <a:p>
            <a:pPr marL="363538" indent="-363538">
              <a:spcBef>
                <a:spcPts val="0"/>
              </a:spcBef>
              <a:spcAft>
                <a:spcPts val="1200"/>
              </a:spcAft>
              <a:buFont typeface="+mj-lt"/>
              <a:buAutoNum type="arabicPeriod"/>
            </a:pPr>
            <a:r>
              <a:rPr lang="es-ES" sz="1800" dirty="0"/>
              <a:t>La combinación de reformas incorporada en los PRR aprovecha las sinergias con las inversiones públicas financiadas por el FRR y, por lo tanto, podría aumentar la eficacia del NGEU en la modernización de las economías de la zona del euro.</a:t>
            </a:r>
          </a:p>
          <a:p>
            <a:pPr marL="363538" indent="-363538">
              <a:spcBef>
                <a:spcPts val="0"/>
              </a:spcBef>
              <a:spcAft>
                <a:spcPts val="1200"/>
              </a:spcAft>
              <a:buFont typeface="+mj-lt"/>
              <a:buAutoNum type="arabicPeriod"/>
            </a:pPr>
            <a:r>
              <a:rPr lang="es-ES" sz="1800" b="1" dirty="0"/>
              <a:t>Reducir las divergencias entre países que la crisis pandémica ha exacerbado aún más </a:t>
            </a:r>
          </a:p>
          <a:p>
            <a:pPr marL="363538" indent="-363538">
              <a:spcBef>
                <a:spcPts val="0"/>
              </a:spcBef>
              <a:spcAft>
                <a:spcPts val="1200"/>
              </a:spcAft>
              <a:buFont typeface="Arial" panose="020B0604020202020204" pitchFamily="34" charset="0"/>
              <a:buChar char="•"/>
            </a:pPr>
            <a:r>
              <a:rPr lang="es-ES" sz="1800" dirty="0"/>
              <a:t>Los países que reciben mayores fondos del RRF se han comprometido a realizar más</a:t>
            </a:r>
            <a:r>
              <a:rPr lang="es-ES" sz="1800" b="1" dirty="0"/>
              <a:t> reformas </a:t>
            </a:r>
            <a:r>
              <a:rPr lang="es-ES" sz="1800" dirty="0"/>
              <a:t>estructurales que sus pares, lo que favorece la convergencia económica en la zona del euro (por ejemplo, España).</a:t>
            </a:r>
          </a:p>
          <a:p>
            <a:pPr marL="363538" indent="-363538">
              <a:spcBef>
                <a:spcPts val="0"/>
              </a:spcBef>
              <a:spcAft>
                <a:spcPts val="1200"/>
              </a:spcAft>
              <a:buFont typeface="Arial" panose="020B0604020202020204" pitchFamily="34" charset="0"/>
              <a:buChar char="•"/>
            </a:pPr>
            <a:r>
              <a:rPr lang="es-ES" sz="1800" b="1" dirty="0"/>
              <a:t>Riesgos a la baja: </a:t>
            </a:r>
          </a:p>
          <a:p>
            <a:pPr marL="363538" indent="-363538">
              <a:spcBef>
                <a:spcPts val="0"/>
              </a:spcBef>
              <a:spcAft>
                <a:spcPts val="1200"/>
              </a:spcAft>
              <a:buFont typeface="+mj-lt"/>
              <a:buAutoNum type="arabicPeriod"/>
            </a:pPr>
            <a:r>
              <a:rPr lang="es-ES" sz="1800" dirty="0">
                <a:solidFill>
                  <a:srgbClr val="0070C0"/>
                </a:solidFill>
              </a:rPr>
              <a:t>Tasas de absorción inferiores a las esperadas </a:t>
            </a:r>
            <a:r>
              <a:rPr lang="es-ES" sz="1800" dirty="0"/>
              <a:t>y </a:t>
            </a:r>
            <a:r>
              <a:rPr lang="es-ES" sz="1800" dirty="0">
                <a:solidFill>
                  <a:srgbClr val="00B0F0"/>
                </a:solidFill>
              </a:rPr>
              <a:t>reducción de la inversión no incluida en el FRR</a:t>
            </a:r>
          </a:p>
          <a:p>
            <a:pPr marL="363538" indent="-363538">
              <a:spcBef>
                <a:spcPts val="0"/>
              </a:spcBef>
              <a:spcAft>
                <a:spcPts val="1200"/>
              </a:spcAft>
              <a:buFont typeface="+mj-lt"/>
              <a:buAutoNum type="arabicPeriod"/>
            </a:pPr>
            <a:r>
              <a:rPr lang="es-ES" sz="1800" dirty="0"/>
              <a:t>Financiamiento reasignado a categorías de gasto menos productivas</a:t>
            </a:r>
            <a:r>
              <a:rPr lang="es-ES" sz="1800" b="1" dirty="0"/>
              <a:t>.</a:t>
            </a:r>
            <a:endParaRPr lang="en-US" sz="2400" dirty="0"/>
          </a:p>
          <a:p>
            <a:pPr marL="363538" indent="-363538">
              <a:spcBef>
                <a:spcPts val="0"/>
              </a:spcBef>
              <a:spcAft>
                <a:spcPts val="1200"/>
              </a:spcAft>
              <a:buFont typeface="Arial" panose="020B0604020202020204" pitchFamily="34" charset="0"/>
              <a:buChar char="•"/>
            </a:pPr>
            <a:endParaRPr lang="en-US" sz="2200" b="0" i="0" dirty="0">
              <a:solidFill>
                <a:srgbClr val="3E4951"/>
              </a:solidFill>
              <a:effectLst/>
            </a:endParaRPr>
          </a:p>
          <a:p>
            <a:pPr marL="839026" lvl="2" indent="-363538">
              <a:spcBef>
                <a:spcPts val="0"/>
              </a:spcBef>
              <a:spcAft>
                <a:spcPts val="1200"/>
              </a:spcAft>
              <a:buFont typeface="Arial" panose="020B0604020202020204" pitchFamily="34" charset="0"/>
              <a:buChar char="•"/>
            </a:pPr>
            <a:endParaRPr lang="es-ES" sz="2000" b="0" i="0" dirty="0">
              <a:solidFill>
                <a:srgbClr val="3E4951"/>
              </a:solidFill>
              <a:effectLst/>
            </a:endParaRPr>
          </a:p>
          <a:p>
            <a:pPr marL="656146" lvl="1" indent="-363538">
              <a:spcBef>
                <a:spcPts val="0"/>
              </a:spcBef>
              <a:spcAft>
                <a:spcPts val="1200"/>
              </a:spcAft>
              <a:buFont typeface="Arial" panose="020B0604020202020204" pitchFamily="34" charset="0"/>
              <a:buChar char="•"/>
            </a:pPr>
            <a:endParaRPr lang="en-US" sz="2400" b="0" i="0" dirty="0">
              <a:solidFill>
                <a:srgbClr val="3E4951"/>
              </a:solidFill>
              <a:effectLst/>
            </a:endParaRPr>
          </a:p>
          <a:p>
            <a:pPr marL="656146" lvl="1" indent="-363538">
              <a:spcBef>
                <a:spcPts val="0"/>
              </a:spcBef>
              <a:spcAft>
                <a:spcPts val="1200"/>
              </a:spcAft>
              <a:buFont typeface="Arial" panose="020B0604020202020204" pitchFamily="34" charset="0"/>
              <a:buChar char="•"/>
            </a:pPr>
            <a:endParaRPr lang="en-GB" sz="2200" b="1" dirty="0"/>
          </a:p>
          <a:p>
            <a:pPr marL="0" indent="0">
              <a:spcBef>
                <a:spcPts val="0"/>
              </a:spcBef>
              <a:spcAft>
                <a:spcPts val="1200"/>
              </a:spcAft>
              <a:buNone/>
            </a:pPr>
            <a:endParaRPr lang="en-GB" sz="2400" b="1" dirty="0"/>
          </a:p>
          <a:p>
            <a:pPr marL="656146" lvl="1" indent="-363538">
              <a:spcBef>
                <a:spcPts val="0"/>
              </a:spcBef>
              <a:spcAft>
                <a:spcPts val="1200"/>
              </a:spcAft>
              <a:buFont typeface="Arial" panose="020B0604020202020204" pitchFamily="34" charset="0"/>
              <a:buChar char="•"/>
            </a:pPr>
            <a:endParaRPr lang="en-US" sz="2200" dirty="0"/>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4. CRISIS COVID: NEXT GENERATION EU (VII)</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326427688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66800" y="1988840"/>
            <a:ext cx="10058400" cy="4536504"/>
          </a:xfrm>
        </p:spPr>
        <p:txBody>
          <a:bodyPr>
            <a:noAutofit/>
          </a:bodyPr>
          <a:lstStyle/>
          <a:p>
            <a:pPr marL="363538" indent="-363538">
              <a:spcBef>
                <a:spcPts val="0"/>
              </a:spcBef>
              <a:spcAft>
                <a:spcPts val="1200"/>
              </a:spcAft>
              <a:buFont typeface="Arial" panose="020B0604020202020204" pitchFamily="34" charset="0"/>
              <a:buChar char="•"/>
            </a:pPr>
            <a:r>
              <a:rPr lang="es-ES" sz="2400" b="1" dirty="0"/>
              <a:t>Otras medidas incluyeron: </a:t>
            </a:r>
          </a:p>
          <a:p>
            <a:pPr marL="363538" indent="-363538">
              <a:spcBef>
                <a:spcPts val="0"/>
              </a:spcBef>
              <a:spcAft>
                <a:spcPts val="1200"/>
              </a:spcAft>
              <a:buFont typeface="Arial" panose="020B0604020202020204" pitchFamily="34" charset="0"/>
              <a:buChar char="•"/>
            </a:pPr>
            <a:r>
              <a:rPr lang="es-ES" sz="2400" dirty="0"/>
              <a:t>La Comisión </a:t>
            </a:r>
            <a:r>
              <a:rPr lang="es-ES" sz="2400" dirty="0">
                <a:solidFill>
                  <a:srgbClr val="00B0F0"/>
                </a:solidFill>
              </a:rPr>
              <a:t>activó la cláusula general de salvaguardia </a:t>
            </a:r>
            <a:r>
              <a:rPr lang="es-ES" sz="2400" dirty="0"/>
              <a:t>del PEC</a:t>
            </a:r>
          </a:p>
          <a:p>
            <a:pPr marL="363538" indent="-363538">
              <a:spcBef>
                <a:spcPts val="0"/>
              </a:spcBef>
              <a:spcAft>
                <a:spcPts val="1200"/>
              </a:spcAft>
              <a:buFont typeface="Arial" panose="020B0604020202020204" pitchFamily="34" charset="0"/>
              <a:buChar char="•"/>
            </a:pPr>
            <a:r>
              <a:rPr lang="es-ES" sz="2400" dirty="0"/>
              <a:t>Permitió a los Estados miembros </a:t>
            </a:r>
            <a:r>
              <a:rPr lang="es-ES" sz="2400" dirty="0">
                <a:solidFill>
                  <a:srgbClr val="00B0F0"/>
                </a:solidFill>
              </a:rPr>
              <a:t>adoptar las medidas presupuestarias necesarias para hacer frente a la pandemia </a:t>
            </a:r>
            <a:r>
              <a:rPr lang="es-ES" sz="2400" dirty="0"/>
              <a:t>(por ejemplo, permitió a los Estados miembros del componente preventivo desviarse temporalmente de su respectiva senda de ajuste hacia el objetivo a medio plazo).</a:t>
            </a:r>
          </a:p>
          <a:p>
            <a:pPr marL="363538" indent="-363538">
              <a:spcBef>
                <a:spcPts val="0"/>
              </a:spcBef>
              <a:spcAft>
                <a:spcPts val="1200"/>
              </a:spcAft>
              <a:buFont typeface="Arial" panose="020B0604020202020204" pitchFamily="34" charset="0"/>
              <a:buChar char="•"/>
            </a:pPr>
            <a:r>
              <a:rPr lang="es-ES" sz="1600" b="1" dirty="0"/>
              <a:t>Modificación de la normativa del MEDE para permitir su uso como respaldo para la resolución bancaria. </a:t>
            </a:r>
          </a:p>
          <a:p>
            <a:pPr marL="363538" indent="-363538">
              <a:spcBef>
                <a:spcPts val="0"/>
              </a:spcBef>
              <a:spcAft>
                <a:spcPts val="1200"/>
              </a:spcAft>
              <a:buFont typeface="Arial" panose="020B0604020202020204" pitchFamily="34" charset="0"/>
              <a:buChar char="•"/>
            </a:pPr>
            <a:r>
              <a:rPr lang="es-ES" sz="1600" b="1" dirty="0">
                <a:solidFill>
                  <a:srgbClr val="002060"/>
                </a:solidFill>
              </a:rPr>
              <a:t>El mecanismo de resolución cuenta ahora con un respaldo financiero</a:t>
            </a:r>
            <a:r>
              <a:rPr lang="es-ES" sz="1600" dirty="0"/>
              <a:t>, un paso más para la unión bancaria</a:t>
            </a:r>
          </a:p>
          <a:p>
            <a:pPr marL="363538" indent="-363538">
              <a:spcBef>
                <a:spcPts val="0"/>
              </a:spcBef>
              <a:spcAft>
                <a:spcPts val="1200"/>
              </a:spcAft>
              <a:buFont typeface="Arial" panose="020B0604020202020204" pitchFamily="34" charset="0"/>
              <a:buChar char="•"/>
            </a:pPr>
            <a:r>
              <a:rPr lang="es-ES" sz="1600" dirty="0">
                <a:solidFill>
                  <a:srgbClr val="00B0F0"/>
                </a:solidFill>
              </a:rPr>
              <a:t>Marco temporal de ayudas estatales (En la práctica barra libre a las ayudas de estado)</a:t>
            </a:r>
          </a:p>
          <a:p>
            <a:pPr marL="363538" indent="-363538">
              <a:spcBef>
                <a:spcPts val="0"/>
              </a:spcBef>
              <a:spcAft>
                <a:spcPts val="1200"/>
              </a:spcAft>
              <a:buFont typeface="Arial" panose="020B0604020202020204" pitchFamily="34" charset="0"/>
              <a:buChar char="•"/>
            </a:pPr>
            <a:r>
              <a:rPr lang="es-ES" sz="1600" dirty="0"/>
              <a:t>Introdujo una </a:t>
            </a:r>
            <a:r>
              <a:rPr lang="es-ES" sz="1600" b="1" dirty="0">
                <a:solidFill>
                  <a:srgbClr val="002060"/>
                </a:solidFill>
              </a:rPr>
              <a:t>mayor flexibilidad en las normas de ayuda estatal </a:t>
            </a:r>
            <a:r>
              <a:rPr lang="es-ES" sz="1600" dirty="0"/>
              <a:t>para apoyar la economía en el contexto del brote de coronavirus.</a:t>
            </a:r>
            <a:endParaRPr lang="en-GB" sz="1600" dirty="0"/>
          </a:p>
          <a:p>
            <a:pPr marL="0" indent="0">
              <a:spcBef>
                <a:spcPts val="0"/>
              </a:spcBef>
              <a:spcAft>
                <a:spcPts val="1200"/>
              </a:spcAft>
              <a:buNone/>
            </a:pPr>
            <a:endParaRPr lang="en-GB" sz="2400" b="1" dirty="0"/>
          </a:p>
          <a:p>
            <a:pPr marL="656146" lvl="1" indent="-363538">
              <a:spcBef>
                <a:spcPts val="0"/>
              </a:spcBef>
              <a:spcAft>
                <a:spcPts val="1200"/>
              </a:spcAft>
              <a:buFont typeface="Arial" panose="020B0604020202020204" pitchFamily="34" charset="0"/>
              <a:buChar char="•"/>
            </a:pPr>
            <a:endParaRPr lang="en-US" sz="2200" dirty="0"/>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4. CRISIS COVID: OTRAS MEDIDAS DEL NGEU</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253549440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1F8DE8-5BC9-4462-824E-AD94949AB4DE}"/>
              </a:ext>
            </a:extLst>
          </p:cNvPr>
          <p:cNvSpPr>
            <a:spLocks noGrp="1"/>
          </p:cNvSpPr>
          <p:nvPr>
            <p:ph type="title"/>
          </p:nvPr>
        </p:nvSpPr>
        <p:spPr>
          <a:xfrm>
            <a:off x="1094800" y="908720"/>
            <a:ext cx="8229600" cy="706090"/>
          </a:xfrm>
        </p:spPr>
        <p:txBody>
          <a:bodyPr>
            <a:noAutofit/>
          </a:bodyPr>
          <a:lstStyle/>
          <a:p>
            <a:br>
              <a:rPr lang="en-GB" sz="4200" dirty="0"/>
            </a:br>
            <a:r>
              <a:rPr lang="en-GB" sz="4200" b="1" dirty="0">
                <a:solidFill>
                  <a:schemeClr val="tx1">
                    <a:lumMod val="85000"/>
                    <a:lumOff val="15000"/>
                  </a:schemeClr>
                </a:solidFill>
              </a:rPr>
              <a:t>AGENDA</a:t>
            </a:r>
            <a:endParaRPr lang="es-ES" sz="4200" b="1" dirty="0">
              <a:solidFill>
                <a:schemeClr val="tx1">
                  <a:lumMod val="85000"/>
                  <a:lumOff val="15000"/>
                </a:schemeClr>
              </a:solidFill>
            </a:endParaRPr>
          </a:p>
        </p:txBody>
      </p:sp>
      <p:sp>
        <p:nvSpPr>
          <p:cNvPr id="5" name="Marcador de contenido 4">
            <a:extLst>
              <a:ext uri="{FF2B5EF4-FFF2-40B4-BE49-F238E27FC236}">
                <a16:creationId xmlns:a16="http://schemas.microsoft.com/office/drawing/2014/main" id="{9A448019-9BAB-D27E-3703-74522E132A4A}"/>
              </a:ext>
            </a:extLst>
          </p:cNvPr>
          <p:cNvSpPr>
            <a:spLocks noGrp="1"/>
          </p:cNvSpPr>
          <p:nvPr>
            <p:ph idx="1"/>
          </p:nvPr>
        </p:nvSpPr>
        <p:spPr/>
        <p:txBody>
          <a:bodyPr>
            <a:normAutofit/>
          </a:bodyPr>
          <a:lstStyle/>
          <a:p>
            <a:r>
              <a:rPr lang="es-ES" sz="2800" b="1" dirty="0">
                <a:solidFill>
                  <a:schemeClr val="tx1"/>
                </a:solidFill>
              </a:rPr>
              <a:t>1. EU </a:t>
            </a:r>
            <a:r>
              <a:rPr lang="es-ES" sz="2800" b="1" dirty="0" err="1">
                <a:solidFill>
                  <a:schemeClr val="tx1"/>
                </a:solidFill>
              </a:rPr>
              <a:t>Institutions</a:t>
            </a:r>
            <a:endParaRPr lang="es-ES" sz="2800" b="1" dirty="0">
              <a:solidFill>
                <a:schemeClr val="tx1"/>
              </a:solidFill>
            </a:endParaRPr>
          </a:p>
          <a:p>
            <a:r>
              <a:rPr lang="es-ES" sz="2800" b="1" dirty="0"/>
              <a:t>2. </a:t>
            </a:r>
            <a:r>
              <a:rPr lang="es-ES" sz="2800" b="1" dirty="0" err="1"/>
              <a:t>Founding</a:t>
            </a:r>
            <a:r>
              <a:rPr lang="es-ES" sz="2800" b="1" dirty="0"/>
              <a:t> </a:t>
            </a:r>
            <a:r>
              <a:rPr lang="es-ES" sz="2800" b="1" dirty="0" err="1"/>
              <a:t>architecture</a:t>
            </a:r>
            <a:r>
              <a:rPr lang="es-ES" sz="2800" b="1" dirty="0"/>
              <a:t> (1992-2009)</a:t>
            </a:r>
          </a:p>
          <a:p>
            <a:r>
              <a:rPr lang="es-ES" sz="2800" b="1" dirty="0"/>
              <a:t>3. </a:t>
            </a:r>
            <a:r>
              <a:rPr lang="es-ES" sz="2800" b="1" dirty="0" err="1"/>
              <a:t>The</a:t>
            </a:r>
            <a:r>
              <a:rPr lang="es-ES" sz="2800" b="1" dirty="0"/>
              <a:t> </a:t>
            </a:r>
            <a:r>
              <a:rPr lang="es-ES" sz="2800" b="1" dirty="0" err="1"/>
              <a:t>eurozone</a:t>
            </a:r>
            <a:r>
              <a:rPr lang="es-ES" sz="2800" b="1" dirty="0"/>
              <a:t> crisis &amp; </a:t>
            </a:r>
            <a:r>
              <a:rPr lang="es-ES" sz="2800" b="1" dirty="0" err="1"/>
              <a:t>reform</a:t>
            </a:r>
            <a:r>
              <a:rPr lang="es-ES" sz="2800" b="1" dirty="0"/>
              <a:t> (2009-2015)</a:t>
            </a:r>
          </a:p>
          <a:p>
            <a:r>
              <a:rPr lang="es-ES" sz="2800" b="1" dirty="0"/>
              <a:t>4. Covid-19 crisis (2020-2021)</a:t>
            </a:r>
          </a:p>
          <a:p>
            <a:r>
              <a:rPr lang="es-ES" sz="2800" b="1" dirty="0">
                <a:solidFill>
                  <a:schemeClr val="accent1">
                    <a:lumMod val="75000"/>
                  </a:schemeClr>
                </a:solidFill>
              </a:rPr>
              <a:t>5. </a:t>
            </a:r>
            <a:r>
              <a:rPr lang="es-ES" sz="2800" b="1" dirty="0" err="1">
                <a:solidFill>
                  <a:schemeClr val="accent1">
                    <a:lumMod val="75000"/>
                  </a:schemeClr>
                </a:solidFill>
              </a:rPr>
              <a:t>Russian</a:t>
            </a:r>
            <a:r>
              <a:rPr lang="es-ES" sz="2800" b="1" dirty="0">
                <a:solidFill>
                  <a:schemeClr val="accent1">
                    <a:lumMod val="75000"/>
                  </a:schemeClr>
                </a:solidFill>
              </a:rPr>
              <a:t> </a:t>
            </a:r>
            <a:r>
              <a:rPr lang="es-ES" sz="2800" b="1" dirty="0" err="1">
                <a:solidFill>
                  <a:schemeClr val="accent1">
                    <a:lumMod val="75000"/>
                  </a:schemeClr>
                </a:solidFill>
              </a:rPr>
              <a:t>invasion</a:t>
            </a:r>
            <a:r>
              <a:rPr lang="es-ES" sz="2800" b="1" dirty="0">
                <a:solidFill>
                  <a:schemeClr val="accent1">
                    <a:lumMod val="75000"/>
                  </a:schemeClr>
                </a:solidFill>
              </a:rPr>
              <a:t> </a:t>
            </a:r>
            <a:r>
              <a:rPr lang="es-ES" sz="2800" b="1" dirty="0" err="1">
                <a:solidFill>
                  <a:schemeClr val="accent1">
                    <a:lumMod val="75000"/>
                  </a:schemeClr>
                </a:solidFill>
              </a:rPr>
              <a:t>of</a:t>
            </a:r>
            <a:r>
              <a:rPr lang="es-ES" sz="2800" b="1" dirty="0">
                <a:solidFill>
                  <a:schemeClr val="accent1">
                    <a:lumMod val="75000"/>
                  </a:schemeClr>
                </a:solidFill>
              </a:rPr>
              <a:t> </a:t>
            </a:r>
            <a:r>
              <a:rPr lang="es-ES" sz="2800" b="1" dirty="0" err="1">
                <a:solidFill>
                  <a:schemeClr val="accent1">
                    <a:lumMod val="75000"/>
                  </a:schemeClr>
                </a:solidFill>
              </a:rPr>
              <a:t>Ukraine</a:t>
            </a:r>
            <a:r>
              <a:rPr lang="es-ES" sz="2800" b="1" dirty="0">
                <a:solidFill>
                  <a:schemeClr val="accent1">
                    <a:lumMod val="75000"/>
                  </a:schemeClr>
                </a:solidFill>
              </a:rPr>
              <a:t> (2022-2023)</a:t>
            </a:r>
          </a:p>
          <a:p>
            <a:r>
              <a:rPr lang="es-ES" sz="2800" b="1" dirty="0"/>
              <a:t>6. </a:t>
            </a:r>
            <a:r>
              <a:rPr lang="es-ES" sz="2800" b="1" dirty="0" err="1"/>
              <a:t>Economic</a:t>
            </a:r>
            <a:r>
              <a:rPr lang="es-ES" sz="2800" b="1" dirty="0"/>
              <a:t> </a:t>
            </a:r>
            <a:r>
              <a:rPr lang="es-ES" sz="2800" b="1" dirty="0" err="1"/>
              <a:t>Governance</a:t>
            </a:r>
            <a:r>
              <a:rPr lang="es-ES" sz="2800" b="1" dirty="0"/>
              <a:t> </a:t>
            </a:r>
            <a:r>
              <a:rPr lang="es-ES" sz="2800" b="1" dirty="0" err="1"/>
              <a:t>reform</a:t>
            </a:r>
            <a:r>
              <a:rPr lang="es-ES" sz="2800" b="1" dirty="0"/>
              <a:t> (2024)</a:t>
            </a:r>
          </a:p>
          <a:p>
            <a:r>
              <a:rPr lang="es-ES" sz="2800" b="1" dirty="0"/>
              <a:t>7. </a:t>
            </a:r>
            <a:r>
              <a:rPr lang="es-ES" sz="2800" b="1" dirty="0" err="1"/>
              <a:t>Spanish</a:t>
            </a:r>
            <a:r>
              <a:rPr lang="es-ES" sz="2800" b="1" dirty="0"/>
              <a:t> case</a:t>
            </a:r>
          </a:p>
          <a:p>
            <a:endParaRPr lang="es-ES" dirty="0"/>
          </a:p>
        </p:txBody>
      </p:sp>
    </p:spTree>
    <p:extLst>
      <p:ext uri="{BB962C8B-B14F-4D97-AF65-F5344CB8AC3E}">
        <p14:creationId xmlns:p14="http://schemas.microsoft.com/office/powerpoint/2010/main" val="274605399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1F8DE8-5BC9-4462-824E-AD94949AB4DE}"/>
              </a:ext>
            </a:extLst>
          </p:cNvPr>
          <p:cNvSpPr>
            <a:spLocks noGrp="1"/>
          </p:cNvSpPr>
          <p:nvPr>
            <p:ph type="title"/>
          </p:nvPr>
        </p:nvSpPr>
        <p:spPr>
          <a:xfrm>
            <a:off x="1094800" y="908720"/>
            <a:ext cx="8229600" cy="706090"/>
          </a:xfrm>
        </p:spPr>
        <p:txBody>
          <a:bodyPr>
            <a:noAutofit/>
          </a:bodyPr>
          <a:lstStyle/>
          <a:p>
            <a:br>
              <a:rPr lang="en-GB" sz="4200" dirty="0"/>
            </a:br>
            <a:r>
              <a:rPr lang="en-GB" sz="4200" b="1" dirty="0">
                <a:solidFill>
                  <a:schemeClr val="tx1">
                    <a:lumMod val="85000"/>
                    <a:lumOff val="15000"/>
                  </a:schemeClr>
                </a:solidFill>
              </a:rPr>
              <a:t>AGENDA</a:t>
            </a:r>
            <a:endParaRPr lang="es-ES" sz="4200" b="1" dirty="0">
              <a:solidFill>
                <a:schemeClr val="tx1">
                  <a:lumMod val="85000"/>
                  <a:lumOff val="15000"/>
                </a:schemeClr>
              </a:solidFill>
            </a:endParaRPr>
          </a:p>
        </p:txBody>
      </p:sp>
      <p:sp>
        <p:nvSpPr>
          <p:cNvPr id="5" name="Marcador de contenido 4">
            <a:extLst>
              <a:ext uri="{FF2B5EF4-FFF2-40B4-BE49-F238E27FC236}">
                <a16:creationId xmlns:a16="http://schemas.microsoft.com/office/drawing/2014/main" id="{9A448019-9BAB-D27E-3703-74522E132A4A}"/>
              </a:ext>
            </a:extLst>
          </p:cNvPr>
          <p:cNvSpPr>
            <a:spLocks noGrp="1"/>
          </p:cNvSpPr>
          <p:nvPr>
            <p:ph idx="1"/>
          </p:nvPr>
        </p:nvSpPr>
        <p:spPr/>
        <p:txBody>
          <a:bodyPr>
            <a:normAutofit/>
          </a:bodyPr>
          <a:lstStyle/>
          <a:p>
            <a:pPr marL="0" indent="0">
              <a:buNone/>
            </a:pPr>
            <a:r>
              <a:rPr lang="es-ES" sz="2800" dirty="0"/>
              <a:t>1. Instituciones de la UE</a:t>
            </a:r>
          </a:p>
          <a:p>
            <a:pPr marL="0" indent="0">
              <a:buNone/>
            </a:pPr>
            <a:r>
              <a:rPr lang="es-ES" sz="2800" dirty="0"/>
              <a:t>2. Arquitectura fundacional (1992-2009)</a:t>
            </a:r>
          </a:p>
          <a:p>
            <a:pPr marL="0" indent="0">
              <a:buNone/>
            </a:pPr>
            <a:r>
              <a:rPr lang="es-ES" sz="2800" dirty="0"/>
              <a:t>3. La crisis y las reformas de la eurozona (2009-	2015)</a:t>
            </a:r>
          </a:p>
          <a:p>
            <a:pPr marL="0" indent="0">
              <a:buNone/>
            </a:pPr>
            <a:r>
              <a:rPr lang="es-ES" sz="2800" dirty="0"/>
              <a:t>4. Crisis del Covid-19 (2020-2021)</a:t>
            </a:r>
          </a:p>
          <a:p>
            <a:pPr marL="0" indent="0">
              <a:buNone/>
            </a:pPr>
            <a:r>
              <a:rPr lang="es-ES" sz="2800" b="1" dirty="0">
                <a:solidFill>
                  <a:schemeClr val="accent1">
                    <a:lumMod val="75000"/>
                  </a:schemeClr>
                </a:solidFill>
              </a:rPr>
              <a:t>5. Invasión rusa de Ucrania (2022-2023)</a:t>
            </a:r>
          </a:p>
          <a:p>
            <a:pPr marL="0" indent="0">
              <a:buNone/>
            </a:pPr>
            <a:r>
              <a:rPr lang="es-ES" sz="2800" dirty="0"/>
              <a:t>6. Reforma de la gobernanza económica (2024)</a:t>
            </a:r>
          </a:p>
          <a:p>
            <a:pPr marL="0" indent="0">
              <a:buNone/>
            </a:pPr>
            <a:r>
              <a:rPr lang="es-ES" sz="2800" dirty="0"/>
              <a:t>7. Caso español</a:t>
            </a:r>
            <a:endParaRPr lang="en-US" sz="2800" dirty="0"/>
          </a:p>
          <a:p>
            <a:endParaRPr lang="es-ES" sz="2400" dirty="0"/>
          </a:p>
        </p:txBody>
      </p:sp>
    </p:spTree>
    <p:extLst>
      <p:ext uri="{BB962C8B-B14F-4D97-AF65-F5344CB8AC3E}">
        <p14:creationId xmlns:p14="http://schemas.microsoft.com/office/powerpoint/2010/main" val="428919930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4800" y="1772816"/>
            <a:ext cx="10329792" cy="7560840"/>
          </a:xfrm>
        </p:spPr>
        <p:txBody>
          <a:bodyPr>
            <a:noAutofit/>
          </a:bodyPr>
          <a:lstStyle/>
          <a:p>
            <a:pPr marL="363538" indent="-363538">
              <a:spcBef>
                <a:spcPts val="0"/>
              </a:spcBef>
              <a:spcAft>
                <a:spcPts val="1200"/>
              </a:spcAft>
              <a:buFont typeface="Arial" panose="020B0604020202020204" pitchFamily="34" charset="0"/>
              <a:buChar char="•"/>
            </a:pPr>
            <a:r>
              <a:rPr lang="es-ES" sz="2400" b="1" dirty="0"/>
              <a:t>Desde febrero de 2022, la UE se enfrenta a las consecuencias de la brutal guerra de agresión de Rusia contra Ucrania.</a:t>
            </a:r>
          </a:p>
          <a:p>
            <a:pPr marL="363538" indent="-363538">
              <a:spcBef>
                <a:spcPts val="0"/>
              </a:spcBef>
              <a:spcAft>
                <a:spcPts val="1200"/>
              </a:spcAft>
              <a:buFont typeface="Arial" panose="020B0604020202020204" pitchFamily="34" charset="0"/>
              <a:buChar char="•"/>
            </a:pPr>
            <a:r>
              <a:rPr lang="es-ES" sz="2400" b="1" dirty="0"/>
              <a:t>Generó un fuerte aumento de los precios de la energía y una volatilidad significativa en los mercados energéticos.</a:t>
            </a:r>
          </a:p>
          <a:p>
            <a:pPr marL="363538" indent="-363538">
              <a:spcBef>
                <a:spcPts val="0"/>
              </a:spcBef>
              <a:spcAft>
                <a:spcPts val="1200"/>
              </a:spcAft>
              <a:buFont typeface="Arial" panose="020B0604020202020204" pitchFamily="34" charset="0"/>
              <a:buChar char="•"/>
            </a:pPr>
            <a:r>
              <a:rPr lang="es-ES" sz="2400" b="1" dirty="0"/>
              <a:t>La UE ha tomado medidas sin precedentes (más información):</a:t>
            </a:r>
          </a:p>
          <a:p>
            <a:pPr marL="363538" indent="-363538">
              <a:spcBef>
                <a:spcPts val="0"/>
              </a:spcBef>
              <a:spcAft>
                <a:spcPts val="1200"/>
              </a:spcAft>
              <a:buFont typeface="Arial" panose="020B0604020202020204" pitchFamily="34" charset="0"/>
              <a:buChar char="•"/>
            </a:pPr>
            <a:r>
              <a:rPr lang="es-ES" sz="1800" b="1" dirty="0"/>
              <a:t>Se introdujeron sanciones económicas e individuales dirigidas a </a:t>
            </a:r>
            <a:r>
              <a:rPr lang="es-ES" sz="1800" b="1" dirty="0">
                <a:solidFill>
                  <a:srgbClr val="0070C0"/>
                </a:solidFill>
              </a:rPr>
              <a:t>(decimocuarto paquete de sanciones)</a:t>
            </a:r>
            <a:r>
              <a:rPr lang="es-ES" sz="1800" b="1" dirty="0"/>
              <a:t>:</a:t>
            </a:r>
          </a:p>
          <a:p>
            <a:pPr marL="363538" indent="-363538">
              <a:spcBef>
                <a:spcPts val="0"/>
              </a:spcBef>
              <a:spcAft>
                <a:spcPts val="1200"/>
              </a:spcAft>
              <a:buFont typeface="+mj-lt"/>
              <a:buAutoNum type="arabicPeriod"/>
            </a:pPr>
            <a:r>
              <a:rPr lang="es-ES" sz="1800" dirty="0"/>
              <a:t>Industria energética rusa (sobre todo los sectores del carbón y el petróleo)</a:t>
            </a:r>
          </a:p>
          <a:p>
            <a:pPr marL="363538" indent="-363538">
              <a:spcBef>
                <a:spcPts val="0"/>
              </a:spcBef>
              <a:spcAft>
                <a:spcPts val="1200"/>
              </a:spcAft>
              <a:buFont typeface="+mj-lt"/>
              <a:buAutoNum type="arabicPeriod"/>
            </a:pPr>
            <a:r>
              <a:rPr lang="es-ES" sz="1800" dirty="0"/>
              <a:t>personas responsables de apoyar, financiar o implementar acciones </a:t>
            </a:r>
          </a:p>
          <a:p>
            <a:pPr marL="363538" indent="-363538">
              <a:spcBef>
                <a:spcPts val="0"/>
              </a:spcBef>
              <a:spcAft>
                <a:spcPts val="1200"/>
              </a:spcAft>
              <a:buFont typeface="+mj-lt"/>
              <a:buAutoNum type="arabicPeriod"/>
            </a:pPr>
            <a:r>
              <a:rPr lang="es-ES" sz="1800" dirty="0"/>
              <a:t>Activos del Banco Central de Rusia (210 mil millones de euros congelados)</a:t>
            </a:r>
          </a:p>
          <a:p>
            <a:pPr marL="363538" indent="-363538">
              <a:spcBef>
                <a:spcPts val="0"/>
              </a:spcBef>
              <a:spcAft>
                <a:spcPts val="1200"/>
              </a:spcAft>
              <a:buFont typeface="+mj-lt"/>
              <a:buAutoNum type="arabicPeriod"/>
            </a:pPr>
            <a:r>
              <a:rPr lang="es-ES" sz="1800" dirty="0"/>
              <a:t>La UE ha dado pasos hacia la independencia del gas ruso</a:t>
            </a:r>
          </a:p>
          <a:p>
            <a:pPr marL="363538" indent="-363538">
              <a:spcBef>
                <a:spcPts val="0"/>
              </a:spcBef>
              <a:spcAft>
                <a:spcPts val="1200"/>
              </a:spcAft>
              <a:buFont typeface="Arial" panose="020B0604020202020204" pitchFamily="34" charset="0"/>
              <a:buChar char="•"/>
            </a:pPr>
            <a:r>
              <a:rPr lang="es-ES" sz="1800" b="1" dirty="0"/>
              <a:t>Por tanto, la UE </a:t>
            </a:r>
            <a:r>
              <a:rPr lang="es-ES" sz="1800" b="1" dirty="0">
                <a:solidFill>
                  <a:srgbClr val="0070C0"/>
                </a:solidFill>
              </a:rPr>
              <a:t>pretende reducir la dependencia del gas ruso </a:t>
            </a:r>
            <a:r>
              <a:rPr lang="es-ES" sz="1800" b="1" dirty="0"/>
              <a:t>en casi dos tercios para finales de 2022 (el plan “</a:t>
            </a:r>
            <a:r>
              <a:rPr lang="es-ES" sz="1800" b="1" dirty="0" err="1"/>
              <a:t>REPowerEU</a:t>
            </a:r>
            <a:r>
              <a:rPr lang="es-ES" sz="1800" b="1" dirty="0"/>
              <a:t>”)</a:t>
            </a:r>
            <a:endParaRPr lang="en-US" sz="1600" b="0" i="0" dirty="0">
              <a:effectLst/>
            </a:endParaRPr>
          </a:p>
          <a:p>
            <a:pPr marL="363538" indent="-363538">
              <a:spcBef>
                <a:spcPts val="0"/>
              </a:spcBef>
              <a:spcAft>
                <a:spcPts val="1200"/>
              </a:spcAft>
              <a:buFont typeface="Arial" panose="020B0604020202020204" pitchFamily="34" charset="0"/>
              <a:buChar char="•"/>
            </a:pPr>
            <a:endParaRPr lang="en-GB" b="1" dirty="0"/>
          </a:p>
          <a:p>
            <a:pPr marL="0" indent="0">
              <a:spcBef>
                <a:spcPts val="0"/>
              </a:spcBef>
              <a:spcAft>
                <a:spcPts val="1200"/>
              </a:spcAft>
              <a:buNone/>
            </a:pPr>
            <a:endParaRPr lang="en-GB" b="1" dirty="0"/>
          </a:p>
          <a:p>
            <a:pPr marL="656146" lvl="1"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None/>
            </a:pPr>
            <a:endParaRPr lang="en-GB" sz="2000" b="1" dirty="0"/>
          </a:p>
          <a:p>
            <a:pPr marL="363538" indent="-363538">
              <a:buFont typeface="Arial" panose="020B0604020202020204" pitchFamily="34" charset="0"/>
              <a:buChar char="•"/>
            </a:pPr>
            <a:endParaRPr lang="en-GB" dirty="0"/>
          </a:p>
          <a:p>
            <a:pPr marL="363538" indent="-363538">
              <a:buFont typeface="Arial" panose="020B0604020202020204" pitchFamily="34" charset="0"/>
              <a:buChar char="•"/>
            </a:pPr>
            <a:endParaRPr lang="en-GB" dirty="0"/>
          </a:p>
          <a:p>
            <a:pPr marL="363538" indent="-363538">
              <a:buFont typeface="Arial" panose="020B0604020202020204" pitchFamily="34" charset="0"/>
              <a:buChar char="•"/>
            </a:pPr>
            <a:endParaRPr lang="en-GB" dirty="0"/>
          </a:p>
          <a:p>
            <a:endParaRPr lang="en-GB"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5. Invasion </a:t>
            </a:r>
            <a:r>
              <a:rPr lang="en-GB" sz="16800" b="1" dirty="0" err="1">
                <a:solidFill>
                  <a:schemeClr val="tx1">
                    <a:lumMod val="85000"/>
                    <a:lumOff val="15000"/>
                  </a:schemeClr>
                </a:solidFill>
              </a:rPr>
              <a:t>Rusa</a:t>
            </a:r>
            <a:r>
              <a:rPr lang="en-GB" sz="16800" b="1" dirty="0">
                <a:solidFill>
                  <a:schemeClr val="tx1">
                    <a:lumMod val="85000"/>
                    <a:lumOff val="15000"/>
                  </a:schemeClr>
                </a:solidFill>
              </a:rPr>
              <a:t> de </a:t>
            </a:r>
            <a:r>
              <a:rPr lang="en-GB" sz="16800" b="1" dirty="0" err="1">
                <a:solidFill>
                  <a:schemeClr val="tx1">
                    <a:lumMod val="85000"/>
                    <a:lumOff val="15000"/>
                  </a:schemeClr>
                </a:solidFill>
              </a:rPr>
              <a:t>Ucrania</a:t>
            </a:r>
            <a:r>
              <a:rPr lang="en-GB" sz="16800" b="1" dirty="0">
                <a:solidFill>
                  <a:schemeClr val="tx1">
                    <a:lumMod val="85000"/>
                    <a:lumOff val="15000"/>
                  </a:schemeClr>
                </a:solidFill>
              </a:rPr>
              <a:t> (I)</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42128048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4800" y="1988840"/>
            <a:ext cx="10058400" cy="4248472"/>
          </a:xfrm>
        </p:spPr>
        <p:txBody>
          <a:bodyPr>
            <a:normAutofit fontScale="92500" lnSpcReduction="20000"/>
          </a:bodyPr>
          <a:lstStyle/>
          <a:p>
            <a:pPr marL="363538" indent="-363538">
              <a:spcBef>
                <a:spcPts val="0"/>
              </a:spcBef>
              <a:spcAft>
                <a:spcPts val="1200"/>
              </a:spcAft>
              <a:buFont typeface="Arial" panose="020B0604020202020204" pitchFamily="34" charset="0"/>
              <a:buChar char="•"/>
            </a:pPr>
            <a:r>
              <a:rPr lang="es-ES" sz="2600" b="1" dirty="0"/>
              <a:t>Órgano principal de toma de decisiones</a:t>
            </a:r>
          </a:p>
          <a:p>
            <a:pPr marL="363538" indent="-363538">
              <a:spcBef>
                <a:spcPts val="0"/>
              </a:spcBef>
              <a:spcAft>
                <a:spcPts val="1200"/>
              </a:spcAft>
              <a:buFont typeface="Arial" panose="020B0604020202020204" pitchFamily="34" charset="0"/>
              <a:buChar char="•"/>
            </a:pPr>
            <a:r>
              <a:rPr lang="es-ES" sz="2600" b="1" dirty="0"/>
              <a:t>Miembros: </a:t>
            </a:r>
            <a:r>
              <a:rPr lang="es-ES" sz="2600" dirty="0"/>
              <a:t>un ministro como representante por cada Estado miembro</a:t>
            </a:r>
          </a:p>
          <a:p>
            <a:pPr marL="363538" indent="-363538">
              <a:spcBef>
                <a:spcPts val="0"/>
              </a:spcBef>
              <a:spcAft>
                <a:spcPts val="1200"/>
              </a:spcAft>
              <a:buFont typeface="Arial" panose="020B0604020202020204" pitchFamily="34" charset="0"/>
              <a:buChar char="•"/>
            </a:pPr>
            <a:r>
              <a:rPr lang="es-ES" sz="2600" dirty="0"/>
              <a:t>La reunión de los ministros que asisten depende de los temas que figuran en la agenda (por ejemplo, los ministros de finanzas sobre cuestiones presupuestarias).</a:t>
            </a:r>
          </a:p>
          <a:p>
            <a:pPr marL="363538" indent="-363538">
              <a:spcBef>
                <a:spcPts val="0"/>
              </a:spcBef>
              <a:spcAft>
                <a:spcPts val="1200"/>
              </a:spcAft>
              <a:buFont typeface="Arial" panose="020B0604020202020204" pitchFamily="34" charset="0"/>
              <a:buChar char="•"/>
            </a:pPr>
            <a:r>
              <a:rPr lang="es-ES" sz="2600" b="1" dirty="0"/>
              <a:t>“ECOFIN” </a:t>
            </a:r>
            <a:r>
              <a:rPr lang="es-ES" sz="2600" dirty="0"/>
              <a:t>Consejo para discutir cuestiones económicas y financieras, a la reunión asistirán los </a:t>
            </a:r>
            <a:r>
              <a:rPr lang="es-ES" sz="2600" b="1" dirty="0"/>
              <a:t>Ministros de Economía y Finanzas de cada país de la UE. </a:t>
            </a:r>
          </a:p>
          <a:p>
            <a:pPr marL="363538" indent="-363538">
              <a:spcBef>
                <a:spcPts val="0"/>
              </a:spcBef>
              <a:spcAft>
                <a:spcPts val="1200"/>
              </a:spcAft>
              <a:buFont typeface="Arial" panose="020B0604020202020204" pitchFamily="34" charset="0"/>
              <a:buChar char="•"/>
            </a:pPr>
            <a:r>
              <a:rPr lang="es-ES" sz="2600" dirty="0"/>
              <a:t>Las relaciones de la UE con el resto del mundo son tratadas por el Consejo de </a:t>
            </a:r>
            <a:r>
              <a:rPr lang="es-ES" sz="2600" b="1" dirty="0"/>
              <a:t>Asuntos Generales y Relaciones Exteriores. </a:t>
            </a:r>
          </a:p>
          <a:p>
            <a:pPr marL="363538" indent="-363538">
              <a:spcBef>
                <a:spcPts val="0"/>
              </a:spcBef>
              <a:spcAft>
                <a:spcPts val="1200"/>
              </a:spcAft>
              <a:buFont typeface="Arial" panose="020B0604020202020204" pitchFamily="34" charset="0"/>
              <a:buChar char="•"/>
            </a:pPr>
            <a:r>
              <a:rPr lang="es-ES" sz="2600" dirty="0"/>
              <a:t>Pero esta configuración del Consejo también tiene una responsabilidad más amplia sobre cuestiones de política general, por lo que a sus reuniones asiste el Ministro o Secretario de Estado que cada gobierno elija.</a:t>
            </a:r>
            <a:endParaRPr lang="en-GB" sz="2400" dirty="0"/>
          </a:p>
          <a:p>
            <a:pPr>
              <a:spcBef>
                <a:spcPts val="0"/>
              </a:spcBef>
              <a:spcAft>
                <a:spcPts val="1200"/>
              </a:spcAft>
            </a:pPr>
            <a:endParaRPr lang="es-ES" sz="2400" dirty="0"/>
          </a:p>
        </p:txBody>
      </p:sp>
      <p:sp>
        <p:nvSpPr>
          <p:cNvPr id="7" name="Título 1">
            <a:extLst>
              <a:ext uri="{FF2B5EF4-FFF2-40B4-BE49-F238E27FC236}">
                <a16:creationId xmlns:a16="http://schemas.microsoft.com/office/drawing/2014/main" id="{65CAEF34-271B-D005-9915-FD3C09074F45}"/>
              </a:ext>
            </a:extLst>
          </p:cNvPr>
          <p:cNvSpPr txBox="1">
            <a:spLocks/>
          </p:cNvSpPr>
          <p:nvPr/>
        </p:nvSpPr>
        <p:spPr>
          <a:xfrm>
            <a:off x="1094800" y="90872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1. </a:t>
            </a:r>
            <a:r>
              <a:rPr lang="en-GB" sz="16800" dirty="0">
                <a:solidFill>
                  <a:schemeClr val="tx1">
                    <a:lumMod val="85000"/>
                    <a:lumOff val="15000"/>
                  </a:schemeClr>
                </a:solidFill>
              </a:rPr>
              <a:t>INSTITUCIONES DE LA UE: </a:t>
            </a:r>
            <a:r>
              <a:rPr lang="en-GB" sz="16800" b="1" dirty="0">
                <a:solidFill>
                  <a:schemeClr val="tx1">
                    <a:lumMod val="85000"/>
                    <a:lumOff val="15000"/>
                  </a:schemeClr>
                </a:solidFill>
              </a:rPr>
              <a:t>El </a:t>
            </a:r>
            <a:r>
              <a:rPr lang="en-GB" sz="16800" b="1" dirty="0" err="1">
                <a:solidFill>
                  <a:schemeClr val="tx1">
                    <a:lumMod val="85000"/>
                    <a:lumOff val="15000"/>
                  </a:schemeClr>
                </a:solidFill>
              </a:rPr>
              <a:t>Consejo</a:t>
            </a:r>
            <a:r>
              <a:rPr lang="en-GB" sz="16800" b="1" dirty="0">
                <a:solidFill>
                  <a:schemeClr val="tx1">
                    <a:lumMod val="85000"/>
                    <a:lumOff val="15000"/>
                  </a:schemeClr>
                </a:solidFill>
              </a:rPr>
              <a:t> de la UE </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241779592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4800" y="1772816"/>
            <a:ext cx="10329792" cy="4464496"/>
          </a:xfrm>
        </p:spPr>
        <p:txBody>
          <a:bodyPr>
            <a:noAutofit/>
          </a:bodyPr>
          <a:lstStyle/>
          <a:p>
            <a:pPr marL="0" indent="0">
              <a:spcBef>
                <a:spcPts val="0"/>
              </a:spcBef>
              <a:spcAft>
                <a:spcPts val="1200"/>
              </a:spcAft>
              <a:buNone/>
            </a:pPr>
            <a:r>
              <a:rPr lang="es-ES" sz="2400" b="1" dirty="0"/>
              <a:t>La UE ha tomado medidas sin precedentes (cont.):</a:t>
            </a:r>
          </a:p>
          <a:p>
            <a:pPr marL="363538" indent="-363538">
              <a:spcBef>
                <a:spcPts val="0"/>
              </a:spcBef>
              <a:spcAft>
                <a:spcPts val="1200"/>
              </a:spcAft>
              <a:buFont typeface="Arial" panose="020B0604020202020204" pitchFamily="34" charset="0"/>
              <a:buChar char="•"/>
            </a:pPr>
            <a:r>
              <a:rPr lang="es-ES" sz="1800" dirty="0">
                <a:solidFill>
                  <a:srgbClr val="0070C0"/>
                </a:solidFill>
              </a:rPr>
              <a:t>Restricciones de importación y exportación a Rusia</a:t>
            </a:r>
          </a:p>
          <a:p>
            <a:pPr marL="0" indent="0">
              <a:spcBef>
                <a:spcPts val="0"/>
              </a:spcBef>
              <a:spcAft>
                <a:spcPts val="1200"/>
              </a:spcAft>
              <a:buNone/>
            </a:pPr>
            <a:r>
              <a:rPr lang="es-ES" sz="2400" b="1" dirty="0"/>
              <a:t>Las entidades rusas no pueden vender determinados productos a la </a:t>
            </a:r>
            <a:r>
              <a:rPr lang="es-ES" sz="2400" dirty="0"/>
              <a:t>UE (por ejemplo, petróleo crudo y productos refinados del petróleo, o tecnología de punta) </a:t>
            </a:r>
          </a:p>
          <a:p>
            <a:pPr marL="363538" indent="-363538">
              <a:spcBef>
                <a:spcPts val="0"/>
              </a:spcBef>
              <a:spcAft>
                <a:spcPts val="1200"/>
              </a:spcAft>
              <a:buFont typeface="Arial" panose="020B0604020202020204" pitchFamily="34" charset="0"/>
              <a:buChar char="•"/>
            </a:pPr>
            <a:r>
              <a:rPr lang="es-ES" sz="2400" dirty="0">
                <a:solidFill>
                  <a:srgbClr val="0070C0"/>
                </a:solidFill>
              </a:rPr>
              <a:t>Apoyo de la UE a Ucrania </a:t>
            </a:r>
            <a:r>
              <a:rPr lang="es-ES" sz="2400" dirty="0"/>
              <a:t>(114 000 millones de euros)</a:t>
            </a:r>
          </a:p>
          <a:p>
            <a:pPr marL="363538" indent="-363538">
              <a:spcBef>
                <a:spcPts val="0"/>
              </a:spcBef>
              <a:spcAft>
                <a:spcPts val="1200"/>
              </a:spcAft>
              <a:buFont typeface="+mj-lt"/>
              <a:buAutoNum type="arabicPeriod"/>
            </a:pPr>
            <a:r>
              <a:rPr lang="es-ES" sz="1800" dirty="0"/>
              <a:t>Asistencia económica y financiera </a:t>
            </a:r>
          </a:p>
          <a:p>
            <a:pPr marL="363538" indent="-363538">
              <a:spcBef>
                <a:spcPts val="0"/>
              </a:spcBef>
              <a:spcAft>
                <a:spcPts val="1200"/>
              </a:spcAft>
              <a:buFont typeface="+mj-lt"/>
              <a:buAutoNum type="arabicPeriod"/>
            </a:pPr>
            <a:r>
              <a:rPr lang="es-ES" sz="1800" dirty="0"/>
              <a:t>Ayuda humanitaria y apoyo a la protección civil</a:t>
            </a:r>
          </a:p>
          <a:p>
            <a:pPr marL="363538" indent="-363538">
              <a:spcBef>
                <a:spcPts val="0"/>
              </a:spcBef>
              <a:spcAft>
                <a:spcPts val="1200"/>
              </a:spcAft>
              <a:buFont typeface="+mj-lt"/>
              <a:buAutoNum type="arabicPeriod"/>
            </a:pPr>
            <a:r>
              <a:rPr lang="es-ES" sz="1800" dirty="0"/>
              <a:t>Apoyo militar</a:t>
            </a:r>
          </a:p>
          <a:p>
            <a:pPr marL="363538" indent="-363538">
              <a:spcBef>
                <a:spcPts val="0"/>
              </a:spcBef>
              <a:spcAft>
                <a:spcPts val="1200"/>
              </a:spcAft>
              <a:buFont typeface="+mj-lt"/>
              <a:buAutoNum type="arabicPeriod"/>
            </a:pPr>
            <a:r>
              <a:rPr lang="es-ES" sz="1800" dirty="0"/>
              <a:t>Recepción de refugiados a través del Mecanismo de Protección Temporal de la UE</a:t>
            </a:r>
          </a:p>
          <a:p>
            <a:pPr marL="363538" indent="-363538">
              <a:spcBef>
                <a:spcPts val="0"/>
              </a:spcBef>
              <a:spcAft>
                <a:spcPts val="1200"/>
              </a:spcAft>
              <a:buFont typeface="+mj-lt"/>
              <a:buAutoNum type="arabicPeriod"/>
            </a:pPr>
            <a:r>
              <a:rPr lang="es-ES" sz="1800" dirty="0"/>
              <a:t>Otras medidas (prohibición de SWIFT para los bancos rusos y bielorrusos, prohibición de algunos medios,…)</a:t>
            </a:r>
            <a:endParaRPr lang="en-US" sz="1600" b="0" i="0" dirty="0">
              <a:effectLst/>
            </a:endParaRPr>
          </a:p>
          <a:p>
            <a:pPr marL="363538" indent="-363538">
              <a:spcBef>
                <a:spcPts val="0"/>
              </a:spcBef>
              <a:spcAft>
                <a:spcPts val="1200"/>
              </a:spcAft>
              <a:buFont typeface="Arial" panose="020B0604020202020204" pitchFamily="34" charset="0"/>
              <a:buChar char="•"/>
            </a:pPr>
            <a:endParaRPr lang="en-GB" b="1" dirty="0"/>
          </a:p>
          <a:p>
            <a:pPr marL="0" indent="0">
              <a:spcBef>
                <a:spcPts val="0"/>
              </a:spcBef>
              <a:spcAft>
                <a:spcPts val="1200"/>
              </a:spcAft>
              <a:buNone/>
            </a:pPr>
            <a:endParaRPr lang="en-GB" b="1" dirty="0"/>
          </a:p>
          <a:p>
            <a:pPr marL="656146" lvl="1"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None/>
            </a:pPr>
            <a:endParaRPr lang="en-GB" sz="2000" b="1" dirty="0"/>
          </a:p>
          <a:p>
            <a:pPr marL="363538" indent="-363538">
              <a:buFont typeface="Arial" panose="020B0604020202020204" pitchFamily="34" charset="0"/>
              <a:buChar char="•"/>
            </a:pPr>
            <a:endParaRPr lang="en-GB" dirty="0"/>
          </a:p>
          <a:p>
            <a:pPr marL="363538" indent="-363538">
              <a:buFont typeface="Arial" panose="020B0604020202020204" pitchFamily="34" charset="0"/>
              <a:buChar char="•"/>
            </a:pPr>
            <a:endParaRPr lang="en-GB" dirty="0"/>
          </a:p>
          <a:p>
            <a:pPr marL="363538" indent="-363538">
              <a:buFont typeface="Arial" panose="020B0604020202020204" pitchFamily="34" charset="0"/>
              <a:buChar char="•"/>
            </a:pPr>
            <a:endParaRPr lang="en-GB" dirty="0"/>
          </a:p>
          <a:p>
            <a:endParaRPr lang="en-GB"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5. Invasion </a:t>
            </a:r>
            <a:r>
              <a:rPr lang="en-GB" sz="16800" b="1" dirty="0" err="1">
                <a:solidFill>
                  <a:schemeClr val="tx1">
                    <a:lumMod val="85000"/>
                    <a:lumOff val="15000"/>
                  </a:schemeClr>
                </a:solidFill>
              </a:rPr>
              <a:t>Rusa</a:t>
            </a:r>
            <a:r>
              <a:rPr lang="en-GB" sz="16800" b="1" dirty="0">
                <a:solidFill>
                  <a:schemeClr val="tx1">
                    <a:lumMod val="85000"/>
                    <a:lumOff val="15000"/>
                  </a:schemeClr>
                </a:solidFill>
              </a:rPr>
              <a:t> de </a:t>
            </a:r>
            <a:r>
              <a:rPr lang="en-GB" sz="16800" b="1" dirty="0" err="1">
                <a:solidFill>
                  <a:schemeClr val="tx1">
                    <a:lumMod val="85000"/>
                    <a:lumOff val="15000"/>
                  </a:schemeClr>
                </a:solidFill>
              </a:rPr>
              <a:t>Ucrania</a:t>
            </a:r>
            <a:r>
              <a:rPr lang="en-GB" sz="16800" b="1" dirty="0">
                <a:solidFill>
                  <a:schemeClr val="tx1">
                    <a:lumMod val="85000"/>
                    <a:lumOff val="15000"/>
                  </a:schemeClr>
                </a:solidFill>
              </a:rPr>
              <a:t> (II)</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262741843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4800" y="1844824"/>
            <a:ext cx="10329792" cy="4464496"/>
          </a:xfrm>
        </p:spPr>
        <p:txBody>
          <a:bodyPr>
            <a:noAutofit/>
          </a:bodyPr>
          <a:lstStyle/>
          <a:p>
            <a:pPr marL="363538" indent="-363538">
              <a:spcBef>
                <a:spcPts val="0"/>
              </a:spcBef>
              <a:spcAft>
                <a:spcPts val="1200"/>
              </a:spcAft>
              <a:buFont typeface="Arial" panose="020B0604020202020204" pitchFamily="34" charset="0"/>
              <a:buChar char="•"/>
            </a:pPr>
            <a:r>
              <a:rPr lang="es-ES" sz="2400" b="1" dirty="0">
                <a:solidFill>
                  <a:srgbClr val="0070C0"/>
                </a:solidFill>
              </a:rPr>
              <a:t>El BCE </a:t>
            </a:r>
            <a:r>
              <a:rPr lang="es-ES" sz="2400" dirty="0"/>
              <a:t>ha tomado medidas políticas para </a:t>
            </a:r>
            <a:r>
              <a:rPr lang="es-ES" sz="2400" b="1" dirty="0"/>
              <a:t>frenar el sorpresivo aumento de la inflación</a:t>
            </a:r>
            <a:r>
              <a:rPr lang="es-ES" sz="2400" dirty="0"/>
              <a:t>, especialmente en 2022, tras la injustificada invasión rusa de Ucrania:</a:t>
            </a:r>
          </a:p>
          <a:p>
            <a:pPr marL="363538" indent="-363538">
              <a:spcBef>
                <a:spcPts val="0"/>
              </a:spcBef>
              <a:spcAft>
                <a:spcPts val="1200"/>
              </a:spcAft>
              <a:buFont typeface="Arial" panose="020B0604020202020204" pitchFamily="34" charset="0"/>
              <a:buChar char="•"/>
            </a:pPr>
            <a:r>
              <a:rPr lang="es-ES" sz="2400" b="1" dirty="0"/>
              <a:t>Fin de las compras de activos </a:t>
            </a:r>
            <a:r>
              <a:rPr lang="es-ES" sz="2400" dirty="0"/>
              <a:t>(por ejemplo, fecha de finalización de las compras netas en el marco del PEPP)</a:t>
            </a:r>
          </a:p>
          <a:p>
            <a:pPr marL="363538" indent="-363538">
              <a:spcBef>
                <a:spcPts val="0"/>
              </a:spcBef>
              <a:spcAft>
                <a:spcPts val="1200"/>
              </a:spcAft>
              <a:buFont typeface="Arial" panose="020B0604020202020204" pitchFamily="34" charset="0"/>
              <a:buChar char="•"/>
            </a:pPr>
            <a:r>
              <a:rPr lang="es-ES" sz="2400" b="1" dirty="0"/>
              <a:t>Fin de los programas de préstamos</a:t>
            </a:r>
          </a:p>
          <a:p>
            <a:pPr marL="363538" indent="-363538">
              <a:spcBef>
                <a:spcPts val="0"/>
              </a:spcBef>
              <a:spcAft>
                <a:spcPts val="1200"/>
              </a:spcAft>
              <a:buFont typeface="Arial" panose="020B0604020202020204" pitchFamily="34" charset="0"/>
              <a:buChar char="•"/>
            </a:pPr>
            <a:r>
              <a:rPr lang="es-ES" sz="2400" dirty="0"/>
              <a:t>Tasas de interés más altas</a:t>
            </a:r>
            <a:endParaRPr lang="en-US" sz="2000" b="0" i="0" dirty="0">
              <a:effectLst/>
            </a:endParaRPr>
          </a:p>
          <a:p>
            <a:pPr marL="363538" indent="-363538">
              <a:spcBef>
                <a:spcPts val="0"/>
              </a:spcBef>
              <a:spcAft>
                <a:spcPts val="1200"/>
              </a:spcAft>
              <a:buFont typeface="Arial" panose="020B0604020202020204" pitchFamily="34" charset="0"/>
              <a:buChar char="•"/>
            </a:pPr>
            <a:endParaRPr lang="en-GB" b="1" dirty="0"/>
          </a:p>
          <a:p>
            <a:pPr marL="0" indent="0">
              <a:spcBef>
                <a:spcPts val="0"/>
              </a:spcBef>
              <a:spcAft>
                <a:spcPts val="1200"/>
              </a:spcAft>
              <a:buNone/>
            </a:pPr>
            <a:endParaRPr lang="en-GB" b="1" dirty="0"/>
          </a:p>
          <a:p>
            <a:pPr marL="656146" lvl="1"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None/>
            </a:pPr>
            <a:endParaRPr lang="en-GB" sz="2000" b="1" dirty="0"/>
          </a:p>
          <a:p>
            <a:pPr marL="363538" indent="-363538">
              <a:buFont typeface="Arial" panose="020B0604020202020204" pitchFamily="34" charset="0"/>
              <a:buChar char="•"/>
            </a:pPr>
            <a:endParaRPr lang="en-GB" dirty="0"/>
          </a:p>
          <a:p>
            <a:pPr marL="363538" indent="-363538">
              <a:buFont typeface="Arial" panose="020B0604020202020204" pitchFamily="34" charset="0"/>
              <a:buChar char="•"/>
            </a:pPr>
            <a:endParaRPr lang="en-GB" dirty="0"/>
          </a:p>
          <a:p>
            <a:pPr marL="363538" indent="-363538">
              <a:buFont typeface="Arial" panose="020B0604020202020204" pitchFamily="34" charset="0"/>
              <a:buChar char="•"/>
            </a:pPr>
            <a:endParaRPr lang="en-GB" dirty="0"/>
          </a:p>
          <a:p>
            <a:endParaRPr lang="en-GB"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5. Invasion </a:t>
            </a:r>
            <a:r>
              <a:rPr lang="en-GB" sz="16800" b="1" dirty="0" err="1">
                <a:solidFill>
                  <a:schemeClr val="tx1">
                    <a:lumMod val="85000"/>
                    <a:lumOff val="15000"/>
                  </a:schemeClr>
                </a:solidFill>
              </a:rPr>
              <a:t>Rusa</a:t>
            </a:r>
            <a:r>
              <a:rPr lang="en-GB" sz="16800" b="1" dirty="0">
                <a:solidFill>
                  <a:schemeClr val="tx1">
                    <a:lumMod val="85000"/>
                    <a:lumOff val="15000"/>
                  </a:schemeClr>
                </a:solidFill>
              </a:rPr>
              <a:t> de </a:t>
            </a:r>
            <a:r>
              <a:rPr lang="en-GB" sz="16800" b="1" dirty="0" err="1">
                <a:solidFill>
                  <a:schemeClr val="tx1">
                    <a:lumMod val="85000"/>
                    <a:lumOff val="15000"/>
                  </a:schemeClr>
                </a:solidFill>
              </a:rPr>
              <a:t>Ucrania</a:t>
            </a:r>
            <a:r>
              <a:rPr lang="en-GB" sz="16800" b="1" dirty="0">
                <a:solidFill>
                  <a:schemeClr val="tx1">
                    <a:lumMod val="85000"/>
                    <a:lumOff val="15000"/>
                  </a:schemeClr>
                </a:solidFill>
              </a:rPr>
              <a:t> (III)</a:t>
            </a:r>
            <a:endParaRPr lang="es-ES" sz="16800" b="1" dirty="0">
              <a:solidFill>
                <a:schemeClr val="tx1">
                  <a:lumMod val="85000"/>
                  <a:lumOff val="15000"/>
                </a:schemeClr>
              </a:solidFill>
            </a:endParaRPr>
          </a:p>
        </p:txBody>
      </p:sp>
      <p:pic>
        <p:nvPicPr>
          <p:cNvPr id="5" name="Imagen 4">
            <a:extLst>
              <a:ext uri="{FF2B5EF4-FFF2-40B4-BE49-F238E27FC236}">
                <a16:creationId xmlns:a16="http://schemas.microsoft.com/office/drawing/2014/main" id="{89CB798D-C213-E45A-666A-02D8F6A31CDB}"/>
              </a:ext>
            </a:extLst>
          </p:cNvPr>
          <p:cNvPicPr>
            <a:picLocks noChangeAspect="1"/>
          </p:cNvPicPr>
          <p:nvPr/>
        </p:nvPicPr>
        <p:blipFill>
          <a:blip r:embed="rId3"/>
          <a:stretch>
            <a:fillRect/>
          </a:stretch>
        </p:blipFill>
        <p:spPr>
          <a:xfrm>
            <a:off x="1631504" y="3903384"/>
            <a:ext cx="7848872" cy="2405936"/>
          </a:xfrm>
          <a:prstGeom prst="rect">
            <a:avLst/>
          </a:prstGeom>
        </p:spPr>
      </p:pic>
    </p:spTree>
    <p:extLst>
      <p:ext uri="{BB962C8B-B14F-4D97-AF65-F5344CB8AC3E}">
        <p14:creationId xmlns:p14="http://schemas.microsoft.com/office/powerpoint/2010/main" val="12217552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1F8DE8-5BC9-4462-824E-AD94949AB4DE}"/>
              </a:ext>
            </a:extLst>
          </p:cNvPr>
          <p:cNvSpPr>
            <a:spLocks noGrp="1"/>
          </p:cNvSpPr>
          <p:nvPr>
            <p:ph type="title"/>
          </p:nvPr>
        </p:nvSpPr>
        <p:spPr>
          <a:xfrm>
            <a:off x="1094800" y="908720"/>
            <a:ext cx="8229600" cy="706090"/>
          </a:xfrm>
        </p:spPr>
        <p:txBody>
          <a:bodyPr>
            <a:noAutofit/>
          </a:bodyPr>
          <a:lstStyle/>
          <a:p>
            <a:br>
              <a:rPr lang="en-GB" sz="4200" dirty="0"/>
            </a:br>
            <a:r>
              <a:rPr lang="en-GB" sz="4200" b="1" dirty="0">
                <a:solidFill>
                  <a:schemeClr val="tx1">
                    <a:lumMod val="85000"/>
                    <a:lumOff val="15000"/>
                  </a:schemeClr>
                </a:solidFill>
              </a:rPr>
              <a:t>AGENDA</a:t>
            </a:r>
            <a:endParaRPr lang="es-ES" sz="4200" b="1" dirty="0">
              <a:solidFill>
                <a:schemeClr val="tx1">
                  <a:lumMod val="85000"/>
                  <a:lumOff val="15000"/>
                </a:schemeClr>
              </a:solidFill>
            </a:endParaRPr>
          </a:p>
        </p:txBody>
      </p:sp>
      <p:sp>
        <p:nvSpPr>
          <p:cNvPr id="5" name="Marcador de contenido 4">
            <a:extLst>
              <a:ext uri="{FF2B5EF4-FFF2-40B4-BE49-F238E27FC236}">
                <a16:creationId xmlns:a16="http://schemas.microsoft.com/office/drawing/2014/main" id="{9A448019-9BAB-D27E-3703-74522E132A4A}"/>
              </a:ext>
            </a:extLst>
          </p:cNvPr>
          <p:cNvSpPr>
            <a:spLocks noGrp="1"/>
          </p:cNvSpPr>
          <p:nvPr>
            <p:ph idx="1"/>
          </p:nvPr>
        </p:nvSpPr>
        <p:spPr/>
        <p:txBody>
          <a:bodyPr>
            <a:normAutofit/>
          </a:bodyPr>
          <a:lstStyle/>
          <a:p>
            <a:pPr marL="0" indent="0">
              <a:buNone/>
            </a:pPr>
            <a:r>
              <a:rPr lang="es-ES" sz="2800" dirty="0"/>
              <a:t>1. Instituciones de la UE</a:t>
            </a:r>
          </a:p>
          <a:p>
            <a:pPr marL="0" indent="0">
              <a:buNone/>
            </a:pPr>
            <a:r>
              <a:rPr lang="es-ES" sz="2800" dirty="0"/>
              <a:t>2. Arquitectura fundacional (1992-2009)</a:t>
            </a:r>
          </a:p>
          <a:p>
            <a:pPr marL="0" indent="0">
              <a:buNone/>
            </a:pPr>
            <a:r>
              <a:rPr lang="es-ES" sz="2800" dirty="0"/>
              <a:t>3. La crisis y las reformas de la eurozona (2009-	2015)</a:t>
            </a:r>
          </a:p>
          <a:p>
            <a:pPr marL="0" indent="0">
              <a:buNone/>
            </a:pPr>
            <a:r>
              <a:rPr lang="es-ES" sz="2800" dirty="0"/>
              <a:t>4. Crisis del Covid-19 (2020-2021)</a:t>
            </a:r>
          </a:p>
          <a:p>
            <a:pPr marL="0" indent="0">
              <a:buNone/>
            </a:pPr>
            <a:r>
              <a:rPr lang="es-ES" sz="2800" dirty="0"/>
              <a:t>5. Invasión rusa de Ucrania (2022-2023)</a:t>
            </a:r>
          </a:p>
          <a:p>
            <a:pPr marL="0" indent="0">
              <a:buNone/>
            </a:pPr>
            <a:r>
              <a:rPr lang="es-ES" sz="2800" b="1" dirty="0">
                <a:solidFill>
                  <a:schemeClr val="accent1">
                    <a:lumMod val="75000"/>
                  </a:schemeClr>
                </a:solidFill>
              </a:rPr>
              <a:t>6. Reforma de la gobernanza económica (2024)</a:t>
            </a:r>
          </a:p>
          <a:p>
            <a:pPr marL="0" indent="0">
              <a:buNone/>
            </a:pPr>
            <a:r>
              <a:rPr lang="es-ES" sz="2800" dirty="0"/>
              <a:t>7. Caso español</a:t>
            </a:r>
            <a:endParaRPr lang="en-US" sz="2800" dirty="0"/>
          </a:p>
          <a:p>
            <a:endParaRPr lang="es-ES" sz="2400" dirty="0"/>
          </a:p>
        </p:txBody>
      </p:sp>
    </p:spTree>
    <p:extLst>
      <p:ext uri="{BB962C8B-B14F-4D97-AF65-F5344CB8AC3E}">
        <p14:creationId xmlns:p14="http://schemas.microsoft.com/office/powerpoint/2010/main" val="226814861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7854" y="1916832"/>
            <a:ext cx="10058400" cy="4248472"/>
          </a:xfrm>
        </p:spPr>
        <p:txBody>
          <a:bodyPr>
            <a:noAutofit/>
          </a:bodyPr>
          <a:lstStyle/>
          <a:p>
            <a:pPr marL="363538" indent="-363538">
              <a:spcBef>
                <a:spcPts val="0"/>
              </a:spcBef>
              <a:spcAft>
                <a:spcPts val="1200"/>
              </a:spcAft>
              <a:buFont typeface="Arial" panose="020B0604020202020204" pitchFamily="34" charset="0"/>
              <a:buChar char="•"/>
            </a:pPr>
            <a:r>
              <a:rPr lang="es-ES" sz="2400" b="0" i="0" dirty="0">
                <a:solidFill>
                  <a:srgbClr val="3E4951"/>
                </a:solidFill>
                <a:effectLst/>
              </a:rPr>
              <a:t>La economía de la UE se ha enfrentado a </a:t>
            </a:r>
            <a:r>
              <a:rPr lang="es-ES" sz="2400" b="1" i="0" dirty="0">
                <a:solidFill>
                  <a:srgbClr val="3E4951"/>
                </a:solidFill>
                <a:effectLst/>
              </a:rPr>
              <a:t>nuevos desafíos </a:t>
            </a:r>
            <a:r>
              <a:rPr lang="es-ES" sz="2400" b="0" i="0" dirty="0">
                <a:solidFill>
                  <a:srgbClr val="3E4951"/>
                </a:solidFill>
                <a:effectLst/>
              </a:rPr>
              <a:t>con la pandemia de COVID-19 y las consecuencias de la guerra de agresión de Rusia contra Ucrania. </a:t>
            </a:r>
          </a:p>
          <a:p>
            <a:pPr marL="363538" indent="-363538">
              <a:spcBef>
                <a:spcPts val="0"/>
              </a:spcBef>
              <a:spcAft>
                <a:spcPts val="1200"/>
              </a:spcAft>
              <a:buFont typeface="Arial" panose="020B0604020202020204" pitchFamily="34" charset="0"/>
              <a:buChar char="•"/>
            </a:pPr>
            <a:r>
              <a:rPr lang="es-ES" sz="2400" b="0" i="0" dirty="0">
                <a:solidFill>
                  <a:srgbClr val="3E4951"/>
                </a:solidFill>
                <a:effectLst/>
              </a:rPr>
              <a:t>La UE decidió </a:t>
            </a:r>
            <a:r>
              <a:rPr lang="es-ES" sz="2400" b="1" i="0" dirty="0">
                <a:solidFill>
                  <a:srgbClr val="0070C0"/>
                </a:solidFill>
                <a:effectLst/>
              </a:rPr>
              <a:t>reformar el PEC </a:t>
            </a:r>
            <a:r>
              <a:rPr lang="es-ES" sz="2400" b="0" i="0" dirty="0">
                <a:solidFill>
                  <a:srgbClr val="3E4951"/>
                </a:solidFill>
                <a:effectLst/>
              </a:rPr>
              <a:t>para mejorar aún más su eficacia </a:t>
            </a:r>
          </a:p>
          <a:p>
            <a:pPr marL="363538" indent="-363538">
              <a:spcBef>
                <a:spcPts val="0"/>
              </a:spcBef>
              <a:spcAft>
                <a:spcPts val="1200"/>
              </a:spcAft>
              <a:buFont typeface="Arial" panose="020B0604020202020204" pitchFamily="34" charset="0"/>
              <a:buChar char="•"/>
            </a:pPr>
            <a:r>
              <a:rPr lang="es-ES" sz="2400" b="1" i="0" dirty="0">
                <a:solidFill>
                  <a:srgbClr val="3E4951"/>
                </a:solidFill>
                <a:effectLst/>
              </a:rPr>
              <a:t>Los principales objetivos de la reforma son:</a:t>
            </a:r>
          </a:p>
          <a:p>
            <a:pPr marL="363538" indent="-363538">
              <a:spcBef>
                <a:spcPts val="0"/>
              </a:spcBef>
              <a:spcAft>
                <a:spcPts val="1200"/>
              </a:spcAft>
              <a:buFont typeface="Arial" panose="020B0604020202020204" pitchFamily="34" charset="0"/>
              <a:buChar char="•"/>
            </a:pPr>
            <a:r>
              <a:rPr lang="es-ES" sz="2400" b="0" i="0" dirty="0">
                <a:solidFill>
                  <a:srgbClr val="0070C0"/>
                </a:solidFill>
                <a:effectLst/>
              </a:rPr>
              <a:t>garantizar unas finanzas públicas sanas y sostenibles</a:t>
            </a:r>
          </a:p>
          <a:p>
            <a:pPr marL="363538" indent="-363538">
              <a:spcBef>
                <a:spcPts val="0"/>
              </a:spcBef>
              <a:spcAft>
                <a:spcPts val="1200"/>
              </a:spcAft>
              <a:buFont typeface="Arial" panose="020B0604020202020204" pitchFamily="34" charset="0"/>
              <a:buChar char="•"/>
            </a:pPr>
            <a:r>
              <a:rPr lang="es-ES" sz="2400" b="0" i="0" dirty="0">
                <a:solidFill>
                  <a:srgbClr val="0070C0"/>
                </a:solidFill>
                <a:effectLst/>
              </a:rPr>
              <a:t>promover el crecimiento </a:t>
            </a:r>
            <a:r>
              <a:rPr lang="es-ES" sz="2400" b="0" i="0" dirty="0">
                <a:solidFill>
                  <a:srgbClr val="3E4951"/>
                </a:solidFill>
                <a:effectLst/>
              </a:rPr>
              <a:t>a través de reformas e inversiones</a:t>
            </a:r>
          </a:p>
          <a:p>
            <a:pPr marL="363538" indent="-363538">
              <a:spcBef>
                <a:spcPts val="0"/>
              </a:spcBef>
              <a:spcAft>
                <a:spcPts val="1200"/>
              </a:spcAft>
              <a:buFont typeface="Arial" panose="020B0604020202020204" pitchFamily="34" charset="0"/>
              <a:buChar char="•"/>
            </a:pPr>
            <a:r>
              <a:rPr lang="es-ES" sz="2400" b="0" i="0" dirty="0">
                <a:solidFill>
                  <a:srgbClr val="3E4951"/>
                </a:solidFill>
                <a:effectLst/>
              </a:rPr>
              <a:t>contribuir a las prioridades de la UE de construir </a:t>
            </a:r>
            <a:r>
              <a:rPr lang="es-ES" sz="2400" b="1" i="0" dirty="0">
                <a:solidFill>
                  <a:srgbClr val="0070C0"/>
                </a:solidFill>
                <a:effectLst/>
              </a:rPr>
              <a:t>un futuro digital, ecológico y más resiliente </a:t>
            </a:r>
            <a:r>
              <a:rPr lang="es-ES" sz="2400" b="0" i="0" dirty="0">
                <a:solidFill>
                  <a:srgbClr val="3E4951"/>
                </a:solidFill>
                <a:effectLst/>
              </a:rPr>
              <a:t>al tiempo que fortalece el apoyo a su</a:t>
            </a:r>
            <a:r>
              <a:rPr lang="es-ES" sz="2400" b="1" i="0" dirty="0">
                <a:solidFill>
                  <a:srgbClr val="00B0F0"/>
                </a:solidFill>
                <a:effectLst/>
              </a:rPr>
              <a:t> competitividad y autonomía estratégica.</a:t>
            </a:r>
            <a:endParaRPr lang="en-GB" sz="2400" b="1" dirty="0">
              <a:solidFill>
                <a:srgbClr val="00B0F0"/>
              </a:solidFill>
            </a:endParaRPr>
          </a:p>
          <a:p>
            <a:pPr marL="656146" lvl="1" indent="-363538">
              <a:spcBef>
                <a:spcPts val="0"/>
              </a:spcBef>
              <a:spcAft>
                <a:spcPts val="1200"/>
              </a:spcAft>
              <a:buFont typeface="Arial" panose="020B0604020202020204" pitchFamily="34" charset="0"/>
              <a:buChar char="•"/>
            </a:pPr>
            <a:endParaRPr lang="en-US" sz="2200" dirty="0"/>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000" b="1" dirty="0">
                <a:solidFill>
                  <a:schemeClr val="tx1">
                    <a:lumMod val="85000"/>
                    <a:lumOff val="15000"/>
                  </a:schemeClr>
                </a:solidFill>
              </a:rPr>
              <a:t>6. REFORMA DE LA GOVERNANZA ECONOMICA : (I)</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195111671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7854" y="1916832"/>
            <a:ext cx="10058400" cy="1485131"/>
          </a:xfrm>
        </p:spPr>
        <p:txBody>
          <a:bodyPr>
            <a:noAutofit/>
          </a:bodyPr>
          <a:lstStyle/>
          <a:p>
            <a:pPr marL="363538" indent="-363538">
              <a:spcBef>
                <a:spcPts val="0"/>
              </a:spcBef>
              <a:spcAft>
                <a:spcPts val="1200"/>
              </a:spcAft>
              <a:buFont typeface="Arial" panose="020B0604020202020204" pitchFamily="34" charset="0"/>
              <a:buChar char="•"/>
            </a:pPr>
            <a:r>
              <a:rPr lang="es-ES" sz="2400" b="1" dirty="0">
                <a:solidFill>
                  <a:srgbClr val="3E4951"/>
                </a:solidFill>
              </a:rPr>
              <a:t>Antes de la pandemia, se reconocía que el PEC todavía no estaba logrando disciplina fiscal debido a:</a:t>
            </a:r>
            <a:r>
              <a:rPr lang="es-ES" sz="2400" dirty="0">
                <a:solidFill>
                  <a:srgbClr val="3E4951"/>
                </a:solidFill>
              </a:rPr>
              <a:t> </a:t>
            </a:r>
          </a:p>
          <a:p>
            <a:pPr marL="363538" indent="-363538">
              <a:spcBef>
                <a:spcPts val="0"/>
              </a:spcBef>
              <a:spcAft>
                <a:spcPts val="1200"/>
              </a:spcAft>
              <a:buFont typeface="Arial" panose="020B0604020202020204" pitchFamily="34" charset="0"/>
              <a:buChar char="•"/>
            </a:pPr>
            <a:r>
              <a:rPr lang="es-ES" sz="2400" b="1" dirty="0">
                <a:solidFill>
                  <a:srgbClr val="00B0F0"/>
                </a:solidFill>
              </a:rPr>
              <a:t>Tendencia a fomentar políticas procíclicas: </a:t>
            </a:r>
            <a:r>
              <a:rPr lang="es-ES" sz="2400" dirty="0">
                <a:solidFill>
                  <a:srgbClr val="3E4951"/>
                </a:solidFill>
              </a:rPr>
              <a:t>los Estados miembros deben reducir su endeudamiento en tiempos malos, con un efecto contractivo</a:t>
            </a:r>
            <a:endParaRPr lang="en-US" b="0" i="0" dirty="0">
              <a:solidFill>
                <a:srgbClr val="3E4951"/>
              </a:solidFill>
              <a:effectLst/>
            </a:endParaRPr>
          </a:p>
          <a:p>
            <a:pPr marL="0" indent="0">
              <a:spcBef>
                <a:spcPts val="0"/>
              </a:spcBef>
              <a:spcAft>
                <a:spcPts val="1200"/>
              </a:spcAft>
              <a:buNone/>
            </a:pPr>
            <a:endParaRPr lang="en-GB" sz="2400" b="1" dirty="0"/>
          </a:p>
          <a:p>
            <a:pPr marL="656146" lvl="1" indent="-363538">
              <a:spcBef>
                <a:spcPts val="0"/>
              </a:spcBef>
              <a:spcAft>
                <a:spcPts val="1200"/>
              </a:spcAft>
              <a:buFont typeface="Arial" panose="020B0604020202020204" pitchFamily="34" charset="0"/>
              <a:buChar char="•"/>
            </a:pPr>
            <a:endParaRPr lang="en-US" sz="2200" dirty="0"/>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6. ECONOMIC GOVERNNACE REFORM: (II)</a:t>
            </a:r>
            <a:endParaRPr lang="es-ES" sz="16800" b="1" dirty="0">
              <a:solidFill>
                <a:schemeClr val="tx1">
                  <a:lumMod val="85000"/>
                  <a:lumOff val="15000"/>
                </a:schemeClr>
              </a:solidFill>
            </a:endParaRPr>
          </a:p>
        </p:txBody>
      </p:sp>
      <p:sp>
        <p:nvSpPr>
          <p:cNvPr id="4" name="Marcador de contenido 2">
            <a:extLst>
              <a:ext uri="{FF2B5EF4-FFF2-40B4-BE49-F238E27FC236}">
                <a16:creationId xmlns:a16="http://schemas.microsoft.com/office/drawing/2014/main" id="{333AE266-DAE1-F0B0-2ABD-1F394D870B76}"/>
              </a:ext>
            </a:extLst>
          </p:cNvPr>
          <p:cNvSpPr txBox="1">
            <a:spLocks/>
          </p:cNvSpPr>
          <p:nvPr/>
        </p:nvSpPr>
        <p:spPr>
          <a:xfrm>
            <a:off x="1088776" y="3401962"/>
            <a:ext cx="7527504" cy="2619325"/>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656146" lvl="1" indent="-363538">
              <a:spcBef>
                <a:spcPts val="0"/>
              </a:spcBef>
              <a:spcAft>
                <a:spcPts val="1200"/>
              </a:spcAft>
              <a:buFont typeface="Arial" panose="020B0604020202020204" pitchFamily="34" charset="0"/>
              <a:buChar char="•"/>
            </a:pPr>
            <a:r>
              <a:rPr lang="es-ES" sz="2000" b="1" dirty="0">
                <a:solidFill>
                  <a:srgbClr val="3E4951"/>
                </a:solidFill>
              </a:rPr>
              <a:t>Complejidad: </a:t>
            </a:r>
            <a:r>
              <a:rPr lang="es-ES" sz="2000" dirty="0">
                <a:solidFill>
                  <a:srgbClr val="3E4951"/>
                </a:solidFill>
              </a:rPr>
              <a:t>el PEC es el sistema de reglas fiscales más complejo del mundo después de varias reformas (por ejemplo, definición de brecha de producción)</a:t>
            </a:r>
          </a:p>
          <a:p>
            <a:pPr marL="656146" lvl="1" indent="-363538">
              <a:spcBef>
                <a:spcPts val="0"/>
              </a:spcBef>
              <a:spcAft>
                <a:spcPts val="1200"/>
              </a:spcAft>
              <a:buFont typeface="Arial" panose="020B0604020202020204" pitchFamily="34" charset="0"/>
              <a:buChar char="•"/>
            </a:pPr>
            <a:r>
              <a:rPr lang="es-ES" sz="2000" b="1" dirty="0">
                <a:solidFill>
                  <a:srgbClr val="3E4951"/>
                </a:solidFill>
              </a:rPr>
              <a:t>Política: </a:t>
            </a:r>
            <a:r>
              <a:rPr lang="es-ES" sz="2000" dirty="0">
                <a:solidFill>
                  <a:srgbClr val="3E4951"/>
                </a:solidFill>
              </a:rPr>
              <a:t>la aplicación del PEC se confió al Consejo de Ministros de Economía y Finanzas (los países grandes y los pequeños podrían recibir un trato diferente)</a:t>
            </a:r>
          </a:p>
          <a:p>
            <a:pPr marL="656146" lvl="1" indent="-363538">
              <a:spcBef>
                <a:spcPts val="0"/>
              </a:spcBef>
              <a:spcAft>
                <a:spcPts val="1200"/>
              </a:spcAft>
              <a:buFont typeface="Arial" panose="020B0604020202020204" pitchFamily="34" charset="0"/>
              <a:buChar char="•"/>
            </a:pPr>
            <a:r>
              <a:rPr lang="es-ES" sz="2000" b="1" dirty="0">
                <a:solidFill>
                  <a:srgbClr val="3E4951"/>
                </a:solidFill>
              </a:rPr>
              <a:t>Pasivos implícitos: </a:t>
            </a:r>
            <a:r>
              <a:rPr lang="es-ES" sz="2000" dirty="0">
                <a:solidFill>
                  <a:srgbClr val="3E4951"/>
                </a:solidFill>
              </a:rPr>
              <a:t>las reglas fiscales no tienen en cuenta los desafíos futuros nacionales y de la UE (demografía, cambio climático, etc.)</a:t>
            </a:r>
            <a:endParaRPr lang="en-GB" sz="2400" dirty="0"/>
          </a:p>
          <a:p>
            <a:pPr marL="656146" lvl="1" indent="-363538">
              <a:spcBef>
                <a:spcPts val="0"/>
              </a:spcBef>
              <a:spcAft>
                <a:spcPts val="1200"/>
              </a:spcAft>
              <a:buFont typeface="Arial" panose="020B0604020202020204" pitchFamily="34" charset="0"/>
              <a:buChar char="•"/>
            </a:pPr>
            <a:endParaRPr lang="en-US" sz="2200" dirty="0"/>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Font typeface="Calibri" pitchFamily="34" charse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pic>
        <p:nvPicPr>
          <p:cNvPr id="6" name="Imagen 5">
            <a:extLst>
              <a:ext uri="{FF2B5EF4-FFF2-40B4-BE49-F238E27FC236}">
                <a16:creationId xmlns:a16="http://schemas.microsoft.com/office/drawing/2014/main" id="{9E47CA92-FF34-E09E-3017-838647C2EE9C}"/>
              </a:ext>
            </a:extLst>
          </p:cNvPr>
          <p:cNvPicPr>
            <a:picLocks noChangeAspect="1"/>
          </p:cNvPicPr>
          <p:nvPr/>
        </p:nvPicPr>
        <p:blipFill>
          <a:blip r:embed="rId3"/>
          <a:stretch>
            <a:fillRect/>
          </a:stretch>
        </p:blipFill>
        <p:spPr>
          <a:xfrm>
            <a:off x="8832304" y="3017862"/>
            <a:ext cx="3096226" cy="3147442"/>
          </a:xfrm>
          <a:prstGeom prst="rect">
            <a:avLst/>
          </a:prstGeom>
        </p:spPr>
      </p:pic>
    </p:spTree>
    <p:extLst>
      <p:ext uri="{BB962C8B-B14F-4D97-AF65-F5344CB8AC3E}">
        <p14:creationId xmlns:p14="http://schemas.microsoft.com/office/powerpoint/2010/main" val="211049361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7854" y="1844824"/>
            <a:ext cx="10058400" cy="4392488"/>
          </a:xfrm>
        </p:spPr>
        <p:txBody>
          <a:bodyPr>
            <a:noAutofit/>
          </a:bodyPr>
          <a:lstStyle/>
          <a:p>
            <a:pPr marL="656146" lvl="1" indent="-363538">
              <a:spcBef>
                <a:spcPts val="0"/>
              </a:spcBef>
              <a:spcAft>
                <a:spcPts val="1200"/>
              </a:spcAft>
              <a:buFont typeface="Arial" panose="020B0604020202020204" pitchFamily="34" charset="0"/>
              <a:buChar char="•"/>
            </a:pPr>
            <a:r>
              <a:rPr lang="es-ES" b="1" i="0" dirty="0">
                <a:effectLst/>
                <a:latin typeface="Source Sans"/>
              </a:rPr>
              <a:t>Según las nuevas normas</a:t>
            </a:r>
            <a:r>
              <a:rPr lang="es-ES" b="0" i="0" dirty="0">
                <a:effectLst/>
                <a:latin typeface="Source Sans"/>
              </a:rPr>
              <a:t>, se pedirá a todos los Estados miembros que presenten </a:t>
            </a:r>
            <a:r>
              <a:rPr lang="es-ES" b="1" i="0" dirty="0">
                <a:solidFill>
                  <a:srgbClr val="00B0F0"/>
                </a:solidFill>
                <a:effectLst/>
                <a:latin typeface="Source Sans"/>
              </a:rPr>
              <a:t>un plan estructural fiscal a medio plazo</a:t>
            </a:r>
            <a:r>
              <a:rPr lang="es-ES" b="0" i="0" dirty="0">
                <a:effectLst/>
                <a:latin typeface="Source Sans"/>
              </a:rPr>
              <a:t>, en el que:</a:t>
            </a:r>
          </a:p>
          <a:p>
            <a:pPr marL="656146" lvl="1" indent="-363538">
              <a:spcBef>
                <a:spcPts val="0"/>
              </a:spcBef>
              <a:spcAft>
                <a:spcPts val="1200"/>
              </a:spcAft>
              <a:buFont typeface="Arial" panose="020B0604020202020204" pitchFamily="34" charset="0"/>
              <a:buChar char="•"/>
            </a:pPr>
            <a:r>
              <a:rPr lang="es-ES" b="0" i="0" dirty="0">
                <a:effectLst/>
                <a:latin typeface="Source Sans"/>
              </a:rPr>
              <a:t>Los Estados miembros se comprometen a seguir </a:t>
            </a:r>
            <a:r>
              <a:rPr lang="es-ES" b="1" i="0" dirty="0">
                <a:solidFill>
                  <a:srgbClr val="00B0F0"/>
                </a:solidFill>
                <a:effectLst/>
                <a:latin typeface="Source Sans"/>
              </a:rPr>
              <a:t>una senda de gasto público neto plurianual</a:t>
            </a:r>
            <a:r>
              <a:rPr lang="es-ES" b="0" i="0" dirty="0">
                <a:effectLst/>
                <a:latin typeface="Source Sans"/>
              </a:rPr>
              <a:t> (senda de ajuste de 4 años)</a:t>
            </a:r>
          </a:p>
          <a:p>
            <a:pPr marL="656146" lvl="1" indent="-363538">
              <a:spcBef>
                <a:spcPts val="0"/>
              </a:spcBef>
              <a:spcAft>
                <a:spcPts val="1200"/>
              </a:spcAft>
              <a:buFont typeface="Arial" panose="020B0604020202020204" pitchFamily="34" charset="0"/>
              <a:buChar char="•"/>
            </a:pPr>
            <a:r>
              <a:rPr lang="es-ES" b="0" i="0" dirty="0">
                <a:effectLst/>
                <a:latin typeface="Source Sans"/>
              </a:rPr>
              <a:t>El ajuste estará en línea con la </a:t>
            </a:r>
            <a:r>
              <a:rPr lang="es-ES" b="1" i="0" dirty="0">
                <a:solidFill>
                  <a:srgbClr val="00B0F0"/>
                </a:solidFill>
                <a:effectLst/>
                <a:latin typeface="Source Sans"/>
              </a:rPr>
              <a:t>“trayectoria de referencia” </a:t>
            </a:r>
            <a:r>
              <a:rPr lang="es-ES" b="0" i="0" dirty="0">
                <a:effectLst/>
                <a:latin typeface="Source Sans"/>
              </a:rPr>
              <a:t>(garantizar que la deuda pública se coloque o se mantenga en una trayectoria descendente plausible o se mantenga en niveles prudentes).</a:t>
            </a:r>
          </a:p>
          <a:p>
            <a:pPr marL="656146" lvl="1" indent="-363538">
              <a:spcBef>
                <a:spcPts val="0"/>
              </a:spcBef>
              <a:spcAft>
                <a:spcPts val="1200"/>
              </a:spcAft>
              <a:buFont typeface="Arial" panose="020B0604020202020204" pitchFamily="34" charset="0"/>
              <a:buChar char="•"/>
            </a:pPr>
            <a:r>
              <a:rPr lang="es-ES" b="1" i="0" dirty="0">
                <a:effectLst/>
                <a:latin typeface="Source Sans"/>
              </a:rPr>
              <a:t>La “trayectoria de referencia” </a:t>
            </a:r>
            <a:r>
              <a:rPr lang="es-ES" b="0" i="0" dirty="0">
                <a:effectLst/>
                <a:latin typeface="Source Sans"/>
              </a:rPr>
              <a:t>será presentada por la CE a los Estados </a:t>
            </a:r>
            <a:r>
              <a:rPr lang="es-ES" b="1" i="0" dirty="0">
                <a:solidFill>
                  <a:srgbClr val="00B0F0"/>
                </a:solidFill>
                <a:effectLst/>
                <a:latin typeface="Source Sans"/>
              </a:rPr>
              <a:t>miembros donde la deuda pública supere el 60% del PIB o donde el déficit público supere el 3% del PIB.</a:t>
            </a:r>
          </a:p>
          <a:p>
            <a:pPr marL="656146" lvl="1" indent="-363538">
              <a:spcBef>
                <a:spcPts val="0"/>
              </a:spcBef>
              <a:spcAft>
                <a:spcPts val="1200"/>
              </a:spcAft>
              <a:buFont typeface="Arial" panose="020B0604020202020204" pitchFamily="34" charset="0"/>
              <a:buChar char="•"/>
            </a:pPr>
            <a:r>
              <a:rPr lang="es-ES" b="0" i="0" dirty="0">
                <a:effectLst/>
                <a:latin typeface="Source Sans"/>
              </a:rPr>
              <a:t>Los Estados </a:t>
            </a:r>
            <a:r>
              <a:rPr lang="es-ES" b="1" i="0" dirty="0">
                <a:solidFill>
                  <a:srgbClr val="00B0F0"/>
                </a:solidFill>
                <a:effectLst/>
                <a:latin typeface="Source Sans"/>
              </a:rPr>
              <a:t>miembros explican cómo realizarán inversiones y reformas</a:t>
            </a:r>
            <a:r>
              <a:rPr lang="es-ES" b="0" i="0" dirty="0">
                <a:effectLst/>
                <a:latin typeface="Source Sans"/>
              </a:rPr>
              <a:t> que respondan a los principales desafíos identificados en el contexto del Semestre Europeo</a:t>
            </a:r>
          </a:p>
          <a:p>
            <a:pPr marL="656146" lvl="1" indent="-363538">
              <a:spcBef>
                <a:spcPts val="0"/>
              </a:spcBef>
              <a:spcAft>
                <a:spcPts val="1200"/>
              </a:spcAft>
              <a:buFont typeface="Arial" panose="020B0604020202020204" pitchFamily="34" charset="0"/>
              <a:buChar char="•"/>
            </a:pPr>
            <a:r>
              <a:rPr lang="es-ES" b="0" i="0" dirty="0">
                <a:effectLst/>
                <a:latin typeface="Source Sans"/>
              </a:rPr>
              <a:t>Los Estados </a:t>
            </a:r>
            <a:r>
              <a:rPr lang="es-ES" b="1" i="0" dirty="0">
                <a:solidFill>
                  <a:srgbClr val="00B0F0"/>
                </a:solidFill>
                <a:effectLst/>
                <a:latin typeface="Source Sans"/>
              </a:rPr>
              <a:t>miembros solicitarán una prórroga del Plan hasta siete años si se comprometen a realizar inversiones y reformas </a:t>
            </a:r>
            <a:r>
              <a:rPr lang="es-ES" b="0" i="0" dirty="0">
                <a:effectLst/>
                <a:latin typeface="Source Sans"/>
              </a:rPr>
              <a:t>que aborden las recomendaciones específicas de cada país.</a:t>
            </a:r>
          </a:p>
          <a:p>
            <a:pPr marL="656146" lvl="1" indent="-363538">
              <a:spcBef>
                <a:spcPts val="0"/>
              </a:spcBef>
              <a:spcAft>
                <a:spcPts val="1200"/>
              </a:spcAft>
              <a:buFont typeface="Arial" panose="020B0604020202020204" pitchFamily="34" charset="0"/>
              <a:buChar char="•"/>
            </a:pPr>
            <a:r>
              <a:rPr lang="es-ES" b="1" i="0" dirty="0">
                <a:effectLst/>
                <a:latin typeface="Source Sans"/>
              </a:rPr>
              <a:t>Se pueden incluir inversiones y reformas del PRR</a:t>
            </a:r>
            <a:endParaRPr lang="en-US" sz="1400" b="1" i="0" dirty="0">
              <a:effectLst/>
            </a:endParaRPr>
          </a:p>
          <a:p>
            <a:pPr marL="839026" lvl="2" indent="-363538">
              <a:spcBef>
                <a:spcPts val="0"/>
              </a:spcBef>
              <a:spcAft>
                <a:spcPts val="1200"/>
              </a:spcAft>
              <a:buFont typeface="Arial" panose="020B0604020202020204" pitchFamily="34" charset="0"/>
              <a:buChar char="•"/>
            </a:pPr>
            <a:endParaRPr lang="en-US" sz="2000" dirty="0"/>
          </a:p>
          <a:p>
            <a:pPr marL="839026" lvl="2" indent="-363538">
              <a:spcBef>
                <a:spcPts val="0"/>
              </a:spcBef>
              <a:spcAft>
                <a:spcPts val="1200"/>
              </a:spcAft>
              <a:buFont typeface="Arial" panose="020B0604020202020204" pitchFamily="34" charset="0"/>
              <a:buChar char="•"/>
            </a:pPr>
            <a:endParaRPr lang="en-US" sz="2000" dirty="0"/>
          </a:p>
          <a:p>
            <a:pPr marL="292608" lvl="1" indent="0">
              <a:buNone/>
            </a:pPr>
            <a:endParaRPr lang="en-GB" sz="22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000" b="1" dirty="0">
                <a:solidFill>
                  <a:schemeClr val="tx1">
                    <a:lumMod val="85000"/>
                    <a:lumOff val="15000"/>
                  </a:schemeClr>
                </a:solidFill>
              </a:rPr>
              <a:t>6. </a:t>
            </a:r>
            <a:r>
              <a:rPr lang="it-IT" sz="16000" b="1" dirty="0">
                <a:solidFill>
                  <a:schemeClr val="tx1">
                    <a:lumMod val="85000"/>
                    <a:lumOff val="15000"/>
                  </a:schemeClr>
                </a:solidFill>
              </a:rPr>
              <a:t>REFORMA DE LA GOVERNANZA ECONOMICA (III)</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377076995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254C027-9015-47FE-A436-C9DB7BF2DA8F}"/>
              </a:ext>
            </a:extLst>
          </p:cNvPr>
          <p:cNvSpPr>
            <a:spLocks noGrp="1"/>
          </p:cNvSpPr>
          <p:nvPr>
            <p:ph type="title"/>
          </p:nvPr>
        </p:nvSpPr>
        <p:spPr>
          <a:xfrm>
            <a:off x="1099878" y="587563"/>
            <a:ext cx="10058400" cy="802685"/>
          </a:xfrm>
        </p:spPr>
        <p:txBody>
          <a:bodyPr>
            <a:normAutofit/>
          </a:bodyPr>
          <a:lstStyle/>
          <a:p>
            <a:r>
              <a:rPr lang="it-IT" sz="3600" b="1" dirty="0"/>
              <a:t>6. REFORMA DE LA GOVERNANZA ECONOMICA (IV)</a:t>
            </a:r>
            <a:endParaRPr lang="en-US" sz="3600" b="1" dirty="0"/>
          </a:p>
        </p:txBody>
      </p:sp>
      <p:sp>
        <p:nvSpPr>
          <p:cNvPr id="6" name="Marcador de contenido 5">
            <a:extLst>
              <a:ext uri="{FF2B5EF4-FFF2-40B4-BE49-F238E27FC236}">
                <a16:creationId xmlns:a16="http://schemas.microsoft.com/office/drawing/2014/main" id="{375A29D0-8BB1-47B2-BA2F-11F58B6D1851}"/>
              </a:ext>
            </a:extLst>
          </p:cNvPr>
          <p:cNvSpPr>
            <a:spLocks noGrp="1"/>
          </p:cNvSpPr>
          <p:nvPr>
            <p:ph idx="1"/>
          </p:nvPr>
        </p:nvSpPr>
        <p:spPr>
          <a:xfrm>
            <a:off x="1097280" y="1772816"/>
            <a:ext cx="10058400" cy="4096278"/>
          </a:xfrm>
        </p:spPr>
        <p:txBody>
          <a:bodyPr>
            <a:normAutofit/>
          </a:bodyPr>
          <a:lstStyle/>
          <a:p>
            <a:r>
              <a:rPr lang="es-ES" dirty="0"/>
              <a:t>Las </a:t>
            </a:r>
            <a:r>
              <a:rPr lang="es-ES" b="1" dirty="0"/>
              <a:t>trayectorias plurianuales del gasto neto </a:t>
            </a:r>
            <a:r>
              <a:rPr lang="es-ES" dirty="0"/>
              <a:t>(sendas de ajuste fiscal) se fijan como el máximo resultante de los dos criterios siguientes:</a:t>
            </a:r>
          </a:p>
          <a:p>
            <a:pPr marL="457200" indent="-457200">
              <a:buFont typeface="+mj-lt"/>
              <a:buAutoNum type="arabicPeriod"/>
            </a:pPr>
            <a:r>
              <a:rPr lang="es-ES" b="1" dirty="0">
                <a:solidFill>
                  <a:schemeClr val="bg2">
                    <a:lumMod val="50000"/>
                  </a:schemeClr>
                </a:solidFill>
              </a:rPr>
              <a:t>Trayectoria basada en ASD: </a:t>
            </a:r>
            <a:r>
              <a:rPr lang="es-ES" dirty="0"/>
              <a:t>el ratio de deuda más allá del horizonte de ajuste elegido (de 4 a 7 años) debe estar en una trayectoria descendente plausible y continua, como se demuestra a través de:</a:t>
            </a:r>
          </a:p>
          <a:p>
            <a:pPr lvl="1"/>
            <a:r>
              <a:rPr lang="es-ES" b="1" dirty="0">
                <a:solidFill>
                  <a:schemeClr val="bg2">
                    <a:lumMod val="50000"/>
                  </a:schemeClr>
                </a:solidFill>
              </a:rPr>
              <a:t>A) Escenarios deterministas de ASD </a:t>
            </a:r>
            <a:r>
              <a:rPr lang="es-ES" dirty="0"/>
              <a:t>(es decir, el ratio de endeudamiento debería disminuir durante un período de diez años siguiendo una línea de base ajustada al más exigente de los tres escenarios de shock); y</a:t>
            </a:r>
          </a:p>
          <a:p>
            <a:pPr lvl="1"/>
            <a:r>
              <a:rPr lang="es-ES" b="1" dirty="0">
                <a:solidFill>
                  <a:schemeClr val="bg2">
                    <a:lumMod val="50000"/>
                  </a:schemeClr>
                </a:solidFill>
              </a:rPr>
              <a:t>B) Análisis estocástico DSA </a:t>
            </a:r>
            <a:r>
              <a:rPr lang="es-ES" dirty="0"/>
              <a:t>(es decir, el ratio de endeudamiento debería estar en una trayectoria decreciente en un horizonte de cinco años con un 70% de probabilidad).</a:t>
            </a:r>
          </a:p>
          <a:p>
            <a:pPr marL="457200" indent="-457200">
              <a:buFont typeface="+mj-lt"/>
              <a:buAutoNum type="arabicPeriod" startAt="2"/>
            </a:pPr>
            <a:r>
              <a:rPr lang="es-ES" b="1" dirty="0">
                <a:solidFill>
                  <a:schemeClr val="accent2"/>
                </a:solidFill>
              </a:rPr>
              <a:t>Corrección mediante un procedimiento de déficit excesivo (PDE): </a:t>
            </a:r>
            <a:r>
              <a:rPr lang="es-ES" dirty="0"/>
              <a:t>si el déficit presupuestario es </a:t>
            </a:r>
            <a:r>
              <a:rPr lang="es-ES" b="1" dirty="0">
                <a:solidFill>
                  <a:schemeClr val="accent2"/>
                </a:solidFill>
              </a:rPr>
              <a:t>superior al 3% del PIB</a:t>
            </a:r>
            <a:r>
              <a:rPr lang="es-ES" dirty="0"/>
              <a:t>, los Estados miembros deben corregirlo realizando un </a:t>
            </a:r>
            <a:r>
              <a:rPr lang="es-ES" b="1" dirty="0">
                <a:solidFill>
                  <a:schemeClr val="accent2"/>
                </a:solidFill>
              </a:rPr>
              <a:t>ajuste anual mínimo de 0,5 puntos porcentuales del PIB.</a:t>
            </a:r>
            <a:endParaRPr lang="en-US" b="1" dirty="0">
              <a:solidFill>
                <a:schemeClr val="accent2"/>
              </a:solidFill>
            </a:endParaRPr>
          </a:p>
        </p:txBody>
      </p:sp>
    </p:spTree>
    <p:extLst>
      <p:ext uri="{BB962C8B-B14F-4D97-AF65-F5344CB8AC3E}">
        <p14:creationId xmlns:p14="http://schemas.microsoft.com/office/powerpoint/2010/main" val="413736659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DBDB27-D435-4196-ACA3-A5EC9D4092CC}"/>
              </a:ext>
            </a:extLst>
          </p:cNvPr>
          <p:cNvSpPr>
            <a:spLocks noGrp="1"/>
          </p:cNvSpPr>
          <p:nvPr>
            <p:ph type="title"/>
          </p:nvPr>
        </p:nvSpPr>
        <p:spPr>
          <a:xfrm>
            <a:off x="1066800" y="692696"/>
            <a:ext cx="10058400" cy="766133"/>
          </a:xfrm>
        </p:spPr>
        <p:txBody>
          <a:bodyPr>
            <a:normAutofit/>
          </a:bodyPr>
          <a:lstStyle/>
          <a:p>
            <a:r>
              <a:rPr lang="it-IT" sz="4000" b="1" dirty="0"/>
              <a:t>6. REFORMA DE LA GOVERNANZA ECONOMICA (V)</a:t>
            </a:r>
            <a:endParaRPr lang="en-US" sz="4000" dirty="0"/>
          </a:p>
        </p:txBody>
      </p:sp>
      <p:sp>
        <p:nvSpPr>
          <p:cNvPr id="3" name="Marcador de contenido 2">
            <a:extLst>
              <a:ext uri="{FF2B5EF4-FFF2-40B4-BE49-F238E27FC236}">
                <a16:creationId xmlns:a16="http://schemas.microsoft.com/office/drawing/2014/main" id="{7A9E5F2C-F553-4D98-A2CB-AD20454E22DA}"/>
              </a:ext>
            </a:extLst>
          </p:cNvPr>
          <p:cNvSpPr>
            <a:spLocks noGrp="1"/>
          </p:cNvSpPr>
          <p:nvPr>
            <p:ph idx="1"/>
          </p:nvPr>
        </p:nvSpPr>
        <p:spPr>
          <a:xfrm>
            <a:off x="1097280" y="1772816"/>
            <a:ext cx="10058400" cy="4096278"/>
          </a:xfrm>
        </p:spPr>
        <p:txBody>
          <a:bodyPr>
            <a:normAutofit lnSpcReduction="10000"/>
          </a:bodyPr>
          <a:lstStyle/>
          <a:p>
            <a:r>
              <a:rPr lang="es-ES" dirty="0"/>
              <a:t>Además, se aplican </a:t>
            </a:r>
            <a:r>
              <a:rPr lang="es-ES" dirty="0">
                <a:solidFill>
                  <a:srgbClr val="0070C0"/>
                </a:solidFill>
              </a:rPr>
              <a:t>dos salvaguardias en el marco del componente preventivo del PEC</a:t>
            </a:r>
            <a:r>
              <a:rPr lang="es-ES" dirty="0"/>
              <a:t>, que son compartidas entre los países:</a:t>
            </a:r>
          </a:p>
          <a:p>
            <a:pPr marL="457200" indent="-457200">
              <a:buFont typeface="+mj-lt"/>
              <a:buAutoNum type="arabicPeriod"/>
            </a:pPr>
            <a:r>
              <a:rPr lang="es-ES" b="1" dirty="0">
                <a:solidFill>
                  <a:srgbClr val="0070C0"/>
                </a:solidFill>
              </a:rPr>
              <a:t>Salvaguardia de la sostenibilidad de la deuda: </a:t>
            </a:r>
          </a:p>
          <a:p>
            <a:pPr marL="749808" lvl="1" indent="-457200">
              <a:buFont typeface="+mj-lt"/>
              <a:buAutoNum type="alphaLcParenR"/>
            </a:pPr>
            <a:r>
              <a:rPr lang="es-ES" dirty="0"/>
              <a:t>Los países con un ratio de deuda en </a:t>
            </a:r>
            <a:r>
              <a:rPr lang="es-ES" dirty="0">
                <a:solidFill>
                  <a:schemeClr val="accent1"/>
                </a:solidFill>
              </a:rPr>
              <a:t>2024 superior al 90% </a:t>
            </a:r>
            <a:r>
              <a:rPr lang="es-ES" dirty="0"/>
              <a:t>del PIB deben </a:t>
            </a:r>
            <a:r>
              <a:rPr lang="es-ES" b="1" dirty="0"/>
              <a:t>reducirlo</a:t>
            </a:r>
            <a:r>
              <a:rPr lang="es-ES" dirty="0"/>
              <a:t> en un promedio anual </a:t>
            </a:r>
            <a:r>
              <a:rPr lang="es-ES" b="1" dirty="0"/>
              <a:t>mínimo de 1 punto </a:t>
            </a:r>
            <a:r>
              <a:rPr lang="es-ES" dirty="0"/>
              <a:t>porcentual del PIB. </a:t>
            </a:r>
          </a:p>
          <a:p>
            <a:pPr marL="749808" lvl="1" indent="-457200">
              <a:buFont typeface="+mj-lt"/>
              <a:buAutoNum type="alphaLcParenR"/>
            </a:pPr>
            <a:r>
              <a:rPr lang="es-ES" dirty="0"/>
              <a:t>Aquellos con un ratio de deuda </a:t>
            </a:r>
            <a:r>
              <a:rPr lang="es-ES" dirty="0">
                <a:solidFill>
                  <a:srgbClr val="00B050"/>
                </a:solidFill>
              </a:rPr>
              <a:t>inferior al 90% del PIB </a:t>
            </a:r>
            <a:r>
              <a:rPr lang="es-ES" b="1" dirty="0"/>
              <a:t>deben reducirlo en 0,5 </a:t>
            </a:r>
            <a:r>
              <a:rPr lang="es-ES" dirty="0"/>
              <a:t>puntos porcentuales del PIB.</a:t>
            </a:r>
          </a:p>
          <a:p>
            <a:pPr marL="457200" indent="-457200">
              <a:buFont typeface="+mj-lt"/>
              <a:buAutoNum type="arabicPeriod" startAt="2"/>
            </a:pPr>
            <a:r>
              <a:rPr lang="es-ES" b="1" dirty="0">
                <a:solidFill>
                  <a:srgbClr val="0070C0"/>
                </a:solidFill>
              </a:rPr>
              <a:t>Salvaguardia de la resiliencia al déficit: </a:t>
            </a:r>
          </a:p>
          <a:p>
            <a:pPr marL="749808" lvl="1" indent="-457200">
              <a:buFont typeface="+mj-lt"/>
              <a:buAutoNum type="alphaLcParenR"/>
            </a:pPr>
            <a:r>
              <a:rPr lang="es-ES" dirty="0"/>
              <a:t>El ajuste fiscal debe </a:t>
            </a:r>
            <a:r>
              <a:rPr lang="es-ES" b="1" dirty="0">
                <a:solidFill>
                  <a:srgbClr val="0070C0"/>
                </a:solidFill>
              </a:rPr>
              <a:t>garantizar que exista un margen de seguridad </a:t>
            </a:r>
            <a:r>
              <a:rPr lang="es-ES" dirty="0"/>
              <a:t>antes de que se alcance el umbral de déficit del 3% del PIB establecido en el Tratado, es decir, </a:t>
            </a:r>
            <a:r>
              <a:rPr lang="es-ES" b="1" dirty="0">
                <a:solidFill>
                  <a:srgbClr val="0070C0"/>
                </a:solidFill>
              </a:rPr>
              <a:t>antes de que el saldo estructural alcance el -1,5% del PIB. </a:t>
            </a:r>
          </a:p>
          <a:p>
            <a:pPr marL="749808" lvl="1" indent="-457200">
              <a:buFont typeface="+mj-lt"/>
              <a:buAutoNum type="alphaLcParenR"/>
            </a:pPr>
            <a:r>
              <a:rPr lang="es-ES" b="1" dirty="0">
                <a:solidFill>
                  <a:srgbClr val="0070C0"/>
                </a:solidFill>
              </a:rPr>
              <a:t>La mejora anual requerida en el saldo primario estructural será de 0,4 puntos </a:t>
            </a:r>
            <a:r>
              <a:rPr lang="es-ES" dirty="0"/>
              <a:t>porcentuales del PIB para una trayectoria de ajuste de </a:t>
            </a:r>
            <a:r>
              <a:rPr lang="es-ES" dirty="0">
                <a:solidFill>
                  <a:srgbClr val="0070C0"/>
                </a:solidFill>
              </a:rPr>
              <a:t>cuatro años </a:t>
            </a:r>
            <a:r>
              <a:rPr lang="es-ES" dirty="0"/>
              <a:t>y de </a:t>
            </a:r>
            <a:r>
              <a:rPr lang="es-ES" b="1" dirty="0">
                <a:solidFill>
                  <a:srgbClr val="00B050"/>
                </a:solidFill>
              </a:rPr>
              <a:t>0,25 puntos porcentuales para una trayectoria de siete años.</a:t>
            </a:r>
            <a:endParaRPr lang="en-US" b="1" dirty="0">
              <a:solidFill>
                <a:srgbClr val="00B050"/>
              </a:solidFill>
            </a:endParaRPr>
          </a:p>
        </p:txBody>
      </p:sp>
    </p:spTree>
    <p:extLst>
      <p:ext uri="{BB962C8B-B14F-4D97-AF65-F5344CB8AC3E}">
        <p14:creationId xmlns:p14="http://schemas.microsoft.com/office/powerpoint/2010/main" val="242018797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2238" y="1726757"/>
            <a:ext cx="10058400" cy="4176464"/>
          </a:xfrm>
        </p:spPr>
        <p:txBody>
          <a:bodyPr>
            <a:noAutofit/>
          </a:bodyPr>
          <a:lstStyle/>
          <a:p>
            <a:pPr marL="363538" indent="-363538">
              <a:spcBef>
                <a:spcPts val="0"/>
              </a:spcBef>
              <a:spcAft>
                <a:spcPts val="1200"/>
              </a:spcAft>
              <a:buFont typeface="Arial" panose="020B0604020202020204" pitchFamily="34" charset="0"/>
              <a:buChar char="•"/>
            </a:pPr>
            <a:r>
              <a:rPr lang="es-ES" sz="2400" b="1" dirty="0">
                <a:solidFill>
                  <a:schemeClr val="tx1"/>
                </a:solidFill>
              </a:rPr>
              <a:t>La primera ronda de planes se presentará en otoño. </a:t>
            </a:r>
          </a:p>
          <a:p>
            <a:pPr marL="363538" indent="-363538">
              <a:spcBef>
                <a:spcPts val="0"/>
              </a:spcBef>
              <a:spcAft>
                <a:spcPts val="1200"/>
              </a:spcAft>
              <a:buFont typeface="Arial" panose="020B0604020202020204" pitchFamily="34" charset="0"/>
              <a:buChar char="•"/>
            </a:pPr>
            <a:r>
              <a:rPr lang="es-ES" sz="2400" b="1" dirty="0">
                <a:solidFill>
                  <a:srgbClr val="0070C0"/>
                </a:solidFill>
              </a:rPr>
              <a:t>La reforma supera los problemas anteriores del PEC: </a:t>
            </a:r>
          </a:p>
          <a:p>
            <a:pPr marL="656146" lvl="1" indent="-363538">
              <a:spcBef>
                <a:spcPts val="0"/>
              </a:spcBef>
              <a:spcAft>
                <a:spcPts val="1200"/>
              </a:spcAft>
              <a:buFont typeface="Arial" panose="020B0604020202020204" pitchFamily="34" charset="0"/>
              <a:buChar char="•"/>
            </a:pPr>
            <a:r>
              <a:rPr lang="es-ES" sz="2200" b="1" dirty="0">
                <a:solidFill>
                  <a:srgbClr val="0070C0"/>
                </a:solidFill>
              </a:rPr>
              <a:t>Montos mínimos de déficit y reducción de deuda promedio </a:t>
            </a:r>
            <a:r>
              <a:rPr lang="es-ES" sz="2200" dirty="0">
                <a:solidFill>
                  <a:schemeClr val="tx1"/>
                </a:solidFill>
              </a:rPr>
              <a:t>que un gobierno debe observar (salvaguardias comunes de deuda y déficit para controlar un mayor endeudamiento público)</a:t>
            </a:r>
          </a:p>
          <a:p>
            <a:pPr marL="656146" lvl="1" indent="-363538">
              <a:spcBef>
                <a:spcPts val="0"/>
              </a:spcBef>
              <a:spcAft>
                <a:spcPts val="1200"/>
              </a:spcAft>
              <a:buFont typeface="Arial" panose="020B0604020202020204" pitchFamily="34" charset="0"/>
              <a:buChar char="•"/>
            </a:pPr>
            <a:r>
              <a:rPr lang="es-ES" sz="2200" b="1" dirty="0">
                <a:solidFill>
                  <a:srgbClr val="0070C0"/>
                </a:solidFill>
              </a:rPr>
              <a:t>Incrementa la apropiación nacional de las reglas </a:t>
            </a:r>
            <a:r>
              <a:rPr lang="es-ES" sz="2200" dirty="0">
                <a:solidFill>
                  <a:schemeClr val="tx1"/>
                </a:solidFill>
              </a:rPr>
              <a:t>(enfoque personalizado para controlar las externalidades fiscales)</a:t>
            </a:r>
          </a:p>
          <a:p>
            <a:pPr marL="363538" indent="-363538">
              <a:spcBef>
                <a:spcPts val="0"/>
              </a:spcBef>
              <a:spcAft>
                <a:spcPts val="1200"/>
              </a:spcAft>
              <a:buFont typeface="Arial" panose="020B0604020202020204" pitchFamily="34" charset="0"/>
              <a:buChar char="•"/>
            </a:pPr>
            <a:r>
              <a:rPr lang="es-ES" sz="1800" dirty="0">
                <a:solidFill>
                  <a:srgbClr val="00B0F0"/>
                </a:solidFill>
              </a:rPr>
              <a:t>Simplicidad </a:t>
            </a:r>
            <a:r>
              <a:rPr lang="es-ES" sz="1800" dirty="0">
                <a:solidFill>
                  <a:schemeClr val="tx1"/>
                </a:solidFill>
              </a:rPr>
              <a:t>(ya no dependen de MTO, </a:t>
            </a:r>
            <a:r>
              <a:rPr lang="es-ES" sz="1800" i="1" dirty="0" err="1">
                <a:solidFill>
                  <a:schemeClr val="tx1"/>
                </a:solidFill>
              </a:rPr>
              <a:t>Mid</a:t>
            </a:r>
            <a:r>
              <a:rPr lang="es-ES" sz="1800" i="1" dirty="0">
                <a:solidFill>
                  <a:schemeClr val="tx1"/>
                </a:solidFill>
              </a:rPr>
              <a:t> </a:t>
            </a:r>
            <a:r>
              <a:rPr lang="es-ES" sz="1800" i="1" dirty="0" err="1">
                <a:solidFill>
                  <a:schemeClr val="tx1"/>
                </a:solidFill>
              </a:rPr>
              <a:t>Term</a:t>
            </a:r>
            <a:r>
              <a:rPr lang="es-ES" sz="1800" i="1" dirty="0">
                <a:solidFill>
                  <a:schemeClr val="tx1"/>
                </a:solidFill>
              </a:rPr>
              <a:t> </a:t>
            </a:r>
            <a:r>
              <a:rPr lang="es-ES" sz="1800" i="1" dirty="0" err="1">
                <a:solidFill>
                  <a:schemeClr val="tx1"/>
                </a:solidFill>
              </a:rPr>
              <a:t>Objective</a:t>
            </a:r>
            <a:r>
              <a:rPr lang="es-ES" sz="1800" dirty="0">
                <a:solidFill>
                  <a:schemeClr val="tx1"/>
                </a:solidFill>
              </a:rPr>
              <a:t>)</a:t>
            </a:r>
          </a:p>
          <a:p>
            <a:pPr marL="363538" indent="-363538">
              <a:spcBef>
                <a:spcPts val="0"/>
              </a:spcBef>
              <a:spcAft>
                <a:spcPts val="1200"/>
              </a:spcAft>
              <a:buFont typeface="Arial" panose="020B0604020202020204" pitchFamily="34" charset="0"/>
              <a:buChar char="•"/>
            </a:pPr>
            <a:r>
              <a:rPr lang="es-ES" sz="1800" dirty="0">
                <a:solidFill>
                  <a:schemeClr val="tx1"/>
                </a:solidFill>
              </a:rPr>
              <a:t>Las nuevas disposiciones </a:t>
            </a:r>
            <a:r>
              <a:rPr lang="es-ES" sz="1800" dirty="0">
                <a:solidFill>
                  <a:srgbClr val="00B050"/>
                </a:solidFill>
              </a:rPr>
              <a:t>promoverán las inversiones </a:t>
            </a:r>
          </a:p>
          <a:p>
            <a:pPr marL="363538" indent="-363538">
              <a:spcBef>
                <a:spcPts val="0"/>
              </a:spcBef>
              <a:spcAft>
                <a:spcPts val="1200"/>
              </a:spcAft>
              <a:buFont typeface="Arial" panose="020B0604020202020204" pitchFamily="34" charset="0"/>
              <a:buChar char="•"/>
            </a:pPr>
            <a:r>
              <a:rPr lang="es-ES" sz="1800" b="1" dirty="0">
                <a:solidFill>
                  <a:srgbClr val="00B0F0"/>
                </a:solidFill>
              </a:rPr>
              <a:t>Incluye pasivos implícitos </a:t>
            </a:r>
            <a:r>
              <a:rPr lang="es-ES" sz="1800" dirty="0">
                <a:solidFill>
                  <a:schemeClr val="tx1"/>
                </a:solidFill>
              </a:rPr>
              <a:t>(como el impacto presupuestario del </a:t>
            </a:r>
            <a:r>
              <a:rPr lang="es-ES" sz="1800" b="1" dirty="0">
                <a:solidFill>
                  <a:srgbClr val="00B0F0"/>
                </a:solidFill>
              </a:rPr>
              <a:t>envejecimiento de la población</a:t>
            </a:r>
            <a:r>
              <a:rPr lang="es-ES" sz="1800" dirty="0">
                <a:solidFill>
                  <a:schemeClr val="tx1"/>
                </a:solidFill>
              </a:rPr>
              <a:t>)</a:t>
            </a:r>
          </a:p>
          <a:p>
            <a:pPr marL="363538" indent="-363538">
              <a:spcBef>
                <a:spcPts val="0"/>
              </a:spcBef>
              <a:spcAft>
                <a:spcPts val="1200"/>
              </a:spcAft>
              <a:buFont typeface="Arial" panose="020B0604020202020204" pitchFamily="34" charset="0"/>
              <a:buChar char="•"/>
            </a:pPr>
            <a:r>
              <a:rPr lang="es-ES" sz="1800" b="1" dirty="0">
                <a:solidFill>
                  <a:srgbClr val="00B050"/>
                </a:solidFill>
              </a:rPr>
              <a:t>Mejor coordinación fiscal </a:t>
            </a:r>
            <a:r>
              <a:rPr lang="es-ES" sz="1800" dirty="0">
                <a:solidFill>
                  <a:schemeClr val="tx1"/>
                </a:solidFill>
              </a:rPr>
              <a:t>entre los Estados miembros y la UE</a:t>
            </a:r>
            <a:endParaRPr lang="en-US" sz="1800" b="1" i="0" dirty="0">
              <a:solidFill>
                <a:schemeClr val="tx1"/>
              </a:solidFill>
              <a:effectLst/>
            </a:endParaRPr>
          </a:p>
          <a:p>
            <a:pPr marL="656146" lvl="1" indent="-363538">
              <a:spcBef>
                <a:spcPts val="0"/>
              </a:spcBef>
              <a:spcAft>
                <a:spcPts val="1200"/>
              </a:spcAft>
              <a:buFont typeface="Arial" panose="020B0604020202020204" pitchFamily="34" charset="0"/>
              <a:buChar char="•"/>
            </a:pPr>
            <a:endParaRPr lang="en-GB" sz="2200" b="1" dirty="0">
              <a:solidFill>
                <a:schemeClr val="tx1"/>
              </a:solidFill>
            </a:endParaRPr>
          </a:p>
          <a:p>
            <a:pPr marL="0" indent="0">
              <a:spcBef>
                <a:spcPts val="0"/>
              </a:spcBef>
              <a:spcAft>
                <a:spcPts val="1200"/>
              </a:spcAft>
              <a:buNone/>
            </a:pPr>
            <a:endParaRPr lang="en-GB" sz="2400" b="1" dirty="0">
              <a:solidFill>
                <a:schemeClr val="tx1"/>
              </a:solidFill>
            </a:endParaRPr>
          </a:p>
          <a:p>
            <a:pPr marL="656146" lvl="1" indent="-363538">
              <a:spcBef>
                <a:spcPts val="0"/>
              </a:spcBef>
              <a:spcAft>
                <a:spcPts val="1200"/>
              </a:spcAft>
              <a:buFont typeface="Arial" panose="020B0604020202020204" pitchFamily="34" charset="0"/>
              <a:buChar char="•"/>
            </a:pPr>
            <a:endParaRPr lang="en-US" sz="2200" dirty="0">
              <a:solidFill>
                <a:schemeClr val="tx1"/>
              </a:solidFill>
            </a:endParaRPr>
          </a:p>
          <a:p>
            <a:pPr marL="839026" lvl="2" indent="-363538">
              <a:spcBef>
                <a:spcPts val="0"/>
              </a:spcBef>
              <a:spcAft>
                <a:spcPts val="1200"/>
              </a:spcAft>
              <a:buFont typeface="Arial" panose="020B0604020202020204" pitchFamily="34" charset="0"/>
              <a:buChar char="•"/>
            </a:pPr>
            <a:endParaRPr lang="en-US" sz="2000" dirty="0">
              <a:solidFill>
                <a:schemeClr val="tx1"/>
              </a:solidFill>
            </a:endParaRPr>
          </a:p>
          <a:p>
            <a:pPr marL="839026" lvl="2" indent="-363538">
              <a:spcBef>
                <a:spcPts val="0"/>
              </a:spcBef>
              <a:spcAft>
                <a:spcPts val="1200"/>
              </a:spcAft>
              <a:buFont typeface="Arial" panose="020B0604020202020204" pitchFamily="34" charset="0"/>
              <a:buChar char="•"/>
            </a:pPr>
            <a:endParaRPr lang="en-US" sz="2000" dirty="0">
              <a:solidFill>
                <a:schemeClr val="tx1"/>
              </a:solidFill>
            </a:endParaRPr>
          </a:p>
          <a:p>
            <a:pPr marL="292608" lvl="1" indent="0">
              <a:buNone/>
            </a:pPr>
            <a:endParaRPr lang="en-GB" sz="2200" b="1" dirty="0">
              <a:solidFill>
                <a:schemeClr val="tx1"/>
              </a:solidFill>
            </a:endParaRPr>
          </a:p>
          <a:p>
            <a:pPr marL="363538" indent="-363538">
              <a:buFont typeface="Arial" panose="020B0604020202020204" pitchFamily="34" charset="0"/>
              <a:buChar char="•"/>
            </a:pPr>
            <a:endParaRPr lang="en-GB" sz="2400" dirty="0">
              <a:solidFill>
                <a:schemeClr val="tx1"/>
              </a:solidFill>
            </a:endParaRPr>
          </a:p>
          <a:p>
            <a:pPr marL="363538" indent="-363538">
              <a:buFont typeface="Arial" panose="020B0604020202020204" pitchFamily="34" charset="0"/>
              <a:buChar char="•"/>
            </a:pPr>
            <a:endParaRPr lang="en-GB" sz="2400" dirty="0">
              <a:solidFill>
                <a:schemeClr val="tx1"/>
              </a:solidFill>
            </a:endParaRPr>
          </a:p>
          <a:p>
            <a:pPr marL="363538" indent="-363538">
              <a:buFont typeface="Arial" panose="020B0604020202020204" pitchFamily="34" charset="0"/>
              <a:buChar char="•"/>
            </a:pPr>
            <a:endParaRPr lang="en-GB" sz="2400" dirty="0">
              <a:solidFill>
                <a:schemeClr val="tx1"/>
              </a:solidFill>
            </a:endParaRPr>
          </a:p>
          <a:p>
            <a:endParaRPr lang="en-GB" sz="2400" dirty="0">
              <a:solidFill>
                <a:schemeClr val="tx1"/>
              </a:solidFill>
            </a:endParaRPr>
          </a:p>
        </p:txBody>
      </p:sp>
      <p:sp>
        <p:nvSpPr>
          <p:cNvPr id="2" name="Título 1">
            <a:extLst>
              <a:ext uri="{FF2B5EF4-FFF2-40B4-BE49-F238E27FC236}">
                <a16:creationId xmlns:a16="http://schemas.microsoft.com/office/drawing/2014/main" id="{3A6C958A-4958-47E9-4D60-C8D18309697E}"/>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it-IT" sz="16000" b="1" dirty="0">
                <a:solidFill>
                  <a:schemeClr val="tx1">
                    <a:lumMod val="85000"/>
                    <a:lumOff val="15000"/>
                  </a:schemeClr>
                </a:solidFill>
              </a:rPr>
              <a:t>6. REFORMA DE LA GOVERNANZA ECONOMICA </a:t>
            </a:r>
            <a:r>
              <a:rPr lang="en-GB" sz="16000" b="1" dirty="0">
                <a:solidFill>
                  <a:schemeClr val="tx1">
                    <a:lumMod val="85000"/>
                    <a:lumOff val="15000"/>
                  </a:schemeClr>
                </a:solidFill>
              </a:rPr>
              <a:t>(V)</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368893208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1 Título"/>
          <p:cNvSpPr>
            <a:spLocks noGrp="1"/>
          </p:cNvSpPr>
          <p:nvPr>
            <p:ph type="ctrTitle"/>
          </p:nvPr>
        </p:nvSpPr>
        <p:spPr>
          <a:xfrm>
            <a:off x="1091444" y="1124744"/>
            <a:ext cx="10009112" cy="2952327"/>
          </a:xfrm>
          <a:noFill/>
        </p:spPr>
        <p:txBody>
          <a:bodyPr>
            <a:normAutofit/>
          </a:bodyPr>
          <a:lstStyle/>
          <a:p>
            <a:pPr algn="ctr" eaLnBrk="1" hangingPunct="1"/>
            <a:r>
              <a:rPr lang="es-ES_tradnl" altLang="es-ES" sz="6600" dirty="0">
                <a:latin typeface="+mn-lt"/>
              </a:rPr>
              <a:t>Para saber más sobre el caso de España</a:t>
            </a:r>
            <a:endParaRPr lang="es-ES" altLang="es-ES" sz="6600" dirty="0">
              <a:latin typeface="+mn-lt"/>
            </a:endParaRPr>
          </a:p>
        </p:txBody>
      </p:sp>
    </p:spTree>
    <p:extLst>
      <p:ext uri="{BB962C8B-B14F-4D97-AF65-F5344CB8AC3E}">
        <p14:creationId xmlns:p14="http://schemas.microsoft.com/office/powerpoint/2010/main" val="13969091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4800" y="1988840"/>
            <a:ext cx="10058400" cy="3816424"/>
          </a:xfrm>
        </p:spPr>
        <p:txBody>
          <a:bodyPr>
            <a:normAutofit fontScale="92500"/>
          </a:bodyPr>
          <a:lstStyle/>
          <a:p>
            <a:pPr marL="363538" indent="-363538">
              <a:spcBef>
                <a:spcPts val="0"/>
              </a:spcBef>
              <a:spcAft>
                <a:spcPts val="1200"/>
              </a:spcAft>
              <a:buFont typeface="Arial" panose="020B0604020202020204" pitchFamily="34" charset="0"/>
              <a:buChar char="•"/>
            </a:pPr>
            <a:r>
              <a:rPr lang="es-ES" sz="2600" b="1" dirty="0"/>
              <a:t>Funciones: </a:t>
            </a:r>
          </a:p>
          <a:p>
            <a:pPr marL="363538" indent="-363538">
              <a:spcBef>
                <a:spcPts val="0"/>
              </a:spcBef>
              <a:spcAft>
                <a:spcPts val="1200"/>
              </a:spcAft>
              <a:buFont typeface="Arial" panose="020B0604020202020204" pitchFamily="34" charset="0"/>
              <a:buChar char="•"/>
            </a:pPr>
            <a:r>
              <a:rPr lang="es-ES" sz="2600" b="1" dirty="0"/>
              <a:t>Aprobar las leyes europeas (conjuntamente con el Parlamento Europeo)</a:t>
            </a:r>
          </a:p>
          <a:p>
            <a:pPr marL="363538" indent="-363538">
              <a:spcBef>
                <a:spcPts val="0"/>
              </a:spcBef>
              <a:spcAft>
                <a:spcPts val="1200"/>
              </a:spcAft>
              <a:buFont typeface="Arial" panose="020B0604020202020204" pitchFamily="34" charset="0"/>
              <a:buChar char="•"/>
            </a:pPr>
            <a:r>
              <a:rPr lang="es-ES" sz="2600" b="1" dirty="0"/>
              <a:t>Aprobar el presupuesto de la UE (conjuntamente con el Parlamento Europeo)</a:t>
            </a:r>
          </a:p>
          <a:p>
            <a:pPr marL="363538" indent="-363538">
              <a:spcBef>
                <a:spcPts val="0"/>
              </a:spcBef>
              <a:spcAft>
                <a:spcPts val="1200"/>
              </a:spcAft>
              <a:buFont typeface="Arial" panose="020B0604020202020204" pitchFamily="34" charset="0"/>
              <a:buChar char="•"/>
            </a:pPr>
            <a:r>
              <a:rPr lang="es-ES" sz="2600" b="1" dirty="0"/>
              <a:t>Coordinar las políticas económicas generales.</a:t>
            </a:r>
          </a:p>
          <a:p>
            <a:pPr marL="363538" indent="-363538">
              <a:spcBef>
                <a:spcPts val="0"/>
              </a:spcBef>
              <a:spcAft>
                <a:spcPts val="1200"/>
              </a:spcAft>
              <a:buFont typeface="Arial" panose="020B0604020202020204" pitchFamily="34" charset="0"/>
              <a:buChar char="•"/>
            </a:pPr>
            <a:r>
              <a:rPr lang="es-ES" sz="2600" dirty="0"/>
              <a:t>Más información: </a:t>
            </a:r>
          </a:p>
          <a:p>
            <a:pPr marL="363538" indent="-363538">
              <a:spcBef>
                <a:spcPts val="0"/>
              </a:spcBef>
              <a:spcAft>
                <a:spcPts val="1200"/>
              </a:spcAft>
              <a:buFont typeface="Arial" panose="020B0604020202020204" pitchFamily="34" charset="0"/>
              <a:buChar char="•"/>
            </a:pPr>
            <a:r>
              <a:rPr lang="es-ES" sz="2600" dirty="0"/>
              <a:t>Consejo explicado: https://www.youtube.com/watch?v=-jZu0lUUAeM</a:t>
            </a:r>
          </a:p>
          <a:p>
            <a:pPr marL="363538" indent="-363538">
              <a:spcBef>
                <a:spcPts val="0"/>
              </a:spcBef>
              <a:spcAft>
                <a:spcPts val="1200"/>
              </a:spcAft>
              <a:buFont typeface="Arial" panose="020B0604020202020204" pitchFamily="34" charset="0"/>
              <a:buChar char="•"/>
            </a:pPr>
            <a:r>
              <a:rPr lang="es-ES" sz="2600" dirty="0"/>
              <a:t>Toma de decisiones del consejo: www.youtube.com/watch?v=BUMyjwCMzSI</a:t>
            </a:r>
            <a:endParaRPr lang="en-GB" sz="2400" dirty="0"/>
          </a:p>
          <a:p>
            <a:pPr>
              <a:spcBef>
                <a:spcPts val="0"/>
              </a:spcBef>
              <a:spcAft>
                <a:spcPts val="1200"/>
              </a:spcAft>
            </a:pPr>
            <a:endParaRPr lang="es-ES" sz="2400" dirty="0"/>
          </a:p>
        </p:txBody>
      </p:sp>
      <p:sp>
        <p:nvSpPr>
          <p:cNvPr id="7" name="Título 1">
            <a:extLst>
              <a:ext uri="{FF2B5EF4-FFF2-40B4-BE49-F238E27FC236}">
                <a16:creationId xmlns:a16="http://schemas.microsoft.com/office/drawing/2014/main" id="{65CAEF34-271B-D005-9915-FD3C09074F45}"/>
              </a:ext>
            </a:extLst>
          </p:cNvPr>
          <p:cNvSpPr txBox="1">
            <a:spLocks/>
          </p:cNvSpPr>
          <p:nvPr/>
        </p:nvSpPr>
        <p:spPr>
          <a:xfrm>
            <a:off x="1094800" y="90872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1. </a:t>
            </a:r>
            <a:r>
              <a:rPr lang="en-GB" sz="16800" dirty="0">
                <a:solidFill>
                  <a:schemeClr val="tx1">
                    <a:lumMod val="85000"/>
                    <a:lumOff val="15000"/>
                  </a:schemeClr>
                </a:solidFill>
              </a:rPr>
              <a:t>INSTITUCIONES DE LA UE: </a:t>
            </a:r>
            <a:r>
              <a:rPr lang="en-GB" sz="16800" b="1" dirty="0">
                <a:solidFill>
                  <a:schemeClr val="tx1">
                    <a:lumMod val="85000"/>
                    <a:lumOff val="15000"/>
                  </a:schemeClr>
                </a:solidFill>
              </a:rPr>
              <a:t>El </a:t>
            </a:r>
            <a:r>
              <a:rPr lang="en-GB" sz="16800" b="1" dirty="0" err="1">
                <a:solidFill>
                  <a:schemeClr val="tx1">
                    <a:lumMod val="85000"/>
                    <a:lumOff val="15000"/>
                  </a:schemeClr>
                </a:solidFill>
              </a:rPr>
              <a:t>Consejo</a:t>
            </a:r>
            <a:r>
              <a:rPr lang="en-GB" sz="16800" b="1" dirty="0">
                <a:solidFill>
                  <a:schemeClr val="tx1">
                    <a:lumMod val="85000"/>
                    <a:lumOff val="15000"/>
                  </a:schemeClr>
                </a:solidFill>
              </a:rPr>
              <a:t> de la UE</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72088345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1F8DE8-5BC9-4462-824E-AD94949AB4DE}"/>
              </a:ext>
            </a:extLst>
          </p:cNvPr>
          <p:cNvSpPr>
            <a:spLocks noGrp="1"/>
          </p:cNvSpPr>
          <p:nvPr>
            <p:ph type="title"/>
          </p:nvPr>
        </p:nvSpPr>
        <p:spPr>
          <a:xfrm>
            <a:off x="1094800" y="908720"/>
            <a:ext cx="8229600" cy="706090"/>
          </a:xfrm>
        </p:spPr>
        <p:txBody>
          <a:bodyPr>
            <a:noAutofit/>
          </a:bodyPr>
          <a:lstStyle/>
          <a:p>
            <a:br>
              <a:rPr lang="en-GB" sz="4200" dirty="0"/>
            </a:br>
            <a:r>
              <a:rPr lang="en-GB" sz="4200" b="1" dirty="0">
                <a:solidFill>
                  <a:schemeClr val="tx1">
                    <a:lumMod val="85000"/>
                    <a:lumOff val="15000"/>
                  </a:schemeClr>
                </a:solidFill>
              </a:rPr>
              <a:t>AGENDA</a:t>
            </a:r>
            <a:endParaRPr lang="es-ES" sz="4200" b="1" dirty="0">
              <a:solidFill>
                <a:schemeClr val="tx1">
                  <a:lumMod val="85000"/>
                  <a:lumOff val="15000"/>
                </a:schemeClr>
              </a:solidFill>
            </a:endParaRPr>
          </a:p>
        </p:txBody>
      </p:sp>
      <p:sp>
        <p:nvSpPr>
          <p:cNvPr id="5" name="Marcador de contenido 4">
            <a:extLst>
              <a:ext uri="{FF2B5EF4-FFF2-40B4-BE49-F238E27FC236}">
                <a16:creationId xmlns:a16="http://schemas.microsoft.com/office/drawing/2014/main" id="{9A448019-9BAB-D27E-3703-74522E132A4A}"/>
              </a:ext>
            </a:extLst>
          </p:cNvPr>
          <p:cNvSpPr>
            <a:spLocks noGrp="1"/>
          </p:cNvSpPr>
          <p:nvPr>
            <p:ph idx="1"/>
          </p:nvPr>
        </p:nvSpPr>
        <p:spPr/>
        <p:txBody>
          <a:bodyPr>
            <a:normAutofit/>
          </a:bodyPr>
          <a:lstStyle/>
          <a:p>
            <a:r>
              <a:rPr lang="es-ES" sz="2800" b="1" dirty="0">
                <a:solidFill>
                  <a:schemeClr val="tx1"/>
                </a:solidFill>
              </a:rPr>
              <a:t>1. EU </a:t>
            </a:r>
            <a:r>
              <a:rPr lang="es-ES" sz="2800" b="1" dirty="0" err="1">
                <a:solidFill>
                  <a:schemeClr val="tx1"/>
                </a:solidFill>
              </a:rPr>
              <a:t>Institutions</a:t>
            </a:r>
            <a:endParaRPr lang="es-ES" sz="2800" b="1" dirty="0">
              <a:solidFill>
                <a:schemeClr val="tx1"/>
              </a:solidFill>
            </a:endParaRPr>
          </a:p>
          <a:p>
            <a:r>
              <a:rPr lang="es-ES" sz="2800" b="1" dirty="0"/>
              <a:t>2. </a:t>
            </a:r>
            <a:r>
              <a:rPr lang="es-ES" sz="2800" b="1" dirty="0" err="1"/>
              <a:t>Founding</a:t>
            </a:r>
            <a:r>
              <a:rPr lang="es-ES" sz="2800" b="1" dirty="0"/>
              <a:t> </a:t>
            </a:r>
            <a:r>
              <a:rPr lang="es-ES" sz="2800" b="1" dirty="0" err="1"/>
              <a:t>architecture</a:t>
            </a:r>
            <a:r>
              <a:rPr lang="es-ES" sz="2800" b="1" dirty="0"/>
              <a:t> (1992-2009)</a:t>
            </a:r>
          </a:p>
          <a:p>
            <a:r>
              <a:rPr lang="es-ES" sz="2800" b="1" dirty="0"/>
              <a:t>3. </a:t>
            </a:r>
            <a:r>
              <a:rPr lang="es-ES" sz="2800" b="1" dirty="0" err="1"/>
              <a:t>The</a:t>
            </a:r>
            <a:r>
              <a:rPr lang="es-ES" sz="2800" b="1" dirty="0"/>
              <a:t> </a:t>
            </a:r>
            <a:r>
              <a:rPr lang="es-ES" sz="2800" b="1" dirty="0" err="1"/>
              <a:t>eurozone</a:t>
            </a:r>
            <a:r>
              <a:rPr lang="es-ES" sz="2800" b="1" dirty="0"/>
              <a:t> crisis &amp; </a:t>
            </a:r>
            <a:r>
              <a:rPr lang="es-ES" sz="2800" b="1" dirty="0" err="1"/>
              <a:t>reform</a:t>
            </a:r>
            <a:r>
              <a:rPr lang="es-ES" sz="2800" b="1" dirty="0"/>
              <a:t> (2009-2015)</a:t>
            </a:r>
          </a:p>
          <a:p>
            <a:r>
              <a:rPr lang="es-ES" sz="2800" b="1" dirty="0"/>
              <a:t>4. Covid-19 crisis (2020-2022)</a:t>
            </a:r>
          </a:p>
          <a:p>
            <a:r>
              <a:rPr lang="es-ES" sz="2800" b="1" dirty="0"/>
              <a:t>5. </a:t>
            </a:r>
            <a:r>
              <a:rPr lang="es-ES" sz="2800" b="1" dirty="0" err="1"/>
              <a:t>Problems</a:t>
            </a:r>
            <a:endParaRPr lang="es-ES" sz="2800" b="1" dirty="0"/>
          </a:p>
          <a:p>
            <a:r>
              <a:rPr lang="es-ES" sz="2800" b="1" dirty="0"/>
              <a:t>6. </a:t>
            </a:r>
            <a:r>
              <a:rPr lang="es-ES" sz="2800" b="1" dirty="0" err="1"/>
              <a:t>Economic</a:t>
            </a:r>
            <a:r>
              <a:rPr lang="es-ES" sz="2800" b="1" dirty="0"/>
              <a:t> </a:t>
            </a:r>
            <a:r>
              <a:rPr lang="es-ES" sz="2800" b="1" dirty="0" err="1"/>
              <a:t>Governance</a:t>
            </a:r>
            <a:r>
              <a:rPr lang="es-ES" sz="2800" b="1" dirty="0"/>
              <a:t> </a:t>
            </a:r>
            <a:r>
              <a:rPr lang="es-ES" sz="2800" b="1" dirty="0" err="1"/>
              <a:t>reform</a:t>
            </a:r>
            <a:r>
              <a:rPr lang="es-ES" sz="2800" b="1" dirty="0"/>
              <a:t> (2024)</a:t>
            </a:r>
          </a:p>
          <a:p>
            <a:r>
              <a:rPr lang="es-ES" sz="2800" b="1" dirty="0">
                <a:solidFill>
                  <a:schemeClr val="accent1">
                    <a:lumMod val="75000"/>
                  </a:schemeClr>
                </a:solidFill>
              </a:rPr>
              <a:t>7. </a:t>
            </a:r>
            <a:r>
              <a:rPr lang="es-ES" sz="2800" b="1" dirty="0" err="1">
                <a:solidFill>
                  <a:schemeClr val="accent1">
                    <a:lumMod val="75000"/>
                  </a:schemeClr>
                </a:solidFill>
              </a:rPr>
              <a:t>Spanish</a:t>
            </a:r>
            <a:r>
              <a:rPr lang="es-ES" sz="2800" b="1" dirty="0">
                <a:solidFill>
                  <a:schemeClr val="accent1">
                    <a:lumMod val="75000"/>
                  </a:schemeClr>
                </a:solidFill>
              </a:rPr>
              <a:t> case</a:t>
            </a:r>
          </a:p>
          <a:p>
            <a:endParaRPr lang="es-ES" dirty="0"/>
          </a:p>
        </p:txBody>
      </p:sp>
    </p:spTree>
    <p:extLst>
      <p:ext uri="{BB962C8B-B14F-4D97-AF65-F5344CB8AC3E}">
        <p14:creationId xmlns:p14="http://schemas.microsoft.com/office/powerpoint/2010/main" val="138009370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1F8DE8-5BC9-4462-824E-AD94949AB4DE}"/>
              </a:ext>
            </a:extLst>
          </p:cNvPr>
          <p:cNvSpPr>
            <a:spLocks noGrp="1"/>
          </p:cNvSpPr>
          <p:nvPr>
            <p:ph type="title"/>
          </p:nvPr>
        </p:nvSpPr>
        <p:spPr>
          <a:xfrm>
            <a:off x="1094800" y="908720"/>
            <a:ext cx="8229600" cy="706090"/>
          </a:xfrm>
        </p:spPr>
        <p:txBody>
          <a:bodyPr>
            <a:noAutofit/>
          </a:bodyPr>
          <a:lstStyle/>
          <a:p>
            <a:br>
              <a:rPr lang="en-GB" sz="4200" dirty="0"/>
            </a:br>
            <a:r>
              <a:rPr lang="en-GB" sz="4200" b="1" dirty="0">
                <a:solidFill>
                  <a:schemeClr val="tx1">
                    <a:lumMod val="85000"/>
                    <a:lumOff val="15000"/>
                  </a:schemeClr>
                </a:solidFill>
              </a:rPr>
              <a:t>AGENDA</a:t>
            </a:r>
            <a:endParaRPr lang="es-ES" sz="4200" b="1" dirty="0">
              <a:solidFill>
                <a:schemeClr val="tx1">
                  <a:lumMod val="85000"/>
                  <a:lumOff val="15000"/>
                </a:schemeClr>
              </a:solidFill>
            </a:endParaRPr>
          </a:p>
        </p:txBody>
      </p:sp>
      <p:sp>
        <p:nvSpPr>
          <p:cNvPr id="5" name="Marcador de contenido 4">
            <a:extLst>
              <a:ext uri="{FF2B5EF4-FFF2-40B4-BE49-F238E27FC236}">
                <a16:creationId xmlns:a16="http://schemas.microsoft.com/office/drawing/2014/main" id="{9A448019-9BAB-D27E-3703-74522E132A4A}"/>
              </a:ext>
            </a:extLst>
          </p:cNvPr>
          <p:cNvSpPr>
            <a:spLocks noGrp="1"/>
          </p:cNvSpPr>
          <p:nvPr>
            <p:ph idx="1"/>
          </p:nvPr>
        </p:nvSpPr>
        <p:spPr/>
        <p:txBody>
          <a:bodyPr>
            <a:normAutofit/>
          </a:bodyPr>
          <a:lstStyle/>
          <a:p>
            <a:pPr marL="0" indent="0">
              <a:buNone/>
            </a:pPr>
            <a:r>
              <a:rPr lang="es-ES" sz="2800" dirty="0"/>
              <a:t>1. Instituciones de la UE</a:t>
            </a:r>
          </a:p>
          <a:p>
            <a:pPr marL="0" indent="0">
              <a:buNone/>
            </a:pPr>
            <a:r>
              <a:rPr lang="es-ES" sz="2800" dirty="0"/>
              <a:t>2. Arquitectura fundacional (1992-2009)</a:t>
            </a:r>
          </a:p>
          <a:p>
            <a:pPr marL="0" indent="0">
              <a:buNone/>
            </a:pPr>
            <a:r>
              <a:rPr lang="es-ES" sz="2800" dirty="0"/>
              <a:t>3. La crisis y las reformas de la eurozona (2009-	2015)</a:t>
            </a:r>
          </a:p>
          <a:p>
            <a:pPr marL="0" indent="0">
              <a:buNone/>
            </a:pPr>
            <a:r>
              <a:rPr lang="es-ES" sz="2800" dirty="0"/>
              <a:t>4. Crisis del Covid-19 (2020-2021)</a:t>
            </a:r>
          </a:p>
          <a:p>
            <a:pPr marL="0" indent="0">
              <a:buNone/>
            </a:pPr>
            <a:r>
              <a:rPr lang="es-ES" sz="2800" dirty="0"/>
              <a:t>5. Invasión rusa de Ucrania (2022-2023)</a:t>
            </a:r>
          </a:p>
          <a:p>
            <a:pPr marL="0" indent="0">
              <a:buNone/>
            </a:pPr>
            <a:r>
              <a:rPr lang="es-ES" sz="2800" dirty="0"/>
              <a:t>6. Reforma de la gobernanza económica (2024)</a:t>
            </a:r>
          </a:p>
          <a:p>
            <a:pPr marL="0" indent="0">
              <a:buNone/>
            </a:pPr>
            <a:r>
              <a:rPr lang="es-ES" sz="2800" b="1" dirty="0">
                <a:solidFill>
                  <a:schemeClr val="accent2"/>
                </a:solidFill>
              </a:rPr>
              <a:t>7. Caso español</a:t>
            </a:r>
            <a:endParaRPr lang="en-US" sz="2800" b="1" dirty="0">
              <a:solidFill>
                <a:schemeClr val="accent2"/>
              </a:solidFill>
            </a:endParaRPr>
          </a:p>
          <a:p>
            <a:endParaRPr lang="es-ES" sz="2400" dirty="0"/>
          </a:p>
        </p:txBody>
      </p:sp>
      <p:sp>
        <p:nvSpPr>
          <p:cNvPr id="6" name="CuadroTexto 5">
            <a:extLst>
              <a:ext uri="{FF2B5EF4-FFF2-40B4-BE49-F238E27FC236}">
                <a16:creationId xmlns:a16="http://schemas.microsoft.com/office/drawing/2014/main" id="{F773596B-BB47-421B-8E42-F02A3F130F5D}"/>
              </a:ext>
            </a:extLst>
          </p:cNvPr>
          <p:cNvSpPr txBox="1"/>
          <p:nvPr/>
        </p:nvSpPr>
        <p:spPr>
          <a:xfrm>
            <a:off x="3048755" y="3246597"/>
            <a:ext cx="6097508" cy="369332"/>
          </a:xfrm>
          <a:prstGeom prst="rect">
            <a:avLst/>
          </a:prstGeom>
          <a:noFill/>
        </p:spPr>
        <p:txBody>
          <a:bodyPr wrap="square">
            <a:spAutoFit/>
          </a:bodyPr>
          <a:lstStyle/>
          <a:p>
            <a:r>
              <a:rPr lang="es-ES" sz="1800" dirty="0">
                <a:solidFill>
                  <a:schemeClr val="accent2"/>
                </a:solidFill>
              </a:rPr>
              <a:t>. Caso </a:t>
            </a:r>
            <a:endParaRPr lang="en-US" dirty="0"/>
          </a:p>
        </p:txBody>
      </p:sp>
    </p:spTree>
    <p:extLst>
      <p:ext uri="{BB962C8B-B14F-4D97-AF65-F5344CB8AC3E}">
        <p14:creationId xmlns:p14="http://schemas.microsoft.com/office/powerpoint/2010/main" val="422239855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7265010-6314-4D10-B7EE-0F0E66AEB103}"/>
              </a:ext>
            </a:extLst>
          </p:cNvPr>
          <p:cNvSpPr>
            <a:spLocks noGrp="1"/>
          </p:cNvSpPr>
          <p:nvPr>
            <p:ph idx="1"/>
          </p:nvPr>
        </p:nvSpPr>
        <p:spPr>
          <a:xfrm>
            <a:off x="983432" y="5120641"/>
            <a:ext cx="10058400" cy="4023360"/>
          </a:xfrm>
        </p:spPr>
        <p:txBody>
          <a:bodyPr/>
          <a:lstStyle/>
          <a:p>
            <a:pPr marL="457200" lvl="1" indent="0">
              <a:buNone/>
            </a:pPr>
            <a:endParaRPr lang="en-GB" sz="1200" dirty="0"/>
          </a:p>
          <a:p>
            <a:pPr marL="457200" lvl="1" indent="0">
              <a:buNone/>
            </a:pPr>
            <a:endParaRPr lang="en-GB" sz="1200" dirty="0"/>
          </a:p>
          <a:p>
            <a:pPr marL="457200" lvl="1" indent="0">
              <a:buNone/>
            </a:pPr>
            <a:endParaRPr lang="en-GB" dirty="0"/>
          </a:p>
        </p:txBody>
      </p:sp>
      <p:sp>
        <p:nvSpPr>
          <p:cNvPr id="7" name="Marcador de contenido 2">
            <a:extLst>
              <a:ext uri="{FF2B5EF4-FFF2-40B4-BE49-F238E27FC236}">
                <a16:creationId xmlns:a16="http://schemas.microsoft.com/office/drawing/2014/main" id="{1F0EE397-9523-5C17-D65B-ABBFDEC2531E}"/>
              </a:ext>
            </a:extLst>
          </p:cNvPr>
          <p:cNvSpPr txBox="1">
            <a:spLocks/>
          </p:cNvSpPr>
          <p:nvPr/>
        </p:nvSpPr>
        <p:spPr>
          <a:xfrm>
            <a:off x="1094800" y="1988840"/>
            <a:ext cx="10058400" cy="216024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363538" indent="-363538">
              <a:spcBef>
                <a:spcPts val="0"/>
              </a:spcBef>
              <a:spcAft>
                <a:spcPts val="1200"/>
              </a:spcAft>
              <a:buFont typeface="Arial" panose="020B0604020202020204" pitchFamily="34" charset="0"/>
              <a:buChar char="•"/>
            </a:pPr>
            <a:r>
              <a:rPr lang="en-GB" sz="2400" b="1" dirty="0"/>
              <a:t>Compulsory reading ends here</a:t>
            </a:r>
          </a:p>
          <a:p>
            <a:pPr marL="363538" indent="-363538">
              <a:spcBef>
                <a:spcPts val="0"/>
              </a:spcBef>
              <a:spcAft>
                <a:spcPts val="1200"/>
              </a:spcAft>
              <a:buFont typeface="Arial" panose="020B0604020202020204" pitchFamily="34" charset="0"/>
              <a:buChar char="•"/>
            </a:pPr>
            <a:r>
              <a:rPr lang="en-GB" sz="2400" b="1" dirty="0"/>
              <a:t>The case study of Spain is to illustrate with figures the impact of NGEU in EU Member States. </a:t>
            </a:r>
          </a:p>
          <a:p>
            <a:pPr marL="656146" lvl="1" indent="-363538">
              <a:spcBef>
                <a:spcPts val="0"/>
              </a:spcBef>
              <a:spcAft>
                <a:spcPts val="1200"/>
              </a:spcAft>
              <a:buFont typeface="Arial" panose="020B0604020202020204" pitchFamily="34" charset="0"/>
              <a:buChar char="•"/>
            </a:pPr>
            <a:r>
              <a:rPr lang="en-GB" sz="2400" b="1" dirty="0"/>
              <a:t>Recommended reading.</a:t>
            </a:r>
          </a:p>
          <a:p>
            <a:pPr marL="363538" indent="-363538">
              <a:spcBef>
                <a:spcPts val="0"/>
              </a:spcBef>
              <a:spcAft>
                <a:spcPts val="1200"/>
              </a:spcAft>
              <a:buFont typeface="Arial" panose="020B0604020202020204" pitchFamily="34" charset="0"/>
              <a:buChar char="•"/>
            </a:pPr>
            <a:endParaRPr lang="en-GB"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10" name="Título 1">
            <a:extLst>
              <a:ext uri="{FF2B5EF4-FFF2-40B4-BE49-F238E27FC236}">
                <a16:creationId xmlns:a16="http://schemas.microsoft.com/office/drawing/2014/main" id="{EA99C37F-11FA-6799-67FA-63CE30F0CE12}"/>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7. SPANISH CASE: INTRODUCTION </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288518806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7265010-6314-4D10-B7EE-0F0E66AEB103}"/>
              </a:ext>
            </a:extLst>
          </p:cNvPr>
          <p:cNvSpPr>
            <a:spLocks noGrp="1"/>
          </p:cNvSpPr>
          <p:nvPr>
            <p:ph idx="1"/>
          </p:nvPr>
        </p:nvSpPr>
        <p:spPr>
          <a:xfrm>
            <a:off x="983432" y="5120641"/>
            <a:ext cx="10058400" cy="4023360"/>
          </a:xfrm>
        </p:spPr>
        <p:txBody>
          <a:bodyPr/>
          <a:lstStyle/>
          <a:p>
            <a:pPr marL="457200" lvl="1" indent="0">
              <a:buNone/>
            </a:pPr>
            <a:endParaRPr lang="en-GB" sz="1200" dirty="0"/>
          </a:p>
          <a:p>
            <a:pPr marL="457200" lvl="1" indent="0">
              <a:buNone/>
            </a:pPr>
            <a:endParaRPr lang="en-GB" sz="1200" dirty="0"/>
          </a:p>
          <a:p>
            <a:pPr marL="457200" lvl="1" indent="0">
              <a:buNone/>
            </a:pPr>
            <a:endParaRPr lang="en-GB" dirty="0"/>
          </a:p>
        </p:txBody>
      </p:sp>
      <p:sp>
        <p:nvSpPr>
          <p:cNvPr id="10" name="Título 1">
            <a:extLst>
              <a:ext uri="{FF2B5EF4-FFF2-40B4-BE49-F238E27FC236}">
                <a16:creationId xmlns:a16="http://schemas.microsoft.com/office/drawing/2014/main" id="{EA99C37F-11FA-6799-67FA-63CE30F0CE12}"/>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7. EL CASO DE ESPAÑA: NGEU (I) </a:t>
            </a:r>
            <a:endParaRPr lang="es-ES" sz="16800" b="1" dirty="0">
              <a:solidFill>
                <a:schemeClr val="tx1">
                  <a:lumMod val="85000"/>
                  <a:lumOff val="15000"/>
                </a:schemeClr>
              </a:solidFill>
            </a:endParaRPr>
          </a:p>
        </p:txBody>
      </p:sp>
      <p:sp>
        <p:nvSpPr>
          <p:cNvPr id="18" name="Rectángulo 17">
            <a:extLst>
              <a:ext uri="{FF2B5EF4-FFF2-40B4-BE49-F238E27FC236}">
                <a16:creationId xmlns:a16="http://schemas.microsoft.com/office/drawing/2014/main" id="{4418BD3E-61C5-FFD4-090B-02002A85FCA6}"/>
              </a:ext>
            </a:extLst>
          </p:cNvPr>
          <p:cNvSpPr/>
          <p:nvPr/>
        </p:nvSpPr>
        <p:spPr>
          <a:xfrm>
            <a:off x="1049469" y="3440080"/>
            <a:ext cx="9411678" cy="504000"/>
          </a:xfrm>
          <a:prstGeom prst="rect">
            <a:avLst/>
          </a:prstGeom>
          <a:solidFill>
            <a:srgbClr val="72B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s-ES" sz="1675" dirty="0"/>
          </a:p>
        </p:txBody>
      </p:sp>
      <p:sp>
        <p:nvSpPr>
          <p:cNvPr id="19" name="CuadroTexto 14">
            <a:extLst>
              <a:ext uri="{FF2B5EF4-FFF2-40B4-BE49-F238E27FC236}">
                <a16:creationId xmlns:a16="http://schemas.microsoft.com/office/drawing/2014/main" id="{A67F3D07-903E-5C2F-2E38-023A807BDEE3}"/>
              </a:ext>
            </a:extLst>
          </p:cNvPr>
          <p:cNvSpPr txBox="1"/>
          <p:nvPr/>
        </p:nvSpPr>
        <p:spPr>
          <a:xfrm>
            <a:off x="852047" y="3420289"/>
            <a:ext cx="9363293" cy="584775"/>
          </a:xfrm>
          <a:prstGeom prst="rect">
            <a:avLst/>
          </a:prstGeom>
          <a:noFill/>
        </p:spPr>
        <p:txBody>
          <a:bodyPr wrap="squar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3200" b="1" dirty="0">
                <a:solidFill>
                  <a:schemeClr val="bg1"/>
                </a:solidFill>
                <a:ea typeface="Open Sans Semibold" panose="020B0606030504020204" pitchFamily="34" charset="0"/>
                <a:cs typeface="Open Sans Semibold" panose="020B0606030504020204" pitchFamily="34" charset="0"/>
              </a:rPr>
              <a:t>FASE 2: +€93.5BN ADDENDUM</a:t>
            </a:r>
          </a:p>
        </p:txBody>
      </p:sp>
      <p:sp>
        <p:nvSpPr>
          <p:cNvPr id="20" name="CuadroTexto 11">
            <a:extLst>
              <a:ext uri="{FF2B5EF4-FFF2-40B4-BE49-F238E27FC236}">
                <a16:creationId xmlns:a16="http://schemas.microsoft.com/office/drawing/2014/main" id="{A006A4FF-6B3E-9C70-2E96-CC0F15B64FE8}"/>
              </a:ext>
            </a:extLst>
          </p:cNvPr>
          <p:cNvSpPr txBox="1"/>
          <p:nvPr/>
        </p:nvSpPr>
        <p:spPr>
          <a:xfrm>
            <a:off x="1138655" y="1844824"/>
            <a:ext cx="9389489" cy="504000"/>
          </a:xfrm>
          <a:prstGeom prst="rect">
            <a:avLst/>
          </a:prstGeom>
          <a:solidFill>
            <a:srgbClr val="72B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defTabSz="914400">
              <a:defRPr sz="1675">
                <a:solidFill>
                  <a:schemeClr val="lt1"/>
                </a:solidFill>
              </a:defRPr>
            </a:lvl1pPr>
            <a:lvl2pPr defTabSz="914400">
              <a:defRPr>
                <a:solidFill>
                  <a:schemeClr val="lt1"/>
                </a:solidFill>
              </a:defRPr>
            </a:lvl2pPr>
            <a:lvl3pPr defTabSz="914400">
              <a:defRPr>
                <a:solidFill>
                  <a:schemeClr val="lt1"/>
                </a:solidFill>
              </a:defRPr>
            </a:lvl3pPr>
            <a:lvl4pPr defTabSz="914400">
              <a:defRPr>
                <a:solidFill>
                  <a:schemeClr val="lt1"/>
                </a:solidFill>
              </a:defRPr>
            </a:lvl4pPr>
            <a:lvl5pPr defTabSz="914400">
              <a:defRPr>
                <a:solidFill>
                  <a:schemeClr val="lt1"/>
                </a:solidFill>
              </a:defRPr>
            </a:lvl5pPr>
            <a:lvl6pPr defTabSz="914400">
              <a:defRPr>
                <a:solidFill>
                  <a:schemeClr val="lt1"/>
                </a:solidFill>
              </a:defRPr>
            </a:lvl6pPr>
            <a:lvl7pPr defTabSz="914400">
              <a:defRPr>
                <a:solidFill>
                  <a:schemeClr val="lt1"/>
                </a:solidFill>
              </a:defRPr>
            </a:lvl7pPr>
            <a:lvl8pPr defTabSz="914400">
              <a:defRPr>
                <a:solidFill>
                  <a:schemeClr val="lt1"/>
                </a:solidFill>
              </a:defRPr>
            </a:lvl8pPr>
            <a:lvl9pPr defTabSz="914400">
              <a:defRPr>
                <a:solidFill>
                  <a:schemeClr val="lt1"/>
                </a:solidFill>
              </a:defRPr>
            </a:lvl9pPr>
          </a:lstStyle>
          <a:p>
            <a:r>
              <a:rPr lang="en-US" sz="3200" b="1" dirty="0">
                <a:solidFill>
                  <a:schemeClr val="bg1"/>
                </a:solidFill>
                <a:ea typeface="Open Sans Semibold" panose="020B0606030504020204" pitchFamily="34" charset="0"/>
                <a:cs typeface="Open Sans Semibold" panose="020B0606030504020204" pitchFamily="34" charset="0"/>
              </a:rPr>
              <a:t>FASE 1: PLAN DE RECUPERACIÓN Y RELILENCIA</a:t>
            </a:r>
          </a:p>
        </p:txBody>
      </p:sp>
      <p:sp>
        <p:nvSpPr>
          <p:cNvPr id="21" name="object 10">
            <a:extLst>
              <a:ext uri="{FF2B5EF4-FFF2-40B4-BE49-F238E27FC236}">
                <a16:creationId xmlns:a16="http://schemas.microsoft.com/office/drawing/2014/main" id="{015FD786-E940-98D8-3E88-124E7AA1EFD9}"/>
              </a:ext>
            </a:extLst>
          </p:cNvPr>
          <p:cNvSpPr/>
          <p:nvPr/>
        </p:nvSpPr>
        <p:spPr>
          <a:xfrm>
            <a:off x="1097854" y="4192249"/>
            <a:ext cx="2584045" cy="1228990"/>
          </a:xfrm>
          <a:custGeom>
            <a:avLst/>
            <a:gdLst/>
            <a:ahLst/>
            <a:cxnLst/>
            <a:rect l="l" t="t" r="r" b="b"/>
            <a:pathLst>
              <a:path w="6551930" h="3756659">
                <a:moveTo>
                  <a:pt x="4441707" y="0"/>
                </a:moveTo>
                <a:lnTo>
                  <a:pt x="6551821" y="0"/>
                </a:lnTo>
                <a:lnTo>
                  <a:pt x="6551821" y="3756451"/>
                </a:lnTo>
                <a:lnTo>
                  <a:pt x="0" y="3756451"/>
                </a:lnTo>
                <a:lnTo>
                  <a:pt x="0" y="0"/>
                </a:lnTo>
                <a:lnTo>
                  <a:pt x="2110584" y="0"/>
                </a:lnTo>
              </a:path>
            </a:pathLst>
          </a:custGeom>
          <a:ln w="57150">
            <a:solidFill>
              <a:srgbClr val="A5CDE7"/>
            </a:solidFill>
          </a:ln>
        </p:spPr>
        <p:txBody>
          <a:bodyPr wrap="square" lIns="0" tIns="0" rIns="0" bIns="0" rtlCol="0" anchor="ct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sz="2400" dirty="0"/>
          </a:p>
        </p:txBody>
      </p:sp>
      <p:sp>
        <p:nvSpPr>
          <p:cNvPr id="22" name="CuadroTexto 7">
            <a:extLst>
              <a:ext uri="{FF2B5EF4-FFF2-40B4-BE49-F238E27FC236}">
                <a16:creationId xmlns:a16="http://schemas.microsoft.com/office/drawing/2014/main" id="{EE3A6AEB-23BA-AA05-597C-61856E431659}"/>
              </a:ext>
            </a:extLst>
          </p:cNvPr>
          <p:cNvSpPr txBox="1"/>
          <p:nvPr/>
        </p:nvSpPr>
        <p:spPr>
          <a:xfrm>
            <a:off x="1018471" y="4339949"/>
            <a:ext cx="2703579" cy="933589"/>
          </a:xfrm>
          <a:prstGeom prst="rect">
            <a:avLst/>
          </a:prstGeom>
          <a:noFill/>
        </p:spPr>
        <p:txBody>
          <a:bodyPr wrap="square" rtlCol="0" anchor="ctr">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800" b="1" dirty="0">
                <a:solidFill>
                  <a:srgbClr val="72B8D8"/>
                </a:solidFill>
                <a:ea typeface="Open Sans Semibold" panose="020B0606030504020204" pitchFamily="34" charset="0"/>
                <a:cs typeface="Open Sans Semibold" panose="020B0606030504020204" pitchFamily="34" charset="0"/>
              </a:rPr>
              <a:t>€7,7BN</a:t>
            </a:r>
          </a:p>
          <a:p>
            <a:pPr algn="ctr">
              <a:lnSpc>
                <a:spcPts val="3155"/>
              </a:lnSpc>
            </a:pPr>
            <a:r>
              <a:rPr lang="es-ES" sz="2800" b="1" dirty="0">
                <a:solidFill>
                  <a:srgbClr val="101B4E"/>
                </a:solidFill>
                <a:ea typeface="Open Sans Semibold" panose="020B0606030504020204" pitchFamily="34" charset="0"/>
                <a:cs typeface="Open Sans Semibold" panose="020B0606030504020204" pitchFamily="34" charset="0"/>
              </a:rPr>
              <a:t>subvenciones</a:t>
            </a:r>
            <a:endParaRPr lang="en-US" sz="2800" b="1" dirty="0">
              <a:solidFill>
                <a:srgbClr val="101B4E"/>
              </a:solidFill>
              <a:ea typeface="Open Sans Semibold" panose="020B0606030504020204" pitchFamily="34" charset="0"/>
              <a:cs typeface="Open Sans Semibold" panose="020B0606030504020204" pitchFamily="34" charset="0"/>
            </a:endParaRPr>
          </a:p>
        </p:txBody>
      </p:sp>
      <p:sp>
        <p:nvSpPr>
          <p:cNvPr id="23" name="object 10">
            <a:extLst>
              <a:ext uri="{FF2B5EF4-FFF2-40B4-BE49-F238E27FC236}">
                <a16:creationId xmlns:a16="http://schemas.microsoft.com/office/drawing/2014/main" id="{C03A03F1-D722-DD46-4C2C-1AC641655E65}"/>
              </a:ext>
            </a:extLst>
          </p:cNvPr>
          <p:cNvSpPr/>
          <p:nvPr/>
        </p:nvSpPr>
        <p:spPr>
          <a:xfrm>
            <a:off x="4463884" y="4192249"/>
            <a:ext cx="2592000" cy="1228990"/>
          </a:xfrm>
          <a:custGeom>
            <a:avLst/>
            <a:gdLst/>
            <a:ahLst/>
            <a:cxnLst/>
            <a:rect l="l" t="t" r="r" b="b"/>
            <a:pathLst>
              <a:path w="6551930" h="3756659">
                <a:moveTo>
                  <a:pt x="4441707" y="0"/>
                </a:moveTo>
                <a:lnTo>
                  <a:pt x="6551821" y="0"/>
                </a:lnTo>
                <a:lnTo>
                  <a:pt x="6551821" y="3756451"/>
                </a:lnTo>
                <a:lnTo>
                  <a:pt x="0" y="3756451"/>
                </a:lnTo>
                <a:lnTo>
                  <a:pt x="0" y="0"/>
                </a:lnTo>
                <a:lnTo>
                  <a:pt x="2110584" y="0"/>
                </a:lnTo>
              </a:path>
            </a:pathLst>
          </a:custGeom>
          <a:ln w="57150">
            <a:solidFill>
              <a:srgbClr val="A5CDE7"/>
            </a:solidFill>
          </a:ln>
        </p:spPr>
        <p:txBody>
          <a:bodyPr wrap="square" lIns="0" tIns="0" rIns="0" bIns="0" rtlCol="0" anchor="ct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sz="1675" dirty="0"/>
          </a:p>
        </p:txBody>
      </p:sp>
      <p:sp>
        <p:nvSpPr>
          <p:cNvPr id="24" name="CuadroTexto 18">
            <a:extLst>
              <a:ext uri="{FF2B5EF4-FFF2-40B4-BE49-F238E27FC236}">
                <a16:creationId xmlns:a16="http://schemas.microsoft.com/office/drawing/2014/main" id="{E0C1D1B4-A41D-8797-60BF-0D63778FCD84}"/>
              </a:ext>
            </a:extLst>
          </p:cNvPr>
          <p:cNvSpPr txBox="1"/>
          <p:nvPr/>
        </p:nvSpPr>
        <p:spPr>
          <a:xfrm>
            <a:off x="4351026" y="4296845"/>
            <a:ext cx="2808000" cy="933589"/>
          </a:xfrm>
          <a:prstGeom prst="rect">
            <a:avLst/>
          </a:prstGeom>
          <a:noFill/>
        </p:spPr>
        <p:txBody>
          <a:bodyPr wrap="square" rtlCol="0" anchor="ctr">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800" b="1" dirty="0">
                <a:solidFill>
                  <a:srgbClr val="72B8D8"/>
                </a:solidFill>
                <a:ea typeface="Open Sans Semibold" panose="020B0606030504020204" pitchFamily="34" charset="0"/>
                <a:cs typeface="Open Sans Semibold" panose="020B0606030504020204" pitchFamily="34" charset="0"/>
              </a:rPr>
              <a:t>€2.66BN</a:t>
            </a:r>
          </a:p>
          <a:p>
            <a:pPr algn="ctr">
              <a:lnSpc>
                <a:spcPts val="3155"/>
              </a:lnSpc>
            </a:pPr>
            <a:r>
              <a:rPr lang="es-ES" sz="2800" b="1" i="1" dirty="0" err="1">
                <a:solidFill>
                  <a:srgbClr val="101B4E"/>
                </a:solidFill>
                <a:ea typeface="Open Sans Semibold" panose="020B0606030504020204" pitchFamily="34" charset="0"/>
                <a:cs typeface="Open Sans Semibold" panose="020B0606030504020204" pitchFamily="34" charset="0"/>
              </a:rPr>
              <a:t>RePOWEREU</a:t>
            </a:r>
            <a:endParaRPr lang="en-US" sz="2800" b="1" dirty="0">
              <a:solidFill>
                <a:srgbClr val="101B4E"/>
              </a:solidFill>
              <a:ea typeface="Open Sans Semibold" panose="020B0606030504020204" pitchFamily="34" charset="0"/>
              <a:cs typeface="Open Sans Semibold" panose="020B0606030504020204" pitchFamily="34" charset="0"/>
            </a:endParaRPr>
          </a:p>
        </p:txBody>
      </p:sp>
      <p:sp>
        <p:nvSpPr>
          <p:cNvPr id="25" name="CuadroTexto 19">
            <a:extLst>
              <a:ext uri="{FF2B5EF4-FFF2-40B4-BE49-F238E27FC236}">
                <a16:creationId xmlns:a16="http://schemas.microsoft.com/office/drawing/2014/main" id="{8A3E2BC6-8BD9-62D0-6D6D-8A381D9DFF9B}"/>
              </a:ext>
            </a:extLst>
          </p:cNvPr>
          <p:cNvSpPr txBox="1"/>
          <p:nvPr/>
        </p:nvSpPr>
        <p:spPr>
          <a:xfrm>
            <a:off x="7740293" y="4339949"/>
            <a:ext cx="2808000" cy="933589"/>
          </a:xfrm>
          <a:prstGeom prst="rect">
            <a:avLst/>
          </a:prstGeom>
          <a:noFill/>
        </p:spPr>
        <p:txBody>
          <a:bodyPr wrap="square" rtlCol="0" anchor="ctr">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800" b="1" dirty="0">
                <a:solidFill>
                  <a:srgbClr val="72B8D8"/>
                </a:solidFill>
                <a:ea typeface="Open Sans Semibold" panose="020B0606030504020204" pitchFamily="34" charset="0"/>
                <a:cs typeface="Open Sans Semibold" panose="020B0606030504020204" pitchFamily="34" charset="0"/>
              </a:rPr>
              <a:t>€83.2BN</a:t>
            </a:r>
          </a:p>
          <a:p>
            <a:pPr algn="ctr">
              <a:lnSpc>
                <a:spcPts val="3155"/>
              </a:lnSpc>
            </a:pPr>
            <a:r>
              <a:rPr lang="en-US" sz="2800" b="1" dirty="0">
                <a:solidFill>
                  <a:srgbClr val="101B4E"/>
                </a:solidFill>
                <a:ea typeface="Open Sans Semibold" panose="020B0606030504020204" pitchFamily="34" charset="0"/>
                <a:cs typeface="Open Sans Semibold" panose="020B0606030504020204" pitchFamily="34" charset="0"/>
              </a:rPr>
              <a:t>PRESTAMOS</a:t>
            </a:r>
          </a:p>
        </p:txBody>
      </p:sp>
      <p:sp>
        <p:nvSpPr>
          <p:cNvPr id="26" name="object 10">
            <a:extLst>
              <a:ext uri="{FF2B5EF4-FFF2-40B4-BE49-F238E27FC236}">
                <a16:creationId xmlns:a16="http://schemas.microsoft.com/office/drawing/2014/main" id="{C289E15A-F430-54D5-F460-B26D345E6F77}"/>
              </a:ext>
            </a:extLst>
          </p:cNvPr>
          <p:cNvSpPr/>
          <p:nvPr/>
        </p:nvSpPr>
        <p:spPr>
          <a:xfrm>
            <a:off x="7837869" y="4164048"/>
            <a:ext cx="2592000" cy="1228990"/>
          </a:xfrm>
          <a:custGeom>
            <a:avLst/>
            <a:gdLst/>
            <a:ahLst/>
            <a:cxnLst/>
            <a:rect l="l" t="t" r="r" b="b"/>
            <a:pathLst>
              <a:path w="6551930" h="3756659">
                <a:moveTo>
                  <a:pt x="4441707" y="0"/>
                </a:moveTo>
                <a:lnTo>
                  <a:pt x="6551821" y="0"/>
                </a:lnTo>
                <a:lnTo>
                  <a:pt x="6551821" y="3756451"/>
                </a:lnTo>
                <a:lnTo>
                  <a:pt x="0" y="3756451"/>
                </a:lnTo>
                <a:lnTo>
                  <a:pt x="0" y="0"/>
                </a:lnTo>
                <a:lnTo>
                  <a:pt x="2110584" y="0"/>
                </a:lnTo>
              </a:path>
            </a:pathLst>
          </a:custGeom>
          <a:ln w="57150">
            <a:solidFill>
              <a:srgbClr val="A5CDE7"/>
            </a:solidFill>
          </a:ln>
        </p:spPr>
        <p:txBody>
          <a:bodyPr wrap="square" lIns="0" tIns="0" rIns="0" bIns="0" rtlCol="0" anchor="ct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sz="1675" dirty="0"/>
          </a:p>
        </p:txBody>
      </p:sp>
      <p:sp>
        <p:nvSpPr>
          <p:cNvPr id="27" name="object 10">
            <a:extLst>
              <a:ext uri="{FF2B5EF4-FFF2-40B4-BE49-F238E27FC236}">
                <a16:creationId xmlns:a16="http://schemas.microsoft.com/office/drawing/2014/main" id="{F7F5D246-5F6B-8B54-B4C4-B5B7019C4642}"/>
              </a:ext>
            </a:extLst>
          </p:cNvPr>
          <p:cNvSpPr/>
          <p:nvPr/>
        </p:nvSpPr>
        <p:spPr>
          <a:xfrm>
            <a:off x="1201913" y="5566256"/>
            <a:ext cx="9298103" cy="635676"/>
          </a:xfrm>
          <a:custGeom>
            <a:avLst/>
            <a:gdLst/>
            <a:ahLst/>
            <a:cxnLst/>
            <a:rect l="l" t="t" r="r" b="b"/>
            <a:pathLst>
              <a:path w="6551930" h="3756659">
                <a:moveTo>
                  <a:pt x="4441707" y="0"/>
                </a:moveTo>
                <a:lnTo>
                  <a:pt x="6551821" y="0"/>
                </a:lnTo>
                <a:lnTo>
                  <a:pt x="6551821" y="3756451"/>
                </a:lnTo>
                <a:lnTo>
                  <a:pt x="0" y="3756451"/>
                </a:lnTo>
                <a:lnTo>
                  <a:pt x="0" y="0"/>
                </a:lnTo>
                <a:lnTo>
                  <a:pt x="2110584" y="0"/>
                </a:lnTo>
              </a:path>
            </a:pathLst>
          </a:custGeom>
          <a:ln w="57150">
            <a:solidFill>
              <a:srgbClr val="A5CDE7"/>
            </a:solidFill>
          </a:ln>
        </p:spPr>
        <p:txBody>
          <a:bodyPr wrap="square" lIns="0" tIns="0" rIns="0" bIns="0" rtlCol="0" anchor="ct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sz="2400" dirty="0"/>
          </a:p>
        </p:txBody>
      </p:sp>
      <p:sp>
        <p:nvSpPr>
          <p:cNvPr id="28" name="CuadroTexto 22">
            <a:extLst>
              <a:ext uri="{FF2B5EF4-FFF2-40B4-BE49-F238E27FC236}">
                <a16:creationId xmlns:a16="http://schemas.microsoft.com/office/drawing/2014/main" id="{25A0877E-7886-0800-158A-428B9A3A330C}"/>
              </a:ext>
            </a:extLst>
          </p:cNvPr>
          <p:cNvSpPr txBox="1"/>
          <p:nvPr/>
        </p:nvSpPr>
        <p:spPr>
          <a:xfrm>
            <a:off x="1225773" y="5668334"/>
            <a:ext cx="8989567" cy="508473"/>
          </a:xfrm>
          <a:prstGeom prst="rect">
            <a:avLst/>
          </a:prstGeom>
          <a:noFill/>
        </p:spPr>
        <p:txBody>
          <a:bodyPr wrap="square" rtlCol="0" anchor="ctr">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3155"/>
              </a:lnSpc>
            </a:pPr>
            <a:r>
              <a:rPr lang="es-ES" sz="3200" b="1" dirty="0">
                <a:solidFill>
                  <a:srgbClr val="101B4E"/>
                </a:solidFill>
                <a:ea typeface="Open Sans Semibold" panose="020B0606030504020204" pitchFamily="34" charset="0"/>
                <a:cs typeface="Open Sans Semibold" panose="020B0606030504020204" pitchFamily="34" charset="0"/>
              </a:rPr>
              <a:t>  </a:t>
            </a:r>
            <a:r>
              <a:rPr lang="es-ES" sz="3200" b="1" dirty="0">
                <a:solidFill>
                  <a:srgbClr val="72B8D8"/>
                </a:solidFill>
                <a:ea typeface="Open Sans Semibold" panose="020B0606030504020204" pitchFamily="34" charset="0"/>
                <a:cs typeface="Open Sans Semibold" panose="020B0606030504020204" pitchFamily="34" charset="0"/>
              </a:rPr>
              <a:t>111</a:t>
            </a:r>
            <a:r>
              <a:rPr lang="es-ES" sz="3200" b="1" dirty="0">
                <a:solidFill>
                  <a:srgbClr val="101B4E"/>
                </a:solidFill>
                <a:ea typeface="Open Sans Semibold" panose="020B0606030504020204" pitchFamily="34" charset="0"/>
                <a:cs typeface="Open Sans Semibold" panose="020B0606030504020204" pitchFamily="34" charset="0"/>
              </a:rPr>
              <a:t> NUEVAS REFORMAS &amp; REVISIONES</a:t>
            </a:r>
            <a:endParaRPr lang="en-US" sz="3200" b="1" dirty="0">
              <a:solidFill>
                <a:srgbClr val="101B4E"/>
              </a:solidFill>
              <a:ea typeface="Open Sans Semibold" panose="020B0606030504020204" pitchFamily="34" charset="0"/>
              <a:cs typeface="Open Sans Semibold" panose="020B0606030504020204" pitchFamily="34" charset="0"/>
            </a:endParaRPr>
          </a:p>
        </p:txBody>
      </p:sp>
      <p:sp>
        <p:nvSpPr>
          <p:cNvPr id="29" name="object 10">
            <a:extLst>
              <a:ext uri="{FF2B5EF4-FFF2-40B4-BE49-F238E27FC236}">
                <a16:creationId xmlns:a16="http://schemas.microsoft.com/office/drawing/2014/main" id="{C18403A3-7579-E247-D186-A4B70019FE4E}"/>
              </a:ext>
            </a:extLst>
          </p:cNvPr>
          <p:cNvSpPr/>
          <p:nvPr/>
        </p:nvSpPr>
        <p:spPr>
          <a:xfrm>
            <a:off x="3830793" y="2489966"/>
            <a:ext cx="4075786" cy="848005"/>
          </a:xfrm>
          <a:custGeom>
            <a:avLst/>
            <a:gdLst/>
            <a:ahLst/>
            <a:cxnLst/>
            <a:rect l="l" t="t" r="r" b="b"/>
            <a:pathLst>
              <a:path w="6551930" h="3756659">
                <a:moveTo>
                  <a:pt x="4441707" y="0"/>
                </a:moveTo>
                <a:lnTo>
                  <a:pt x="6551821" y="0"/>
                </a:lnTo>
                <a:lnTo>
                  <a:pt x="6551821" y="3756451"/>
                </a:lnTo>
                <a:lnTo>
                  <a:pt x="0" y="3756451"/>
                </a:lnTo>
                <a:lnTo>
                  <a:pt x="0" y="0"/>
                </a:lnTo>
                <a:lnTo>
                  <a:pt x="2110584" y="0"/>
                </a:lnTo>
              </a:path>
            </a:pathLst>
          </a:custGeom>
          <a:ln w="57150">
            <a:solidFill>
              <a:srgbClr val="A5CDE7"/>
            </a:solidFill>
          </a:ln>
        </p:spPr>
        <p:txBody>
          <a:bodyPr wrap="square" lIns="0" tIns="0" rIns="0" bIns="0" rtlCol="0" anchor="ct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sz="2400" dirty="0"/>
          </a:p>
        </p:txBody>
      </p:sp>
      <p:sp>
        <p:nvSpPr>
          <p:cNvPr id="30" name="CuadroTexto 25">
            <a:extLst>
              <a:ext uri="{FF2B5EF4-FFF2-40B4-BE49-F238E27FC236}">
                <a16:creationId xmlns:a16="http://schemas.microsoft.com/office/drawing/2014/main" id="{8D7ECD49-741C-B627-FE02-A24AE0EAD33F}"/>
              </a:ext>
            </a:extLst>
          </p:cNvPr>
          <p:cNvSpPr txBox="1"/>
          <p:nvPr/>
        </p:nvSpPr>
        <p:spPr>
          <a:xfrm>
            <a:off x="3681898" y="2418586"/>
            <a:ext cx="4372705" cy="891719"/>
          </a:xfrm>
          <a:prstGeom prst="rect">
            <a:avLst/>
          </a:prstGeom>
          <a:noFill/>
        </p:spPr>
        <p:txBody>
          <a:bodyPr wrap="square" rtlCol="0" anchor="ctr">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3155"/>
              </a:lnSpc>
            </a:pPr>
            <a:r>
              <a:rPr lang="en-US" sz="2400" b="1" dirty="0">
                <a:solidFill>
                  <a:srgbClr val="72B8D8"/>
                </a:solidFill>
                <a:ea typeface="Open Sans Semibold" panose="020B0606030504020204" pitchFamily="34" charset="0"/>
                <a:cs typeface="Open Sans Semibold" panose="020B0606030504020204" pitchFamily="34" charset="0"/>
              </a:rPr>
              <a:t>€69.5 Mil mill. </a:t>
            </a:r>
            <a:r>
              <a:rPr lang="en-US" sz="2400" b="1" dirty="0" err="1">
                <a:solidFill>
                  <a:srgbClr val="101B4E"/>
                </a:solidFill>
                <a:ea typeface="Open Sans Semibold" panose="020B0606030504020204" pitchFamily="34" charset="0"/>
                <a:cs typeface="Open Sans Semibold" panose="020B0606030504020204" pitchFamily="34" charset="0"/>
              </a:rPr>
              <a:t>subvenciones</a:t>
            </a:r>
            <a:endParaRPr lang="es-ES" sz="2400" b="1" dirty="0">
              <a:solidFill>
                <a:srgbClr val="101B4E"/>
              </a:solidFill>
              <a:ea typeface="Open Sans Semibold" panose="020B0606030504020204" pitchFamily="34" charset="0"/>
              <a:cs typeface="Open Sans Semibold" panose="020B0606030504020204" pitchFamily="34" charset="0"/>
            </a:endParaRPr>
          </a:p>
          <a:p>
            <a:pPr algn="ctr">
              <a:lnSpc>
                <a:spcPts val="3155"/>
              </a:lnSpc>
            </a:pPr>
            <a:r>
              <a:rPr lang="es-ES" sz="2400" b="1" dirty="0">
                <a:solidFill>
                  <a:srgbClr val="101B4E"/>
                </a:solidFill>
                <a:ea typeface="Open Sans Semibold" panose="020B0606030504020204" pitchFamily="34" charset="0"/>
                <a:cs typeface="Open Sans Semibold" panose="020B0606030504020204" pitchFamily="34" charset="0"/>
              </a:rPr>
              <a:t> </a:t>
            </a:r>
            <a:r>
              <a:rPr lang="es-ES" sz="2400" b="1" dirty="0">
                <a:solidFill>
                  <a:srgbClr val="72B8D8"/>
                </a:solidFill>
                <a:ea typeface="Open Sans Semibold" panose="020B0606030504020204" pitchFamily="34" charset="0"/>
                <a:cs typeface="Open Sans Semibold" panose="020B0606030504020204" pitchFamily="34" charset="0"/>
              </a:rPr>
              <a:t>€102</a:t>
            </a:r>
            <a:r>
              <a:rPr lang="en-US" sz="2400" b="1" dirty="0">
                <a:solidFill>
                  <a:srgbClr val="72B8D8"/>
                </a:solidFill>
                <a:ea typeface="Open Sans Semibold" panose="020B0606030504020204" pitchFamily="34" charset="0"/>
                <a:cs typeface="Open Sans Semibold" panose="020B0606030504020204" pitchFamily="34" charset="0"/>
              </a:rPr>
              <a:t> Mil mill.</a:t>
            </a:r>
            <a:r>
              <a:rPr lang="es-ES" sz="2400" b="1" dirty="0">
                <a:solidFill>
                  <a:srgbClr val="101B4E"/>
                </a:solidFill>
                <a:ea typeface="Open Sans Semibold" panose="020B0606030504020204" pitchFamily="34" charset="0"/>
                <a:cs typeface="Open Sans Semibold" panose="020B0606030504020204" pitchFamily="34" charset="0"/>
              </a:rPr>
              <a:t> REFORMAS</a:t>
            </a:r>
            <a:endParaRPr lang="en-US" sz="2400" b="1" dirty="0">
              <a:solidFill>
                <a:srgbClr val="101B4E"/>
              </a:solidFill>
              <a:ea typeface="Open Sans Semibold" panose="020B0606030504020204" pitchFamily="34" charset="0"/>
              <a:cs typeface="Open Sans Semibold" panose="020B0606030504020204" pitchFamily="34" charset="0"/>
            </a:endParaRPr>
          </a:p>
        </p:txBody>
      </p:sp>
    </p:spTree>
    <p:extLst>
      <p:ext uri="{BB962C8B-B14F-4D97-AF65-F5344CB8AC3E}">
        <p14:creationId xmlns:p14="http://schemas.microsoft.com/office/powerpoint/2010/main" val="243972354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7265010-6314-4D10-B7EE-0F0E66AEB103}"/>
              </a:ext>
            </a:extLst>
          </p:cNvPr>
          <p:cNvSpPr>
            <a:spLocks noGrp="1"/>
          </p:cNvSpPr>
          <p:nvPr>
            <p:ph idx="1"/>
          </p:nvPr>
        </p:nvSpPr>
        <p:spPr>
          <a:xfrm>
            <a:off x="983432" y="5120641"/>
            <a:ext cx="10058400" cy="4023360"/>
          </a:xfrm>
        </p:spPr>
        <p:txBody>
          <a:bodyPr/>
          <a:lstStyle/>
          <a:p>
            <a:pPr marL="457200" lvl="1" indent="0">
              <a:buNone/>
            </a:pPr>
            <a:endParaRPr lang="en-GB" sz="1200" dirty="0"/>
          </a:p>
          <a:p>
            <a:pPr marL="457200" lvl="1" indent="0">
              <a:buNone/>
            </a:pPr>
            <a:endParaRPr lang="en-GB" sz="1200" dirty="0"/>
          </a:p>
          <a:p>
            <a:pPr marL="457200" lvl="1" indent="0">
              <a:buNone/>
            </a:pPr>
            <a:endParaRPr lang="en-GB" dirty="0"/>
          </a:p>
        </p:txBody>
      </p:sp>
      <p:sp>
        <p:nvSpPr>
          <p:cNvPr id="7" name="Marcador de contenido 2">
            <a:extLst>
              <a:ext uri="{FF2B5EF4-FFF2-40B4-BE49-F238E27FC236}">
                <a16:creationId xmlns:a16="http://schemas.microsoft.com/office/drawing/2014/main" id="{1F0EE397-9523-5C17-D65B-ABBFDEC2531E}"/>
              </a:ext>
            </a:extLst>
          </p:cNvPr>
          <p:cNvSpPr txBox="1">
            <a:spLocks/>
          </p:cNvSpPr>
          <p:nvPr/>
        </p:nvSpPr>
        <p:spPr>
          <a:xfrm>
            <a:off x="1094800" y="1988840"/>
            <a:ext cx="10058400" cy="504056"/>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363538" indent="-363538">
              <a:spcBef>
                <a:spcPts val="0"/>
              </a:spcBef>
              <a:spcAft>
                <a:spcPts val="1200"/>
              </a:spcAft>
              <a:buFont typeface="Arial" panose="020B0604020202020204" pitchFamily="34" charset="0"/>
              <a:buChar char="•"/>
            </a:pPr>
            <a:endParaRPr lang="en-GB"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10" name="Título 1">
            <a:extLst>
              <a:ext uri="{FF2B5EF4-FFF2-40B4-BE49-F238E27FC236}">
                <a16:creationId xmlns:a16="http://schemas.microsoft.com/office/drawing/2014/main" id="{EA99C37F-11FA-6799-67FA-63CE30F0CE12}"/>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7. CASO DE ESPAÑA: NGEU (II) </a:t>
            </a:r>
          </a:p>
          <a:p>
            <a:r>
              <a:rPr lang="en-GB" sz="12800" b="1" dirty="0" err="1"/>
              <a:t>Fase</a:t>
            </a:r>
            <a:r>
              <a:rPr lang="en-GB" sz="12800" b="1" dirty="0"/>
              <a:t> 1 RRP </a:t>
            </a:r>
            <a:r>
              <a:rPr lang="en-GB" sz="12800" b="1" dirty="0" err="1"/>
              <a:t>español</a:t>
            </a:r>
            <a:r>
              <a:rPr lang="en-GB" sz="12800" b="1" dirty="0"/>
              <a:t>: </a:t>
            </a:r>
            <a:r>
              <a:rPr lang="en-GB" sz="12800" b="1" dirty="0" err="1"/>
              <a:t>Estructura</a:t>
            </a:r>
            <a:r>
              <a:rPr lang="en-GB" sz="12800" b="1" dirty="0"/>
              <a:t> General</a:t>
            </a:r>
          </a:p>
          <a:p>
            <a:endParaRPr lang="es-ES" sz="16800" b="1" dirty="0">
              <a:solidFill>
                <a:schemeClr val="tx1">
                  <a:lumMod val="85000"/>
                  <a:lumOff val="15000"/>
                </a:schemeClr>
              </a:solidFill>
            </a:endParaRPr>
          </a:p>
        </p:txBody>
      </p:sp>
      <p:grpSp>
        <p:nvGrpSpPr>
          <p:cNvPr id="2" name="Grupo 1">
            <a:extLst>
              <a:ext uri="{FF2B5EF4-FFF2-40B4-BE49-F238E27FC236}">
                <a16:creationId xmlns:a16="http://schemas.microsoft.com/office/drawing/2014/main" id="{CBCD3BB7-207B-C9F4-F05F-C3A453863EE8}"/>
              </a:ext>
            </a:extLst>
          </p:cNvPr>
          <p:cNvGrpSpPr/>
          <p:nvPr/>
        </p:nvGrpSpPr>
        <p:grpSpPr>
          <a:xfrm>
            <a:off x="191344" y="1737359"/>
            <a:ext cx="11737303" cy="4295404"/>
            <a:chOff x="1340903" y="2320453"/>
            <a:chExt cx="11727397" cy="3992097"/>
          </a:xfrm>
        </p:grpSpPr>
        <p:pic>
          <p:nvPicPr>
            <p:cNvPr id="4" name="object 8">
              <a:extLst>
                <a:ext uri="{FF2B5EF4-FFF2-40B4-BE49-F238E27FC236}">
                  <a16:creationId xmlns:a16="http://schemas.microsoft.com/office/drawing/2014/main" id="{5BD29596-4064-A4A2-080C-0EADEFD083E2}"/>
                </a:ext>
              </a:extLst>
            </p:cNvPr>
            <p:cNvPicPr/>
            <p:nvPr/>
          </p:nvPicPr>
          <p:blipFill>
            <a:blip r:embed="rId3" cstate="print"/>
            <a:stretch>
              <a:fillRect/>
            </a:stretch>
          </p:blipFill>
          <p:spPr>
            <a:xfrm>
              <a:off x="1416918" y="3517239"/>
              <a:ext cx="11559357" cy="1090568"/>
            </a:xfrm>
            <a:prstGeom prst="rect">
              <a:avLst/>
            </a:prstGeom>
          </p:spPr>
        </p:pic>
        <p:pic>
          <p:nvPicPr>
            <p:cNvPr id="5" name="Imagen 4">
              <a:extLst>
                <a:ext uri="{FF2B5EF4-FFF2-40B4-BE49-F238E27FC236}">
                  <a16:creationId xmlns:a16="http://schemas.microsoft.com/office/drawing/2014/main" id="{209C8A4A-6F93-7A47-B868-D70461FD6F83}"/>
                </a:ext>
              </a:extLst>
            </p:cNvPr>
            <p:cNvPicPr>
              <a:picLocks noChangeAspect="1"/>
            </p:cNvPicPr>
            <p:nvPr/>
          </p:nvPicPr>
          <p:blipFill>
            <a:blip r:embed="rId4"/>
            <a:stretch>
              <a:fillRect/>
            </a:stretch>
          </p:blipFill>
          <p:spPr>
            <a:xfrm>
              <a:off x="1340903" y="4587852"/>
              <a:ext cx="11727397" cy="1724698"/>
            </a:xfrm>
            <a:prstGeom prst="rect">
              <a:avLst/>
            </a:prstGeom>
            <a:effectLst>
              <a:outerShdw blurRad="50800" dist="38100" dir="5400000" algn="t" rotWithShape="0">
                <a:prstClr val="black">
                  <a:alpha val="40000"/>
                </a:prstClr>
              </a:outerShdw>
            </a:effectLst>
          </p:spPr>
        </p:pic>
        <p:pic>
          <p:nvPicPr>
            <p:cNvPr id="6" name="object 6">
              <a:extLst>
                <a:ext uri="{FF2B5EF4-FFF2-40B4-BE49-F238E27FC236}">
                  <a16:creationId xmlns:a16="http://schemas.microsoft.com/office/drawing/2014/main" id="{56FA7337-4189-EB18-D735-D0633F9BAD56}"/>
                </a:ext>
              </a:extLst>
            </p:cNvPr>
            <p:cNvPicPr/>
            <p:nvPr/>
          </p:nvPicPr>
          <p:blipFill>
            <a:blip r:embed="rId5" cstate="print"/>
            <a:stretch>
              <a:fillRect/>
            </a:stretch>
          </p:blipFill>
          <p:spPr>
            <a:xfrm>
              <a:off x="1670323" y="2320453"/>
              <a:ext cx="11134440" cy="1154729"/>
            </a:xfrm>
            <a:prstGeom prst="rect">
              <a:avLst/>
            </a:prstGeom>
          </p:spPr>
        </p:pic>
      </p:grpSp>
    </p:spTree>
    <p:extLst>
      <p:ext uri="{BB962C8B-B14F-4D97-AF65-F5344CB8AC3E}">
        <p14:creationId xmlns:p14="http://schemas.microsoft.com/office/powerpoint/2010/main" val="53052026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2">
            <a:extLst>
              <a:ext uri="{FF2B5EF4-FFF2-40B4-BE49-F238E27FC236}">
                <a16:creationId xmlns:a16="http://schemas.microsoft.com/office/drawing/2014/main" id="{1F0EE397-9523-5C17-D65B-ABBFDEC2531E}"/>
              </a:ext>
            </a:extLst>
          </p:cNvPr>
          <p:cNvSpPr txBox="1">
            <a:spLocks/>
          </p:cNvSpPr>
          <p:nvPr/>
        </p:nvSpPr>
        <p:spPr>
          <a:xfrm>
            <a:off x="1094800" y="1988840"/>
            <a:ext cx="10058400" cy="3456384"/>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363538" indent="-363538">
              <a:spcBef>
                <a:spcPts val="0"/>
              </a:spcBef>
              <a:spcAft>
                <a:spcPts val="1200"/>
              </a:spcAft>
              <a:buFont typeface="Arial" panose="020B0604020202020204" pitchFamily="34" charset="0"/>
              <a:buChar char="•"/>
            </a:pPr>
            <a:r>
              <a:rPr lang="en-GB" sz="2400" b="1" dirty="0"/>
              <a:t> 1 PRR </a:t>
            </a:r>
            <a:r>
              <a:rPr lang="en-GB" sz="2400" b="1" dirty="0" err="1"/>
              <a:t>español</a:t>
            </a:r>
            <a:r>
              <a:rPr lang="en-GB" sz="2400" b="1" dirty="0"/>
              <a:t>: </a:t>
            </a:r>
            <a:r>
              <a:rPr lang="en-GB" sz="2400" b="1" dirty="0" err="1"/>
              <a:t>Inversiones</a:t>
            </a:r>
            <a:endParaRPr lang="en-GB" sz="2400" b="1" dirty="0"/>
          </a:p>
          <a:p>
            <a:pPr marL="656146" lvl="1" indent="-363538">
              <a:spcBef>
                <a:spcPts val="0"/>
              </a:spcBef>
              <a:spcAft>
                <a:spcPts val="1200"/>
              </a:spcAft>
              <a:buFont typeface="Arial" panose="020B0604020202020204" pitchFamily="34" charset="0"/>
              <a:buChar char="•"/>
            </a:pPr>
            <a:r>
              <a:rPr lang="en-GB" sz="2200" b="1" dirty="0" err="1"/>
              <a:t>Subsvenciones</a:t>
            </a:r>
            <a:r>
              <a:rPr lang="en-GB" sz="2200" b="1" dirty="0"/>
              <a:t>: </a:t>
            </a:r>
          </a:p>
          <a:p>
            <a:pPr marL="656146" lvl="1" indent="-363538">
              <a:spcBef>
                <a:spcPts val="0"/>
              </a:spcBef>
              <a:spcAft>
                <a:spcPts val="1200"/>
              </a:spcAft>
              <a:buFont typeface="Arial" panose="020B0604020202020204" pitchFamily="34" charset="0"/>
              <a:buChar char="•"/>
            </a:pPr>
            <a:r>
              <a:rPr lang="en-GB" sz="2200" b="1" dirty="0"/>
              <a:t>¿</a:t>
            </a:r>
            <a:r>
              <a:rPr lang="en-GB" sz="2200" b="1" dirty="0" err="1"/>
              <a:t>Cómo</a:t>
            </a:r>
            <a:r>
              <a:rPr lang="en-GB" sz="2200" b="1" dirty="0"/>
              <a:t> se </a:t>
            </a:r>
            <a:r>
              <a:rPr lang="en-GB" sz="2200" b="1" dirty="0" err="1"/>
              <a:t>reparten</a:t>
            </a:r>
            <a:r>
              <a:rPr lang="en-GB" sz="2200" b="1" dirty="0"/>
              <a:t> los </a:t>
            </a:r>
            <a:r>
              <a:rPr lang="en-GB" sz="2200" b="1" dirty="0" err="1"/>
              <a:t>fondos</a:t>
            </a:r>
            <a:r>
              <a:rPr lang="en-GB" sz="2200" b="1" dirty="0"/>
              <a:t>?</a:t>
            </a:r>
          </a:p>
          <a:p>
            <a:pPr marL="656146" lvl="1" indent="-363538">
              <a:spcBef>
                <a:spcPts val="0"/>
              </a:spcBef>
              <a:spcAft>
                <a:spcPts val="1200"/>
              </a:spcAft>
              <a:buFont typeface="Arial" panose="020B0604020202020204" pitchFamily="34" charset="0"/>
              <a:buChar char="•"/>
            </a:pPr>
            <a:r>
              <a:rPr lang="en-GB" sz="2200" b="1" dirty="0"/>
              <a:t>12 </a:t>
            </a:r>
            <a:r>
              <a:rPr lang="en-GB" sz="2200" b="1" dirty="0" err="1"/>
              <a:t>Proyectos</a:t>
            </a:r>
            <a:r>
              <a:rPr lang="en-GB" sz="2200" b="1" dirty="0"/>
              <a:t> </a:t>
            </a:r>
            <a:r>
              <a:rPr lang="en-GB" sz="2200" b="1" dirty="0" err="1"/>
              <a:t>estratégicos</a:t>
            </a:r>
            <a:r>
              <a:rPr lang="en-GB" sz="2200" b="1" dirty="0"/>
              <a:t> </a:t>
            </a:r>
            <a:r>
              <a:rPr lang="en-GB" sz="2200" dirty="0"/>
              <a:t>(PERTEs)</a:t>
            </a:r>
          </a:p>
          <a:p>
            <a:pPr marL="363538" indent="-363538">
              <a:spcBef>
                <a:spcPts val="0"/>
              </a:spcBef>
              <a:spcAft>
                <a:spcPts val="1200"/>
              </a:spcAft>
              <a:buFont typeface="Arial" panose="020B0604020202020204" pitchFamily="34" charset="0"/>
              <a:buChar char="•"/>
            </a:pPr>
            <a:endParaRPr lang="en-GB"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10" name="Título 1">
            <a:extLst>
              <a:ext uri="{FF2B5EF4-FFF2-40B4-BE49-F238E27FC236}">
                <a16:creationId xmlns:a16="http://schemas.microsoft.com/office/drawing/2014/main" id="{EA99C37F-11FA-6799-67FA-63CE30F0CE12}"/>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7. CASO DE ESPAÑA: NGEU (III)</a:t>
            </a:r>
            <a:r>
              <a:rPr lang="en-GB" sz="16800" b="1" dirty="0"/>
              <a:t> </a:t>
            </a:r>
          </a:p>
          <a:p>
            <a:r>
              <a:rPr lang="en-GB" sz="16800" b="1" dirty="0" err="1"/>
              <a:t>Fase</a:t>
            </a:r>
            <a:r>
              <a:rPr lang="en-GB" sz="16800" b="1" dirty="0"/>
              <a:t> 1 RRP </a:t>
            </a:r>
            <a:r>
              <a:rPr lang="en-GB" sz="16800" b="1" dirty="0" err="1"/>
              <a:t>español</a:t>
            </a:r>
            <a:r>
              <a:rPr lang="en-GB" sz="16800" b="1" dirty="0"/>
              <a:t>: </a:t>
            </a:r>
            <a:r>
              <a:rPr lang="en-GB" sz="16800" b="1" dirty="0" err="1"/>
              <a:t>Estructura</a:t>
            </a:r>
            <a:r>
              <a:rPr lang="en-GB" sz="16800" b="1" dirty="0"/>
              <a:t> General</a:t>
            </a:r>
          </a:p>
          <a:p>
            <a:r>
              <a:rPr lang="en-GB" sz="16800" b="1" dirty="0">
                <a:solidFill>
                  <a:schemeClr val="tx1">
                    <a:lumMod val="85000"/>
                    <a:lumOff val="15000"/>
                  </a:schemeClr>
                </a:solidFill>
              </a:rPr>
              <a:t> </a:t>
            </a:r>
            <a:endParaRPr lang="es-ES" sz="16800" b="1" dirty="0">
              <a:solidFill>
                <a:schemeClr val="tx1">
                  <a:lumMod val="85000"/>
                  <a:lumOff val="15000"/>
                </a:schemeClr>
              </a:solidFill>
            </a:endParaRPr>
          </a:p>
        </p:txBody>
      </p:sp>
      <p:pic>
        <p:nvPicPr>
          <p:cNvPr id="11" name="Imagen 10">
            <a:extLst>
              <a:ext uri="{FF2B5EF4-FFF2-40B4-BE49-F238E27FC236}">
                <a16:creationId xmlns:a16="http://schemas.microsoft.com/office/drawing/2014/main" id="{9BA871FA-7D13-3D15-7EC6-4828C025198D}"/>
              </a:ext>
            </a:extLst>
          </p:cNvPr>
          <p:cNvPicPr>
            <a:picLocks noChangeAspect="1"/>
          </p:cNvPicPr>
          <p:nvPr/>
        </p:nvPicPr>
        <p:blipFill>
          <a:blip r:embed="rId3"/>
          <a:stretch>
            <a:fillRect/>
          </a:stretch>
        </p:blipFill>
        <p:spPr>
          <a:xfrm>
            <a:off x="5807968" y="2060848"/>
            <a:ext cx="6126660" cy="3984982"/>
          </a:xfrm>
          <a:prstGeom prst="rect">
            <a:avLst/>
          </a:prstGeom>
        </p:spPr>
      </p:pic>
      <p:pic>
        <p:nvPicPr>
          <p:cNvPr id="2" name="Imagen 1">
            <a:extLst>
              <a:ext uri="{FF2B5EF4-FFF2-40B4-BE49-F238E27FC236}">
                <a16:creationId xmlns:a16="http://schemas.microsoft.com/office/drawing/2014/main" id="{DBBE06AA-5B3B-9B67-1687-032BE9A7D581}"/>
              </a:ext>
            </a:extLst>
          </p:cNvPr>
          <p:cNvPicPr>
            <a:picLocks noChangeAspect="1"/>
          </p:cNvPicPr>
          <p:nvPr/>
        </p:nvPicPr>
        <p:blipFill rotWithShape="1">
          <a:blip r:embed="rId4"/>
          <a:srcRect t="6701" r="45607" b="5135"/>
          <a:stretch/>
        </p:blipFill>
        <p:spPr>
          <a:xfrm>
            <a:off x="1038462" y="3774389"/>
            <a:ext cx="4464496" cy="1093929"/>
          </a:xfrm>
          <a:prstGeom prst="rect">
            <a:avLst/>
          </a:prstGeom>
        </p:spPr>
      </p:pic>
      <p:pic>
        <p:nvPicPr>
          <p:cNvPr id="3" name="Imagen 2">
            <a:extLst>
              <a:ext uri="{FF2B5EF4-FFF2-40B4-BE49-F238E27FC236}">
                <a16:creationId xmlns:a16="http://schemas.microsoft.com/office/drawing/2014/main" id="{025E6CE1-E4D9-0A9F-DF36-DE9D042E96F6}"/>
              </a:ext>
            </a:extLst>
          </p:cNvPr>
          <p:cNvPicPr>
            <a:picLocks noChangeAspect="1"/>
          </p:cNvPicPr>
          <p:nvPr/>
        </p:nvPicPr>
        <p:blipFill rotWithShape="1">
          <a:blip r:embed="rId4"/>
          <a:srcRect l="54419" t="5497" b="6296"/>
          <a:stretch/>
        </p:blipFill>
        <p:spPr>
          <a:xfrm>
            <a:off x="1123873" y="4941168"/>
            <a:ext cx="4464496" cy="1306064"/>
          </a:xfrm>
          <a:prstGeom prst="rect">
            <a:avLst/>
          </a:prstGeom>
        </p:spPr>
      </p:pic>
    </p:spTree>
    <p:extLst>
      <p:ext uri="{BB962C8B-B14F-4D97-AF65-F5344CB8AC3E}">
        <p14:creationId xmlns:p14="http://schemas.microsoft.com/office/powerpoint/2010/main" val="323132910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2">
            <a:extLst>
              <a:ext uri="{FF2B5EF4-FFF2-40B4-BE49-F238E27FC236}">
                <a16:creationId xmlns:a16="http://schemas.microsoft.com/office/drawing/2014/main" id="{1F0EE397-9523-5C17-D65B-ABBFDEC2531E}"/>
              </a:ext>
            </a:extLst>
          </p:cNvPr>
          <p:cNvSpPr txBox="1">
            <a:spLocks/>
          </p:cNvSpPr>
          <p:nvPr/>
        </p:nvSpPr>
        <p:spPr>
          <a:xfrm>
            <a:off x="1125538" y="1772816"/>
            <a:ext cx="10058400" cy="3456384"/>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363538" indent="-363538">
              <a:spcBef>
                <a:spcPts val="0"/>
              </a:spcBef>
              <a:spcAft>
                <a:spcPts val="1200"/>
              </a:spcAft>
              <a:buFont typeface="Arial" panose="020B0604020202020204" pitchFamily="34" charset="0"/>
              <a:buChar char="•"/>
            </a:pPr>
            <a:r>
              <a:rPr lang="en-GB" sz="2400" b="1" dirty="0" err="1"/>
              <a:t>Fase</a:t>
            </a:r>
            <a:r>
              <a:rPr lang="en-GB" sz="2400" b="1" dirty="0"/>
              <a:t> 1 PRR ESPAÑOL: </a:t>
            </a:r>
            <a:r>
              <a:rPr lang="en-GB" sz="2400" b="1" dirty="0" err="1"/>
              <a:t>Reformas</a:t>
            </a:r>
            <a:endParaRPr lang="en-GB" sz="2400" b="1" dirty="0"/>
          </a:p>
          <a:p>
            <a:pPr marL="363538" indent="-363538">
              <a:spcBef>
                <a:spcPts val="0"/>
              </a:spcBef>
              <a:spcAft>
                <a:spcPts val="1200"/>
              </a:spcAft>
              <a:buFont typeface="Arial" panose="020B0604020202020204" pitchFamily="34" charset="0"/>
              <a:buChar char="•"/>
            </a:pPr>
            <a:endParaRPr lang="en-GB"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10" name="Título 1">
            <a:extLst>
              <a:ext uri="{FF2B5EF4-FFF2-40B4-BE49-F238E27FC236}">
                <a16:creationId xmlns:a16="http://schemas.microsoft.com/office/drawing/2014/main" id="{EA99C37F-11FA-6799-67FA-63CE30F0CE12}"/>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7. CASO DE ESPAÑA: NGEU (IV) </a:t>
            </a:r>
            <a:endParaRPr lang="es-ES" sz="16800" b="1" dirty="0">
              <a:solidFill>
                <a:schemeClr val="tx1">
                  <a:lumMod val="85000"/>
                  <a:lumOff val="15000"/>
                </a:schemeClr>
              </a:solidFill>
            </a:endParaRPr>
          </a:p>
        </p:txBody>
      </p:sp>
      <p:pic>
        <p:nvPicPr>
          <p:cNvPr id="4" name="Imagen 3">
            <a:extLst>
              <a:ext uri="{FF2B5EF4-FFF2-40B4-BE49-F238E27FC236}">
                <a16:creationId xmlns:a16="http://schemas.microsoft.com/office/drawing/2014/main" id="{CEFE5DE1-BEA4-4D17-4657-7AEDFB6F1BD1}"/>
              </a:ext>
            </a:extLst>
          </p:cNvPr>
          <p:cNvPicPr>
            <a:picLocks noChangeAspect="1"/>
          </p:cNvPicPr>
          <p:nvPr/>
        </p:nvPicPr>
        <p:blipFill rotWithShape="1">
          <a:blip r:embed="rId3"/>
          <a:srcRect l="4059" t="4117" r="26368" b="5287"/>
          <a:stretch/>
        </p:blipFill>
        <p:spPr>
          <a:xfrm>
            <a:off x="2639616" y="2212999"/>
            <a:ext cx="6192689" cy="3952305"/>
          </a:xfrm>
          <a:prstGeom prst="rect">
            <a:avLst/>
          </a:prstGeom>
        </p:spPr>
      </p:pic>
    </p:spTree>
    <p:extLst>
      <p:ext uri="{BB962C8B-B14F-4D97-AF65-F5344CB8AC3E}">
        <p14:creationId xmlns:p14="http://schemas.microsoft.com/office/powerpoint/2010/main" val="373326949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2">
            <a:extLst>
              <a:ext uri="{FF2B5EF4-FFF2-40B4-BE49-F238E27FC236}">
                <a16:creationId xmlns:a16="http://schemas.microsoft.com/office/drawing/2014/main" id="{1F0EE397-9523-5C17-D65B-ABBFDEC2531E}"/>
              </a:ext>
            </a:extLst>
          </p:cNvPr>
          <p:cNvSpPr txBox="1">
            <a:spLocks/>
          </p:cNvSpPr>
          <p:nvPr/>
        </p:nvSpPr>
        <p:spPr>
          <a:xfrm>
            <a:off x="1094800" y="1988840"/>
            <a:ext cx="10058400" cy="3456384"/>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363538" indent="-363538">
              <a:spcBef>
                <a:spcPts val="0"/>
              </a:spcBef>
              <a:spcAft>
                <a:spcPts val="1200"/>
              </a:spcAft>
              <a:buFont typeface="Arial" panose="020B0604020202020204" pitchFamily="34" charset="0"/>
              <a:buChar char="•"/>
            </a:pPr>
            <a:r>
              <a:rPr lang="es-ES" sz="2400" b="1" dirty="0"/>
              <a:t>PVP Español Fase 2: </a:t>
            </a:r>
          </a:p>
          <a:p>
            <a:pPr marL="363538" indent="-363538">
              <a:spcBef>
                <a:spcPts val="0"/>
              </a:spcBef>
              <a:spcAft>
                <a:spcPts val="1200"/>
              </a:spcAft>
              <a:buFont typeface="Arial" panose="020B0604020202020204" pitchFamily="34" charset="0"/>
              <a:buChar char="•"/>
            </a:pPr>
            <a:r>
              <a:rPr lang="es-ES" sz="2400" b="1" dirty="0"/>
              <a:t>Inversiones para impulsar la autonomía estratégica </a:t>
            </a:r>
            <a:r>
              <a:rPr lang="es-ES" sz="2400" dirty="0"/>
              <a:t>(energética, industrial, tecnológica)</a:t>
            </a:r>
          </a:p>
          <a:p>
            <a:pPr marL="656146" lvl="1" indent="-363538">
              <a:spcBef>
                <a:spcPts val="0"/>
              </a:spcBef>
              <a:spcAft>
                <a:spcPts val="1200"/>
              </a:spcAft>
              <a:buFont typeface="Arial" panose="020B0604020202020204" pitchFamily="34" charset="0"/>
              <a:buChar char="•"/>
            </a:pPr>
            <a:r>
              <a:rPr lang="es-ES" sz="2200" b="1" dirty="0"/>
              <a:t>Refuerzo de proyectos estratégicos</a:t>
            </a:r>
          </a:p>
          <a:p>
            <a:pPr marL="656146" lvl="1" indent="-363538">
              <a:spcBef>
                <a:spcPts val="0"/>
              </a:spcBef>
              <a:spcAft>
                <a:spcPts val="1200"/>
              </a:spcAft>
              <a:buFont typeface="Arial" panose="020B0604020202020204" pitchFamily="34" charset="0"/>
              <a:buChar char="•"/>
            </a:pPr>
            <a:r>
              <a:rPr lang="es-ES" sz="2200" b="1" dirty="0"/>
              <a:t>Nuevas inversiones financieras emblemáticas </a:t>
            </a:r>
            <a:r>
              <a:rPr lang="es-ES" sz="2200" dirty="0"/>
              <a:t>(líneas ICO, fondo BEI, </a:t>
            </a:r>
            <a:r>
              <a:rPr lang="es-ES" sz="2200" dirty="0" err="1"/>
              <a:t>etc</a:t>
            </a:r>
            <a:r>
              <a:rPr lang="es-ES" sz="2200" dirty="0"/>
              <a:t>)</a:t>
            </a:r>
          </a:p>
          <a:p>
            <a:pPr marL="656146" lvl="1" indent="-363538">
              <a:spcBef>
                <a:spcPts val="0"/>
              </a:spcBef>
              <a:spcAft>
                <a:spcPts val="1200"/>
              </a:spcAft>
              <a:buFont typeface="Arial" panose="020B0604020202020204" pitchFamily="34" charset="0"/>
              <a:buChar char="•"/>
            </a:pPr>
            <a:r>
              <a:rPr lang="es-ES" sz="2200" dirty="0"/>
              <a:t>Nuevas reformas adaptadas al nuevo contexto</a:t>
            </a:r>
            <a:endParaRPr lang="en-GB"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10" name="Título 1">
            <a:extLst>
              <a:ext uri="{FF2B5EF4-FFF2-40B4-BE49-F238E27FC236}">
                <a16:creationId xmlns:a16="http://schemas.microsoft.com/office/drawing/2014/main" id="{EA99C37F-11FA-6799-67FA-63CE30F0CE12}"/>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7. CASO DE ESPAÑA: NGEU (V) </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271183187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2">
            <a:extLst>
              <a:ext uri="{FF2B5EF4-FFF2-40B4-BE49-F238E27FC236}">
                <a16:creationId xmlns:a16="http://schemas.microsoft.com/office/drawing/2014/main" id="{1F0EE397-9523-5C17-D65B-ABBFDEC2531E}"/>
              </a:ext>
            </a:extLst>
          </p:cNvPr>
          <p:cNvSpPr txBox="1">
            <a:spLocks/>
          </p:cNvSpPr>
          <p:nvPr/>
        </p:nvSpPr>
        <p:spPr>
          <a:xfrm>
            <a:off x="1147606" y="1792126"/>
            <a:ext cx="10058400" cy="1728192"/>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363538" indent="-363538">
              <a:spcBef>
                <a:spcPts val="0"/>
              </a:spcBef>
              <a:spcAft>
                <a:spcPts val="1200"/>
              </a:spcAft>
              <a:buFont typeface="Arial" panose="020B0604020202020204" pitchFamily="34" charset="0"/>
              <a:buChar char="•"/>
            </a:pPr>
            <a:r>
              <a:rPr lang="es-ES" sz="2400" b="1" dirty="0"/>
              <a:t>Impacto: volumen sin precedentes de fondos recibidos</a:t>
            </a:r>
          </a:p>
          <a:p>
            <a:pPr marL="656146" lvl="1" indent="-363538">
              <a:spcBef>
                <a:spcPts val="0"/>
              </a:spcBef>
              <a:spcAft>
                <a:spcPts val="1200"/>
              </a:spcAft>
              <a:buFont typeface="Arial" panose="020B0604020202020204" pitchFamily="34" charset="0"/>
              <a:buChar char="•"/>
            </a:pPr>
            <a:r>
              <a:rPr lang="es-ES" sz="2200" b="1" dirty="0"/>
              <a:t>Impulsar un paquete ambicioso de reformas estructurales permanentes</a:t>
            </a:r>
          </a:p>
          <a:p>
            <a:pPr marL="656146" lvl="1" indent="-363538">
              <a:spcBef>
                <a:spcPts val="0"/>
              </a:spcBef>
              <a:spcAft>
                <a:spcPts val="1200"/>
              </a:spcAft>
              <a:buFont typeface="Arial" panose="020B0604020202020204" pitchFamily="34" charset="0"/>
              <a:buChar char="•"/>
            </a:pPr>
            <a:r>
              <a:rPr lang="es-ES" sz="2200" b="1" dirty="0"/>
              <a:t>Promover la inversión pública y privada en nuestro país, y elevar los niveles de capital tecnológico y humano.</a:t>
            </a:r>
            <a:endParaRPr lang="en-GB"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10" name="Título 1">
            <a:extLst>
              <a:ext uri="{FF2B5EF4-FFF2-40B4-BE49-F238E27FC236}">
                <a16:creationId xmlns:a16="http://schemas.microsoft.com/office/drawing/2014/main" id="{EA99C37F-11FA-6799-67FA-63CE30F0CE12}"/>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7. CASO DE ESPAÑA: NGEU (VI) </a:t>
            </a:r>
            <a:endParaRPr lang="es-ES" sz="16800" b="1" dirty="0">
              <a:solidFill>
                <a:schemeClr val="tx1">
                  <a:lumMod val="85000"/>
                  <a:lumOff val="15000"/>
                </a:schemeClr>
              </a:solidFill>
            </a:endParaRPr>
          </a:p>
        </p:txBody>
      </p:sp>
      <p:pic>
        <p:nvPicPr>
          <p:cNvPr id="2" name="Imagen 1" descr="Gráfico&#10;&#10;Descripción generada automáticamente con confianza media">
            <a:extLst>
              <a:ext uri="{FF2B5EF4-FFF2-40B4-BE49-F238E27FC236}">
                <a16:creationId xmlns:a16="http://schemas.microsoft.com/office/drawing/2014/main" id="{41B23413-C8F0-BEF8-F3CB-0DDE517F4BE0}"/>
              </a:ext>
            </a:extLst>
          </p:cNvPr>
          <p:cNvPicPr>
            <a:picLocks noChangeAspect="1"/>
          </p:cNvPicPr>
          <p:nvPr/>
        </p:nvPicPr>
        <p:blipFill>
          <a:blip r:embed="rId3"/>
          <a:stretch>
            <a:fillRect/>
          </a:stretch>
        </p:blipFill>
        <p:spPr>
          <a:xfrm>
            <a:off x="188803" y="3284984"/>
            <a:ext cx="6887234" cy="2880320"/>
          </a:xfrm>
          <a:prstGeom prst="rect">
            <a:avLst/>
          </a:prstGeom>
        </p:spPr>
      </p:pic>
      <p:pic>
        <p:nvPicPr>
          <p:cNvPr id="4" name="Imagen 3">
            <a:extLst>
              <a:ext uri="{FF2B5EF4-FFF2-40B4-BE49-F238E27FC236}">
                <a16:creationId xmlns:a16="http://schemas.microsoft.com/office/drawing/2014/main" id="{4F8F5791-1AFD-D35E-58D6-48EBBA2A8BB5}"/>
              </a:ext>
            </a:extLst>
          </p:cNvPr>
          <p:cNvPicPr>
            <a:picLocks noChangeAspect="1"/>
          </p:cNvPicPr>
          <p:nvPr/>
        </p:nvPicPr>
        <p:blipFill>
          <a:blip r:embed="rId4"/>
          <a:stretch>
            <a:fillRect/>
          </a:stretch>
        </p:blipFill>
        <p:spPr>
          <a:xfrm>
            <a:off x="7177494" y="3221740"/>
            <a:ext cx="4895170" cy="2880320"/>
          </a:xfrm>
          <a:prstGeom prst="rect">
            <a:avLst/>
          </a:prstGeom>
        </p:spPr>
      </p:pic>
    </p:spTree>
    <p:extLst>
      <p:ext uri="{BB962C8B-B14F-4D97-AF65-F5344CB8AC3E}">
        <p14:creationId xmlns:p14="http://schemas.microsoft.com/office/powerpoint/2010/main" val="278447496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2">
            <a:extLst>
              <a:ext uri="{FF2B5EF4-FFF2-40B4-BE49-F238E27FC236}">
                <a16:creationId xmlns:a16="http://schemas.microsoft.com/office/drawing/2014/main" id="{1F0EE397-9523-5C17-D65B-ABBFDEC2531E}"/>
              </a:ext>
            </a:extLst>
          </p:cNvPr>
          <p:cNvSpPr txBox="1">
            <a:spLocks/>
          </p:cNvSpPr>
          <p:nvPr/>
        </p:nvSpPr>
        <p:spPr>
          <a:xfrm>
            <a:off x="1097854" y="1844824"/>
            <a:ext cx="10470754" cy="464190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363538" indent="-363538">
              <a:spcBef>
                <a:spcPts val="0"/>
              </a:spcBef>
              <a:spcAft>
                <a:spcPts val="1200"/>
              </a:spcAft>
              <a:buFont typeface="Arial" panose="020B0604020202020204" pitchFamily="34" charset="0"/>
              <a:buChar char="•"/>
            </a:pPr>
            <a:r>
              <a:rPr lang="es-ES" b="1" dirty="0"/>
              <a:t>Ejemplos emblemáticos: ¿Cómo fortalece el PRR español a la UE?</a:t>
            </a:r>
          </a:p>
          <a:p>
            <a:pPr marL="656146" lvl="1" indent="-363538">
              <a:spcBef>
                <a:spcPts val="0"/>
              </a:spcBef>
              <a:spcAft>
                <a:spcPts val="1200"/>
              </a:spcAft>
              <a:buFont typeface="Arial" panose="020B0604020202020204" pitchFamily="34" charset="0"/>
              <a:buChar char="•"/>
            </a:pPr>
            <a:r>
              <a:rPr lang="es-ES" dirty="0"/>
              <a:t>Para promover la </a:t>
            </a:r>
            <a:r>
              <a:rPr lang="es-ES" b="1" dirty="0">
                <a:solidFill>
                  <a:srgbClr val="00B050"/>
                </a:solidFill>
              </a:rPr>
              <a:t>equidad en la tributación</a:t>
            </a:r>
            <a:r>
              <a:rPr lang="es-ES" dirty="0"/>
              <a:t>, España adoptó una </a:t>
            </a:r>
            <a:r>
              <a:rPr lang="es-ES" b="1" dirty="0">
                <a:solidFill>
                  <a:srgbClr val="00B050"/>
                </a:solidFill>
              </a:rPr>
              <a:t>Ley contra la Evasión y el Fraude Fiscal </a:t>
            </a:r>
            <a:r>
              <a:rPr lang="es-ES" dirty="0"/>
              <a:t>que:</a:t>
            </a:r>
          </a:p>
          <a:p>
            <a:pPr marL="656146" lvl="1" indent="-363538">
              <a:spcBef>
                <a:spcPts val="0"/>
              </a:spcBef>
              <a:spcAft>
                <a:spcPts val="1200"/>
              </a:spcAft>
              <a:buFont typeface="Arial" panose="020B0604020202020204" pitchFamily="34" charset="0"/>
              <a:buChar char="•"/>
            </a:pPr>
            <a:r>
              <a:rPr lang="es-ES" dirty="0"/>
              <a:t>Ampliar el conjunto de transacciones en las que los </a:t>
            </a:r>
            <a:r>
              <a:rPr lang="es-ES" b="1" dirty="0">
                <a:solidFill>
                  <a:srgbClr val="00B050"/>
                </a:solidFill>
              </a:rPr>
              <a:t>pagos electrónicos son obligatorios </a:t>
            </a:r>
            <a:r>
              <a:rPr lang="es-ES" dirty="0"/>
              <a:t>y los </a:t>
            </a:r>
            <a:r>
              <a:rPr lang="es-ES" dirty="0">
                <a:solidFill>
                  <a:srgbClr val="00B050"/>
                </a:solidFill>
              </a:rPr>
              <a:t>umbrales para los pagos en efectivo;</a:t>
            </a:r>
          </a:p>
          <a:p>
            <a:pPr marL="656146" lvl="1" indent="-363538">
              <a:spcBef>
                <a:spcPts val="0"/>
              </a:spcBef>
              <a:spcAft>
                <a:spcPts val="1200"/>
              </a:spcAft>
              <a:buFont typeface="Arial" panose="020B0604020202020204" pitchFamily="34" charset="0"/>
              <a:buChar char="•"/>
            </a:pPr>
            <a:r>
              <a:rPr lang="es-ES" dirty="0"/>
              <a:t>Actualizar la lista de paraísos fiscales</a:t>
            </a:r>
          </a:p>
          <a:p>
            <a:pPr marL="363538" indent="-363538">
              <a:spcBef>
                <a:spcPts val="0"/>
              </a:spcBef>
              <a:spcAft>
                <a:spcPts val="1200"/>
              </a:spcAft>
              <a:buFont typeface="Arial" panose="020B0604020202020204" pitchFamily="34" charset="0"/>
              <a:buChar char="•"/>
            </a:pPr>
            <a:r>
              <a:rPr lang="es-ES" b="1" dirty="0"/>
              <a:t>Autonomía estratégica mediante la promoción de un </a:t>
            </a:r>
            <a:r>
              <a:rPr lang="es-ES" b="1" dirty="0" err="1"/>
              <a:t>mix</a:t>
            </a:r>
            <a:r>
              <a:rPr lang="es-ES" b="1" dirty="0"/>
              <a:t> energético más verde:</a:t>
            </a:r>
          </a:p>
          <a:p>
            <a:pPr marL="656146" lvl="1" indent="-363538">
              <a:spcBef>
                <a:spcPts val="0"/>
              </a:spcBef>
              <a:spcAft>
                <a:spcPts val="1200"/>
              </a:spcAft>
              <a:buFont typeface="Arial" panose="020B0604020202020204" pitchFamily="34" charset="0"/>
              <a:buChar char="•"/>
            </a:pPr>
            <a:r>
              <a:rPr lang="es-ES" sz="1600" dirty="0"/>
              <a:t>Impulsar las inversiones en </a:t>
            </a:r>
            <a:r>
              <a:rPr lang="es-ES" sz="1600" dirty="0">
                <a:solidFill>
                  <a:srgbClr val="00B050"/>
                </a:solidFill>
              </a:rPr>
              <a:t>energías renovables </a:t>
            </a:r>
          </a:p>
          <a:p>
            <a:pPr marL="656146" lvl="1" indent="-363538">
              <a:spcBef>
                <a:spcPts val="0"/>
              </a:spcBef>
              <a:spcAft>
                <a:spcPts val="1200"/>
              </a:spcAft>
              <a:buFont typeface="Arial" panose="020B0604020202020204" pitchFamily="34" charset="0"/>
              <a:buChar char="•"/>
            </a:pPr>
            <a:r>
              <a:rPr lang="es-ES" sz="1600" dirty="0"/>
              <a:t>Centro europeo de producción de </a:t>
            </a:r>
            <a:r>
              <a:rPr lang="es-ES" sz="1600" b="1" dirty="0">
                <a:solidFill>
                  <a:srgbClr val="00B050"/>
                </a:solidFill>
              </a:rPr>
              <a:t>hidrógeno renovable</a:t>
            </a:r>
            <a:r>
              <a:rPr lang="es-ES" sz="1600" dirty="0"/>
              <a:t>;</a:t>
            </a:r>
          </a:p>
          <a:p>
            <a:pPr marL="656146" lvl="1" indent="-363538">
              <a:spcBef>
                <a:spcPts val="0"/>
              </a:spcBef>
              <a:spcAft>
                <a:spcPts val="1200"/>
              </a:spcAft>
              <a:buFont typeface="Arial" panose="020B0604020202020204" pitchFamily="34" charset="0"/>
              <a:buChar char="•"/>
            </a:pPr>
            <a:r>
              <a:rPr lang="es-ES" sz="1600" dirty="0"/>
              <a:t>Mejorar los requisitos de permisos para proyectos de producción de energía renovable y redes eléctricas;</a:t>
            </a:r>
          </a:p>
          <a:p>
            <a:pPr marL="363538" indent="-363538">
              <a:spcBef>
                <a:spcPts val="0"/>
              </a:spcBef>
              <a:spcAft>
                <a:spcPts val="1200"/>
              </a:spcAft>
              <a:buFont typeface="Arial" panose="020B0604020202020204" pitchFamily="34" charset="0"/>
              <a:buChar char="•"/>
            </a:pPr>
            <a:r>
              <a:rPr lang="es-ES" b="1" dirty="0"/>
              <a:t>Apoyar la producción agrícola sostenible;</a:t>
            </a:r>
          </a:p>
          <a:p>
            <a:pPr marL="363538" indent="-363538">
              <a:spcBef>
                <a:spcPts val="0"/>
              </a:spcBef>
              <a:spcAft>
                <a:spcPts val="1200"/>
              </a:spcAft>
              <a:buFont typeface="Arial" panose="020B0604020202020204" pitchFamily="34" charset="0"/>
              <a:buChar char="•"/>
            </a:pPr>
            <a:r>
              <a:rPr lang="es-ES" b="1" dirty="0">
                <a:solidFill>
                  <a:srgbClr val="0070C0"/>
                </a:solidFill>
              </a:rPr>
              <a:t>Concesión de ayudas para mejorar la gestión del agua,</a:t>
            </a:r>
            <a:r>
              <a:rPr lang="es-ES" b="1" dirty="0"/>
              <a:t> los residuos y la economía circular;</a:t>
            </a:r>
            <a:endParaRPr lang="en-GB" sz="2000" b="1" dirty="0"/>
          </a:p>
          <a:p>
            <a:pPr marL="363538" indent="-363538">
              <a:spcBef>
                <a:spcPts val="0"/>
              </a:spcBef>
              <a:spcAft>
                <a:spcPts val="1200"/>
              </a:spcAft>
              <a:buFont typeface="Arial" panose="020B0604020202020204" pitchFamily="34" charset="0"/>
              <a:buChar char="•"/>
            </a:pPr>
            <a:endParaRPr lang="en-GB" dirty="0"/>
          </a:p>
          <a:p>
            <a:pPr marL="363538" indent="-363538">
              <a:buFont typeface="Arial" panose="020B0604020202020204" pitchFamily="34" charset="0"/>
              <a:buChar char="•"/>
            </a:pPr>
            <a:endParaRPr lang="en-GB" dirty="0"/>
          </a:p>
          <a:p>
            <a:pPr marL="363538" indent="-363538">
              <a:buFont typeface="Arial" panose="020B0604020202020204" pitchFamily="34" charset="0"/>
              <a:buChar char="•"/>
            </a:pPr>
            <a:endParaRPr lang="en-GB" dirty="0"/>
          </a:p>
          <a:p>
            <a:pPr marL="363538" indent="-363538">
              <a:buFont typeface="Arial" panose="020B0604020202020204" pitchFamily="34" charset="0"/>
              <a:buChar char="•"/>
            </a:pPr>
            <a:endParaRPr lang="en-GB" dirty="0"/>
          </a:p>
          <a:p>
            <a:endParaRPr lang="en-GB" dirty="0"/>
          </a:p>
        </p:txBody>
      </p:sp>
      <p:sp>
        <p:nvSpPr>
          <p:cNvPr id="10" name="Título 1">
            <a:extLst>
              <a:ext uri="{FF2B5EF4-FFF2-40B4-BE49-F238E27FC236}">
                <a16:creationId xmlns:a16="http://schemas.microsoft.com/office/drawing/2014/main" id="{EA99C37F-11FA-6799-67FA-63CE30F0CE12}"/>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7. CASO DE ESPAÑA: NGEU (VII) </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34747517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4800" y="1844824"/>
            <a:ext cx="10058400" cy="4464496"/>
          </a:xfrm>
        </p:spPr>
        <p:txBody>
          <a:bodyPr>
            <a:normAutofit fontScale="92500" lnSpcReduction="20000"/>
          </a:bodyPr>
          <a:lstStyle/>
          <a:p>
            <a:pPr marL="363538" indent="-363538">
              <a:buFont typeface="Arial" panose="020B0604020202020204" pitchFamily="34" charset="0"/>
              <a:buChar char="•"/>
            </a:pPr>
            <a:r>
              <a:rPr lang="es-ES" sz="2400" b="1" dirty="0"/>
              <a:t>El Parlamento expresa la voluntad democrática de los ciudadanos de la Unión,</a:t>
            </a:r>
            <a:r>
              <a:rPr lang="es-ES" sz="2400" dirty="0"/>
              <a:t> </a:t>
            </a:r>
          </a:p>
          <a:p>
            <a:pPr marL="363538" indent="-363538">
              <a:buFont typeface="Arial" panose="020B0604020202020204" pitchFamily="34" charset="0"/>
              <a:buChar char="•"/>
            </a:pPr>
            <a:r>
              <a:rPr lang="es-ES" sz="2400" b="1" dirty="0"/>
              <a:t>Funciones: </a:t>
            </a:r>
          </a:p>
          <a:p>
            <a:pPr marL="363538" indent="-363538">
              <a:buFont typeface="Arial" panose="020B0604020202020204" pitchFamily="34" charset="0"/>
              <a:buChar char="•"/>
            </a:pPr>
            <a:r>
              <a:rPr lang="es-ES" sz="2400" dirty="0"/>
              <a:t>Poderes legislativos (compartidos con la CE y el Consejo de la UE)</a:t>
            </a:r>
          </a:p>
          <a:p>
            <a:pPr marL="363538" indent="-363538">
              <a:buFont typeface="Arial" panose="020B0604020202020204" pitchFamily="34" charset="0"/>
              <a:buChar char="•"/>
            </a:pPr>
            <a:r>
              <a:rPr lang="es-ES" sz="2400" dirty="0"/>
              <a:t>Supervisa todas las instituciones de la UE.</a:t>
            </a:r>
          </a:p>
          <a:p>
            <a:pPr marL="363538" indent="-363538">
              <a:buFont typeface="Arial" panose="020B0604020202020204" pitchFamily="34" charset="0"/>
              <a:buChar char="•"/>
            </a:pPr>
            <a:r>
              <a:rPr lang="es-ES" sz="2400" dirty="0"/>
              <a:t>Miembros: 705 eurodiputados (Miembros del Parlamento Europeo)</a:t>
            </a:r>
          </a:p>
          <a:p>
            <a:pPr marL="363538" indent="-363538">
              <a:buFont typeface="Arial" panose="020B0604020202020204" pitchFamily="34" charset="0"/>
              <a:buChar char="•"/>
            </a:pPr>
            <a:r>
              <a:rPr lang="es-ES" sz="2400" dirty="0"/>
              <a:t>Elegido directamente por ciudadanos de la UE cada 5 años (la última vez en mayo de 2024)</a:t>
            </a:r>
          </a:p>
          <a:p>
            <a:pPr marL="363538" indent="-363538">
              <a:buFont typeface="Arial" panose="020B0604020202020204" pitchFamily="34" charset="0"/>
              <a:buChar char="•"/>
            </a:pPr>
            <a:r>
              <a:rPr lang="es-ES" sz="2400" b="1" dirty="0"/>
              <a:t>Más información: </a:t>
            </a:r>
          </a:p>
          <a:p>
            <a:pPr marL="363538" indent="-363538">
              <a:buFont typeface="Arial" panose="020B0604020202020204" pitchFamily="34" charset="0"/>
              <a:buChar char="•"/>
            </a:pPr>
            <a:r>
              <a:rPr lang="es-ES" sz="2400" dirty="0"/>
              <a:t>Explicación del EP: https://www.youtube.com/watch?v=8h2cwPKJRl8</a:t>
            </a:r>
          </a:p>
          <a:p>
            <a:pPr marL="363538" indent="-363538">
              <a:buFont typeface="Arial" panose="020B0604020202020204" pitchFamily="34" charset="0"/>
              <a:buChar char="•"/>
            </a:pPr>
            <a:r>
              <a:rPr lang="es-ES" sz="2400" dirty="0"/>
              <a:t>Grupos políticos en el Parlamento Europeo después de las elecciones de 2024 (https://www.youtube.com/watch?v=xhGYzQIrLuc)</a:t>
            </a:r>
            <a:endParaRPr lang="es-ES" sz="2400" dirty="0">
              <a:solidFill>
                <a:srgbClr val="0070C0"/>
              </a:solidFill>
            </a:endParaRPr>
          </a:p>
          <a:p>
            <a:pPr marL="292608" lvl="1" indent="0">
              <a:buNone/>
            </a:pPr>
            <a:endParaRPr lang="en-GB" sz="2400" b="1"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600" dirty="0"/>
          </a:p>
          <a:p>
            <a:pPr marL="363538" indent="-363538">
              <a:buFont typeface="Arial" panose="020B0604020202020204" pitchFamily="34" charset="0"/>
              <a:buChar char="•"/>
            </a:pPr>
            <a:endParaRPr lang="en-GB" sz="2400" dirty="0"/>
          </a:p>
          <a:p>
            <a:endParaRPr lang="es-ES" sz="2400" dirty="0"/>
          </a:p>
        </p:txBody>
      </p:sp>
      <p:sp>
        <p:nvSpPr>
          <p:cNvPr id="7" name="Título 1">
            <a:extLst>
              <a:ext uri="{FF2B5EF4-FFF2-40B4-BE49-F238E27FC236}">
                <a16:creationId xmlns:a16="http://schemas.microsoft.com/office/drawing/2014/main" id="{65CAEF34-271B-D005-9915-FD3C09074F45}"/>
              </a:ext>
            </a:extLst>
          </p:cNvPr>
          <p:cNvSpPr txBox="1">
            <a:spLocks/>
          </p:cNvSpPr>
          <p:nvPr/>
        </p:nvSpPr>
        <p:spPr>
          <a:xfrm>
            <a:off x="1124978" y="548680"/>
            <a:ext cx="10659654"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000" b="1" dirty="0">
                <a:solidFill>
                  <a:schemeClr val="tx1">
                    <a:lumMod val="85000"/>
                    <a:lumOff val="15000"/>
                  </a:schemeClr>
                </a:solidFill>
              </a:rPr>
              <a:t>1. </a:t>
            </a:r>
            <a:r>
              <a:rPr lang="en-GB" sz="16000" dirty="0">
                <a:solidFill>
                  <a:schemeClr val="tx1">
                    <a:lumMod val="85000"/>
                    <a:lumOff val="15000"/>
                  </a:schemeClr>
                </a:solidFill>
              </a:rPr>
              <a:t>INSTITUCIONES DE LA UE: </a:t>
            </a:r>
            <a:r>
              <a:rPr lang="en-GB" sz="16000" b="1" dirty="0">
                <a:solidFill>
                  <a:schemeClr val="tx1">
                    <a:lumMod val="85000"/>
                    <a:lumOff val="15000"/>
                  </a:schemeClr>
                </a:solidFill>
              </a:rPr>
              <a:t>El </a:t>
            </a:r>
            <a:r>
              <a:rPr lang="en-GB" sz="16000" b="1" dirty="0" err="1">
                <a:solidFill>
                  <a:schemeClr val="tx1">
                    <a:lumMod val="85000"/>
                    <a:lumOff val="15000"/>
                  </a:schemeClr>
                </a:solidFill>
              </a:rPr>
              <a:t>Parlamento</a:t>
            </a:r>
            <a:r>
              <a:rPr lang="en-GB" sz="16000" b="1" dirty="0">
                <a:solidFill>
                  <a:schemeClr val="tx1">
                    <a:lumMod val="85000"/>
                    <a:lumOff val="15000"/>
                  </a:schemeClr>
                </a:solidFill>
              </a:rPr>
              <a:t> </a:t>
            </a:r>
            <a:r>
              <a:rPr lang="en-GB" sz="16000" b="1" dirty="0" err="1">
                <a:solidFill>
                  <a:schemeClr val="tx1">
                    <a:lumMod val="85000"/>
                    <a:lumOff val="15000"/>
                  </a:schemeClr>
                </a:solidFill>
              </a:rPr>
              <a:t>europeo</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234552738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2">
            <a:extLst>
              <a:ext uri="{FF2B5EF4-FFF2-40B4-BE49-F238E27FC236}">
                <a16:creationId xmlns:a16="http://schemas.microsoft.com/office/drawing/2014/main" id="{1F0EE397-9523-5C17-D65B-ABBFDEC2531E}"/>
              </a:ext>
            </a:extLst>
          </p:cNvPr>
          <p:cNvSpPr txBox="1">
            <a:spLocks/>
          </p:cNvSpPr>
          <p:nvPr/>
        </p:nvSpPr>
        <p:spPr>
          <a:xfrm>
            <a:off x="1097854" y="1772816"/>
            <a:ext cx="10058400" cy="4536504"/>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363538" indent="-363538">
              <a:spcBef>
                <a:spcPts val="0"/>
              </a:spcBef>
              <a:spcAft>
                <a:spcPts val="1200"/>
              </a:spcAft>
              <a:buFont typeface="Arial" panose="020B0604020202020204" pitchFamily="34" charset="0"/>
              <a:buChar char="•"/>
            </a:pPr>
            <a:r>
              <a:rPr lang="es-ES" sz="2400" b="1" dirty="0"/>
              <a:t>Ejemplos emblemáticos: ¿Cómo ayuda el PRR español a los ciudadanos?</a:t>
            </a:r>
          </a:p>
          <a:p>
            <a:pPr marL="363538" indent="-363538">
              <a:spcBef>
                <a:spcPts val="0"/>
              </a:spcBef>
              <a:spcAft>
                <a:spcPts val="1200"/>
              </a:spcAft>
              <a:buFont typeface="Arial" panose="020B0604020202020204" pitchFamily="34" charset="0"/>
              <a:buChar char="•"/>
            </a:pPr>
            <a:r>
              <a:rPr lang="es-ES" b="1" dirty="0"/>
              <a:t>Reformas e Inversiones </a:t>
            </a:r>
            <a:r>
              <a:rPr lang="es-ES" dirty="0"/>
              <a:t>para </a:t>
            </a:r>
            <a:r>
              <a:rPr lang="es-ES" dirty="0">
                <a:solidFill>
                  <a:srgbClr val="0070C0"/>
                </a:solidFill>
              </a:rPr>
              <a:t>reducir la factura energética de los hogares </a:t>
            </a:r>
            <a:r>
              <a:rPr lang="es-ES" dirty="0"/>
              <a:t>contribuyen a la </a:t>
            </a:r>
            <a:r>
              <a:rPr lang="es-ES" dirty="0">
                <a:solidFill>
                  <a:srgbClr val="0070C0"/>
                </a:solidFill>
              </a:rPr>
              <a:t>transición verde </a:t>
            </a:r>
            <a:r>
              <a:rPr lang="es-ES" dirty="0"/>
              <a:t>al </a:t>
            </a:r>
            <a:r>
              <a:rPr lang="es-ES" dirty="0">
                <a:solidFill>
                  <a:srgbClr val="0070C0"/>
                </a:solidFill>
              </a:rPr>
              <a:t>aumentar la eficiencia energética de las viviendas</a:t>
            </a:r>
            <a:r>
              <a:rPr lang="es-ES" dirty="0"/>
              <a:t>, con medidas que incluyen:</a:t>
            </a:r>
          </a:p>
          <a:p>
            <a:pPr marL="656146" lvl="1" indent="-363538">
              <a:spcBef>
                <a:spcPts val="0"/>
              </a:spcBef>
              <a:spcAft>
                <a:spcPts val="1200"/>
              </a:spcAft>
              <a:buFont typeface="Arial" panose="020B0604020202020204" pitchFamily="34" charset="0"/>
              <a:buChar char="•"/>
            </a:pPr>
            <a:r>
              <a:rPr lang="es-ES" dirty="0"/>
              <a:t>Subvenciones y desgravaciones fiscales para al menos 510.000 </a:t>
            </a:r>
            <a:r>
              <a:rPr lang="es-ES" dirty="0">
                <a:solidFill>
                  <a:srgbClr val="0070C0"/>
                </a:solidFill>
              </a:rPr>
              <a:t>renovaciones energéticas en viviendas residenciales;</a:t>
            </a:r>
          </a:p>
          <a:p>
            <a:pPr marL="656146" lvl="1" indent="-363538">
              <a:spcBef>
                <a:spcPts val="0"/>
              </a:spcBef>
              <a:spcAft>
                <a:spcPts val="1200"/>
              </a:spcAft>
              <a:buFont typeface="Arial" panose="020B0604020202020204" pitchFamily="34" charset="0"/>
              <a:buChar char="•"/>
            </a:pPr>
            <a:r>
              <a:rPr lang="es-ES" dirty="0"/>
              <a:t>Construcción de 20.000 nuevas </a:t>
            </a:r>
            <a:r>
              <a:rPr lang="es-ES" dirty="0">
                <a:solidFill>
                  <a:srgbClr val="0070C0"/>
                </a:solidFill>
              </a:rPr>
              <a:t>viviendas energéticamente eficientes </a:t>
            </a:r>
            <a:r>
              <a:rPr lang="es-ES" dirty="0"/>
              <a:t>para </a:t>
            </a:r>
            <a:r>
              <a:rPr lang="es-ES" dirty="0">
                <a:solidFill>
                  <a:srgbClr val="0070C0"/>
                </a:solidFill>
              </a:rPr>
              <a:t>alquiler social </a:t>
            </a:r>
            <a:r>
              <a:rPr lang="es-ES" dirty="0"/>
              <a:t>y </a:t>
            </a:r>
            <a:r>
              <a:rPr lang="es-ES" dirty="0">
                <a:solidFill>
                  <a:srgbClr val="0070C0"/>
                </a:solidFill>
              </a:rPr>
              <a:t>asequible</a:t>
            </a:r>
            <a:r>
              <a:rPr lang="es-ES" dirty="0"/>
              <a:t>;</a:t>
            </a:r>
          </a:p>
          <a:p>
            <a:pPr marL="363538" indent="-363538">
              <a:spcBef>
                <a:spcPts val="0"/>
              </a:spcBef>
              <a:spcAft>
                <a:spcPts val="1200"/>
              </a:spcAft>
              <a:buFont typeface="Arial" panose="020B0604020202020204" pitchFamily="34" charset="0"/>
              <a:buChar char="•"/>
            </a:pPr>
            <a:r>
              <a:rPr lang="es-ES" b="1" dirty="0"/>
              <a:t>Reducir el desempleo temporal</a:t>
            </a:r>
            <a:r>
              <a:rPr lang="es-ES" dirty="0"/>
              <a:t>, con medidas para:</a:t>
            </a:r>
          </a:p>
          <a:p>
            <a:pPr marL="656146" lvl="1" indent="-363538">
              <a:spcBef>
                <a:spcPts val="0"/>
              </a:spcBef>
              <a:spcAft>
                <a:spcPts val="1200"/>
              </a:spcAft>
              <a:buFont typeface="Arial" panose="020B0604020202020204" pitchFamily="34" charset="0"/>
              <a:buChar char="•"/>
            </a:pPr>
            <a:r>
              <a:rPr lang="es-ES" dirty="0">
                <a:solidFill>
                  <a:srgbClr val="0070C0"/>
                </a:solidFill>
              </a:rPr>
              <a:t>Apoyar la reducción del empleo temporal </a:t>
            </a:r>
            <a:r>
              <a:rPr lang="es-ES" dirty="0"/>
              <a:t>racionalizando el número de tipos de contrato y reforzando el uso de contratos permanentes de temporada;</a:t>
            </a:r>
          </a:p>
          <a:p>
            <a:pPr marL="656146" lvl="1" indent="-363538">
              <a:spcBef>
                <a:spcPts val="0"/>
              </a:spcBef>
              <a:spcAft>
                <a:spcPts val="1200"/>
              </a:spcAft>
              <a:buFont typeface="Arial" panose="020B0604020202020204" pitchFamily="34" charset="0"/>
              <a:buChar char="•"/>
            </a:pPr>
            <a:r>
              <a:rPr lang="es-ES" b="1" dirty="0">
                <a:solidFill>
                  <a:srgbClr val="0070C0"/>
                </a:solidFill>
              </a:rPr>
              <a:t>Revisar el uso de los contratos de formación/aprendizaje </a:t>
            </a:r>
            <a:r>
              <a:rPr lang="es-ES" dirty="0"/>
              <a:t>para proporcionar un marco adecuado para que los jóvenes accedan al mercado laboral.</a:t>
            </a:r>
            <a:endParaRPr lang="en-GB" sz="1600" dirty="0"/>
          </a:p>
          <a:p>
            <a:pPr marL="475488" lvl="2" indent="0">
              <a:spcBef>
                <a:spcPts val="0"/>
              </a:spcBef>
              <a:spcAft>
                <a:spcPts val="1200"/>
              </a:spcAft>
              <a:buNone/>
            </a:pPr>
            <a:endParaRPr lang="en-GB" sz="1800" b="1" dirty="0"/>
          </a:p>
          <a:p>
            <a:pPr marL="363538" indent="-363538">
              <a:spcBef>
                <a:spcPts val="0"/>
              </a:spcBef>
              <a:spcAft>
                <a:spcPts val="1200"/>
              </a:spcAft>
              <a:buFont typeface="Arial" panose="020B0604020202020204" pitchFamily="34" charset="0"/>
              <a:buChar char="•"/>
            </a:pPr>
            <a:endParaRPr lang="en-GB"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pPr marL="363538" indent="-363538">
              <a:buFont typeface="Arial" panose="020B0604020202020204" pitchFamily="34" charset="0"/>
              <a:buChar char="•"/>
            </a:pPr>
            <a:endParaRPr lang="en-GB" sz="2400" dirty="0"/>
          </a:p>
          <a:p>
            <a:endParaRPr lang="en-GB" sz="2400" dirty="0"/>
          </a:p>
        </p:txBody>
      </p:sp>
      <p:sp>
        <p:nvSpPr>
          <p:cNvPr id="10" name="Título 1">
            <a:extLst>
              <a:ext uri="{FF2B5EF4-FFF2-40B4-BE49-F238E27FC236}">
                <a16:creationId xmlns:a16="http://schemas.microsoft.com/office/drawing/2014/main" id="{EA99C37F-11FA-6799-67FA-63CE30F0CE12}"/>
              </a:ext>
            </a:extLst>
          </p:cNvPr>
          <p:cNvSpPr txBox="1">
            <a:spLocks/>
          </p:cNvSpPr>
          <p:nvPr/>
        </p:nvSpPr>
        <p:spPr>
          <a:xfrm>
            <a:off x="1097854" y="961330"/>
            <a:ext cx="10113768" cy="706090"/>
          </a:xfrm>
          <a:prstGeom prst="rect">
            <a:avLst/>
          </a:prstGeom>
        </p:spPr>
        <p:txBody>
          <a:bodyPr vert="horz" lIns="91440" tIns="45720" rIns="91440" bIns="45720" rtlCol="0" anchor="b">
            <a:normAutofit fontScale="92500" lnSpcReduction="1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GB" sz="5400" b="1" dirty="0">
                <a:solidFill>
                  <a:schemeClr val="tx1">
                    <a:lumMod val="85000"/>
                    <a:lumOff val="15000"/>
                  </a:schemeClr>
                </a:solidFill>
              </a:rPr>
              <a:t>7. CASO DE ESPAÑA: NGEU (VIII) </a:t>
            </a:r>
            <a:endParaRPr lang="es-ES" sz="5400" b="1" dirty="0">
              <a:solidFill>
                <a:schemeClr val="tx1">
                  <a:lumMod val="85000"/>
                  <a:lumOff val="15000"/>
                </a:schemeClr>
              </a:solidFill>
            </a:endParaRPr>
          </a:p>
        </p:txBody>
      </p:sp>
    </p:spTree>
    <p:extLst>
      <p:ext uri="{BB962C8B-B14F-4D97-AF65-F5344CB8AC3E}">
        <p14:creationId xmlns:p14="http://schemas.microsoft.com/office/powerpoint/2010/main" val="83913044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2">
            <a:extLst>
              <a:ext uri="{FF2B5EF4-FFF2-40B4-BE49-F238E27FC236}">
                <a16:creationId xmlns:a16="http://schemas.microsoft.com/office/drawing/2014/main" id="{1F0EE397-9523-5C17-D65B-ABBFDEC2531E}"/>
              </a:ext>
            </a:extLst>
          </p:cNvPr>
          <p:cNvSpPr txBox="1">
            <a:spLocks/>
          </p:cNvSpPr>
          <p:nvPr/>
        </p:nvSpPr>
        <p:spPr>
          <a:xfrm>
            <a:off x="1097854" y="1772816"/>
            <a:ext cx="10058400" cy="4536504"/>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363538" indent="-363538">
              <a:spcBef>
                <a:spcPts val="0"/>
              </a:spcBef>
              <a:spcAft>
                <a:spcPts val="1200"/>
              </a:spcAft>
              <a:buFont typeface="Arial" panose="020B0604020202020204" pitchFamily="34" charset="0"/>
              <a:buChar char="•"/>
            </a:pPr>
            <a:r>
              <a:rPr lang="es-ES" sz="2400" b="1" dirty="0"/>
              <a:t>Ejemplos emblemáticos: ¿Cómo ayuda el PRR español a las empresas?</a:t>
            </a:r>
          </a:p>
          <a:p>
            <a:pPr marL="363538" indent="-363538">
              <a:spcBef>
                <a:spcPts val="0"/>
              </a:spcBef>
              <a:spcAft>
                <a:spcPts val="1200"/>
              </a:spcAft>
              <a:buFont typeface="Arial" panose="020B0604020202020204" pitchFamily="34" charset="0"/>
              <a:buChar char="•"/>
            </a:pPr>
            <a:r>
              <a:rPr lang="es-ES" sz="2400" b="1" dirty="0"/>
              <a:t>Digitalización de las pymes, apoyo a las empresas emergentes y promoción de mano de obra cualificada:</a:t>
            </a:r>
          </a:p>
          <a:p>
            <a:pPr marL="656146" lvl="1" indent="-363538">
              <a:spcBef>
                <a:spcPts val="0"/>
              </a:spcBef>
              <a:spcAft>
                <a:spcPts val="1200"/>
              </a:spcAft>
              <a:buFont typeface="Arial" panose="020B0604020202020204" pitchFamily="34" charset="0"/>
              <a:buChar char="•"/>
            </a:pPr>
            <a:r>
              <a:rPr lang="es-ES" sz="2200" dirty="0"/>
              <a:t> Hasta el momento, más de 310.000 empresas y 360.000 proyectos digitales se han beneficiado de acciones de digitalización, </a:t>
            </a:r>
            <a:r>
              <a:rPr lang="es-ES" sz="2200" dirty="0">
                <a:solidFill>
                  <a:srgbClr val="0070C0"/>
                </a:solidFill>
              </a:rPr>
              <a:t>aumentando la preparación digital de las pymes españolas;</a:t>
            </a:r>
          </a:p>
          <a:p>
            <a:pPr marL="656146" lvl="1" indent="-363538">
              <a:spcBef>
                <a:spcPts val="0"/>
              </a:spcBef>
              <a:spcAft>
                <a:spcPts val="1200"/>
              </a:spcAft>
              <a:buFont typeface="Arial" panose="020B0604020202020204" pitchFamily="34" charset="0"/>
              <a:buChar char="•"/>
            </a:pPr>
            <a:r>
              <a:rPr lang="es-ES" sz="2200" dirty="0"/>
              <a:t>La nueva legislación para </a:t>
            </a:r>
            <a:r>
              <a:rPr lang="es-ES" sz="2200" dirty="0">
                <a:solidFill>
                  <a:srgbClr val="0070C0"/>
                </a:solidFill>
              </a:rPr>
              <a:t>promover la creación de empresas emergentes </a:t>
            </a:r>
            <a:r>
              <a:rPr lang="es-ES" sz="2200" dirty="0"/>
              <a:t>se combina con inversiones en el ecosistema.</a:t>
            </a:r>
          </a:p>
          <a:p>
            <a:pPr marL="656146" lvl="1" indent="-363538">
              <a:spcBef>
                <a:spcPts val="0"/>
              </a:spcBef>
              <a:spcAft>
                <a:spcPts val="1200"/>
              </a:spcAft>
              <a:buFont typeface="Arial" panose="020B0604020202020204" pitchFamily="34" charset="0"/>
              <a:buChar char="•"/>
            </a:pPr>
            <a:r>
              <a:rPr lang="es-ES" sz="2200" b="1" dirty="0"/>
              <a:t>La reforma de la formación educativa establece un marco único e integrado para la formación profesional;</a:t>
            </a:r>
          </a:p>
          <a:p>
            <a:pPr marL="656146" lvl="1" indent="-363538">
              <a:spcBef>
                <a:spcPts val="0"/>
              </a:spcBef>
              <a:spcAft>
                <a:spcPts val="1200"/>
              </a:spcAft>
              <a:buFont typeface="Arial" panose="020B0604020202020204" pitchFamily="34" charset="0"/>
              <a:buChar char="•"/>
            </a:pPr>
            <a:r>
              <a:rPr lang="es-ES" sz="2200" dirty="0"/>
              <a:t>Se refuerza el atractivo de las carreras de </a:t>
            </a:r>
            <a:r>
              <a:rPr lang="es-ES" sz="2200" b="1" dirty="0">
                <a:solidFill>
                  <a:srgbClr val="0070C0"/>
                </a:solidFill>
              </a:rPr>
              <a:t>formación profesional superior</a:t>
            </a:r>
            <a:endParaRPr lang="en-GB" sz="2200" b="1" dirty="0">
              <a:solidFill>
                <a:srgbClr val="0070C0"/>
              </a:solidFill>
            </a:endParaRPr>
          </a:p>
          <a:p>
            <a:endParaRPr lang="en-GB" sz="2400" dirty="0"/>
          </a:p>
        </p:txBody>
      </p:sp>
      <p:sp>
        <p:nvSpPr>
          <p:cNvPr id="10" name="Título 1">
            <a:extLst>
              <a:ext uri="{FF2B5EF4-FFF2-40B4-BE49-F238E27FC236}">
                <a16:creationId xmlns:a16="http://schemas.microsoft.com/office/drawing/2014/main" id="{EA99C37F-11FA-6799-67FA-63CE30F0CE12}"/>
              </a:ext>
            </a:extLst>
          </p:cNvPr>
          <p:cNvSpPr txBox="1">
            <a:spLocks/>
          </p:cNvSpPr>
          <p:nvPr/>
        </p:nvSpPr>
        <p:spPr>
          <a:xfrm>
            <a:off x="1097854" y="96133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800" b="1" dirty="0">
                <a:solidFill>
                  <a:schemeClr val="tx1">
                    <a:lumMod val="85000"/>
                    <a:lumOff val="15000"/>
                  </a:schemeClr>
                </a:solidFill>
              </a:rPr>
              <a:t>7. SPANISH CASE: NGEU (IX) </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31713950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2DEAC6-863E-4EDF-AC21-9AC8C877469A}"/>
              </a:ext>
            </a:extLst>
          </p:cNvPr>
          <p:cNvSpPr>
            <a:spLocks noGrp="1"/>
          </p:cNvSpPr>
          <p:nvPr>
            <p:ph idx="1"/>
          </p:nvPr>
        </p:nvSpPr>
        <p:spPr>
          <a:xfrm>
            <a:off x="1094800" y="1844824"/>
            <a:ext cx="10058400" cy="4248472"/>
          </a:xfrm>
        </p:spPr>
        <p:txBody>
          <a:bodyPr>
            <a:normAutofit fontScale="92500" lnSpcReduction="20000"/>
          </a:bodyPr>
          <a:lstStyle/>
          <a:p>
            <a:pPr marL="363538" indent="-363538">
              <a:spcBef>
                <a:spcPts val="0"/>
              </a:spcBef>
              <a:spcAft>
                <a:spcPts val="1200"/>
              </a:spcAft>
              <a:buFont typeface="Arial" panose="020B0604020202020204" pitchFamily="34" charset="0"/>
              <a:buChar char="•"/>
            </a:pPr>
            <a:r>
              <a:rPr lang="es-ES" sz="2400" dirty="0"/>
              <a:t>El origen está en las cumbres europeas en las que se toman decisiones muy importantes sobre la política de la UE (p. ej.: mercado único, euro, ampliación, etc.)</a:t>
            </a:r>
          </a:p>
          <a:p>
            <a:pPr marL="363538" indent="-363538">
              <a:spcBef>
                <a:spcPts val="0"/>
              </a:spcBef>
              <a:spcAft>
                <a:spcPts val="1200"/>
              </a:spcAft>
              <a:buFont typeface="Arial" panose="020B0604020202020204" pitchFamily="34" charset="0"/>
              <a:buChar char="•"/>
            </a:pPr>
            <a:r>
              <a:rPr lang="es-ES" sz="2400" b="1" dirty="0"/>
              <a:t>Es el órgano de más alto nivel político de la UE</a:t>
            </a:r>
          </a:p>
          <a:p>
            <a:pPr marL="363538" indent="-363538">
              <a:spcBef>
                <a:spcPts val="0"/>
              </a:spcBef>
              <a:spcAft>
                <a:spcPts val="1200"/>
              </a:spcAft>
              <a:buFont typeface="Arial" panose="020B0604020202020204" pitchFamily="34" charset="0"/>
              <a:buChar char="•"/>
            </a:pPr>
            <a:r>
              <a:rPr lang="es-ES" sz="2400" dirty="0"/>
              <a:t>Se reúne oficialmente cada seis meses para tomar decisiones estratégicas (en los últimos años al menos cuatro veces), </a:t>
            </a:r>
          </a:p>
          <a:p>
            <a:pPr marL="363538" indent="-363538">
              <a:spcBef>
                <a:spcPts val="0"/>
              </a:spcBef>
              <a:spcAft>
                <a:spcPts val="1200"/>
              </a:spcAft>
              <a:buFont typeface="Arial" panose="020B0604020202020204" pitchFamily="34" charset="0"/>
              <a:buChar char="•"/>
            </a:pPr>
            <a:r>
              <a:rPr lang="es-ES" sz="2400" b="1" dirty="0"/>
              <a:t>Presidida cada seis meses de forma rotatoria por un jefe de gobierno (o de Estado en el caso de Francia: el Presidente de la Republica (posición altamente política toma decisiones estratégicas)</a:t>
            </a:r>
          </a:p>
          <a:p>
            <a:pPr marL="363538" indent="-363538">
              <a:spcBef>
                <a:spcPts val="0"/>
              </a:spcBef>
              <a:spcAft>
                <a:spcPts val="1200"/>
              </a:spcAft>
              <a:buFont typeface="Arial" panose="020B0604020202020204" pitchFamily="34" charset="0"/>
              <a:buChar char="•"/>
            </a:pPr>
            <a:r>
              <a:rPr lang="es-ES" sz="2400" dirty="0"/>
              <a:t>No desempeña un papel formal en la elaboración de leyes de la UE. </a:t>
            </a:r>
          </a:p>
          <a:p>
            <a:pPr marL="363538" indent="-363538">
              <a:spcBef>
                <a:spcPts val="0"/>
              </a:spcBef>
              <a:spcAft>
                <a:spcPts val="1200"/>
              </a:spcAft>
              <a:buFont typeface="Arial" panose="020B0604020202020204" pitchFamily="34" charset="0"/>
              <a:buChar char="•"/>
            </a:pPr>
            <a:r>
              <a:rPr lang="es-ES" sz="2400" b="1" dirty="0"/>
              <a:t>Funciones:</a:t>
            </a:r>
          </a:p>
          <a:p>
            <a:pPr marL="363538" indent="-363538">
              <a:spcBef>
                <a:spcPts val="0"/>
              </a:spcBef>
              <a:spcAft>
                <a:spcPts val="1200"/>
              </a:spcAft>
              <a:buFont typeface="Arial" panose="020B0604020202020204" pitchFamily="34" charset="0"/>
              <a:buChar char="•"/>
            </a:pPr>
            <a:r>
              <a:rPr lang="es-ES" sz="2400" dirty="0"/>
              <a:t>Directrices generales sobre la política de la UE</a:t>
            </a:r>
          </a:p>
          <a:p>
            <a:pPr marL="363538" indent="-363538">
              <a:spcBef>
                <a:spcPts val="0"/>
              </a:spcBef>
              <a:spcAft>
                <a:spcPts val="1200"/>
              </a:spcAft>
              <a:buFont typeface="Arial" panose="020B0604020202020204" pitchFamily="34" charset="0"/>
              <a:buChar char="•"/>
            </a:pPr>
            <a:r>
              <a:rPr lang="es-ES" sz="2400" dirty="0"/>
              <a:t>Plan presupuestario plurianual</a:t>
            </a:r>
            <a:endParaRPr lang="en-GB" sz="2400" i="1" dirty="0"/>
          </a:p>
          <a:p>
            <a:pPr marL="363538" indent="-363538">
              <a:spcBef>
                <a:spcPts val="0"/>
              </a:spcBef>
              <a:spcAft>
                <a:spcPts val="1200"/>
              </a:spcAft>
              <a:buFont typeface="Arial" panose="020B0604020202020204" pitchFamily="34" charset="0"/>
              <a:buChar char="•"/>
            </a:pPr>
            <a:endParaRPr lang="en-GB" sz="2400" dirty="0"/>
          </a:p>
          <a:p>
            <a:pPr marL="363538" indent="-363538">
              <a:spcBef>
                <a:spcPts val="0"/>
              </a:spcBef>
              <a:spcAft>
                <a:spcPts val="1200"/>
              </a:spcAft>
              <a:buFont typeface="Arial" panose="020B0604020202020204" pitchFamily="34" charset="0"/>
              <a:buChar char="•"/>
            </a:pPr>
            <a:endParaRPr lang="en-GB" sz="2600" dirty="0"/>
          </a:p>
          <a:p>
            <a:pPr marL="363538" indent="-363538">
              <a:spcBef>
                <a:spcPts val="0"/>
              </a:spcBef>
              <a:spcAft>
                <a:spcPts val="1200"/>
              </a:spcAft>
              <a:buFont typeface="Arial" panose="020B0604020202020204" pitchFamily="34" charset="0"/>
              <a:buChar char="•"/>
            </a:pPr>
            <a:endParaRPr lang="en-GB" sz="2400" dirty="0"/>
          </a:p>
          <a:p>
            <a:pPr>
              <a:spcBef>
                <a:spcPts val="0"/>
              </a:spcBef>
              <a:spcAft>
                <a:spcPts val="1200"/>
              </a:spcAft>
            </a:pPr>
            <a:endParaRPr lang="es-ES" sz="2400" dirty="0"/>
          </a:p>
        </p:txBody>
      </p:sp>
      <p:sp>
        <p:nvSpPr>
          <p:cNvPr id="7" name="Título 1">
            <a:extLst>
              <a:ext uri="{FF2B5EF4-FFF2-40B4-BE49-F238E27FC236}">
                <a16:creationId xmlns:a16="http://schemas.microsoft.com/office/drawing/2014/main" id="{65CAEF34-271B-D005-9915-FD3C09074F45}"/>
              </a:ext>
            </a:extLst>
          </p:cNvPr>
          <p:cNvSpPr txBox="1">
            <a:spLocks/>
          </p:cNvSpPr>
          <p:nvPr/>
        </p:nvSpPr>
        <p:spPr>
          <a:xfrm>
            <a:off x="1094800" y="908720"/>
            <a:ext cx="10113768" cy="706090"/>
          </a:xfrm>
          <a:prstGeom prst="rect">
            <a:avLst/>
          </a:prstGeom>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br>
              <a:rPr lang="en-GB" dirty="0"/>
            </a:br>
            <a:r>
              <a:rPr lang="en-GB" sz="16000" b="1" dirty="0">
                <a:solidFill>
                  <a:schemeClr val="tx1">
                    <a:lumMod val="85000"/>
                    <a:lumOff val="15000"/>
                  </a:schemeClr>
                </a:solidFill>
              </a:rPr>
              <a:t>1. INSTITUCIONES EUROPEAS: El </a:t>
            </a:r>
            <a:r>
              <a:rPr lang="en-GB" sz="16000" b="1" dirty="0" err="1">
                <a:solidFill>
                  <a:schemeClr val="tx1">
                    <a:lumMod val="85000"/>
                    <a:lumOff val="15000"/>
                  </a:schemeClr>
                </a:solidFill>
              </a:rPr>
              <a:t>Consejo</a:t>
            </a:r>
            <a:r>
              <a:rPr lang="en-GB" sz="16000" b="1" dirty="0">
                <a:solidFill>
                  <a:schemeClr val="tx1">
                    <a:lumMod val="85000"/>
                    <a:lumOff val="15000"/>
                  </a:schemeClr>
                </a:solidFill>
              </a:rPr>
              <a:t> </a:t>
            </a:r>
            <a:r>
              <a:rPr lang="en-GB" sz="16000" b="1" dirty="0" err="1">
                <a:solidFill>
                  <a:schemeClr val="tx1">
                    <a:lumMod val="85000"/>
                    <a:lumOff val="15000"/>
                  </a:schemeClr>
                </a:solidFill>
              </a:rPr>
              <a:t>europeo</a:t>
            </a:r>
            <a:endParaRPr lang="es-ES" sz="16800" b="1" dirty="0">
              <a:solidFill>
                <a:schemeClr val="tx1">
                  <a:lumMod val="85000"/>
                  <a:lumOff val="15000"/>
                </a:schemeClr>
              </a:solidFill>
            </a:endParaRPr>
          </a:p>
        </p:txBody>
      </p:sp>
    </p:spTree>
    <p:extLst>
      <p:ext uri="{BB962C8B-B14F-4D97-AF65-F5344CB8AC3E}">
        <p14:creationId xmlns:p14="http://schemas.microsoft.com/office/powerpoint/2010/main" val="382611026"/>
      </p:ext>
    </p:extLst>
  </p:cSld>
  <p:clrMapOvr>
    <a:masterClrMapping/>
  </p:clrMapOvr>
</p:sld>
</file>

<file path=ppt/theme/theme1.xml><?xml version="1.0" encoding="utf-8"?>
<a:theme xmlns:a="http://schemas.openxmlformats.org/drawingml/2006/main" name="Retrospección">
  <a:themeElements>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26963</TotalTime>
  <Words>8428</Words>
  <Application>Microsoft Office PowerPoint</Application>
  <PresentationFormat>Panorámica</PresentationFormat>
  <Paragraphs>1076</Paragraphs>
  <Slides>81</Slides>
  <Notes>65</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81</vt:i4>
      </vt:variant>
    </vt:vector>
  </HeadingPairs>
  <TitlesOfParts>
    <vt:vector size="87" baseType="lpstr">
      <vt:lpstr>Arial</vt:lpstr>
      <vt:lpstr>Calibri</vt:lpstr>
      <vt:lpstr>Calibri Light</vt:lpstr>
      <vt:lpstr>Source Sans</vt:lpstr>
      <vt:lpstr>Wingdings</vt:lpstr>
      <vt:lpstr>Retrospección</vt:lpstr>
      <vt:lpstr>La gobernanza económica en la eurozona</vt:lpstr>
      <vt:lpstr> AGENDA</vt:lpstr>
      <vt:lpst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AGENDA</vt:lpstr>
      <vt:lpstr>Presentación de PowerPoint</vt:lpstr>
      <vt:lpstr>Presentación de PowerPoint</vt:lpstr>
      <vt:lpstr>Presentación de PowerPoint</vt:lpstr>
      <vt:lpstr>Presentación de PowerPoint</vt:lpstr>
      <vt:lpstr> AGENDA</vt:lpstr>
      <vt:lpstr>Presentación de PowerPoint</vt:lpstr>
      <vt:lpstr>Presentación de PowerPoint</vt:lpstr>
      <vt:lpstr>Presentación de PowerPoint</vt:lpstr>
      <vt:lpstr>DIFERENCIAL DE LA DEUDA: puntos básicos para cada Estado de su deuda respecto al bono alemán a diez años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AGENDA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AGENDA</vt:lpstr>
      <vt:lpstr> AGENDA</vt:lpstr>
      <vt:lpstr>Presentación de PowerPoint</vt:lpstr>
      <vt:lpstr>Presentación de PowerPoint</vt:lpstr>
      <vt:lpstr>Presentación de PowerPoint</vt:lpstr>
      <vt:lpstr> AGENDA</vt:lpstr>
      <vt:lpstr>Presentación de PowerPoint</vt:lpstr>
      <vt:lpstr>Presentación de PowerPoint</vt:lpstr>
      <vt:lpstr>Presentación de PowerPoint</vt:lpstr>
      <vt:lpstr>6. REFORMA DE LA GOVERNANZA ECONOMICA (IV)</vt:lpstr>
      <vt:lpstr>6. REFORMA DE LA GOVERNANZA ECONOMICA (V)</vt:lpstr>
      <vt:lpstr>Presentación de PowerPoint</vt:lpstr>
      <vt:lpstr>Para saber más sobre el caso de España</vt:lpstr>
      <vt:lpstr> AGENDA</vt:lpstr>
      <vt:lpstr> AGENDA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Tesoro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Joan Rodríguez Salleras</dc:creator>
  <cp:lastModifiedBy>Carlos San Juan Mesonada</cp:lastModifiedBy>
  <cp:revision>231</cp:revision>
  <cp:lastPrinted>2016-10-28T09:26:35Z</cp:lastPrinted>
  <dcterms:created xsi:type="dcterms:W3CDTF">2016-10-10T08:15:59Z</dcterms:created>
  <dcterms:modified xsi:type="dcterms:W3CDTF">2024-09-11T11:57:31Z</dcterms:modified>
</cp:coreProperties>
</file>