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7.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8.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microsoft.com/office/2006/relationships/ui/userCustomization" Target="userCustomization/customUI.xml"/><Relationship Id="rId1" Type="http://schemas.openxmlformats.org/officeDocument/2006/relationships/officeDocument" Target="ppt/presentation.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3" r:id="rId1"/>
    <p:sldMasterId id="2147483741" r:id="rId2"/>
    <p:sldMasterId id="2147483711" r:id="rId3"/>
    <p:sldMasterId id="2147483667" r:id="rId4"/>
    <p:sldMasterId id="2147483785" r:id="rId5"/>
    <p:sldMasterId id="2147483787" r:id="rId6"/>
    <p:sldMasterId id="2147483789" r:id="rId7"/>
    <p:sldMasterId id="2147483793" r:id="rId8"/>
    <p:sldMasterId id="2147483796" r:id="rId9"/>
  </p:sldMasterIdLst>
  <p:notesMasterIdLst>
    <p:notesMasterId r:id="rId29"/>
  </p:notesMasterIdLst>
  <p:handoutMasterIdLst>
    <p:handoutMasterId r:id="rId30"/>
  </p:handoutMasterIdLst>
  <p:sldIdLst>
    <p:sldId id="300" r:id="rId10"/>
    <p:sldId id="301" r:id="rId11"/>
    <p:sldId id="356" r:id="rId12"/>
    <p:sldId id="381" r:id="rId13"/>
    <p:sldId id="365" r:id="rId14"/>
    <p:sldId id="379" r:id="rId15"/>
    <p:sldId id="362" r:id="rId16"/>
    <p:sldId id="368" r:id="rId17"/>
    <p:sldId id="370" r:id="rId18"/>
    <p:sldId id="371" r:id="rId19"/>
    <p:sldId id="373" r:id="rId20"/>
    <p:sldId id="347" r:id="rId21"/>
    <p:sldId id="350" r:id="rId22"/>
    <p:sldId id="382" r:id="rId23"/>
    <p:sldId id="377" r:id="rId24"/>
    <p:sldId id="383" r:id="rId25"/>
    <p:sldId id="384" r:id="rId26"/>
    <p:sldId id="337" r:id="rId27"/>
    <p:sldId id="372" r:id="rId28"/>
  </p:sldIdLst>
  <p:sldSz cx="12192000" cy="6858000"/>
  <p:notesSz cx="6794500" cy="9906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20"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5C48"/>
    <a:srgbClr val="447252"/>
    <a:srgbClr val="2B5796"/>
    <a:srgbClr val="D9D9D9"/>
    <a:srgbClr val="B0B0B0"/>
    <a:srgbClr val="00ADEF"/>
    <a:srgbClr val="C68070"/>
    <a:srgbClr val="858585"/>
    <a:srgbClr val="D5A39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16" autoAdjust="0"/>
    <p:restoredTop sz="93979" autoAdjust="0"/>
  </p:normalViewPr>
  <p:slideViewPr>
    <p:cSldViewPr>
      <p:cViewPr>
        <p:scale>
          <a:sx n="69" d="100"/>
          <a:sy n="69" d="100"/>
        </p:scale>
        <p:origin x="456" y="44"/>
      </p:cViewPr>
      <p:guideLst/>
    </p:cSldViewPr>
  </p:slideViewPr>
  <p:notesTextViewPr>
    <p:cViewPr>
      <p:scale>
        <a:sx n="100" d="100"/>
        <a:sy n="100" d="100"/>
      </p:scale>
      <p:origin x="0" y="0"/>
    </p:cViewPr>
  </p:notesTextViewPr>
  <p:sorterViewPr>
    <p:cViewPr>
      <p:scale>
        <a:sx n="110" d="100"/>
        <a:sy n="110" d="100"/>
      </p:scale>
      <p:origin x="0" y="0"/>
    </p:cViewPr>
  </p:sorterViewPr>
  <p:notesViewPr>
    <p:cSldViewPr>
      <p:cViewPr varScale="1">
        <p:scale>
          <a:sx n="48" d="100"/>
          <a:sy n="48" d="100"/>
        </p:scale>
        <p:origin x="2760" y="24"/>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Marcador de pie de página 2"/>
          <p:cNvSpPr>
            <a:spLocks noGrp="1"/>
          </p:cNvSpPr>
          <p:nvPr>
            <p:ph type="ftr" sz="quarter" idx="2"/>
          </p:nvPr>
        </p:nvSpPr>
        <p:spPr>
          <a:xfrm>
            <a:off x="0" y="9410145"/>
            <a:ext cx="2944283" cy="495855"/>
          </a:xfrm>
          <a:prstGeom prst="rect">
            <a:avLst/>
          </a:prstGeom>
        </p:spPr>
        <p:txBody>
          <a:bodyPr vert="horz" lIns="90974" tIns="45487" rIns="90974" bIns="45487" rtlCol="0" anchor="b"/>
          <a:lstStyle>
            <a:lvl1pPr algn="l">
              <a:defRPr sz="1200"/>
            </a:lvl1pPr>
          </a:lstStyle>
          <a:p>
            <a:r>
              <a:rPr lang="en-US" smtClean="0"/>
              <a:t>INSTITUTIONAL AND EUROPEAN RELATIONS AND TRANSPARENCY</a:t>
            </a:r>
            <a:endParaRPr lang="es-ES_tradnl"/>
          </a:p>
        </p:txBody>
      </p:sp>
      <p:sp>
        <p:nvSpPr>
          <p:cNvPr id="4" name="Marcador de número de diapositiva 3"/>
          <p:cNvSpPr>
            <a:spLocks noGrp="1"/>
          </p:cNvSpPr>
          <p:nvPr>
            <p:ph type="sldNum" sz="quarter" idx="3"/>
          </p:nvPr>
        </p:nvSpPr>
        <p:spPr>
          <a:xfrm>
            <a:off x="3848645" y="9410145"/>
            <a:ext cx="2944283" cy="495855"/>
          </a:xfrm>
          <a:prstGeom prst="rect">
            <a:avLst/>
          </a:prstGeom>
        </p:spPr>
        <p:txBody>
          <a:bodyPr vert="horz" lIns="90974" tIns="45487" rIns="90974" bIns="45487" rtlCol="0" anchor="b"/>
          <a:lstStyle>
            <a:lvl1pPr algn="r">
              <a:defRPr sz="1200"/>
            </a:lvl1pPr>
          </a:lstStyle>
          <a:p>
            <a:fld id="{C7DDF2BF-2122-4498-8E35-699450FA5B7A}" type="slidenum">
              <a:rPr lang="es-ES_tradnl" smtClean="0"/>
              <a:t>‹Nº›</a:t>
            </a:fld>
            <a:endParaRPr lang="es-ES_tradnl"/>
          </a:p>
        </p:txBody>
      </p:sp>
    </p:spTree>
    <p:extLst>
      <p:ext uri="{BB962C8B-B14F-4D97-AF65-F5344CB8AC3E}">
        <p14:creationId xmlns:p14="http://schemas.microsoft.com/office/powerpoint/2010/main" val="414302012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3 Marcador de imagen de diapositiva"/>
          <p:cNvSpPr>
            <a:spLocks noGrp="1" noRot="1" noChangeAspect="1"/>
          </p:cNvSpPr>
          <p:nvPr>
            <p:ph type="sldImg" idx="2"/>
          </p:nvPr>
        </p:nvSpPr>
        <p:spPr>
          <a:xfrm>
            <a:off x="174625" y="709613"/>
            <a:ext cx="6616700" cy="3722687"/>
          </a:xfrm>
          <a:prstGeom prst="rect">
            <a:avLst/>
          </a:prstGeom>
          <a:noFill/>
          <a:ln w="3175">
            <a:solidFill>
              <a:prstClr val="black"/>
            </a:solidFill>
          </a:ln>
        </p:spPr>
        <p:txBody>
          <a:bodyPr vert="horz" lIns="90974" tIns="45487" rIns="90974" bIns="45487" rtlCol="0" anchor="ctr"/>
          <a:lstStyle/>
          <a:p>
            <a:endParaRPr lang="es-ES"/>
          </a:p>
        </p:txBody>
      </p:sp>
      <p:sp>
        <p:nvSpPr>
          <p:cNvPr id="5" name="4 Marcador de notas"/>
          <p:cNvSpPr>
            <a:spLocks noGrp="1"/>
          </p:cNvSpPr>
          <p:nvPr>
            <p:ph type="body" sz="quarter" idx="3"/>
          </p:nvPr>
        </p:nvSpPr>
        <p:spPr>
          <a:xfrm>
            <a:off x="681233" y="5109017"/>
            <a:ext cx="5435600" cy="4290000"/>
          </a:xfrm>
          <a:prstGeom prst="rect">
            <a:avLst/>
          </a:prstGeom>
        </p:spPr>
        <p:txBody>
          <a:bodyPr vert="horz" lIns="0" tIns="0" rIns="0" bIns="0" rtlCol="0">
            <a:no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número de diapositiva"/>
          <p:cNvSpPr>
            <a:spLocks noGrp="1"/>
          </p:cNvSpPr>
          <p:nvPr>
            <p:ph type="sldNum" sz="quarter" idx="5"/>
          </p:nvPr>
        </p:nvSpPr>
        <p:spPr>
          <a:xfrm>
            <a:off x="3815065" y="9536544"/>
            <a:ext cx="2341845" cy="347100"/>
          </a:xfrm>
          <a:prstGeom prst="rect">
            <a:avLst/>
          </a:prstGeom>
        </p:spPr>
        <p:txBody>
          <a:bodyPr vert="horz" lIns="90974" tIns="45487" rIns="0" bIns="45487" rtlCol="0" anchor="b"/>
          <a:lstStyle>
            <a:lvl1pPr algn="r">
              <a:defRPr sz="1000" b="1" baseline="0">
                <a:latin typeface="BdE Neue Helvetica 55 Roman" pitchFamily="34" charset="0"/>
              </a:defRPr>
            </a:lvl1pPr>
          </a:lstStyle>
          <a:p>
            <a:fld id="{74C681DB-6626-43BD-B1FA-3C5BE41CBB6E}" type="slidenum">
              <a:rPr lang="es-ES" smtClean="0"/>
              <a:pPr/>
              <a:t>‹Nº›</a:t>
            </a:fld>
            <a:endParaRPr lang="es-ES"/>
          </a:p>
        </p:txBody>
      </p:sp>
    </p:spTree>
    <p:extLst>
      <p:ext uri="{BB962C8B-B14F-4D97-AF65-F5344CB8AC3E}">
        <p14:creationId xmlns:p14="http://schemas.microsoft.com/office/powerpoint/2010/main" val="3537877121"/>
      </p:ext>
    </p:extLst>
  </p:cSld>
  <p:clrMap bg1="lt1" tx1="dk1" bg2="lt2" tx2="dk2" accent1="accent1" accent2="accent2" accent3="accent3" accent4="accent4" accent5="accent5" accent6="accent6" hlink="hlink" folHlink="folHlink"/>
  <p:hf hdr="0" dt="0"/>
  <p:notesStyle>
    <a:lvl1pPr marL="0" algn="just" defTabSz="914400" rtl="0" eaLnBrk="1" latinLnBrk="0" hangingPunct="1">
      <a:defRPr sz="1200" kern="1200" baseline="0">
        <a:solidFill>
          <a:schemeClr val="tx1"/>
        </a:solidFill>
        <a:latin typeface="BdE Neue Helvetica 55 Roman" pitchFamily="34" charset="0"/>
        <a:ea typeface="+mn-ea"/>
        <a:cs typeface="+mn-cs"/>
      </a:defRPr>
    </a:lvl1pPr>
    <a:lvl2pPr marL="540000" algn="just" defTabSz="914400" rtl="0" eaLnBrk="1" latinLnBrk="0" hangingPunct="1">
      <a:defRPr sz="1200" kern="1200" baseline="0">
        <a:solidFill>
          <a:srgbClr val="B35C48"/>
        </a:solidFill>
        <a:latin typeface="BdE Neue Helvetica 55 Roman" pitchFamily="34" charset="0"/>
        <a:ea typeface="+mn-ea"/>
        <a:cs typeface="+mn-cs"/>
      </a:defRPr>
    </a:lvl2pPr>
    <a:lvl3pPr marL="990000" algn="just" defTabSz="914400" rtl="0" eaLnBrk="1" latinLnBrk="0" hangingPunct="1">
      <a:defRPr sz="1200" b="0" i="1" kern="1200" baseline="0">
        <a:solidFill>
          <a:schemeClr val="tx1"/>
        </a:solidFill>
        <a:latin typeface="BdE Neue Helvetica 55 Roman" pitchFamily="34" charset="0"/>
        <a:ea typeface="+mn-ea"/>
        <a:cs typeface="+mn-cs"/>
      </a:defRPr>
    </a:lvl3pPr>
    <a:lvl4pPr marL="1429200" algn="just" defTabSz="914400" rtl="0" eaLnBrk="1" latinLnBrk="0" hangingPunct="1">
      <a:defRPr sz="1050" kern="1200" baseline="0">
        <a:solidFill>
          <a:schemeClr val="tx1"/>
        </a:solidFill>
        <a:latin typeface="BdE Neue Helvetica 55 Roman" pitchFamily="34" charset="0"/>
        <a:ea typeface="+mn-ea"/>
        <a:cs typeface="+mn-cs"/>
      </a:defRPr>
    </a:lvl4pPr>
    <a:lvl5pPr marL="1882800" algn="just" defTabSz="914400" rtl="0" eaLnBrk="1" latinLnBrk="0" hangingPunct="1">
      <a:defRPr sz="1050" b="0" i="1" kern="1200" baseline="0">
        <a:solidFill>
          <a:schemeClr val="tx1"/>
        </a:solidFill>
        <a:latin typeface="BdE Neue Helvetica 55 Roman"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a:xfrm>
            <a:off x="312438" y="4432105"/>
            <a:ext cx="6470647" cy="4966912"/>
          </a:xfrm>
        </p:spPr>
        <p:txBody>
          <a:bodyPr/>
          <a:lstStyle/>
          <a:p>
            <a:r>
              <a:rPr lang="en-GB" sz="1000" dirty="0"/>
              <a:t>The Fit for 55 package is a </a:t>
            </a:r>
            <a:r>
              <a:rPr lang="en-GB" sz="1000" b="1" dirty="0"/>
              <a:t>set of proposals to revise and update EU legislation</a:t>
            </a:r>
            <a:r>
              <a:rPr lang="en-GB" sz="1000" dirty="0"/>
              <a:t> and to put in place new initiatives with the aim of ensuring that EU policies are in line with the </a:t>
            </a:r>
            <a:r>
              <a:rPr lang="en-GB" sz="1000" b="1" dirty="0"/>
              <a:t>EU’s target of reducing net greenhouse gas emissions by at least 55% by 2030</a:t>
            </a:r>
            <a:r>
              <a:rPr lang="en-GB" sz="1000" dirty="0"/>
              <a:t>. Commission proposals include:</a:t>
            </a:r>
            <a:endParaRPr lang="es-ES" sz="1000" dirty="0"/>
          </a:p>
          <a:p>
            <a:r>
              <a:rPr lang="en-GB" sz="1000" b="1" dirty="0"/>
              <a:t>EU emissions trading system: </a:t>
            </a:r>
            <a:r>
              <a:rPr lang="en-GB" sz="1000" dirty="0"/>
              <a:t>a comprehensive set of changes to the existing EU's emissions trading system (EU ETS) that should result in an overall emission reduction in sectors concerned of </a:t>
            </a:r>
            <a:r>
              <a:rPr lang="en-GB" sz="1000" b="1" dirty="0"/>
              <a:t>61% by 2030</a:t>
            </a:r>
            <a:r>
              <a:rPr lang="en-GB" sz="1000" dirty="0"/>
              <a:t> compared with 2005. This increased ambition is to be achieved by strengthening the current provisions and extending the scope. </a:t>
            </a:r>
            <a:endParaRPr lang="es-ES" sz="1000" dirty="0"/>
          </a:p>
          <a:p>
            <a:r>
              <a:rPr lang="en-GB" sz="1000" b="1" dirty="0"/>
              <a:t>Member states’ emissions reduction targets: </a:t>
            </a:r>
            <a:r>
              <a:rPr lang="en-GB" sz="1000" dirty="0"/>
              <a:t>The effort sharing regulation (ESR) sets binding annual GHG emissions targets for member states in sectors that are not covered by the EU emissions trading scheme or the LULUCF regulation. The proposal increases the EU-level GHG emissions reduction target for 2030 </a:t>
            </a:r>
            <a:r>
              <a:rPr lang="en-GB" sz="1000" b="1" dirty="0"/>
              <a:t>from 29% to 40%</a:t>
            </a:r>
            <a:r>
              <a:rPr lang="en-GB" sz="1000" dirty="0"/>
              <a:t>, compared with 2005, and updates the national targets accordingly. </a:t>
            </a:r>
            <a:endParaRPr lang="es-ES" sz="1000" dirty="0"/>
          </a:p>
          <a:p>
            <a:r>
              <a:rPr lang="en-GB" sz="1000" b="1" dirty="0"/>
              <a:t>Emissions and removals from land use, land use change and forestry: </a:t>
            </a:r>
            <a:r>
              <a:rPr lang="en-GB" sz="1000" dirty="0"/>
              <a:t>aim to strengthen the contribution of the LULUCF sector to the EU’s increased overall climate ambition. The proposal sets an EU-level target for net removals of GHG of </a:t>
            </a:r>
            <a:r>
              <a:rPr lang="en-GB" sz="1000" b="1" dirty="0"/>
              <a:t>at least 310 million tonnes of CO</a:t>
            </a:r>
            <a:r>
              <a:rPr lang="en-GB" sz="1000" b="1" baseline="-25000" dirty="0"/>
              <a:t>2</a:t>
            </a:r>
            <a:r>
              <a:rPr lang="en-GB" sz="1000" b="1" dirty="0"/>
              <a:t> equivalent by 2030</a:t>
            </a:r>
            <a:r>
              <a:rPr lang="en-GB" sz="1000" dirty="0"/>
              <a:t>, distributed among MS as binding targets, and simplify the rules on accounting and compliance and enhance monitoring. </a:t>
            </a:r>
            <a:endParaRPr lang="es-ES" sz="1000" dirty="0"/>
          </a:p>
          <a:p>
            <a:r>
              <a:rPr lang="en-GB" sz="1000" b="1" dirty="0"/>
              <a:t>CO</a:t>
            </a:r>
            <a:r>
              <a:rPr lang="en-GB" sz="1000" b="1" baseline="-25000" dirty="0"/>
              <a:t>2</a:t>
            </a:r>
            <a:r>
              <a:rPr lang="en-GB" sz="1000" b="1" dirty="0"/>
              <a:t> emission standards for cars and vans: </a:t>
            </a:r>
            <a:r>
              <a:rPr lang="en-GB" sz="1000" dirty="0"/>
              <a:t>introduce increased EU-wide reduction targets for 2030 on CO</a:t>
            </a:r>
            <a:r>
              <a:rPr lang="en-GB" sz="1000" baseline="-25000" dirty="0"/>
              <a:t>2</a:t>
            </a:r>
            <a:r>
              <a:rPr lang="en-GB" sz="1000" dirty="0"/>
              <a:t> emissions for cars and vans and a </a:t>
            </a:r>
            <a:r>
              <a:rPr lang="en-GB" sz="1000" b="1" dirty="0"/>
              <a:t>new target of 100% for 2035, so </a:t>
            </a:r>
            <a:r>
              <a:rPr lang="en-GB" sz="1000" dirty="0"/>
              <a:t>from 2035 it will no longer be possible to place cars or vans with an internal combustion engine on the market in the EU. </a:t>
            </a:r>
            <a:endParaRPr lang="es-ES" sz="1000" dirty="0"/>
          </a:p>
          <a:p>
            <a:r>
              <a:rPr lang="en-GB" sz="1000" b="1" dirty="0" err="1"/>
              <a:t>ReFuelEU</a:t>
            </a:r>
            <a:r>
              <a:rPr lang="en-GB" sz="1000" b="1" dirty="0"/>
              <a:t> Aviation:</a:t>
            </a:r>
            <a:r>
              <a:rPr lang="en-GB" sz="1000" dirty="0"/>
              <a:t> aims to reduce the aviation sector’s environmental footprint and enable it to help the EU achieve its climate targets.  </a:t>
            </a:r>
            <a:endParaRPr lang="es-ES" sz="1000" dirty="0"/>
          </a:p>
          <a:p>
            <a:r>
              <a:rPr lang="en-GB" sz="1000" b="1" dirty="0" err="1"/>
              <a:t>FuelEU</a:t>
            </a:r>
            <a:r>
              <a:rPr lang="en-GB" sz="1000" b="1" dirty="0"/>
              <a:t> Maritime: </a:t>
            </a:r>
            <a:r>
              <a:rPr lang="en-GB" sz="1000" dirty="0"/>
              <a:t>aims</a:t>
            </a:r>
            <a:r>
              <a:rPr lang="en-GB" sz="1000" b="1" dirty="0"/>
              <a:t> </a:t>
            </a:r>
            <a:r>
              <a:rPr lang="en-GB" sz="1000" dirty="0"/>
              <a:t>to reduce the GHG intensity of the energy used on-board by ships by up to 75% by 2050, by promoting the use of greener fuels by ships. </a:t>
            </a:r>
            <a:endParaRPr lang="es-ES" sz="1000" dirty="0"/>
          </a:p>
          <a:p>
            <a:r>
              <a:rPr lang="en-GB" sz="1000" b="1" dirty="0"/>
              <a:t>Alternative fuels infrastructure: aims </a:t>
            </a:r>
            <a:r>
              <a:rPr lang="en-GB" sz="1000" dirty="0"/>
              <a:t>to accelerate the deployment of infrastructure for </a:t>
            </a:r>
            <a:r>
              <a:rPr lang="en-GB" sz="1000" b="1" dirty="0"/>
              <a:t>recharging or refuelling vehicles with alternative fuels</a:t>
            </a:r>
            <a:r>
              <a:rPr lang="en-GB" sz="1000" dirty="0"/>
              <a:t> and to provide alternative power supply for ships in ports and stationary aircraft. The proposal concerns all modes of transport and includes targets for infrastructure deployment. </a:t>
            </a:r>
            <a:endParaRPr lang="es-ES" sz="1000" dirty="0"/>
          </a:p>
          <a:p>
            <a:r>
              <a:rPr lang="en-GB" sz="1000" b="1" dirty="0"/>
              <a:t>Renewable energy: </a:t>
            </a:r>
            <a:r>
              <a:rPr lang="en-GB" sz="1000" dirty="0"/>
              <a:t>The proposal for a revision of the </a:t>
            </a:r>
            <a:r>
              <a:rPr lang="en-GB" sz="1000" b="1" dirty="0"/>
              <a:t>RED</a:t>
            </a:r>
            <a:r>
              <a:rPr lang="en-GB" sz="1000" dirty="0"/>
              <a:t> is to increase the current EU-level target of at least 32% of renewable energy sources in the overall energy mix to </a:t>
            </a:r>
            <a:r>
              <a:rPr lang="en-GB" sz="1000" b="1" dirty="0"/>
              <a:t>at least 40% by 2030</a:t>
            </a:r>
            <a:r>
              <a:rPr lang="en-GB" sz="1000" dirty="0"/>
              <a:t>. It also proposes the introduction or enhancement of </a:t>
            </a:r>
            <a:r>
              <a:rPr lang="en-GB" sz="1000" b="1" dirty="0"/>
              <a:t>sectorial sub-targets</a:t>
            </a:r>
            <a:r>
              <a:rPr lang="en-GB" sz="1000" dirty="0"/>
              <a:t>.  </a:t>
            </a:r>
            <a:endParaRPr lang="es-ES" sz="1000" dirty="0"/>
          </a:p>
          <a:p>
            <a:r>
              <a:rPr lang="en-GB" sz="1000" b="1" dirty="0"/>
              <a:t>Energy efficiency: </a:t>
            </a:r>
            <a:r>
              <a:rPr lang="en-GB" sz="1000" dirty="0"/>
              <a:t>The proposal to revise the </a:t>
            </a:r>
            <a:r>
              <a:rPr lang="en-GB" sz="1000" b="1" dirty="0"/>
              <a:t>EED</a:t>
            </a:r>
            <a:r>
              <a:rPr lang="en-GB" sz="1000" dirty="0"/>
              <a:t> aims to increase the current EU-level target for energy efficiency </a:t>
            </a:r>
            <a:r>
              <a:rPr lang="en-GB" sz="1000" b="1" dirty="0"/>
              <a:t>from 32.5% to 36%</a:t>
            </a:r>
            <a:r>
              <a:rPr lang="en-GB" sz="1000" dirty="0"/>
              <a:t> for final, and </a:t>
            </a:r>
            <a:r>
              <a:rPr lang="en-GB" sz="1000" b="1" dirty="0"/>
              <a:t>39%</a:t>
            </a:r>
            <a:r>
              <a:rPr lang="en-GB" sz="1000" dirty="0"/>
              <a:t> for primary energy consumption. In addition, it puts forward several provisions to accelerate energy efficiency efforts by MS. </a:t>
            </a:r>
            <a:endParaRPr lang="es-ES" sz="1000" dirty="0"/>
          </a:p>
          <a:p>
            <a:r>
              <a:rPr lang="en-GB" sz="1000" b="1" dirty="0"/>
              <a:t>Energy performance of buildings: aims </a:t>
            </a:r>
            <a:r>
              <a:rPr lang="en-GB" sz="1000" dirty="0"/>
              <a:t>to </a:t>
            </a:r>
            <a:r>
              <a:rPr lang="en-GB" sz="1000" b="1" dirty="0"/>
              <a:t>make buildings in the EU more energy efficient by 2030 </a:t>
            </a:r>
            <a:r>
              <a:rPr lang="en-GB" sz="1000" dirty="0"/>
              <a:t>and beyond as buildings account for 40% of energy consumed and 36% of energy-related direct and indirect GHG emissions in the EU. The main objectives of the new rules are: all new buildings should be zero-emission buildings by 2030, and existing buildings should be transformed into zero-emission buildings by 2050. </a:t>
            </a:r>
            <a:endParaRPr lang="es-ES" sz="1000" dirty="0"/>
          </a:p>
          <a:p>
            <a:r>
              <a:rPr lang="en-GB" sz="1000" b="1" dirty="0"/>
              <a:t>Energy taxation: </a:t>
            </a:r>
            <a:r>
              <a:rPr lang="en-GB" sz="1000" dirty="0"/>
              <a:t>aims to align the taxation of energy products and electricity with the EU's energy, environment and climate policies, preserve and improve the EU internal market by updating the scope of energy products and the structure of rates and by rationalising the use of tax exemptions and reductions by member states, and preserve the capacity to generate revenues for the budgets of the member states. </a:t>
            </a:r>
            <a:endParaRPr lang="es-ES" sz="1000" dirty="0"/>
          </a:p>
          <a:p>
            <a:r>
              <a:rPr lang="en-GB" sz="1000" b="1" dirty="0"/>
              <a:t>Carbon border adjustment mechanism: </a:t>
            </a:r>
            <a:r>
              <a:rPr lang="en-GB" sz="1000" dirty="0"/>
              <a:t>The objective for CBAM is to prevent that the emissions reduction efforts of the EU are offset by increasing emissions outside its borders through relocation of production to non-EU countries or increased imports of carbon-intensive products. The CBAM is designed to function in parallel with the EU ETS, to mirror and complement its functioning on imported goods. It will gradually replace the existing EU mechanisms to address the risk of carbon leakage, as the free allocation of EU ETS allowances.</a:t>
            </a:r>
            <a:endParaRPr lang="es-ES" sz="1000" dirty="0"/>
          </a:p>
          <a:p>
            <a:r>
              <a:rPr lang="en-GB" sz="1000" b="1" dirty="0"/>
              <a:t>Social climate fund: </a:t>
            </a:r>
            <a:r>
              <a:rPr lang="en-GB" sz="1000" dirty="0"/>
              <a:t>The social climate fund proposal aims to address the social and distributional impact of the proposed new emissions trading system for </a:t>
            </a:r>
            <a:r>
              <a:rPr lang="en-GB" sz="1000" b="1" dirty="0"/>
              <a:t>buildings and road transport</a:t>
            </a:r>
            <a:r>
              <a:rPr lang="en-GB" sz="1000" dirty="0"/>
              <a:t>. Based on social climate plans to be developed by the member states, the fund aims to provide support measures and investments to the benefit of vulnerable households, micro-enterprises, and transport users. The fund can also cover temporary direct income support.  </a:t>
            </a:r>
            <a:endParaRPr lang="es-ES" sz="1000" dirty="0"/>
          </a:p>
          <a:p>
            <a:r>
              <a:rPr lang="en-GB" sz="1000" dirty="0"/>
              <a:t>In addition to the above, the Council is working on reducing methane emissions in the energy sector and a revision of the third energy package for gas</a:t>
            </a:r>
            <a:endParaRPr lang="es-ES" sz="1000" dirty="0"/>
          </a:p>
          <a:p>
            <a:endParaRPr lang="es-ES_tradnl"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5</a:t>
            </a:fld>
            <a:endParaRPr lang="es-ES"/>
          </a:p>
        </p:txBody>
      </p:sp>
    </p:spTree>
    <p:extLst>
      <p:ext uri="{BB962C8B-B14F-4D97-AF65-F5344CB8AC3E}">
        <p14:creationId xmlns:p14="http://schemas.microsoft.com/office/powerpoint/2010/main" val="4123454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19</a:t>
            </a:fld>
            <a:endParaRPr lang="es-ES"/>
          </a:p>
        </p:txBody>
      </p:sp>
    </p:spTree>
    <p:extLst>
      <p:ext uri="{BB962C8B-B14F-4D97-AF65-F5344CB8AC3E}">
        <p14:creationId xmlns:p14="http://schemas.microsoft.com/office/powerpoint/2010/main" val="1412604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Portada_1">
    <p:spTree>
      <p:nvGrpSpPr>
        <p:cNvPr id="1" name=""/>
        <p:cNvGrpSpPr/>
        <p:nvPr/>
      </p:nvGrpSpPr>
      <p:grpSpPr>
        <a:xfrm>
          <a:off x="0" y="0"/>
          <a:ext cx="0" cy="0"/>
          <a:chOff x="0" y="0"/>
          <a:chExt cx="0" cy="0"/>
        </a:xfrm>
      </p:grpSpPr>
      <p:sp>
        <p:nvSpPr>
          <p:cNvPr id="14" name="Marcador de pie de página 4"/>
          <p:cNvSpPr>
            <a:spLocks noGrp="1"/>
          </p:cNvSpPr>
          <p:nvPr>
            <p:ph type="ftr" sz="quarter" idx="3"/>
          </p:nvPr>
        </p:nvSpPr>
        <p:spPr>
          <a:xfrm>
            <a:off x="3119669" y="452834"/>
            <a:ext cx="3872501" cy="432048"/>
          </a:xfrm>
          <a:prstGeom prst="rect">
            <a:avLst/>
          </a:prstGeom>
        </p:spPr>
        <p:txBody>
          <a:bodyPr rIns="0" anchor="ctr"/>
          <a:lstStyle>
            <a:lvl1pPr algn="r">
              <a:defRPr sz="1100" b="1" cap="all" baseline="0">
                <a:solidFill>
                  <a:srgbClr val="B35C48"/>
                </a:solidFill>
                <a:latin typeface="BdE Neue Helvetica 55 Roman" panose="020B0604020202020204" pitchFamily="34" charset="0"/>
              </a:defRPr>
            </a:lvl1pPr>
          </a:lstStyle>
          <a:p>
            <a:endParaRPr lang="es-ES" dirty="0"/>
          </a:p>
        </p:txBody>
      </p:sp>
      <p:sp>
        <p:nvSpPr>
          <p:cNvPr id="2" name="Título 1"/>
          <p:cNvSpPr>
            <a:spLocks noGrp="1"/>
          </p:cNvSpPr>
          <p:nvPr>
            <p:ph type="title" hasCustomPrompt="1"/>
          </p:nvPr>
        </p:nvSpPr>
        <p:spPr>
          <a:xfrm>
            <a:off x="533383" y="1340768"/>
            <a:ext cx="6107860" cy="1511422"/>
          </a:xfrm>
          <a:prstGeom prst="rect">
            <a:avLst/>
          </a:prstGeom>
        </p:spPr>
        <p:txBody>
          <a:bodyPr anchor="b"/>
          <a:lstStyle>
            <a:lvl1pPr algn="l">
              <a:defRPr sz="2000" b="1" cap="all" baseline="0">
                <a:solidFill>
                  <a:srgbClr val="B35C48"/>
                </a:solidFill>
              </a:defRPr>
            </a:lvl1pPr>
          </a:lstStyle>
          <a:p>
            <a:r>
              <a:rPr lang="es-ES" dirty="0" smtClean="0"/>
              <a:t>ESCRIBA TÍTULO AQUÍ</a:t>
            </a:r>
            <a:endParaRPr lang="es-ES_tradnl" dirty="0"/>
          </a:p>
        </p:txBody>
      </p:sp>
      <p:sp>
        <p:nvSpPr>
          <p:cNvPr id="6" name="Marcador de texto 5"/>
          <p:cNvSpPr>
            <a:spLocks noGrp="1"/>
          </p:cNvSpPr>
          <p:nvPr>
            <p:ph type="body" sz="quarter" idx="10" hasCustomPrompt="1"/>
          </p:nvPr>
        </p:nvSpPr>
        <p:spPr>
          <a:xfrm>
            <a:off x="531624" y="2864908"/>
            <a:ext cx="6108700" cy="260786"/>
          </a:xfrm>
          <a:prstGeom prst="rect">
            <a:avLst/>
          </a:prstGeom>
        </p:spPr>
        <p:txBody>
          <a:bodyPr/>
          <a:lstStyle>
            <a:lvl1pPr marL="0" indent="0">
              <a:buNone/>
              <a:defRPr sz="1400" b="1" baseline="0">
                <a:solidFill>
                  <a:schemeClr val="tx1"/>
                </a:solidFill>
              </a:defRPr>
            </a:lvl1pPr>
          </a:lstStyle>
          <a:p>
            <a:pPr lvl="0"/>
            <a:r>
              <a:rPr lang="es-ES" dirty="0" smtClean="0"/>
              <a:t>Nombre del ponente</a:t>
            </a:r>
            <a:endParaRPr lang="es-ES_tradnl" dirty="0"/>
          </a:p>
        </p:txBody>
      </p:sp>
      <p:sp>
        <p:nvSpPr>
          <p:cNvPr id="8" name="Marcador de texto 7"/>
          <p:cNvSpPr>
            <a:spLocks noGrp="1"/>
          </p:cNvSpPr>
          <p:nvPr>
            <p:ph type="body" sz="quarter" idx="11" hasCustomPrompt="1"/>
          </p:nvPr>
        </p:nvSpPr>
        <p:spPr>
          <a:xfrm>
            <a:off x="531153" y="3125693"/>
            <a:ext cx="6108700" cy="303308"/>
          </a:xfrm>
          <a:prstGeom prst="rect">
            <a:avLst/>
          </a:prstGeom>
        </p:spPr>
        <p:txBody>
          <a:bodyPr/>
          <a:lstStyle>
            <a:lvl1pPr marL="0" indent="0">
              <a:buNone/>
              <a:defRPr sz="1400" baseline="0">
                <a:solidFill>
                  <a:schemeClr val="tx1"/>
                </a:solidFill>
              </a:defRPr>
            </a:lvl1pPr>
          </a:lstStyle>
          <a:p>
            <a:pPr lvl="0"/>
            <a:r>
              <a:rPr lang="es-ES" dirty="0" smtClean="0"/>
              <a:t>Cargo del ponente</a:t>
            </a:r>
            <a:endParaRPr lang="es-ES_tradnl" dirty="0"/>
          </a:p>
        </p:txBody>
      </p:sp>
      <p:sp>
        <p:nvSpPr>
          <p:cNvPr id="10" name="Marcador de texto 9"/>
          <p:cNvSpPr>
            <a:spLocks noGrp="1"/>
          </p:cNvSpPr>
          <p:nvPr>
            <p:ph type="body" sz="quarter" idx="12" hasCustomPrompt="1"/>
          </p:nvPr>
        </p:nvSpPr>
        <p:spPr>
          <a:xfrm>
            <a:off x="531153" y="4211385"/>
            <a:ext cx="6108700" cy="288404"/>
          </a:xfrm>
          <a:prstGeom prst="rect">
            <a:avLst/>
          </a:prstGeom>
        </p:spPr>
        <p:txBody>
          <a:bodyPr/>
          <a:lstStyle>
            <a:lvl1pPr marL="0" indent="0">
              <a:buNone/>
              <a:defRPr sz="1200" cap="all" baseline="0">
                <a:solidFill>
                  <a:schemeClr val="tx1"/>
                </a:solidFill>
              </a:defRPr>
            </a:lvl1pPr>
          </a:lstStyle>
          <a:p>
            <a:pPr lvl="0"/>
            <a:r>
              <a:rPr lang="es-ES" dirty="0" smtClean="0"/>
              <a:t>NOMBRE DEL CONGRESO O EVENTO EN EL QUE PARTICIPA</a:t>
            </a:r>
            <a:endParaRPr lang="es-ES_tradnl" dirty="0"/>
          </a:p>
        </p:txBody>
      </p:sp>
      <p:sp>
        <p:nvSpPr>
          <p:cNvPr id="12" name="Marcador de texto 11"/>
          <p:cNvSpPr>
            <a:spLocks noGrp="1"/>
          </p:cNvSpPr>
          <p:nvPr>
            <p:ph type="body" sz="quarter" idx="13" hasCustomPrompt="1"/>
          </p:nvPr>
        </p:nvSpPr>
        <p:spPr>
          <a:xfrm>
            <a:off x="531153" y="4481901"/>
            <a:ext cx="6108700" cy="189897"/>
          </a:xfrm>
          <a:prstGeom prst="rect">
            <a:avLst/>
          </a:prstGeom>
        </p:spPr>
        <p:txBody>
          <a:bodyPr/>
          <a:lstStyle>
            <a:lvl1pPr marL="0" indent="0">
              <a:buNone/>
              <a:defRPr sz="1100" baseline="0">
                <a:solidFill>
                  <a:schemeClr val="tx1"/>
                </a:solidFill>
              </a:defRPr>
            </a:lvl1pPr>
          </a:lstStyle>
          <a:p>
            <a:pPr lvl="0"/>
            <a:r>
              <a:rPr lang="es-ES" dirty="0" smtClean="0"/>
              <a:t>Lugar de celebración</a:t>
            </a:r>
          </a:p>
        </p:txBody>
      </p:sp>
      <p:sp>
        <p:nvSpPr>
          <p:cNvPr id="15" name="Marcador de texto 14"/>
          <p:cNvSpPr>
            <a:spLocks noGrp="1"/>
          </p:cNvSpPr>
          <p:nvPr>
            <p:ph type="body" sz="quarter" idx="14" hasCustomPrompt="1"/>
          </p:nvPr>
        </p:nvSpPr>
        <p:spPr>
          <a:xfrm>
            <a:off x="541427" y="6209080"/>
            <a:ext cx="6108700" cy="234925"/>
          </a:xfrm>
          <a:prstGeom prst="rect">
            <a:avLst/>
          </a:prstGeom>
        </p:spPr>
        <p:txBody>
          <a:bodyPr/>
          <a:lstStyle>
            <a:lvl1pPr marL="0" indent="0">
              <a:buNone/>
              <a:defRPr sz="1000" cap="all" baseline="0">
                <a:solidFill>
                  <a:schemeClr val="tx1"/>
                </a:solidFill>
              </a:defRPr>
            </a:lvl1pPr>
          </a:lstStyle>
          <a:p>
            <a:pPr lvl="0"/>
            <a:r>
              <a:rPr lang="es-ES" dirty="0" smtClean="0"/>
              <a:t>NOMBRE DEL DEPARTAMENTO</a:t>
            </a:r>
            <a:endParaRPr lang="es-ES_tradnl" dirty="0"/>
          </a:p>
        </p:txBody>
      </p:sp>
      <p:sp>
        <p:nvSpPr>
          <p:cNvPr id="16" name="Marcador de texto 11"/>
          <p:cNvSpPr>
            <a:spLocks noGrp="1"/>
          </p:cNvSpPr>
          <p:nvPr>
            <p:ph type="body" sz="quarter" idx="15" hasCustomPrompt="1"/>
          </p:nvPr>
        </p:nvSpPr>
        <p:spPr>
          <a:xfrm>
            <a:off x="531153" y="4682430"/>
            <a:ext cx="6108700" cy="206693"/>
          </a:xfrm>
          <a:prstGeom prst="rect">
            <a:avLst/>
          </a:prstGeom>
        </p:spPr>
        <p:txBody>
          <a:bodyPr/>
          <a:lstStyle>
            <a:lvl1pPr marL="0" indent="0">
              <a:buNone/>
              <a:defRPr sz="1100" baseline="0">
                <a:solidFill>
                  <a:schemeClr val="tx1"/>
                </a:solidFill>
              </a:defRPr>
            </a:lvl1pPr>
          </a:lstStyle>
          <a:p>
            <a:pPr lvl="0"/>
            <a:r>
              <a:rPr lang="es-ES" dirty="0" smtClean="0"/>
              <a:t>Fecha</a:t>
            </a:r>
            <a:endParaRPr lang="es-ES_tradnl" dirty="0"/>
          </a:p>
        </p:txBody>
      </p:sp>
    </p:spTree>
    <p:extLst>
      <p:ext uri="{BB962C8B-B14F-4D97-AF65-F5344CB8AC3E}">
        <p14:creationId xmlns:p14="http://schemas.microsoft.com/office/powerpoint/2010/main" val="277130506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Contenido_8">
    <p:spTree>
      <p:nvGrpSpPr>
        <p:cNvPr id="1" name=""/>
        <p:cNvGrpSpPr/>
        <p:nvPr/>
      </p:nvGrpSpPr>
      <p:grpSpPr>
        <a:xfrm>
          <a:off x="0" y="0"/>
          <a:ext cx="0" cy="0"/>
          <a:chOff x="0" y="0"/>
          <a:chExt cx="0" cy="0"/>
        </a:xfrm>
      </p:grpSpPr>
      <p:cxnSp>
        <p:nvCxnSpPr>
          <p:cNvPr id="82" name="Conector recto 81" descr=" " title=" "/>
          <p:cNvCxnSpPr/>
          <p:nvPr userDrawn="1"/>
        </p:nvCxnSpPr>
        <p:spPr>
          <a:xfrm>
            <a:off x="4021814" y="3680061"/>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3" name="Conector recto 82" descr=" " title=" "/>
          <p:cNvCxnSpPr/>
          <p:nvPr userDrawn="1"/>
        </p:nvCxnSpPr>
        <p:spPr>
          <a:xfrm>
            <a:off x="8155616" y="366706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1" name="Conector recto 80" descr=" " title=" "/>
          <p:cNvCxnSpPr/>
          <p:nvPr userDrawn="1"/>
        </p:nvCxnSpPr>
        <p:spPr>
          <a:xfrm>
            <a:off x="10227261"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0" name="Conector recto 79" descr=" " title=" "/>
          <p:cNvCxnSpPr/>
          <p:nvPr userDrawn="1"/>
        </p:nvCxnSpPr>
        <p:spPr>
          <a:xfrm>
            <a:off x="6097312"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4" name="Conector recto 3" descr=" " title=" "/>
          <p:cNvCxnSpPr/>
          <p:nvPr userDrawn="1"/>
        </p:nvCxnSpPr>
        <p:spPr>
          <a:xfrm>
            <a:off x="1964737" y="2924326"/>
            <a:ext cx="1" cy="720698"/>
          </a:xfrm>
          <a:prstGeom prst="line">
            <a:avLst/>
          </a:prstGeom>
        </p:spPr>
        <p:style>
          <a:lnRef idx="1">
            <a:schemeClr val="dk1"/>
          </a:lnRef>
          <a:fillRef idx="0">
            <a:schemeClr val="dk1"/>
          </a:fillRef>
          <a:effectRef idx="0">
            <a:schemeClr val="dk1"/>
          </a:effectRef>
          <a:fontRef idx="minor">
            <a:schemeClr val="tx1"/>
          </a:fontRef>
        </p:style>
      </p:cxnSp>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33" name="Shape 5967" descr="En esta línea se muestran fechas en orden cronológico" title="Línea cronológica"/>
          <p:cNvSpPr/>
          <p:nvPr userDrawn="1"/>
        </p:nvSpPr>
        <p:spPr>
          <a:xfrm>
            <a:off x="1178618" y="3667043"/>
            <a:ext cx="9834767" cy="1"/>
          </a:xfrm>
          <a:prstGeom prst="line">
            <a:avLst/>
          </a:prstGeom>
          <a:ln w="19050">
            <a:solidFill>
              <a:srgbClr val="BFBFBF"/>
            </a:solidFill>
            <a:prstDash val="sysDash"/>
            <a:bevel/>
          </a:ln>
        </p:spPr>
        <p:txBody>
          <a:bodyPr lIns="0" tIns="0" rIns="0" bIns="0"/>
          <a:lstStyle/>
          <a:p>
            <a:pPr defTabSz="342900"/>
            <a:endParaRPr sz="900">
              <a:latin typeface="+mj-lt"/>
              <a:ea typeface="Helvetica"/>
              <a:cs typeface="Helvetica"/>
            </a:endParaRPr>
          </a:p>
        </p:txBody>
      </p:sp>
      <p:sp>
        <p:nvSpPr>
          <p:cNvPr id="53" name="Shape 5993" descr=" " title=" "/>
          <p:cNvSpPr/>
          <p:nvPr userDrawn="1"/>
        </p:nvSpPr>
        <p:spPr>
          <a:xfrm>
            <a:off x="5540806" y="2171660"/>
            <a:ext cx="1110388" cy="832791"/>
          </a:xfrm>
          <a:prstGeom prst="rect">
            <a:avLst/>
          </a:prstGeom>
          <a:solidFill>
            <a:schemeClr val="accent1">
              <a:lumMod val="60000"/>
              <a:lumOff val="40000"/>
            </a:schemeClr>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3" name="Shape 6010" descr=" " title=" "/>
          <p:cNvSpPr/>
          <p:nvPr userDrawn="1"/>
        </p:nvSpPr>
        <p:spPr>
          <a:xfrm>
            <a:off x="760843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8" name="Shape 6013" descr=" " title=" "/>
          <p:cNvSpPr/>
          <p:nvPr userDrawn="1"/>
        </p:nvSpPr>
        <p:spPr>
          <a:xfrm>
            <a:off x="347317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74" name="Shape 2554"/>
          <p:cNvSpPr/>
          <p:nvPr userDrawn="1"/>
        </p:nvSpPr>
        <p:spPr>
          <a:xfrm>
            <a:off x="9921499" y="2416901"/>
            <a:ext cx="619519" cy="42239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78" name="Shape 2587"/>
          <p:cNvSpPr/>
          <p:nvPr userDrawn="1"/>
        </p:nvSpPr>
        <p:spPr>
          <a:xfrm>
            <a:off x="1691956" y="2437493"/>
            <a:ext cx="546901" cy="410176"/>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2" name="Rectángulo 1" descr=" " title=" "/>
          <p:cNvSpPr/>
          <p:nvPr userDrawn="1"/>
        </p:nvSpPr>
        <p:spPr>
          <a:xfrm>
            <a:off x="1421381" y="2164162"/>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9" name="Rectángulo 78" descr=" " title=" "/>
          <p:cNvSpPr/>
          <p:nvPr userDrawn="1"/>
        </p:nvSpPr>
        <p:spPr>
          <a:xfrm>
            <a:off x="9672069" y="2168639"/>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3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8" name="Marcador de texto 19"/>
          <p:cNvSpPr>
            <a:spLocks noGrp="1"/>
          </p:cNvSpPr>
          <p:nvPr>
            <p:ph type="body" sz="quarter" idx="14"/>
          </p:nvPr>
        </p:nvSpPr>
        <p:spPr>
          <a:xfrm>
            <a:off x="2921748" y="2171171"/>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39" name="Marcador de texto 10"/>
          <p:cNvSpPr>
            <a:spLocks noGrp="1"/>
          </p:cNvSpPr>
          <p:nvPr>
            <p:ph type="body" sz="quarter" idx="13" hasCustomPrompt="1"/>
          </p:nvPr>
        </p:nvSpPr>
        <p:spPr>
          <a:xfrm>
            <a:off x="2921747" y="1809312"/>
            <a:ext cx="2163509"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0" name="Marcador de texto 19"/>
          <p:cNvSpPr>
            <a:spLocks noGrp="1"/>
          </p:cNvSpPr>
          <p:nvPr>
            <p:ph type="body" sz="quarter" idx="15"/>
          </p:nvPr>
        </p:nvSpPr>
        <p:spPr>
          <a:xfrm>
            <a:off x="7118579" y="2162168"/>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1" name="Marcador de texto 10"/>
          <p:cNvSpPr>
            <a:spLocks noGrp="1"/>
          </p:cNvSpPr>
          <p:nvPr>
            <p:ph type="body" sz="quarter" idx="16" hasCustomPrompt="1"/>
          </p:nvPr>
        </p:nvSpPr>
        <p:spPr>
          <a:xfrm>
            <a:off x="7118579" y="1800309"/>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2" name="Marcador de texto 19"/>
          <p:cNvSpPr>
            <a:spLocks noGrp="1"/>
          </p:cNvSpPr>
          <p:nvPr>
            <p:ph type="body" sz="quarter" idx="17"/>
          </p:nvPr>
        </p:nvSpPr>
        <p:spPr>
          <a:xfrm>
            <a:off x="838088" y="4372562"/>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3" name="Marcador de texto 10"/>
          <p:cNvSpPr>
            <a:spLocks noGrp="1"/>
          </p:cNvSpPr>
          <p:nvPr>
            <p:ph type="body" sz="quarter" idx="18" hasCustomPrompt="1"/>
          </p:nvPr>
        </p:nvSpPr>
        <p:spPr>
          <a:xfrm>
            <a:off x="838088" y="4010703"/>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4" name="Marcador de texto 19"/>
          <p:cNvSpPr>
            <a:spLocks noGrp="1"/>
          </p:cNvSpPr>
          <p:nvPr>
            <p:ph type="body" sz="quarter" idx="19"/>
          </p:nvPr>
        </p:nvSpPr>
        <p:spPr>
          <a:xfrm>
            <a:off x="5087159"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5" name="Marcador de texto 10"/>
          <p:cNvSpPr>
            <a:spLocks noGrp="1"/>
          </p:cNvSpPr>
          <p:nvPr>
            <p:ph type="body" sz="quarter" idx="20" hasCustomPrompt="1"/>
          </p:nvPr>
        </p:nvSpPr>
        <p:spPr>
          <a:xfrm>
            <a:off x="5087159" y="4032557"/>
            <a:ext cx="2163510"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6" name="Marcador de texto 19"/>
          <p:cNvSpPr>
            <a:spLocks noGrp="1"/>
          </p:cNvSpPr>
          <p:nvPr>
            <p:ph type="body" sz="quarter" idx="21"/>
          </p:nvPr>
        </p:nvSpPr>
        <p:spPr>
          <a:xfrm>
            <a:off x="9145506"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7" name="Marcador de texto 10"/>
          <p:cNvSpPr>
            <a:spLocks noGrp="1"/>
          </p:cNvSpPr>
          <p:nvPr>
            <p:ph type="body" sz="quarter" idx="22" hasCustomPrompt="1"/>
          </p:nvPr>
        </p:nvSpPr>
        <p:spPr>
          <a:xfrm>
            <a:off x="9145504" y="4032557"/>
            <a:ext cx="2163511"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51" name="Marcador de texto 19"/>
          <p:cNvSpPr>
            <a:spLocks noGrp="1"/>
          </p:cNvSpPr>
          <p:nvPr>
            <p:ph type="body" sz="quarter" idx="23" hasCustomPrompt="1"/>
          </p:nvPr>
        </p:nvSpPr>
        <p:spPr>
          <a:xfrm>
            <a:off x="1421379"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4" name="Marcador de texto 19"/>
          <p:cNvSpPr>
            <a:spLocks noGrp="1"/>
          </p:cNvSpPr>
          <p:nvPr>
            <p:ph type="body" sz="quarter" idx="24" hasCustomPrompt="1"/>
          </p:nvPr>
        </p:nvSpPr>
        <p:spPr>
          <a:xfrm>
            <a:off x="5540805"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8" name="Marcador de texto 19"/>
          <p:cNvSpPr>
            <a:spLocks noGrp="1"/>
          </p:cNvSpPr>
          <p:nvPr>
            <p:ph type="body" sz="quarter" idx="25" hasCustomPrompt="1"/>
          </p:nvPr>
        </p:nvSpPr>
        <p:spPr>
          <a:xfrm>
            <a:off x="9661547" y="2400740"/>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9" name="Marcador de texto 19"/>
          <p:cNvSpPr>
            <a:spLocks noGrp="1"/>
          </p:cNvSpPr>
          <p:nvPr>
            <p:ph type="body" sz="quarter" idx="26" hasCustomPrompt="1"/>
          </p:nvPr>
        </p:nvSpPr>
        <p:spPr>
          <a:xfrm>
            <a:off x="3466619" y="4576726"/>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64" name="Marcador de texto 19"/>
          <p:cNvSpPr>
            <a:spLocks noGrp="1"/>
          </p:cNvSpPr>
          <p:nvPr>
            <p:ph type="body" sz="quarter" idx="27" hasCustomPrompt="1"/>
          </p:nvPr>
        </p:nvSpPr>
        <p:spPr>
          <a:xfrm>
            <a:off x="7611262" y="4556565"/>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7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50" name="Shape 5990" descr=" " title=" "/>
          <p:cNvSpPr/>
          <p:nvPr userDrawn="1"/>
        </p:nvSpPr>
        <p:spPr>
          <a:xfrm rot="2700000">
            <a:off x="59695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r>
              <a:rPr lang="es-ES" sz="1350" dirty="0" smtClean="0">
                <a:latin typeface="+mj-lt"/>
              </a:rPr>
              <a:t> </a:t>
            </a:r>
            <a:endParaRPr sz="1350" dirty="0">
              <a:latin typeface="+mj-lt"/>
            </a:endParaRPr>
          </a:p>
        </p:txBody>
      </p:sp>
      <p:sp>
        <p:nvSpPr>
          <p:cNvPr id="55" name="Shape 5988" descr=" " title=" "/>
          <p:cNvSpPr/>
          <p:nvPr userDrawn="1"/>
        </p:nvSpPr>
        <p:spPr>
          <a:xfrm rot="2700000">
            <a:off x="18403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6" name="Shape 5991" descr=" " title=" "/>
          <p:cNvSpPr/>
          <p:nvPr userDrawn="1"/>
        </p:nvSpPr>
        <p:spPr>
          <a:xfrm rot="2726365">
            <a:off x="8027190"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0" name="Shape 5989" descr=" " title=" "/>
          <p:cNvSpPr/>
          <p:nvPr userDrawn="1"/>
        </p:nvSpPr>
        <p:spPr>
          <a:xfrm rot="2700000">
            <a:off x="3881353"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1" name="Shape 5992" descr=" " title=" "/>
          <p:cNvSpPr/>
          <p:nvPr userDrawn="1"/>
        </p:nvSpPr>
        <p:spPr>
          <a:xfrm rot="2700000">
            <a:off x="10096754"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57"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1562195144"/>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Gráfico_9">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9" name="Marcador de gráfico 2"/>
          <p:cNvSpPr>
            <a:spLocks noGrp="1"/>
          </p:cNvSpPr>
          <p:nvPr>
            <p:ph type="chart" sz="quarter" idx="13"/>
          </p:nvPr>
        </p:nvSpPr>
        <p:spPr>
          <a:xfrm>
            <a:off x="1487488" y="1280957"/>
            <a:ext cx="9313035" cy="3108368"/>
          </a:xfrm>
          <a:prstGeom prst="rect">
            <a:avLst/>
          </a:prstGeom>
        </p:spPr>
        <p:txBody>
          <a:bodyPr/>
          <a:lstStyle>
            <a:lvl1pPr>
              <a:defRPr sz="1600"/>
            </a:lvl1pPr>
          </a:lstStyle>
          <a:p>
            <a:endParaRPr lang="es-ES" dirty="0"/>
          </a:p>
        </p:txBody>
      </p:sp>
      <p:sp>
        <p:nvSpPr>
          <p:cNvPr id="13"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4"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contenido 2"/>
          <p:cNvSpPr>
            <a:spLocks noGrp="1"/>
          </p:cNvSpPr>
          <p:nvPr>
            <p:ph sz="quarter" idx="17"/>
          </p:nvPr>
        </p:nvSpPr>
        <p:spPr>
          <a:xfrm>
            <a:off x="1487487" y="4610562"/>
            <a:ext cx="9313035" cy="162675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566966451"/>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Gráfico_10">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0"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cxnSp>
        <p:nvCxnSpPr>
          <p:cNvPr id="14" name="Conector recto 13" descr=" " title=" "/>
          <p:cNvCxnSpPr/>
          <p:nvPr userDrawn="1"/>
        </p:nvCxnSpPr>
        <p:spPr>
          <a:xfrm>
            <a:off x="911424" y="3717032"/>
            <a:ext cx="4938624"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5"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7"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8"/>
          </p:nvPr>
        </p:nvSpPr>
        <p:spPr>
          <a:xfrm>
            <a:off x="6192010" y="1725884"/>
            <a:ext cx="5619474" cy="407938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98389732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Gráfico_11">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7442"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4"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5"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7"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8"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cxnSp>
        <p:nvCxnSpPr>
          <p:cNvPr id="19" name="Conector recto 18"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1"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287691" y="4114586"/>
            <a:ext cx="5522737" cy="210600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462787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Gráfico_12">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13" name="Conector recto 12"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2"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3"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4"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5"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6"/>
          </p:nvPr>
        </p:nvSpPr>
        <p:spPr>
          <a:xfrm>
            <a:off x="6287692" y="4114586"/>
            <a:ext cx="4993216" cy="2009775"/>
          </a:xfrm>
          <a:prstGeom prst="rect">
            <a:avLst/>
          </a:prstGeom>
        </p:spPr>
        <p:txBody>
          <a:bodyPr/>
          <a:lstStyle>
            <a:lvl1pPr>
              <a:defRPr sz="1600"/>
            </a:lvl1pPr>
          </a:lstStyle>
          <a:p>
            <a:endParaRPr lang="es-ES"/>
          </a:p>
        </p:txBody>
      </p:sp>
      <p:sp>
        <p:nvSpPr>
          <p:cNvPr id="19"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4035157895"/>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Cierre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1324" y="3182222"/>
            <a:ext cx="5348651" cy="969498"/>
          </a:xfrm>
          <a:prstGeom prst="rect">
            <a:avLst/>
          </a:prstGeom>
        </p:spPr>
        <p:txBody>
          <a:bodyPr/>
          <a:lstStyle>
            <a:lvl1pPr>
              <a:defRPr sz="2000" cap="none" baseline="0">
                <a:solidFill>
                  <a:schemeClr val="tx1"/>
                </a:solidFill>
                <a:latin typeface="BdE Neue Helvetica 55 Roman" panose="020B0604020202020204" pitchFamily="34" charset="0"/>
              </a:defRPr>
            </a:lvl1pPr>
          </a:lstStyle>
          <a:p>
            <a:r>
              <a:rPr lang="es-ES" dirty="0" smtClean="0"/>
              <a:t>GRACIAS POR SU ATENCIÓN</a:t>
            </a:r>
            <a:endParaRPr lang="es-ES_tradnl" dirty="0"/>
          </a:p>
        </p:txBody>
      </p:sp>
      <p:sp>
        <p:nvSpPr>
          <p:cNvPr id="4" name="Marcador de texto 3"/>
          <p:cNvSpPr>
            <a:spLocks noGrp="1"/>
          </p:cNvSpPr>
          <p:nvPr>
            <p:ph type="body" sz="quarter" idx="10" hasCustomPrompt="1"/>
          </p:nvPr>
        </p:nvSpPr>
        <p:spPr>
          <a:xfrm>
            <a:off x="537230" y="6227981"/>
            <a:ext cx="5348287" cy="216024"/>
          </a:xfrm>
          <a:prstGeom prst="rect">
            <a:avLst/>
          </a:prstGeom>
        </p:spPr>
        <p:txBody>
          <a:bodyPr/>
          <a:lstStyle>
            <a:lvl1pPr marL="0" indent="0">
              <a:buNone/>
              <a:defRPr sz="1000" cap="all" baseline="0">
                <a:solidFill>
                  <a:schemeClr val="tx1"/>
                </a:solidFill>
                <a:latin typeface="BdE Neue Helvetica 55 Roman" panose="020B0604020202020204" pitchFamily="34" charset="0"/>
              </a:defRPr>
            </a:lvl1pPr>
          </a:lstStyle>
          <a:p>
            <a:pPr lvl="0"/>
            <a:r>
              <a:rPr lang="es-ES" dirty="0" smtClean="0"/>
              <a:t>NOMBRE DEL DEPARTAMENTO</a:t>
            </a:r>
            <a:endParaRPr lang="es-ES_tradnl" dirty="0"/>
          </a:p>
        </p:txBody>
      </p:sp>
    </p:spTree>
    <p:extLst>
      <p:ext uri="{BB962C8B-B14F-4D97-AF65-F5344CB8AC3E}">
        <p14:creationId xmlns:p14="http://schemas.microsoft.com/office/powerpoint/2010/main" val="3243868330"/>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Portada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3383" y="1340768"/>
            <a:ext cx="6107860" cy="1511422"/>
          </a:xfrm>
          <a:prstGeom prst="rect">
            <a:avLst/>
          </a:prstGeom>
        </p:spPr>
        <p:txBody>
          <a:bodyPr anchor="b"/>
          <a:lstStyle>
            <a:lvl1pPr algn="l">
              <a:defRPr sz="2000" b="1" cap="all" baseline="0">
                <a:solidFill>
                  <a:srgbClr val="B35C48"/>
                </a:solidFill>
              </a:defRPr>
            </a:lvl1pPr>
          </a:lstStyle>
          <a:p>
            <a:r>
              <a:rPr lang="es-ES_tradnl" dirty="0" smtClean="0"/>
              <a:t>TITLE</a:t>
            </a:r>
            <a:endParaRPr lang="es-ES_tradnl" dirty="0"/>
          </a:p>
        </p:txBody>
      </p:sp>
      <p:sp>
        <p:nvSpPr>
          <p:cNvPr id="6" name="Marcador de texto 5"/>
          <p:cNvSpPr>
            <a:spLocks noGrp="1"/>
          </p:cNvSpPr>
          <p:nvPr>
            <p:ph type="body" sz="quarter" idx="10" hasCustomPrompt="1"/>
          </p:nvPr>
        </p:nvSpPr>
        <p:spPr>
          <a:xfrm>
            <a:off x="531624" y="2864908"/>
            <a:ext cx="6108700" cy="260786"/>
          </a:xfrm>
          <a:prstGeom prst="rect">
            <a:avLst/>
          </a:prstGeom>
        </p:spPr>
        <p:txBody>
          <a:bodyPr/>
          <a:lstStyle>
            <a:lvl1pPr marL="0" indent="0">
              <a:buNone/>
              <a:defRPr sz="1400" b="1" baseline="0">
                <a:solidFill>
                  <a:schemeClr val="tx1"/>
                </a:solidFill>
              </a:defRPr>
            </a:lvl1pPr>
          </a:lstStyle>
          <a:p>
            <a:r>
              <a:rPr lang="es-ES_tradnl" dirty="0" smtClean="0"/>
              <a:t>ÁNGEL GAVILÁN</a:t>
            </a:r>
            <a:endParaRPr lang="es-ES_tradnl" dirty="0"/>
          </a:p>
        </p:txBody>
      </p:sp>
      <p:sp>
        <p:nvSpPr>
          <p:cNvPr id="8" name="Marcador de texto 7"/>
          <p:cNvSpPr>
            <a:spLocks noGrp="1"/>
          </p:cNvSpPr>
          <p:nvPr>
            <p:ph type="body" sz="quarter" idx="11" hasCustomPrompt="1"/>
          </p:nvPr>
        </p:nvSpPr>
        <p:spPr>
          <a:xfrm>
            <a:off x="531153" y="3125693"/>
            <a:ext cx="6108700" cy="303308"/>
          </a:xfrm>
          <a:prstGeom prst="rect">
            <a:avLst/>
          </a:prstGeom>
        </p:spPr>
        <p:txBody>
          <a:bodyPr/>
          <a:lstStyle>
            <a:lvl1pPr marL="0" indent="0">
              <a:buNone/>
              <a:defRPr sz="1400" baseline="0">
                <a:solidFill>
                  <a:schemeClr val="tx1"/>
                </a:solidFill>
              </a:defRPr>
            </a:lvl1pPr>
          </a:lstStyle>
          <a:p>
            <a:r>
              <a:rPr lang="es-ES_tradnl" dirty="0" smtClean="0"/>
              <a:t>Director General </a:t>
            </a:r>
            <a:r>
              <a:rPr lang="es-ES_tradnl" dirty="0" err="1" smtClean="0"/>
              <a:t>Economics</a:t>
            </a:r>
            <a:r>
              <a:rPr lang="es-ES_tradnl" dirty="0" smtClean="0"/>
              <a:t>, </a:t>
            </a:r>
            <a:r>
              <a:rPr lang="es-ES_tradnl" dirty="0" err="1" smtClean="0"/>
              <a:t>Statistics</a:t>
            </a:r>
            <a:r>
              <a:rPr lang="es-ES_tradnl" dirty="0" smtClean="0"/>
              <a:t> and </a:t>
            </a:r>
            <a:r>
              <a:rPr lang="es-ES_tradnl" dirty="0" err="1" smtClean="0"/>
              <a:t>Research</a:t>
            </a:r>
            <a:endParaRPr lang="es-ES_tradnl" dirty="0"/>
          </a:p>
        </p:txBody>
      </p:sp>
      <p:sp>
        <p:nvSpPr>
          <p:cNvPr id="12" name="Marcador de texto 11"/>
          <p:cNvSpPr>
            <a:spLocks noGrp="1"/>
          </p:cNvSpPr>
          <p:nvPr>
            <p:ph type="body" sz="quarter" idx="13" hasCustomPrompt="1"/>
          </p:nvPr>
        </p:nvSpPr>
        <p:spPr>
          <a:xfrm>
            <a:off x="531153" y="4481901"/>
            <a:ext cx="6108700" cy="189897"/>
          </a:xfrm>
          <a:prstGeom prst="rect">
            <a:avLst/>
          </a:prstGeom>
        </p:spPr>
        <p:txBody>
          <a:bodyPr/>
          <a:lstStyle>
            <a:lvl1pPr marL="0" indent="0">
              <a:buNone/>
              <a:defRPr sz="1100" baseline="0">
                <a:solidFill>
                  <a:schemeClr val="tx1"/>
                </a:solidFill>
              </a:defRPr>
            </a:lvl1pPr>
          </a:lstStyle>
          <a:p>
            <a:pPr lvl="0"/>
            <a:r>
              <a:rPr lang="es-ES" dirty="0" smtClean="0"/>
              <a:t>Madrid</a:t>
            </a:r>
          </a:p>
        </p:txBody>
      </p:sp>
      <p:sp>
        <p:nvSpPr>
          <p:cNvPr id="16" name="Marcador de texto 11"/>
          <p:cNvSpPr>
            <a:spLocks noGrp="1"/>
          </p:cNvSpPr>
          <p:nvPr>
            <p:ph type="body" sz="quarter" idx="15" hasCustomPrompt="1"/>
          </p:nvPr>
        </p:nvSpPr>
        <p:spPr>
          <a:xfrm>
            <a:off x="531153" y="4682430"/>
            <a:ext cx="6108700" cy="206693"/>
          </a:xfrm>
          <a:prstGeom prst="rect">
            <a:avLst/>
          </a:prstGeom>
        </p:spPr>
        <p:txBody>
          <a:bodyPr/>
          <a:lstStyle>
            <a:lvl1pPr marL="0" indent="0">
              <a:buNone/>
              <a:defRPr sz="1100" baseline="0">
                <a:solidFill>
                  <a:schemeClr val="tx1"/>
                </a:solidFill>
              </a:defRPr>
            </a:lvl1pPr>
          </a:lstStyle>
          <a:p>
            <a:pPr lvl="0"/>
            <a:r>
              <a:rPr lang="es-ES" dirty="0" smtClean="0"/>
              <a:t>20 </a:t>
            </a:r>
            <a:r>
              <a:rPr lang="es-ES" dirty="0" err="1" smtClean="0"/>
              <a:t>December</a:t>
            </a:r>
            <a:r>
              <a:rPr lang="es-ES" dirty="0" smtClean="0"/>
              <a:t> 2022</a:t>
            </a:r>
            <a:endParaRPr lang="es-ES_tradnl" dirty="0"/>
          </a:p>
        </p:txBody>
      </p:sp>
    </p:spTree>
    <p:extLst>
      <p:ext uri="{BB962C8B-B14F-4D97-AF65-F5344CB8AC3E}">
        <p14:creationId xmlns:p14="http://schemas.microsoft.com/office/powerpoint/2010/main" val="330347881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5049">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Indice_1">
    <p:spTree>
      <p:nvGrpSpPr>
        <p:cNvPr id="1" name=""/>
        <p:cNvGrpSpPr/>
        <p:nvPr/>
      </p:nvGrpSpPr>
      <p:grpSpPr>
        <a:xfrm>
          <a:off x="0" y="0"/>
          <a:ext cx="0" cy="0"/>
          <a:chOff x="0" y="0"/>
          <a:chExt cx="0" cy="0"/>
        </a:xfrm>
      </p:grpSpPr>
      <p:sp>
        <p:nvSpPr>
          <p:cNvPr id="3" name="Marcador de texto 2"/>
          <p:cNvSpPr>
            <a:spLocks noGrp="1"/>
          </p:cNvSpPr>
          <p:nvPr>
            <p:ph type="body" sz="quarter" idx="10" hasCustomPrompt="1"/>
          </p:nvPr>
        </p:nvSpPr>
        <p:spPr>
          <a:xfrm>
            <a:off x="4120185" y="2205832"/>
            <a:ext cx="7120467" cy="3527425"/>
          </a:xfrm>
          <a:prstGeom prst="rect">
            <a:avLst/>
          </a:prstGeom>
        </p:spPr>
        <p:txBody>
          <a:bodyPr/>
          <a:lstStyle>
            <a:lvl1pPr marL="228600" indent="-228600">
              <a:buFont typeface="+mj-lt"/>
              <a:buAutoNum type="arabicPeriod"/>
              <a:defRPr sz="1200" b="1" baseline="0">
                <a:solidFill>
                  <a:schemeClr val="tx1"/>
                </a:solidFill>
              </a:defRPr>
            </a:lvl1pPr>
          </a:lstStyle>
          <a:p>
            <a:pPr lvl="0"/>
            <a:r>
              <a:rPr lang="es-ES" dirty="0" smtClean="0"/>
              <a:t>Escribe texto enumerado aquí</a:t>
            </a:r>
            <a:endParaRPr lang="es-ES" dirty="0"/>
          </a:p>
        </p:txBody>
      </p:sp>
      <p:sp>
        <p:nvSpPr>
          <p:cNvPr id="2" name="Título 1"/>
          <p:cNvSpPr>
            <a:spLocks noGrp="1"/>
          </p:cNvSpPr>
          <p:nvPr>
            <p:ph type="title" hasCustomPrompt="1"/>
          </p:nvPr>
        </p:nvSpPr>
        <p:spPr>
          <a:xfrm>
            <a:off x="4108347" y="1676899"/>
            <a:ext cx="3047725" cy="421928"/>
          </a:xfrm>
          <a:prstGeom prst="rect">
            <a:avLst/>
          </a:prstGeom>
        </p:spPr>
        <p:txBody>
          <a:bodyPr/>
          <a:lstStyle>
            <a:lvl1pPr>
              <a:defRPr sz="2400" b="1" cap="all" baseline="0">
                <a:solidFill>
                  <a:srgbClr val="B35C48"/>
                </a:solidFill>
              </a:defRPr>
            </a:lvl1pPr>
          </a:lstStyle>
          <a:p>
            <a:r>
              <a:rPr lang="es-ES" dirty="0" smtClean="0"/>
              <a:t>CONTENTS</a:t>
            </a:r>
            <a:endParaRPr lang="es-ES_tradnl" dirty="0"/>
          </a:p>
        </p:txBody>
      </p:sp>
      <p:sp>
        <p:nvSpPr>
          <p:cNvPr id="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Tree>
    <p:extLst>
      <p:ext uri="{BB962C8B-B14F-4D97-AF65-F5344CB8AC3E}">
        <p14:creationId xmlns:p14="http://schemas.microsoft.com/office/powerpoint/2010/main" val="208102987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25">
          <p15:clr>
            <a:srgbClr val="FBAE40"/>
          </p15:clr>
        </p15:guide>
        <p15:guide id="2" pos="232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Título 1"/>
          <p:cNvSpPr>
            <a:spLocks noGrp="1"/>
          </p:cNvSpPr>
          <p:nvPr>
            <p:ph type="title" hasCustomPrompt="1"/>
          </p:nvPr>
        </p:nvSpPr>
        <p:spPr>
          <a:xfrm>
            <a:off x="129600" y="54000"/>
            <a:ext cx="11953328" cy="552417"/>
          </a:xfrm>
          <a:prstGeom prst="rect">
            <a:avLst/>
          </a:prstGeom>
        </p:spPr>
        <p:txBody>
          <a:bodyPr/>
          <a:lstStyle>
            <a:lvl1pPr algn="just">
              <a:defRPr sz="1800" b="1" cap="all" baseline="0">
                <a:solidFill>
                  <a:schemeClr val="bg1"/>
                </a:solidFill>
              </a:defRPr>
            </a:lvl1pPr>
          </a:lstStyle>
          <a:p>
            <a:r>
              <a:rPr lang="es-ES_tradnl" dirty="0" smtClean="0"/>
              <a:t>ESCRIBE TÍTULO AQUÍ</a:t>
            </a:r>
            <a:endParaRPr lang="es-ES_tradnl" dirty="0"/>
          </a:p>
        </p:txBody>
      </p:sp>
      <p:sp>
        <p:nvSpPr>
          <p:cNvPr id="3" name="Marcador de gráfico 2"/>
          <p:cNvSpPr>
            <a:spLocks noGrp="1"/>
          </p:cNvSpPr>
          <p:nvPr>
            <p:ph type="chart" sz="quarter" idx="14" hasCustomPrompt="1"/>
          </p:nvPr>
        </p:nvSpPr>
        <p:spPr>
          <a:xfrm>
            <a:off x="2685884" y="1844824"/>
            <a:ext cx="6840760" cy="3600000"/>
          </a:xfrm>
          <a:prstGeom prst="rect">
            <a:avLst/>
          </a:prstGeom>
        </p:spPr>
        <p:txBody>
          <a:bodyPr/>
          <a:lstStyle>
            <a:lvl1pPr>
              <a:defRPr/>
            </a:lvl1pPr>
          </a:lstStyle>
          <a:p>
            <a:r>
              <a:rPr lang="es-ES" dirty="0" smtClean="0"/>
              <a:t>Gráfico 1</a:t>
            </a:r>
            <a:endParaRPr lang="es-ES" dirty="0"/>
          </a:p>
        </p:txBody>
      </p:sp>
      <p:sp>
        <p:nvSpPr>
          <p:cNvPr id="6" name="Marcador de texto 5"/>
          <p:cNvSpPr>
            <a:spLocks noGrp="1"/>
          </p:cNvSpPr>
          <p:nvPr>
            <p:ph type="body" sz="quarter" idx="17" hasCustomPrompt="1"/>
          </p:nvPr>
        </p:nvSpPr>
        <p:spPr>
          <a:xfrm>
            <a:off x="129600" y="620688"/>
            <a:ext cx="11953328" cy="1152550"/>
          </a:xfrm>
          <a:prstGeom prst="rect">
            <a:avLst/>
          </a:prstGeom>
        </p:spPr>
        <p:txBody>
          <a:bodyPr/>
          <a:lstStyle>
            <a:lvl1pPr marL="285750" marR="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400" b="1" baseline="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s-ES" dirty="0" smtClean="0"/>
              <a:t>Se pueden poner dos </a:t>
            </a:r>
            <a:r>
              <a:rPr lang="es-ES" dirty="0" err="1" smtClean="0"/>
              <a:t>bullets</a:t>
            </a:r>
            <a:r>
              <a:rPr lang="es-ES" dirty="0" smtClean="0"/>
              <a:t> de dos líneas cada uno como máximo</a:t>
            </a:r>
          </a:p>
          <a:p>
            <a:pPr marL="285750" marR="0" lvl="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s-ES" dirty="0" smtClean="0"/>
              <a:t>Se pueden poner dos </a:t>
            </a:r>
            <a:r>
              <a:rPr lang="es-ES" dirty="0" err="1" smtClean="0"/>
              <a:t>bullets</a:t>
            </a:r>
            <a:r>
              <a:rPr lang="es-ES" dirty="0" smtClean="0"/>
              <a:t> de dos líneas cada uno como máximo</a:t>
            </a:r>
          </a:p>
          <a:p>
            <a:pPr lvl="0"/>
            <a:endParaRPr lang="es-ES" dirty="0" smtClean="0"/>
          </a:p>
          <a:p>
            <a:pPr lvl="0"/>
            <a:endParaRPr lang="es-ES" dirty="0" smtClean="0"/>
          </a:p>
          <a:p>
            <a:pPr lvl="0"/>
            <a:endParaRPr lang="es-ES" dirty="0" smtClean="0"/>
          </a:p>
          <a:p>
            <a:pPr lvl="0"/>
            <a:endParaRPr lang="es-ES" dirty="0" smtClean="0"/>
          </a:p>
        </p:txBody>
      </p:sp>
      <p:sp>
        <p:nvSpPr>
          <p:cNvPr id="8" name="Marcador de texto 6"/>
          <p:cNvSpPr>
            <a:spLocks noGrp="1"/>
          </p:cNvSpPr>
          <p:nvPr>
            <p:ph type="body" sz="quarter" idx="18" hasCustomPrompt="1"/>
          </p:nvPr>
        </p:nvSpPr>
        <p:spPr>
          <a:xfrm>
            <a:off x="335358" y="5589240"/>
            <a:ext cx="11512800" cy="936104"/>
          </a:xfrm>
          <a:prstGeom prst="rect">
            <a:avLst/>
          </a:prstGeom>
        </p:spPr>
        <p:txBody>
          <a:bodyPr lIns="0" tIns="0" rIns="0" bIns="0" anchor="b"/>
          <a:lstStyle>
            <a:lvl1pPr algn="just">
              <a:spcBef>
                <a:spcPts val="0"/>
              </a:spcBef>
              <a:defRPr sz="1000">
                <a:latin typeface="BdE Neue Helvetica 55 Roman" panose="020B0604020202020204" pitchFamily="34" charset="0"/>
              </a:defRPr>
            </a:lvl1pPr>
          </a:lstStyle>
          <a:p>
            <a:r>
              <a:rPr lang="es-ES" dirty="0" err="1" smtClean="0"/>
              <a:t>Source</a:t>
            </a:r>
            <a:r>
              <a:rPr lang="es-ES" dirty="0" smtClean="0"/>
              <a:t>: </a:t>
            </a:r>
            <a:r>
              <a:rPr lang="es-ES" dirty="0" err="1"/>
              <a:t>xxxxxxxxxxx</a:t>
            </a:r>
            <a:r>
              <a:rPr lang="es-ES" dirty="0"/>
              <a:t>. </a:t>
            </a:r>
            <a:r>
              <a:rPr lang="es-ES" dirty="0" err="1" smtClean="0"/>
              <a:t>Last</a:t>
            </a:r>
            <a:r>
              <a:rPr lang="es-ES" dirty="0" smtClean="0"/>
              <a:t> </a:t>
            </a:r>
            <a:r>
              <a:rPr lang="es-ES" dirty="0" err="1" smtClean="0"/>
              <a:t>observation</a:t>
            </a:r>
            <a:r>
              <a:rPr lang="es-ES" dirty="0" smtClean="0"/>
              <a:t>: </a:t>
            </a:r>
            <a:r>
              <a:rPr lang="es-ES" dirty="0" err="1"/>
              <a:t>xxxxxx</a:t>
            </a:r>
            <a:endParaRPr lang="es-ES" dirty="0"/>
          </a:p>
          <a:p>
            <a:r>
              <a:rPr lang="es-ES" dirty="0"/>
              <a:t>(a) </a:t>
            </a:r>
            <a:r>
              <a:rPr lang="es-ES" dirty="0" err="1"/>
              <a:t>Xxxxxxxxxxxx</a:t>
            </a:r>
            <a:endParaRPr lang="es-ES" dirty="0"/>
          </a:p>
          <a:p>
            <a:r>
              <a:rPr lang="es-ES" dirty="0"/>
              <a:t>(b) </a:t>
            </a:r>
            <a:r>
              <a:rPr lang="es-ES" dirty="0" err="1" smtClean="0"/>
              <a:t>Xxxxxxxxxxxx</a:t>
            </a:r>
            <a:endParaRPr lang="es-ES" dirty="0"/>
          </a:p>
        </p:txBody>
      </p:sp>
    </p:spTree>
    <p:extLst>
      <p:ext uri="{BB962C8B-B14F-4D97-AF65-F5344CB8AC3E}">
        <p14:creationId xmlns:p14="http://schemas.microsoft.com/office/powerpoint/2010/main" val="94745043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Título 1"/>
          <p:cNvSpPr>
            <a:spLocks noGrp="1"/>
          </p:cNvSpPr>
          <p:nvPr>
            <p:ph type="title" hasCustomPrompt="1"/>
          </p:nvPr>
        </p:nvSpPr>
        <p:spPr>
          <a:xfrm>
            <a:off x="129600" y="54000"/>
            <a:ext cx="11953328" cy="552417"/>
          </a:xfrm>
          <a:prstGeom prst="rect">
            <a:avLst/>
          </a:prstGeom>
        </p:spPr>
        <p:txBody>
          <a:bodyPr/>
          <a:lstStyle>
            <a:lvl1pPr algn="just">
              <a:defRPr sz="1800" b="1" cap="all" baseline="0">
                <a:solidFill>
                  <a:schemeClr val="bg1"/>
                </a:solidFill>
              </a:defRPr>
            </a:lvl1pPr>
          </a:lstStyle>
          <a:p>
            <a:r>
              <a:rPr lang="es-ES_tradnl" dirty="0" smtClean="0"/>
              <a:t>ESCRIBE TÍTULO AQUÍ</a:t>
            </a:r>
            <a:endParaRPr lang="es-ES_tradnl" dirty="0"/>
          </a:p>
        </p:txBody>
      </p:sp>
      <p:sp>
        <p:nvSpPr>
          <p:cNvPr id="3" name="Marcador de gráfico 2"/>
          <p:cNvSpPr>
            <a:spLocks noGrp="1"/>
          </p:cNvSpPr>
          <p:nvPr>
            <p:ph type="chart" sz="quarter" idx="14" hasCustomPrompt="1"/>
          </p:nvPr>
        </p:nvSpPr>
        <p:spPr>
          <a:xfrm>
            <a:off x="1055440" y="1844824"/>
            <a:ext cx="4320480" cy="3600000"/>
          </a:xfrm>
          <a:prstGeom prst="rect">
            <a:avLst/>
          </a:prstGeom>
        </p:spPr>
        <p:txBody>
          <a:bodyPr/>
          <a:lstStyle>
            <a:lvl1pPr>
              <a:defRPr/>
            </a:lvl1pPr>
          </a:lstStyle>
          <a:p>
            <a:r>
              <a:rPr lang="es-ES" dirty="0" smtClean="0"/>
              <a:t>Gráfico 1</a:t>
            </a:r>
            <a:endParaRPr lang="es-ES" dirty="0"/>
          </a:p>
        </p:txBody>
      </p:sp>
      <p:sp>
        <p:nvSpPr>
          <p:cNvPr id="14" name="Marcador de gráfico 2"/>
          <p:cNvSpPr>
            <a:spLocks noGrp="1"/>
          </p:cNvSpPr>
          <p:nvPr>
            <p:ph type="chart" sz="quarter" idx="15" hasCustomPrompt="1"/>
          </p:nvPr>
        </p:nvSpPr>
        <p:spPr>
          <a:xfrm>
            <a:off x="6816080" y="1844824"/>
            <a:ext cx="4320480" cy="3600000"/>
          </a:xfrm>
          <a:prstGeom prst="rect">
            <a:avLst/>
          </a:prstGeom>
        </p:spPr>
        <p:txBody>
          <a:bodyPr/>
          <a:lstStyle>
            <a:lvl1pPr>
              <a:defRPr/>
            </a:lvl1pPr>
          </a:lstStyle>
          <a:p>
            <a:r>
              <a:rPr lang="es-ES" dirty="0" smtClean="0"/>
              <a:t>Gráfico 2</a:t>
            </a:r>
            <a:endParaRPr lang="es-ES" dirty="0"/>
          </a:p>
        </p:txBody>
      </p:sp>
      <p:sp>
        <p:nvSpPr>
          <p:cNvPr id="8" name="Marcador de texto 5"/>
          <p:cNvSpPr>
            <a:spLocks noGrp="1"/>
          </p:cNvSpPr>
          <p:nvPr>
            <p:ph type="body" sz="quarter" idx="17" hasCustomPrompt="1"/>
          </p:nvPr>
        </p:nvSpPr>
        <p:spPr>
          <a:xfrm>
            <a:off x="129600" y="620688"/>
            <a:ext cx="11953328" cy="1152550"/>
          </a:xfrm>
          <a:prstGeom prst="rect">
            <a:avLst/>
          </a:prstGeom>
        </p:spPr>
        <p:txBody>
          <a:bodyPr/>
          <a:lstStyle>
            <a:lvl1pPr marL="285750" marR="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400" b="1" baseline="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s-ES" dirty="0" smtClean="0"/>
              <a:t>Se pueden poner dos </a:t>
            </a:r>
            <a:r>
              <a:rPr lang="es-ES" dirty="0" err="1" smtClean="0"/>
              <a:t>bullets</a:t>
            </a:r>
            <a:r>
              <a:rPr lang="es-ES" dirty="0" smtClean="0"/>
              <a:t> de dos líneas cada uno como máximo</a:t>
            </a:r>
          </a:p>
          <a:p>
            <a:pPr marL="285750" marR="0" lvl="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s-ES" dirty="0" smtClean="0"/>
              <a:t>Se pueden poner dos </a:t>
            </a:r>
            <a:r>
              <a:rPr lang="es-ES" dirty="0" err="1" smtClean="0"/>
              <a:t>bullets</a:t>
            </a:r>
            <a:r>
              <a:rPr lang="es-ES" dirty="0" smtClean="0"/>
              <a:t> de dos líneas cada uno como máximo</a:t>
            </a:r>
          </a:p>
          <a:p>
            <a:pPr lvl="0"/>
            <a:endParaRPr lang="es-ES" dirty="0" smtClean="0"/>
          </a:p>
          <a:p>
            <a:pPr lvl="0"/>
            <a:endParaRPr lang="es-ES" dirty="0" smtClean="0"/>
          </a:p>
          <a:p>
            <a:pPr lvl="0"/>
            <a:endParaRPr lang="es-ES" dirty="0" smtClean="0"/>
          </a:p>
          <a:p>
            <a:pPr lvl="0"/>
            <a:endParaRPr lang="es-ES" dirty="0" smtClean="0"/>
          </a:p>
        </p:txBody>
      </p:sp>
      <p:sp>
        <p:nvSpPr>
          <p:cNvPr id="12" name="Marcador de texto 6"/>
          <p:cNvSpPr>
            <a:spLocks noGrp="1"/>
          </p:cNvSpPr>
          <p:nvPr>
            <p:ph type="body" sz="quarter" idx="18" hasCustomPrompt="1"/>
          </p:nvPr>
        </p:nvSpPr>
        <p:spPr>
          <a:xfrm>
            <a:off x="335358" y="5589240"/>
            <a:ext cx="11512800" cy="936104"/>
          </a:xfrm>
          <a:prstGeom prst="rect">
            <a:avLst/>
          </a:prstGeom>
        </p:spPr>
        <p:txBody>
          <a:bodyPr lIns="0" tIns="0" rIns="0" bIns="0" anchor="b"/>
          <a:lstStyle>
            <a:lvl1pPr algn="just">
              <a:spcBef>
                <a:spcPts val="0"/>
              </a:spcBef>
              <a:defRPr sz="1000">
                <a:latin typeface="BdE Neue Helvetica 55 Roman" panose="020B0604020202020204" pitchFamily="34" charset="0"/>
              </a:defRPr>
            </a:lvl1pPr>
          </a:lstStyle>
          <a:p>
            <a:r>
              <a:rPr lang="es-ES" dirty="0" err="1" smtClean="0"/>
              <a:t>Sources</a:t>
            </a:r>
            <a:r>
              <a:rPr lang="es-ES" dirty="0" smtClean="0"/>
              <a:t>: </a:t>
            </a:r>
            <a:r>
              <a:rPr lang="es-ES" dirty="0" err="1"/>
              <a:t>xxxxxxxxxxx</a:t>
            </a:r>
            <a:r>
              <a:rPr lang="es-ES" dirty="0"/>
              <a:t>. </a:t>
            </a:r>
            <a:r>
              <a:rPr lang="es-ES" dirty="0" err="1" smtClean="0"/>
              <a:t>Last</a:t>
            </a:r>
            <a:r>
              <a:rPr lang="es-ES" dirty="0" smtClean="0"/>
              <a:t> </a:t>
            </a:r>
            <a:r>
              <a:rPr lang="es-ES" dirty="0" err="1" smtClean="0"/>
              <a:t>observation</a:t>
            </a:r>
            <a:r>
              <a:rPr lang="es-ES" dirty="0" smtClean="0"/>
              <a:t>: </a:t>
            </a:r>
            <a:r>
              <a:rPr lang="es-ES" dirty="0" err="1"/>
              <a:t>xxxxxx</a:t>
            </a:r>
            <a:endParaRPr lang="es-ES" dirty="0"/>
          </a:p>
          <a:p>
            <a:r>
              <a:rPr lang="es-ES" dirty="0"/>
              <a:t>(a) </a:t>
            </a:r>
            <a:r>
              <a:rPr lang="es-ES" dirty="0" err="1"/>
              <a:t>Xxxxxxxxxxxx</a:t>
            </a:r>
            <a:endParaRPr lang="es-ES" dirty="0"/>
          </a:p>
          <a:p>
            <a:r>
              <a:rPr lang="es-ES" dirty="0"/>
              <a:t>(b) </a:t>
            </a:r>
            <a:r>
              <a:rPr lang="es-ES" dirty="0" err="1" smtClean="0"/>
              <a:t>Xxxxxxxxxxxx</a:t>
            </a:r>
            <a:endParaRPr lang="es-ES" dirty="0"/>
          </a:p>
        </p:txBody>
      </p:sp>
    </p:spTree>
    <p:extLst>
      <p:ext uri="{BB962C8B-B14F-4D97-AF65-F5344CB8AC3E}">
        <p14:creationId xmlns:p14="http://schemas.microsoft.com/office/powerpoint/2010/main" val="24148751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Indice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3" name="Marcador de texto 2"/>
          <p:cNvSpPr>
            <a:spLocks noGrp="1"/>
          </p:cNvSpPr>
          <p:nvPr>
            <p:ph type="body" sz="quarter" idx="10" hasCustomPrompt="1"/>
          </p:nvPr>
        </p:nvSpPr>
        <p:spPr>
          <a:xfrm>
            <a:off x="4120185" y="2205832"/>
            <a:ext cx="7120467" cy="3527425"/>
          </a:xfrm>
          <a:prstGeom prst="rect">
            <a:avLst/>
          </a:prstGeom>
        </p:spPr>
        <p:txBody>
          <a:bodyPr/>
          <a:lstStyle>
            <a:lvl1pPr marL="228600" indent="-228600">
              <a:buFont typeface="+mj-lt"/>
              <a:buAutoNum type="arabicPeriod"/>
              <a:defRPr sz="1200" b="1" baseline="0">
                <a:solidFill>
                  <a:schemeClr val="tx1"/>
                </a:solidFill>
              </a:defRPr>
            </a:lvl1pPr>
          </a:lstStyle>
          <a:p>
            <a:pPr lvl="0"/>
            <a:r>
              <a:rPr lang="es-ES" dirty="0" smtClean="0"/>
              <a:t>Escribe texto enumerado aquí</a:t>
            </a:r>
            <a:endParaRPr lang="es-ES" dirty="0"/>
          </a:p>
        </p:txBody>
      </p:sp>
      <p:sp>
        <p:nvSpPr>
          <p:cNvPr id="2" name="Título 1"/>
          <p:cNvSpPr>
            <a:spLocks noGrp="1"/>
          </p:cNvSpPr>
          <p:nvPr>
            <p:ph type="title" hasCustomPrompt="1"/>
          </p:nvPr>
        </p:nvSpPr>
        <p:spPr>
          <a:xfrm>
            <a:off x="4108347" y="1676899"/>
            <a:ext cx="3047725" cy="421928"/>
          </a:xfrm>
          <a:prstGeom prst="rect">
            <a:avLst/>
          </a:prstGeom>
        </p:spPr>
        <p:txBody>
          <a:bodyPr/>
          <a:lstStyle>
            <a:lvl1pPr>
              <a:defRPr sz="2400" b="1" cap="all" baseline="0">
                <a:solidFill>
                  <a:srgbClr val="B35C48"/>
                </a:solidFill>
              </a:defRPr>
            </a:lvl1pPr>
          </a:lstStyle>
          <a:p>
            <a:r>
              <a:rPr lang="es-ES" dirty="0" smtClean="0"/>
              <a:t>ÍNDICE</a:t>
            </a:r>
            <a:endParaRPr lang="es-ES_tradnl" dirty="0"/>
          </a:p>
        </p:txBody>
      </p:sp>
      <p:sp>
        <p:nvSpPr>
          <p:cNvPr id="5"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INTERNATIONAL AND EUROPEAN RELATIONS</a:t>
            </a:r>
            <a:endParaRPr lang="es-ES_tradnl" dirty="0"/>
          </a:p>
        </p:txBody>
      </p:sp>
    </p:spTree>
    <p:extLst>
      <p:ext uri="{BB962C8B-B14F-4D97-AF65-F5344CB8AC3E}">
        <p14:creationId xmlns:p14="http://schemas.microsoft.com/office/powerpoint/2010/main" val="1890943982"/>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Título 1"/>
          <p:cNvSpPr>
            <a:spLocks noGrp="1"/>
          </p:cNvSpPr>
          <p:nvPr>
            <p:ph type="title" hasCustomPrompt="1"/>
          </p:nvPr>
        </p:nvSpPr>
        <p:spPr>
          <a:xfrm>
            <a:off x="129600" y="54000"/>
            <a:ext cx="11953328" cy="550800"/>
          </a:xfrm>
          <a:prstGeom prst="rect">
            <a:avLst/>
          </a:prstGeom>
        </p:spPr>
        <p:txBody>
          <a:bodyPr/>
          <a:lstStyle>
            <a:lvl1pPr algn="just">
              <a:defRPr sz="1800" b="1" cap="all" baseline="0">
                <a:solidFill>
                  <a:schemeClr val="bg1"/>
                </a:solidFill>
              </a:defRPr>
            </a:lvl1pPr>
          </a:lstStyle>
          <a:p>
            <a:r>
              <a:rPr lang="es-ES_tradnl" dirty="0" smtClean="0"/>
              <a:t>ESCRIBE TÍTULO AQUÍ</a:t>
            </a:r>
            <a:endParaRPr lang="es-ES_tradnl" dirty="0"/>
          </a:p>
        </p:txBody>
      </p:sp>
      <p:sp>
        <p:nvSpPr>
          <p:cNvPr id="3" name="Marcador de gráfico 2"/>
          <p:cNvSpPr>
            <a:spLocks noGrp="1"/>
          </p:cNvSpPr>
          <p:nvPr>
            <p:ph type="chart" sz="quarter" idx="14" hasCustomPrompt="1"/>
          </p:nvPr>
        </p:nvSpPr>
        <p:spPr>
          <a:xfrm>
            <a:off x="335360" y="1845224"/>
            <a:ext cx="3600400" cy="3600000"/>
          </a:xfrm>
          <a:prstGeom prst="rect">
            <a:avLst/>
          </a:prstGeom>
        </p:spPr>
        <p:txBody>
          <a:bodyPr/>
          <a:lstStyle>
            <a:lvl1pPr>
              <a:defRPr/>
            </a:lvl1pPr>
          </a:lstStyle>
          <a:p>
            <a:r>
              <a:rPr lang="es-ES" dirty="0" smtClean="0"/>
              <a:t>Gráfico 1</a:t>
            </a:r>
            <a:endParaRPr lang="es-ES" dirty="0"/>
          </a:p>
        </p:txBody>
      </p:sp>
      <p:sp>
        <p:nvSpPr>
          <p:cNvPr id="7" name="Marcador de gráfico 2"/>
          <p:cNvSpPr>
            <a:spLocks noGrp="1"/>
          </p:cNvSpPr>
          <p:nvPr>
            <p:ph type="chart" sz="quarter" idx="15" hasCustomPrompt="1"/>
          </p:nvPr>
        </p:nvSpPr>
        <p:spPr>
          <a:xfrm>
            <a:off x="4306064" y="1845224"/>
            <a:ext cx="3600400" cy="3600000"/>
          </a:xfrm>
          <a:prstGeom prst="rect">
            <a:avLst/>
          </a:prstGeom>
        </p:spPr>
        <p:txBody>
          <a:bodyPr/>
          <a:lstStyle>
            <a:lvl1pPr>
              <a:defRPr baseline="0"/>
            </a:lvl1pPr>
          </a:lstStyle>
          <a:p>
            <a:r>
              <a:rPr lang="es-ES" dirty="0" smtClean="0"/>
              <a:t>Gráfico 2</a:t>
            </a:r>
            <a:endParaRPr lang="es-ES" dirty="0"/>
          </a:p>
        </p:txBody>
      </p:sp>
      <p:sp>
        <p:nvSpPr>
          <p:cNvPr id="8" name="Marcador de gráfico 2"/>
          <p:cNvSpPr>
            <a:spLocks noGrp="1"/>
          </p:cNvSpPr>
          <p:nvPr>
            <p:ph type="chart" sz="quarter" idx="16" hasCustomPrompt="1"/>
          </p:nvPr>
        </p:nvSpPr>
        <p:spPr>
          <a:xfrm>
            <a:off x="8256240" y="1845224"/>
            <a:ext cx="3600400" cy="3600000"/>
          </a:xfrm>
          <a:prstGeom prst="rect">
            <a:avLst/>
          </a:prstGeom>
        </p:spPr>
        <p:txBody>
          <a:bodyPr/>
          <a:lstStyle>
            <a:lvl1pPr>
              <a:defRPr/>
            </a:lvl1pPr>
          </a:lstStyle>
          <a:p>
            <a:r>
              <a:rPr lang="es-ES" dirty="0" smtClean="0"/>
              <a:t>Gráfico 3</a:t>
            </a:r>
            <a:endParaRPr lang="es-ES" dirty="0"/>
          </a:p>
        </p:txBody>
      </p:sp>
      <p:sp>
        <p:nvSpPr>
          <p:cNvPr id="12" name="Marcador de texto 5"/>
          <p:cNvSpPr>
            <a:spLocks noGrp="1"/>
          </p:cNvSpPr>
          <p:nvPr>
            <p:ph type="body" sz="quarter" idx="18" hasCustomPrompt="1"/>
          </p:nvPr>
        </p:nvSpPr>
        <p:spPr>
          <a:xfrm>
            <a:off x="129600" y="620688"/>
            <a:ext cx="11953328" cy="1152550"/>
          </a:xfrm>
          <a:prstGeom prst="rect">
            <a:avLst/>
          </a:prstGeom>
        </p:spPr>
        <p:txBody>
          <a:bodyPr/>
          <a:lstStyle>
            <a:lvl1pPr marL="285750" marR="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400" b="1" baseline="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s-ES" dirty="0" smtClean="0"/>
              <a:t>Se pueden poner dos </a:t>
            </a:r>
            <a:r>
              <a:rPr lang="es-ES" dirty="0" err="1" smtClean="0"/>
              <a:t>bullets</a:t>
            </a:r>
            <a:r>
              <a:rPr lang="es-ES" dirty="0" smtClean="0"/>
              <a:t> de dos líneas cada uno como máximo</a:t>
            </a:r>
          </a:p>
          <a:p>
            <a:pPr marL="285750" marR="0" lvl="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s-ES" dirty="0" smtClean="0"/>
              <a:t>Se pueden poner dos </a:t>
            </a:r>
            <a:r>
              <a:rPr lang="es-ES" dirty="0" err="1" smtClean="0"/>
              <a:t>bullets</a:t>
            </a:r>
            <a:r>
              <a:rPr lang="es-ES" dirty="0" smtClean="0"/>
              <a:t> de dos líneas cada uno como máximo</a:t>
            </a:r>
          </a:p>
          <a:p>
            <a:pPr lvl="0"/>
            <a:endParaRPr lang="es-ES" dirty="0" smtClean="0"/>
          </a:p>
          <a:p>
            <a:pPr lvl="0"/>
            <a:endParaRPr lang="es-ES" dirty="0" smtClean="0"/>
          </a:p>
          <a:p>
            <a:pPr lvl="0"/>
            <a:endParaRPr lang="es-ES" dirty="0" smtClean="0"/>
          </a:p>
          <a:p>
            <a:pPr lvl="0"/>
            <a:endParaRPr lang="es-ES" dirty="0" smtClean="0"/>
          </a:p>
        </p:txBody>
      </p:sp>
      <p:sp>
        <p:nvSpPr>
          <p:cNvPr id="11" name="Marcador de texto 6"/>
          <p:cNvSpPr>
            <a:spLocks noGrp="1"/>
          </p:cNvSpPr>
          <p:nvPr>
            <p:ph type="body" sz="quarter" idx="19" hasCustomPrompt="1"/>
          </p:nvPr>
        </p:nvSpPr>
        <p:spPr>
          <a:xfrm>
            <a:off x="335358" y="5589240"/>
            <a:ext cx="11512800" cy="936104"/>
          </a:xfrm>
          <a:prstGeom prst="rect">
            <a:avLst/>
          </a:prstGeom>
        </p:spPr>
        <p:txBody>
          <a:bodyPr lIns="0" tIns="0" rIns="0" bIns="0" anchor="b"/>
          <a:lstStyle>
            <a:lvl1pPr algn="just">
              <a:spcBef>
                <a:spcPts val="0"/>
              </a:spcBef>
              <a:defRPr sz="1000" baseline="0">
                <a:latin typeface="BdE Neue Helvetica 55 Roman" panose="020B0604020202020204" pitchFamily="34" charset="0"/>
              </a:defRPr>
            </a:lvl1pPr>
          </a:lstStyle>
          <a:p>
            <a:r>
              <a:rPr lang="es-ES" dirty="0" err="1" smtClean="0"/>
              <a:t>Sources</a:t>
            </a:r>
            <a:r>
              <a:rPr lang="es-ES" dirty="0" smtClean="0"/>
              <a:t>: </a:t>
            </a:r>
            <a:r>
              <a:rPr lang="es-ES" dirty="0" err="1"/>
              <a:t>xxxxxxxxxxx</a:t>
            </a:r>
            <a:r>
              <a:rPr lang="es-ES" dirty="0"/>
              <a:t>. </a:t>
            </a:r>
            <a:r>
              <a:rPr lang="es-ES" dirty="0" err="1" smtClean="0"/>
              <a:t>Last</a:t>
            </a:r>
            <a:r>
              <a:rPr lang="es-ES" dirty="0" smtClean="0"/>
              <a:t> </a:t>
            </a:r>
            <a:r>
              <a:rPr lang="es-ES" dirty="0" err="1" smtClean="0"/>
              <a:t>observation</a:t>
            </a:r>
            <a:r>
              <a:rPr lang="es-ES" dirty="0" smtClean="0"/>
              <a:t>: </a:t>
            </a:r>
            <a:r>
              <a:rPr lang="es-ES" dirty="0" err="1"/>
              <a:t>xxxxxx</a:t>
            </a:r>
            <a:endParaRPr lang="es-ES" dirty="0"/>
          </a:p>
          <a:p>
            <a:r>
              <a:rPr lang="es-ES" dirty="0"/>
              <a:t>(a) </a:t>
            </a:r>
            <a:r>
              <a:rPr lang="es-ES" dirty="0" err="1"/>
              <a:t>Xxxxxxxxxxxx</a:t>
            </a:r>
            <a:endParaRPr lang="es-ES" dirty="0"/>
          </a:p>
          <a:p>
            <a:r>
              <a:rPr lang="es-ES" dirty="0"/>
              <a:t>(b) </a:t>
            </a:r>
            <a:r>
              <a:rPr lang="es-ES" dirty="0" err="1" smtClean="0"/>
              <a:t>Xxxxxxxxxxxx</a:t>
            </a:r>
            <a:endParaRPr lang="es-ES" dirty="0"/>
          </a:p>
        </p:txBody>
      </p:sp>
    </p:spTree>
    <p:extLst>
      <p:ext uri="{BB962C8B-B14F-4D97-AF65-F5344CB8AC3E}">
        <p14:creationId xmlns:p14="http://schemas.microsoft.com/office/powerpoint/2010/main" val="38037546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Cierre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1324" y="3182222"/>
            <a:ext cx="5348651" cy="969498"/>
          </a:xfrm>
          <a:prstGeom prst="rect">
            <a:avLst/>
          </a:prstGeom>
        </p:spPr>
        <p:txBody>
          <a:bodyPr/>
          <a:lstStyle>
            <a:lvl1pPr>
              <a:defRPr sz="2000" cap="none" baseline="0">
                <a:solidFill>
                  <a:schemeClr val="tx1"/>
                </a:solidFill>
                <a:latin typeface="BdE Neue Helvetica 55 Roman" panose="020B0604020202020204" pitchFamily="34" charset="0"/>
              </a:defRPr>
            </a:lvl1pPr>
          </a:lstStyle>
          <a:p>
            <a:r>
              <a:rPr lang="es-ES" dirty="0" smtClean="0"/>
              <a:t>GRACIAS POR SU ATENCIÓN</a:t>
            </a:r>
            <a:endParaRPr lang="es-ES_tradnl" dirty="0"/>
          </a:p>
        </p:txBody>
      </p:sp>
    </p:spTree>
    <p:extLst>
      <p:ext uri="{BB962C8B-B14F-4D97-AF65-F5344CB8AC3E}">
        <p14:creationId xmlns:p14="http://schemas.microsoft.com/office/powerpoint/2010/main" val="359941890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9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Contenido_2">
    <p:spTree>
      <p:nvGrpSpPr>
        <p:cNvPr id="1" name=""/>
        <p:cNvGrpSpPr/>
        <p:nvPr/>
      </p:nvGrpSpPr>
      <p:grpSpPr>
        <a:xfrm>
          <a:off x="0" y="0"/>
          <a:ext cx="0" cy="0"/>
          <a:chOff x="0" y="0"/>
          <a:chExt cx="0" cy="0"/>
        </a:xfrm>
      </p:grpSpPr>
      <p:sp>
        <p:nvSpPr>
          <p:cNvPr id="10" name="Marcador de posición de imagen 9"/>
          <p:cNvSpPr>
            <a:spLocks noGrp="1"/>
          </p:cNvSpPr>
          <p:nvPr>
            <p:ph type="pic" sz="quarter" idx="10"/>
          </p:nvPr>
        </p:nvSpPr>
        <p:spPr>
          <a:xfrm>
            <a:off x="-21" y="1219366"/>
            <a:ext cx="5553533" cy="2808479"/>
          </a:xfrm>
          <a:prstGeom prst="rect">
            <a:avLst/>
          </a:prstGeom>
        </p:spPr>
        <p:txBody>
          <a:bodyPr/>
          <a:lstStyle>
            <a:lvl1pPr>
              <a:defRPr sz="1600"/>
            </a:lvl1pPr>
          </a:lstStyle>
          <a:p>
            <a:endParaRPr lang="es-ES"/>
          </a:p>
        </p:txBody>
      </p:sp>
      <p:sp>
        <p:nvSpPr>
          <p:cNvPr id="8"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5" name="Marcador de texto 4"/>
          <p:cNvSpPr>
            <a:spLocks noGrp="1"/>
          </p:cNvSpPr>
          <p:nvPr>
            <p:ph type="body" sz="quarter" idx="14" hasCustomPrompt="1"/>
          </p:nvPr>
        </p:nvSpPr>
        <p:spPr>
          <a:xfrm>
            <a:off x="1391477" y="4221088"/>
            <a:ext cx="4162656" cy="1511300"/>
          </a:xfrm>
          <a:prstGeom prst="rect">
            <a:avLst/>
          </a:prstGeom>
        </p:spPr>
        <p:txBody>
          <a:bodyPr/>
          <a:lstStyle>
            <a:lvl1pPr algn="r">
              <a:defRPr sz="2400" b="1" baseline="0">
                <a:solidFill>
                  <a:srgbClr val="B35C48"/>
                </a:solidFill>
              </a:defRPr>
            </a:lvl1pPr>
          </a:lstStyle>
          <a:p>
            <a:pPr lvl="0"/>
            <a:r>
              <a:rPr lang="es-ES" dirty="0" smtClean="0"/>
              <a:t>Escriba texto destacado aquí</a:t>
            </a:r>
            <a:endParaRPr lang="es-ES" dirty="0"/>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2"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1"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7"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6" name="Marcador de contenido 2"/>
          <p:cNvSpPr>
            <a:spLocks noGrp="1"/>
          </p:cNvSpPr>
          <p:nvPr>
            <p:ph sz="quarter" idx="17"/>
          </p:nvPr>
        </p:nvSpPr>
        <p:spPr>
          <a:xfrm>
            <a:off x="5809976" y="1202915"/>
            <a:ext cx="5948389" cy="483612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216374634"/>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Relaciones internacionales y </a:t>
            </a:r>
            <a:r>
              <a:rPr lang="es-ES" dirty="0" err="1" smtClean="0"/>
              <a:t>eruropeas</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73343933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Indice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3" name="Marcador de texto 2"/>
          <p:cNvSpPr>
            <a:spLocks noGrp="1"/>
          </p:cNvSpPr>
          <p:nvPr>
            <p:ph type="body" sz="quarter" idx="10" hasCustomPrompt="1"/>
          </p:nvPr>
        </p:nvSpPr>
        <p:spPr>
          <a:xfrm>
            <a:off x="4120185" y="2205832"/>
            <a:ext cx="7120467" cy="3527425"/>
          </a:xfrm>
          <a:prstGeom prst="rect">
            <a:avLst/>
          </a:prstGeom>
        </p:spPr>
        <p:txBody>
          <a:bodyPr/>
          <a:lstStyle>
            <a:lvl1pPr marL="228600" indent="-228600">
              <a:buFont typeface="+mj-lt"/>
              <a:buAutoNum type="arabicPeriod"/>
              <a:defRPr sz="1200" b="1" baseline="0">
                <a:solidFill>
                  <a:schemeClr val="tx1"/>
                </a:solidFill>
              </a:defRPr>
            </a:lvl1pPr>
          </a:lstStyle>
          <a:p>
            <a:pPr lvl="0"/>
            <a:r>
              <a:rPr lang="es-ES" dirty="0" smtClean="0"/>
              <a:t>Escribe texto enumerado aquí</a:t>
            </a:r>
            <a:endParaRPr lang="es-ES" dirty="0"/>
          </a:p>
        </p:txBody>
      </p:sp>
      <p:sp>
        <p:nvSpPr>
          <p:cNvPr id="2" name="Título 1"/>
          <p:cNvSpPr>
            <a:spLocks noGrp="1"/>
          </p:cNvSpPr>
          <p:nvPr>
            <p:ph type="title" hasCustomPrompt="1"/>
          </p:nvPr>
        </p:nvSpPr>
        <p:spPr>
          <a:xfrm>
            <a:off x="4108347" y="1676899"/>
            <a:ext cx="3047725" cy="421928"/>
          </a:xfrm>
          <a:prstGeom prst="rect">
            <a:avLst/>
          </a:prstGeom>
        </p:spPr>
        <p:txBody>
          <a:bodyPr/>
          <a:lstStyle>
            <a:lvl1pPr>
              <a:defRPr sz="2400" b="1" cap="all" baseline="0">
                <a:solidFill>
                  <a:srgbClr val="B35C48"/>
                </a:solidFill>
              </a:defRPr>
            </a:lvl1pPr>
          </a:lstStyle>
          <a:p>
            <a:r>
              <a:rPr lang="es-ES" dirty="0" smtClean="0"/>
              <a:t>ÍNDICE</a:t>
            </a:r>
            <a:endParaRPr lang="es-ES_tradnl" dirty="0"/>
          </a:p>
        </p:txBody>
      </p:sp>
      <p:sp>
        <p:nvSpPr>
          <p:cNvPr id="5"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INTERNATIONAL AND EUROPEAN RELATIONS</a:t>
            </a:r>
            <a:endParaRPr lang="es-ES_tradnl" dirty="0"/>
          </a:p>
        </p:txBody>
      </p:sp>
    </p:spTree>
    <p:extLst>
      <p:ext uri="{BB962C8B-B14F-4D97-AF65-F5344CB8AC3E}">
        <p14:creationId xmlns:p14="http://schemas.microsoft.com/office/powerpoint/2010/main" val="675001694"/>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52872"/>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10" name="Título 1"/>
          <p:cNvSpPr>
            <a:spLocks noGrp="1"/>
          </p:cNvSpPr>
          <p:nvPr>
            <p:ph type="title" hasCustomPrompt="1"/>
          </p:nvPr>
        </p:nvSpPr>
        <p:spPr>
          <a:xfrm>
            <a:off x="292326" y="44624"/>
            <a:ext cx="11519157" cy="552417"/>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836712"/>
            <a:ext cx="11407572" cy="530323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82019651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Cierre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1324" y="3182222"/>
            <a:ext cx="5348651" cy="969498"/>
          </a:xfrm>
          <a:prstGeom prst="rect">
            <a:avLst/>
          </a:prstGeom>
        </p:spPr>
        <p:txBody>
          <a:bodyPr/>
          <a:lstStyle>
            <a:lvl1pPr>
              <a:defRPr sz="2000" cap="none" baseline="0">
                <a:solidFill>
                  <a:schemeClr val="tx1"/>
                </a:solidFill>
                <a:latin typeface="BdE Neue Helvetica 55 Roman" panose="020B0604020202020204" pitchFamily="34" charset="0"/>
              </a:defRPr>
            </a:lvl1pPr>
          </a:lstStyle>
          <a:p>
            <a:r>
              <a:rPr lang="es-ES" dirty="0" smtClean="0"/>
              <a:t>GRACIAS POR SU ATENCIÓN</a:t>
            </a:r>
            <a:endParaRPr lang="es-ES_tradnl" dirty="0"/>
          </a:p>
        </p:txBody>
      </p:sp>
    </p:spTree>
    <p:extLst>
      <p:ext uri="{BB962C8B-B14F-4D97-AF65-F5344CB8AC3E}">
        <p14:creationId xmlns:p14="http://schemas.microsoft.com/office/powerpoint/2010/main" val="321906836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93">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1233325"/>
            <a:ext cx="11407572" cy="4906626"/>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18871084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Contenido_2">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osición de imagen 9"/>
          <p:cNvSpPr>
            <a:spLocks noGrp="1"/>
          </p:cNvSpPr>
          <p:nvPr>
            <p:ph type="pic" sz="quarter" idx="10"/>
          </p:nvPr>
        </p:nvSpPr>
        <p:spPr>
          <a:xfrm>
            <a:off x="-21" y="1256860"/>
            <a:ext cx="5553533" cy="2808479"/>
          </a:xfrm>
          <a:prstGeom prst="rect">
            <a:avLst/>
          </a:prstGeom>
        </p:spPr>
        <p:txBody>
          <a:bodyPr/>
          <a:lstStyle>
            <a:lvl1pPr>
              <a:defRPr sz="1600"/>
            </a:lvl1pPr>
          </a:lstStyle>
          <a:p>
            <a:endParaRPr lang="es-ES"/>
          </a:p>
        </p:txBody>
      </p:sp>
      <p:sp>
        <p:nvSpPr>
          <p:cNvPr id="8"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5" name="Marcador de texto 4"/>
          <p:cNvSpPr>
            <a:spLocks noGrp="1"/>
          </p:cNvSpPr>
          <p:nvPr>
            <p:ph type="body" sz="quarter" idx="14" hasCustomPrompt="1"/>
          </p:nvPr>
        </p:nvSpPr>
        <p:spPr>
          <a:xfrm>
            <a:off x="1991543" y="4293096"/>
            <a:ext cx="3562589" cy="1511300"/>
          </a:xfrm>
          <a:prstGeom prst="rect">
            <a:avLst/>
          </a:prstGeom>
        </p:spPr>
        <p:txBody>
          <a:bodyPr/>
          <a:lstStyle>
            <a:lvl1pPr algn="r">
              <a:defRPr sz="2400" b="1" baseline="0">
                <a:solidFill>
                  <a:srgbClr val="B35C48"/>
                </a:solidFill>
              </a:defRPr>
            </a:lvl1pPr>
          </a:lstStyle>
          <a:p>
            <a:pPr lvl="0"/>
            <a:r>
              <a:rPr lang="es-ES" dirty="0" smtClean="0"/>
              <a:t>Escriba texto destacado aquí</a:t>
            </a:r>
            <a:endParaRPr lang="es-ES" dirty="0"/>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1"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5"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2" name="Marcador de contenido 2"/>
          <p:cNvSpPr>
            <a:spLocks noGrp="1"/>
          </p:cNvSpPr>
          <p:nvPr>
            <p:ph sz="quarter" idx="17"/>
          </p:nvPr>
        </p:nvSpPr>
        <p:spPr>
          <a:xfrm>
            <a:off x="5879975" y="1241806"/>
            <a:ext cx="5942797" cy="483612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9789852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32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Contenido_3">
    <p:spTree>
      <p:nvGrpSpPr>
        <p:cNvPr id="1" name=""/>
        <p:cNvGrpSpPr/>
        <p:nvPr/>
      </p:nvGrpSpPr>
      <p:grpSpPr>
        <a:xfrm>
          <a:off x="0" y="0"/>
          <a:ext cx="0" cy="0"/>
          <a:chOff x="0" y="0"/>
          <a:chExt cx="0" cy="0"/>
        </a:xfrm>
      </p:grpSpPr>
      <p:cxnSp>
        <p:nvCxnSpPr>
          <p:cNvPr id="8" name="Conector recto 7" descr=" " title=" "/>
          <p:cNvCxnSpPr/>
          <p:nvPr userDrawn="1"/>
        </p:nvCxnSpPr>
        <p:spPr>
          <a:xfrm>
            <a:off x="2745405" y="1772816"/>
            <a:ext cx="0" cy="3736878"/>
          </a:xfrm>
          <a:prstGeom prst="line">
            <a:avLst/>
          </a:prstGeom>
          <a:ln>
            <a:solidFill>
              <a:srgbClr val="B35C48"/>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724292" y="2492896"/>
            <a:ext cx="4042227" cy="195529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 name="Marcador de texto 6"/>
          <p:cNvSpPr>
            <a:spLocks noGrp="1"/>
          </p:cNvSpPr>
          <p:nvPr>
            <p:ph type="body" sz="quarter" idx="10" hasCustomPrompt="1"/>
          </p:nvPr>
        </p:nvSpPr>
        <p:spPr>
          <a:xfrm>
            <a:off x="977684" y="2646777"/>
            <a:ext cx="3552627" cy="1655762"/>
          </a:xfrm>
          <a:prstGeom prst="rect">
            <a:avLst/>
          </a:prstGeom>
        </p:spPr>
        <p:txBody>
          <a:bodyPr anchor="ctr"/>
          <a:lstStyle>
            <a:lvl1pPr algn="ctr">
              <a:defRPr sz="1800" b="1">
                <a:solidFill>
                  <a:schemeClr val="tx1"/>
                </a:solidFill>
              </a:defRPr>
            </a:lvl1pPr>
          </a:lstStyle>
          <a:p>
            <a:pPr lvl="0"/>
            <a:r>
              <a:rPr lang="es-ES_tradnl" smtClean="0"/>
              <a:t>Texto destacado</a:t>
            </a:r>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7" name="Marcador de contenido 2"/>
          <p:cNvSpPr>
            <a:spLocks noGrp="1"/>
          </p:cNvSpPr>
          <p:nvPr>
            <p:ph sz="quarter" idx="17"/>
          </p:nvPr>
        </p:nvSpPr>
        <p:spPr>
          <a:xfrm>
            <a:off x="5519936" y="1538052"/>
            <a:ext cx="6291548" cy="453595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2069475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8"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INTERNATIONAL AND EUROPEAN RELATIONS</a:t>
            </a:r>
            <a:endParaRPr lang="es-ES_tradnl" dirty="0"/>
          </a:p>
        </p:txBody>
      </p:sp>
      <p:sp>
        <p:nvSpPr>
          <p:cNvPr id="1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1233325"/>
            <a:ext cx="11407572" cy="4906626"/>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55702260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6924"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Contenido_4">
    <p:spTree>
      <p:nvGrpSpPr>
        <p:cNvPr id="1" name=""/>
        <p:cNvGrpSpPr/>
        <p:nvPr/>
      </p:nvGrpSpPr>
      <p:grpSpPr>
        <a:xfrm>
          <a:off x="0" y="0"/>
          <a:ext cx="0" cy="0"/>
          <a:chOff x="0" y="0"/>
          <a:chExt cx="0" cy="0"/>
        </a:xfrm>
      </p:grpSpPr>
      <p:sp>
        <p:nvSpPr>
          <p:cNvPr id="3" name="Rectángulo 2" descr=" " title=" "/>
          <p:cNvSpPr/>
          <p:nvPr userDrawn="1"/>
        </p:nvSpPr>
        <p:spPr>
          <a:xfrm>
            <a:off x="6360359" y="1792907"/>
            <a:ext cx="5472609" cy="4106195"/>
          </a:xfrm>
          <a:prstGeom prst="rect">
            <a:avLst/>
          </a:prstGeom>
          <a:solidFill>
            <a:srgbClr val="D9D9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800"/>
          </a:p>
        </p:txBody>
      </p:sp>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posición de imagen 7"/>
          <p:cNvSpPr>
            <a:spLocks noGrp="1"/>
          </p:cNvSpPr>
          <p:nvPr>
            <p:ph type="pic" sz="quarter" idx="10"/>
          </p:nvPr>
        </p:nvSpPr>
        <p:spPr>
          <a:xfrm>
            <a:off x="6744669" y="2082727"/>
            <a:ext cx="4703233" cy="3529012"/>
          </a:xfrm>
          <a:prstGeom prst="rect">
            <a:avLst/>
          </a:prstGeom>
        </p:spPr>
        <p:txBody>
          <a:bodyPr/>
          <a:lstStyle>
            <a:lvl1pPr>
              <a:defRPr sz="1600"/>
            </a:lvl1pPr>
          </a:lstStyle>
          <a:p>
            <a:endParaRPr lang="es-ES"/>
          </a:p>
        </p:txBody>
      </p:sp>
      <p:sp>
        <p:nvSpPr>
          <p:cNvPr id="11" name="Marcador de texto 3"/>
          <p:cNvSpPr>
            <a:spLocks noGrp="1"/>
          </p:cNvSpPr>
          <p:nvPr>
            <p:ph type="body" sz="quarter" idx="14"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8"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2" name="Marcador de contenido 2"/>
          <p:cNvSpPr>
            <a:spLocks noGrp="1"/>
          </p:cNvSpPr>
          <p:nvPr>
            <p:ph sz="quarter" idx="17"/>
          </p:nvPr>
        </p:nvSpPr>
        <p:spPr>
          <a:xfrm>
            <a:off x="421378" y="1775044"/>
            <a:ext cx="5615250" cy="4124057"/>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4905976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Contenido_5">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8" name="Conector recto 7" descr=" " title=" "/>
          <p:cNvCxnSpPr/>
          <p:nvPr userDrawn="1"/>
        </p:nvCxnSpPr>
        <p:spPr>
          <a:xfrm flipV="1">
            <a:off x="6096000" y="1484784"/>
            <a:ext cx="0" cy="4404114"/>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1800813" y="3506806"/>
            <a:ext cx="8580156" cy="56374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12"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 name="Marcador de texto 2"/>
          <p:cNvSpPr>
            <a:spLocks noGrp="1"/>
          </p:cNvSpPr>
          <p:nvPr>
            <p:ph type="body" sz="quarter" idx="10" hasCustomPrompt="1"/>
          </p:nvPr>
        </p:nvSpPr>
        <p:spPr>
          <a:xfrm>
            <a:off x="527052" y="1772493"/>
            <a:ext cx="4895849" cy="288083"/>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14" name="Marcador de texto 13"/>
          <p:cNvSpPr>
            <a:spLocks noGrp="1"/>
          </p:cNvSpPr>
          <p:nvPr>
            <p:ph type="body" sz="quarter" idx="11"/>
          </p:nvPr>
        </p:nvSpPr>
        <p:spPr>
          <a:xfrm>
            <a:off x="527052" y="2060576"/>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6" name="Marcador de texto 2"/>
          <p:cNvSpPr>
            <a:spLocks noGrp="1"/>
          </p:cNvSpPr>
          <p:nvPr>
            <p:ph type="body" sz="quarter" idx="12" hasCustomPrompt="1"/>
          </p:nvPr>
        </p:nvSpPr>
        <p:spPr>
          <a:xfrm>
            <a:off x="6769101" y="1773240"/>
            <a:ext cx="4991528" cy="28287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18" name="Marcador de texto 13"/>
          <p:cNvSpPr>
            <a:spLocks noGrp="1"/>
          </p:cNvSpPr>
          <p:nvPr>
            <p:ph type="body" sz="quarter" idx="13"/>
          </p:nvPr>
        </p:nvSpPr>
        <p:spPr>
          <a:xfrm>
            <a:off x="6768075" y="2060576"/>
            <a:ext cx="4988622"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9" name="Marcador de texto 2"/>
          <p:cNvSpPr>
            <a:spLocks noGrp="1"/>
          </p:cNvSpPr>
          <p:nvPr>
            <p:ph type="body" sz="quarter" idx="14" hasCustomPrompt="1"/>
          </p:nvPr>
        </p:nvSpPr>
        <p:spPr>
          <a:xfrm>
            <a:off x="587493" y="4506538"/>
            <a:ext cx="4895849" cy="283076"/>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20" name="Marcador de texto 13"/>
          <p:cNvSpPr>
            <a:spLocks noGrp="1"/>
          </p:cNvSpPr>
          <p:nvPr>
            <p:ph type="body" sz="quarter" idx="15"/>
          </p:nvPr>
        </p:nvSpPr>
        <p:spPr>
          <a:xfrm>
            <a:off x="587493" y="4803950"/>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1" name="Marcador de texto 2"/>
          <p:cNvSpPr>
            <a:spLocks noGrp="1"/>
          </p:cNvSpPr>
          <p:nvPr>
            <p:ph type="body" sz="quarter" idx="16" hasCustomPrompt="1"/>
          </p:nvPr>
        </p:nvSpPr>
        <p:spPr>
          <a:xfrm>
            <a:off x="6765169" y="4507283"/>
            <a:ext cx="4991528" cy="28233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22" name="Marcador de texto 13"/>
          <p:cNvSpPr>
            <a:spLocks noGrp="1"/>
          </p:cNvSpPr>
          <p:nvPr>
            <p:ph type="body" sz="quarter" idx="17"/>
          </p:nvPr>
        </p:nvSpPr>
        <p:spPr>
          <a:xfrm>
            <a:off x="6764143" y="4803950"/>
            <a:ext cx="4992554"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3" name="Marcador de texto 2"/>
          <p:cNvSpPr>
            <a:spLocks noGrp="1"/>
          </p:cNvSpPr>
          <p:nvPr>
            <p:ph type="body" sz="quarter" idx="18" hasCustomPrompt="1"/>
          </p:nvPr>
        </p:nvSpPr>
        <p:spPr>
          <a:xfrm>
            <a:off x="1800811" y="3636808"/>
            <a:ext cx="8567511" cy="360363"/>
          </a:xfrm>
          <a:prstGeom prst="rect">
            <a:avLst/>
          </a:prstGeom>
        </p:spPr>
        <p:txBody>
          <a:bodyPr/>
          <a:lstStyle>
            <a:lvl1pPr algn="ctr">
              <a:defRPr sz="1800" b="1">
                <a:solidFill>
                  <a:schemeClr val="tx1"/>
                </a:solidFill>
              </a:defRPr>
            </a:lvl1pPr>
          </a:lstStyle>
          <a:p>
            <a:pPr lvl="0"/>
            <a:r>
              <a:rPr lang="es-ES" smtClean="0"/>
              <a:t>TÍTULO</a:t>
            </a:r>
            <a:endParaRPr lang="es-ES"/>
          </a:p>
        </p:txBody>
      </p:sp>
      <p:sp>
        <p:nvSpPr>
          <p:cNvPr id="24" name="Marcador de texto 3"/>
          <p:cNvSpPr>
            <a:spLocks noGrp="1"/>
          </p:cNvSpPr>
          <p:nvPr>
            <p:ph type="body" sz="quarter" idx="20"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7" name="Marcador de texto 4"/>
          <p:cNvSpPr>
            <a:spLocks noGrp="1"/>
          </p:cNvSpPr>
          <p:nvPr>
            <p:ph type="body" sz="quarter" idx="2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301614015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Contenido_6">
    <p:spTree>
      <p:nvGrpSpPr>
        <p:cNvPr id="1" name=""/>
        <p:cNvGrpSpPr/>
        <p:nvPr/>
      </p:nvGrpSpPr>
      <p:grpSpPr>
        <a:xfrm>
          <a:off x="0" y="0"/>
          <a:ext cx="0" cy="0"/>
          <a:chOff x="0" y="0"/>
          <a:chExt cx="0" cy="0"/>
        </a:xfrm>
      </p:grpSpPr>
      <p:sp>
        <p:nvSpPr>
          <p:cNvPr id="24" name="Rectángulo 23" descr=" " title=" "/>
          <p:cNvSpPr/>
          <p:nvPr userDrawn="1"/>
        </p:nvSpPr>
        <p:spPr>
          <a:xfrm>
            <a:off x="5711958" y="1254149"/>
            <a:ext cx="5664629"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27" name="Rectángulo 26" descr=" " title=" "/>
          <p:cNvSpPr/>
          <p:nvPr userDrawn="1"/>
        </p:nvSpPr>
        <p:spPr>
          <a:xfrm>
            <a:off x="719668" y="5559554"/>
            <a:ext cx="5627707"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5" name="Marcador de posición de imagen 4"/>
          <p:cNvSpPr>
            <a:spLocks noGrp="1"/>
          </p:cNvSpPr>
          <p:nvPr>
            <p:ph type="pic" sz="quarter" idx="10"/>
          </p:nvPr>
        </p:nvSpPr>
        <p:spPr>
          <a:xfrm>
            <a:off x="697039" y="1259116"/>
            <a:ext cx="5001684" cy="1911350"/>
          </a:xfrm>
          <a:prstGeom prst="rect">
            <a:avLst/>
          </a:prstGeom>
        </p:spPr>
        <p:txBody>
          <a:bodyPr/>
          <a:lstStyle>
            <a:lvl1pPr>
              <a:defRPr sz="1600"/>
            </a:lvl1pPr>
          </a:lstStyle>
          <a:p>
            <a:endParaRPr lang="es-ES"/>
          </a:p>
        </p:txBody>
      </p:sp>
      <p:sp>
        <p:nvSpPr>
          <p:cNvPr id="7" name="Marcador de posición de imagen 6"/>
          <p:cNvSpPr>
            <a:spLocks noGrp="1"/>
          </p:cNvSpPr>
          <p:nvPr>
            <p:ph type="pic" sz="quarter" idx="11"/>
          </p:nvPr>
        </p:nvSpPr>
        <p:spPr>
          <a:xfrm>
            <a:off x="6347387" y="4076600"/>
            <a:ext cx="5029200" cy="1944688"/>
          </a:xfrm>
          <a:prstGeom prst="rect">
            <a:avLst/>
          </a:prstGeom>
        </p:spPr>
        <p:txBody>
          <a:bodyPr/>
          <a:lstStyle>
            <a:lvl1pPr>
              <a:defRPr sz="1600"/>
            </a:lvl1pPr>
          </a:lstStyle>
          <a:p>
            <a:endParaRPr lang="es-ES"/>
          </a:p>
        </p:txBody>
      </p:sp>
      <p:sp>
        <p:nvSpPr>
          <p:cNvPr id="14"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3"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texto 2"/>
          <p:cNvSpPr>
            <a:spLocks noGrp="1"/>
          </p:cNvSpPr>
          <p:nvPr>
            <p:ph type="body" sz="quarter" idx="18" hasCustomPrompt="1"/>
          </p:nvPr>
        </p:nvSpPr>
        <p:spPr>
          <a:xfrm>
            <a:off x="719667" y="5636874"/>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8" name="Marcador de texto 2"/>
          <p:cNvSpPr>
            <a:spLocks noGrp="1"/>
          </p:cNvSpPr>
          <p:nvPr>
            <p:ph type="body" sz="quarter" idx="19" hasCustomPrompt="1"/>
          </p:nvPr>
        </p:nvSpPr>
        <p:spPr>
          <a:xfrm>
            <a:off x="5740806" y="1323589"/>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9" name="Marcador de texto 3"/>
          <p:cNvSpPr>
            <a:spLocks noGrp="1"/>
          </p:cNvSpPr>
          <p:nvPr>
            <p:ph type="body" sz="quarter" idx="21" hasCustomPrompt="1"/>
          </p:nvPr>
        </p:nvSpPr>
        <p:spPr>
          <a:xfrm>
            <a:off x="292329" y="440739"/>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5" name="Marcador de texto 4"/>
          <p:cNvSpPr>
            <a:spLocks noGrp="1"/>
          </p:cNvSpPr>
          <p:nvPr>
            <p:ph type="body" sz="quarter" idx="24"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6"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20" name="Marcador de contenido 2"/>
          <p:cNvSpPr>
            <a:spLocks noGrp="1"/>
          </p:cNvSpPr>
          <p:nvPr>
            <p:ph sz="quarter" idx="17"/>
          </p:nvPr>
        </p:nvSpPr>
        <p:spPr>
          <a:xfrm>
            <a:off x="6032592" y="1952344"/>
            <a:ext cx="5335922" cy="1714595"/>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21" name="Marcador de contenido 2"/>
          <p:cNvSpPr>
            <a:spLocks noGrp="1"/>
          </p:cNvSpPr>
          <p:nvPr>
            <p:ph sz="quarter" idx="25"/>
          </p:nvPr>
        </p:nvSpPr>
        <p:spPr>
          <a:xfrm>
            <a:off x="725767" y="3857369"/>
            <a:ext cx="5306825" cy="1511755"/>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1269222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Contenido_7">
    <p:spTree>
      <p:nvGrpSpPr>
        <p:cNvPr id="1" name=""/>
        <p:cNvGrpSpPr/>
        <p:nvPr/>
      </p:nvGrpSpPr>
      <p:grpSpPr>
        <a:xfrm>
          <a:off x="0" y="0"/>
          <a:ext cx="0" cy="0"/>
          <a:chOff x="0" y="0"/>
          <a:chExt cx="0" cy="0"/>
        </a:xfrm>
      </p:grpSpPr>
      <p:sp>
        <p:nvSpPr>
          <p:cNvPr id="6" name="Marcador de posición de imagen 5"/>
          <p:cNvSpPr>
            <a:spLocks noGrp="1"/>
          </p:cNvSpPr>
          <p:nvPr>
            <p:ph type="pic" sz="quarter" idx="11"/>
          </p:nvPr>
        </p:nvSpPr>
        <p:spPr>
          <a:xfrm>
            <a:off x="6130846" y="1484784"/>
            <a:ext cx="4907853" cy="1987550"/>
          </a:xfrm>
          <a:prstGeom prst="rect">
            <a:avLst/>
          </a:prstGeom>
        </p:spPr>
        <p:txBody>
          <a:bodyPr/>
          <a:lstStyle>
            <a:lvl1pPr>
              <a:defRPr sz="1600"/>
            </a:lvl1pPr>
          </a:lstStyle>
          <a:p>
            <a:endParaRPr lang="es-ES"/>
          </a:p>
        </p:txBody>
      </p:sp>
      <p:sp>
        <p:nvSpPr>
          <p:cNvPr id="3" name="Marcador de posición de imagen 2"/>
          <p:cNvSpPr>
            <a:spLocks noGrp="1"/>
          </p:cNvSpPr>
          <p:nvPr>
            <p:ph type="pic" sz="quarter" idx="10"/>
          </p:nvPr>
        </p:nvSpPr>
        <p:spPr>
          <a:xfrm>
            <a:off x="1102462" y="1488500"/>
            <a:ext cx="4768849" cy="1987550"/>
          </a:xfrm>
          <a:prstGeom prst="rect">
            <a:avLst/>
          </a:prstGeom>
        </p:spPr>
        <p:txBody>
          <a:bodyPr/>
          <a:lstStyle>
            <a:lvl1pPr>
              <a:defRPr sz="1600"/>
            </a:lvl1pPr>
          </a:lstStyle>
          <a:p>
            <a:endParaRPr lang="es-ES"/>
          </a:p>
        </p:txBody>
      </p:sp>
      <p:sp>
        <p:nvSpPr>
          <p:cNvPr id="9" name="Marcador de posición de imagen 8"/>
          <p:cNvSpPr>
            <a:spLocks noGrp="1"/>
          </p:cNvSpPr>
          <p:nvPr>
            <p:ph type="pic" sz="quarter" idx="12"/>
          </p:nvPr>
        </p:nvSpPr>
        <p:spPr>
          <a:xfrm>
            <a:off x="1102462" y="3715471"/>
            <a:ext cx="4775431" cy="2270451"/>
          </a:xfrm>
          <a:prstGeom prst="rect">
            <a:avLst/>
          </a:prstGeom>
        </p:spPr>
        <p:txBody>
          <a:bodyPr/>
          <a:lstStyle>
            <a:lvl1pPr>
              <a:defRPr sz="1600"/>
            </a:lvl1pPr>
          </a:lstStyle>
          <a:p>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4" name="Marcador de texto 3"/>
          <p:cNvSpPr>
            <a:spLocks noGrp="1"/>
          </p:cNvSpPr>
          <p:nvPr>
            <p:ph type="body" sz="quarter" idx="16"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7" name="Marcador de texto 4"/>
          <p:cNvSpPr>
            <a:spLocks noGrp="1"/>
          </p:cNvSpPr>
          <p:nvPr>
            <p:ph type="body" sz="quarter" idx="19"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157224" y="3737157"/>
            <a:ext cx="5483391" cy="250381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87577898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Contenido_8">
    <p:spTree>
      <p:nvGrpSpPr>
        <p:cNvPr id="1" name=""/>
        <p:cNvGrpSpPr/>
        <p:nvPr/>
      </p:nvGrpSpPr>
      <p:grpSpPr>
        <a:xfrm>
          <a:off x="0" y="0"/>
          <a:ext cx="0" cy="0"/>
          <a:chOff x="0" y="0"/>
          <a:chExt cx="0" cy="0"/>
        </a:xfrm>
      </p:grpSpPr>
      <p:cxnSp>
        <p:nvCxnSpPr>
          <p:cNvPr id="82" name="Conector recto 81" descr=" " title=" "/>
          <p:cNvCxnSpPr/>
          <p:nvPr userDrawn="1"/>
        </p:nvCxnSpPr>
        <p:spPr>
          <a:xfrm>
            <a:off x="4021814" y="3680061"/>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3" name="Conector recto 82" descr=" " title=" "/>
          <p:cNvCxnSpPr/>
          <p:nvPr userDrawn="1"/>
        </p:nvCxnSpPr>
        <p:spPr>
          <a:xfrm>
            <a:off x="8155616" y="366706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1" name="Conector recto 80" descr=" " title=" "/>
          <p:cNvCxnSpPr/>
          <p:nvPr userDrawn="1"/>
        </p:nvCxnSpPr>
        <p:spPr>
          <a:xfrm>
            <a:off x="10227261"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0" name="Conector recto 79" descr=" " title=" "/>
          <p:cNvCxnSpPr/>
          <p:nvPr userDrawn="1"/>
        </p:nvCxnSpPr>
        <p:spPr>
          <a:xfrm>
            <a:off x="6097312"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4" name="Conector recto 3" descr=" " title=" "/>
          <p:cNvCxnSpPr/>
          <p:nvPr userDrawn="1"/>
        </p:nvCxnSpPr>
        <p:spPr>
          <a:xfrm>
            <a:off x="1964737" y="2924326"/>
            <a:ext cx="1" cy="720698"/>
          </a:xfrm>
          <a:prstGeom prst="line">
            <a:avLst/>
          </a:prstGeom>
        </p:spPr>
        <p:style>
          <a:lnRef idx="1">
            <a:schemeClr val="dk1"/>
          </a:lnRef>
          <a:fillRef idx="0">
            <a:schemeClr val="dk1"/>
          </a:fillRef>
          <a:effectRef idx="0">
            <a:schemeClr val="dk1"/>
          </a:effectRef>
          <a:fontRef idx="minor">
            <a:schemeClr val="tx1"/>
          </a:fontRef>
        </p:style>
      </p:cxnSp>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33" name="Shape 5967" descr="En esta línea se muestra fechas en orden cronológico" title="Línea cronológica"/>
          <p:cNvSpPr/>
          <p:nvPr userDrawn="1"/>
        </p:nvSpPr>
        <p:spPr>
          <a:xfrm>
            <a:off x="1178618" y="3667043"/>
            <a:ext cx="9834767" cy="1"/>
          </a:xfrm>
          <a:prstGeom prst="line">
            <a:avLst/>
          </a:prstGeom>
          <a:ln w="19050">
            <a:solidFill>
              <a:srgbClr val="BFBFBF"/>
            </a:solidFill>
            <a:prstDash val="sysDash"/>
            <a:bevel/>
          </a:ln>
        </p:spPr>
        <p:txBody>
          <a:bodyPr lIns="0" tIns="0" rIns="0" bIns="0"/>
          <a:lstStyle/>
          <a:p>
            <a:pPr defTabSz="342900"/>
            <a:endParaRPr sz="900">
              <a:latin typeface="+mj-lt"/>
              <a:ea typeface="Helvetica"/>
              <a:cs typeface="Helvetica"/>
            </a:endParaRPr>
          </a:p>
        </p:txBody>
      </p:sp>
      <p:sp>
        <p:nvSpPr>
          <p:cNvPr id="53" name="Shape 5993" descr=" " title=" "/>
          <p:cNvSpPr/>
          <p:nvPr userDrawn="1"/>
        </p:nvSpPr>
        <p:spPr>
          <a:xfrm>
            <a:off x="5540806" y="2171660"/>
            <a:ext cx="1110388" cy="832791"/>
          </a:xfrm>
          <a:prstGeom prst="rect">
            <a:avLst/>
          </a:prstGeom>
          <a:solidFill>
            <a:schemeClr val="accent1">
              <a:lumMod val="60000"/>
              <a:lumOff val="40000"/>
            </a:schemeClr>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3" name="Shape 6010" descr=" " title=" "/>
          <p:cNvSpPr/>
          <p:nvPr userDrawn="1"/>
        </p:nvSpPr>
        <p:spPr>
          <a:xfrm>
            <a:off x="760843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8" name="Shape 6013" descr=" " title=" "/>
          <p:cNvSpPr/>
          <p:nvPr userDrawn="1"/>
        </p:nvSpPr>
        <p:spPr>
          <a:xfrm>
            <a:off x="347317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74" name="Shape 2554"/>
          <p:cNvSpPr/>
          <p:nvPr userDrawn="1"/>
        </p:nvSpPr>
        <p:spPr>
          <a:xfrm>
            <a:off x="9921499" y="2416901"/>
            <a:ext cx="619519" cy="42239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78" name="Shape 2587"/>
          <p:cNvSpPr/>
          <p:nvPr userDrawn="1"/>
        </p:nvSpPr>
        <p:spPr>
          <a:xfrm>
            <a:off x="1691956" y="2437493"/>
            <a:ext cx="546901" cy="410176"/>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2" name="Rectángulo 1" descr=" " title=" "/>
          <p:cNvSpPr/>
          <p:nvPr userDrawn="1"/>
        </p:nvSpPr>
        <p:spPr>
          <a:xfrm>
            <a:off x="1421381" y="2164162"/>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9" name="Rectángulo 78" descr=" " title=" "/>
          <p:cNvSpPr/>
          <p:nvPr userDrawn="1"/>
        </p:nvSpPr>
        <p:spPr>
          <a:xfrm>
            <a:off x="9672069" y="2168639"/>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3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8" name="Marcador de texto 19"/>
          <p:cNvSpPr>
            <a:spLocks noGrp="1"/>
          </p:cNvSpPr>
          <p:nvPr>
            <p:ph type="body" sz="quarter" idx="14"/>
          </p:nvPr>
        </p:nvSpPr>
        <p:spPr>
          <a:xfrm>
            <a:off x="2921748" y="2171171"/>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39" name="Marcador de texto 10"/>
          <p:cNvSpPr>
            <a:spLocks noGrp="1"/>
          </p:cNvSpPr>
          <p:nvPr>
            <p:ph type="body" sz="quarter" idx="13" hasCustomPrompt="1"/>
          </p:nvPr>
        </p:nvSpPr>
        <p:spPr>
          <a:xfrm>
            <a:off x="2921747" y="1809312"/>
            <a:ext cx="2163509"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0" name="Marcador de texto 19"/>
          <p:cNvSpPr>
            <a:spLocks noGrp="1"/>
          </p:cNvSpPr>
          <p:nvPr>
            <p:ph type="body" sz="quarter" idx="15"/>
          </p:nvPr>
        </p:nvSpPr>
        <p:spPr>
          <a:xfrm>
            <a:off x="7118579" y="2162168"/>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1" name="Marcador de texto 10"/>
          <p:cNvSpPr>
            <a:spLocks noGrp="1"/>
          </p:cNvSpPr>
          <p:nvPr>
            <p:ph type="body" sz="quarter" idx="16" hasCustomPrompt="1"/>
          </p:nvPr>
        </p:nvSpPr>
        <p:spPr>
          <a:xfrm>
            <a:off x="7118579" y="1800309"/>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2" name="Marcador de texto 19"/>
          <p:cNvSpPr>
            <a:spLocks noGrp="1"/>
          </p:cNvSpPr>
          <p:nvPr>
            <p:ph type="body" sz="quarter" idx="17"/>
          </p:nvPr>
        </p:nvSpPr>
        <p:spPr>
          <a:xfrm>
            <a:off x="838088" y="4372562"/>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3" name="Marcador de texto 10"/>
          <p:cNvSpPr>
            <a:spLocks noGrp="1"/>
          </p:cNvSpPr>
          <p:nvPr>
            <p:ph type="body" sz="quarter" idx="18" hasCustomPrompt="1"/>
          </p:nvPr>
        </p:nvSpPr>
        <p:spPr>
          <a:xfrm>
            <a:off x="838088" y="4010703"/>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4" name="Marcador de texto 19"/>
          <p:cNvSpPr>
            <a:spLocks noGrp="1"/>
          </p:cNvSpPr>
          <p:nvPr>
            <p:ph type="body" sz="quarter" idx="19"/>
          </p:nvPr>
        </p:nvSpPr>
        <p:spPr>
          <a:xfrm>
            <a:off x="5087159"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5" name="Marcador de texto 10"/>
          <p:cNvSpPr>
            <a:spLocks noGrp="1"/>
          </p:cNvSpPr>
          <p:nvPr>
            <p:ph type="body" sz="quarter" idx="20" hasCustomPrompt="1"/>
          </p:nvPr>
        </p:nvSpPr>
        <p:spPr>
          <a:xfrm>
            <a:off x="5087159" y="4032557"/>
            <a:ext cx="2163510"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6" name="Marcador de texto 19"/>
          <p:cNvSpPr>
            <a:spLocks noGrp="1"/>
          </p:cNvSpPr>
          <p:nvPr>
            <p:ph type="body" sz="quarter" idx="21"/>
          </p:nvPr>
        </p:nvSpPr>
        <p:spPr>
          <a:xfrm>
            <a:off x="9145506"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7" name="Marcador de texto 10"/>
          <p:cNvSpPr>
            <a:spLocks noGrp="1"/>
          </p:cNvSpPr>
          <p:nvPr>
            <p:ph type="body" sz="quarter" idx="22" hasCustomPrompt="1"/>
          </p:nvPr>
        </p:nvSpPr>
        <p:spPr>
          <a:xfrm>
            <a:off x="9145504" y="4032557"/>
            <a:ext cx="2163511"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51" name="Marcador de texto 19"/>
          <p:cNvSpPr>
            <a:spLocks noGrp="1"/>
          </p:cNvSpPr>
          <p:nvPr>
            <p:ph type="body" sz="quarter" idx="23" hasCustomPrompt="1"/>
          </p:nvPr>
        </p:nvSpPr>
        <p:spPr>
          <a:xfrm>
            <a:off x="1421379"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4" name="Marcador de texto 19"/>
          <p:cNvSpPr>
            <a:spLocks noGrp="1"/>
          </p:cNvSpPr>
          <p:nvPr>
            <p:ph type="body" sz="quarter" idx="24" hasCustomPrompt="1"/>
          </p:nvPr>
        </p:nvSpPr>
        <p:spPr>
          <a:xfrm>
            <a:off x="5540805"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8" name="Marcador de texto 19"/>
          <p:cNvSpPr>
            <a:spLocks noGrp="1"/>
          </p:cNvSpPr>
          <p:nvPr>
            <p:ph type="body" sz="quarter" idx="25" hasCustomPrompt="1"/>
          </p:nvPr>
        </p:nvSpPr>
        <p:spPr>
          <a:xfrm>
            <a:off x="9661547" y="2400740"/>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9" name="Marcador de texto 19"/>
          <p:cNvSpPr>
            <a:spLocks noGrp="1"/>
          </p:cNvSpPr>
          <p:nvPr>
            <p:ph type="body" sz="quarter" idx="26" hasCustomPrompt="1"/>
          </p:nvPr>
        </p:nvSpPr>
        <p:spPr>
          <a:xfrm>
            <a:off x="3466619" y="4576726"/>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64" name="Marcador de texto 19"/>
          <p:cNvSpPr>
            <a:spLocks noGrp="1"/>
          </p:cNvSpPr>
          <p:nvPr>
            <p:ph type="body" sz="quarter" idx="27" hasCustomPrompt="1"/>
          </p:nvPr>
        </p:nvSpPr>
        <p:spPr>
          <a:xfrm>
            <a:off x="7611262" y="4556565"/>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7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50" name="Shape 5990" descr=" " title=" "/>
          <p:cNvSpPr/>
          <p:nvPr userDrawn="1"/>
        </p:nvSpPr>
        <p:spPr>
          <a:xfrm rot="2700000">
            <a:off x="59695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5" name="Shape 5988" descr=" " title=" "/>
          <p:cNvSpPr/>
          <p:nvPr userDrawn="1"/>
        </p:nvSpPr>
        <p:spPr>
          <a:xfrm rot="2700000">
            <a:off x="18403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6" name="Shape 5991" descr=" " title=" "/>
          <p:cNvSpPr/>
          <p:nvPr userDrawn="1"/>
        </p:nvSpPr>
        <p:spPr>
          <a:xfrm rot="2726365">
            <a:off x="8027190"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0" name="Shape 5989" descr=" " title=" "/>
          <p:cNvSpPr/>
          <p:nvPr userDrawn="1"/>
        </p:nvSpPr>
        <p:spPr>
          <a:xfrm rot="2700000">
            <a:off x="3881353"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1" name="Shape 5992" descr=" " title=" "/>
          <p:cNvSpPr/>
          <p:nvPr userDrawn="1"/>
        </p:nvSpPr>
        <p:spPr>
          <a:xfrm rot="2700000">
            <a:off x="10096754"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57"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1752054840"/>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Gráfico_9">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9" name="Marcador de gráfico 2"/>
          <p:cNvSpPr>
            <a:spLocks noGrp="1"/>
          </p:cNvSpPr>
          <p:nvPr>
            <p:ph type="chart" sz="quarter" idx="13"/>
          </p:nvPr>
        </p:nvSpPr>
        <p:spPr>
          <a:xfrm>
            <a:off x="1487488" y="1280957"/>
            <a:ext cx="9313035" cy="3108368"/>
          </a:xfrm>
          <a:prstGeom prst="rect">
            <a:avLst/>
          </a:prstGeom>
        </p:spPr>
        <p:txBody>
          <a:bodyPr/>
          <a:lstStyle>
            <a:lvl1pPr>
              <a:defRPr sz="1600"/>
            </a:lvl1pPr>
          </a:lstStyle>
          <a:p>
            <a:endParaRPr lang="es-ES" dirty="0"/>
          </a:p>
        </p:txBody>
      </p:sp>
      <p:sp>
        <p:nvSpPr>
          <p:cNvPr id="13"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4"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contenido 2"/>
          <p:cNvSpPr>
            <a:spLocks noGrp="1"/>
          </p:cNvSpPr>
          <p:nvPr>
            <p:ph sz="quarter" idx="17"/>
          </p:nvPr>
        </p:nvSpPr>
        <p:spPr>
          <a:xfrm>
            <a:off x="1487487" y="4610562"/>
            <a:ext cx="9313035" cy="162675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6401323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Gráfico_10">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0"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cxnSp>
        <p:nvCxnSpPr>
          <p:cNvPr id="14" name="Conector recto 13" descr=" " title=" "/>
          <p:cNvCxnSpPr/>
          <p:nvPr userDrawn="1"/>
        </p:nvCxnSpPr>
        <p:spPr>
          <a:xfrm>
            <a:off x="911424" y="3717032"/>
            <a:ext cx="4938624"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5"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7"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8"/>
          </p:nvPr>
        </p:nvSpPr>
        <p:spPr>
          <a:xfrm>
            <a:off x="6192010" y="1725884"/>
            <a:ext cx="5619474" cy="407938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043684282"/>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Gráfico_11">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7442"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4"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5"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7"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8"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cxnSp>
        <p:nvCxnSpPr>
          <p:cNvPr id="19" name="Conector recto 18"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1"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287691" y="4114586"/>
            <a:ext cx="5522737" cy="210600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29350955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Gráfico_12">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13" name="Conector recto 12"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2"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3"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4"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5"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6"/>
          </p:nvPr>
        </p:nvSpPr>
        <p:spPr>
          <a:xfrm>
            <a:off x="6287692" y="4114586"/>
            <a:ext cx="4993216" cy="2009775"/>
          </a:xfrm>
          <a:prstGeom prst="rect">
            <a:avLst/>
          </a:prstGeom>
        </p:spPr>
        <p:txBody>
          <a:bodyPr/>
          <a:lstStyle>
            <a:lvl1pPr>
              <a:defRPr sz="1600"/>
            </a:lvl1pPr>
          </a:lstStyle>
          <a:p>
            <a:endParaRPr lang="es-ES"/>
          </a:p>
        </p:txBody>
      </p:sp>
      <p:sp>
        <p:nvSpPr>
          <p:cNvPr id="19"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992893157"/>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9076251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Contenido_2">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osición de imagen 9"/>
          <p:cNvSpPr>
            <a:spLocks noGrp="1"/>
          </p:cNvSpPr>
          <p:nvPr>
            <p:ph type="pic" sz="quarter" idx="10"/>
          </p:nvPr>
        </p:nvSpPr>
        <p:spPr>
          <a:xfrm>
            <a:off x="-21" y="1256860"/>
            <a:ext cx="5553533" cy="2808479"/>
          </a:xfrm>
          <a:prstGeom prst="rect">
            <a:avLst/>
          </a:prstGeom>
        </p:spPr>
        <p:txBody>
          <a:bodyPr/>
          <a:lstStyle>
            <a:lvl1pPr>
              <a:defRPr sz="1600"/>
            </a:lvl1pPr>
          </a:lstStyle>
          <a:p>
            <a:endParaRPr lang="es-ES"/>
          </a:p>
        </p:txBody>
      </p:sp>
      <p:sp>
        <p:nvSpPr>
          <p:cNvPr id="8"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5" name="Marcador de texto 4"/>
          <p:cNvSpPr>
            <a:spLocks noGrp="1"/>
          </p:cNvSpPr>
          <p:nvPr>
            <p:ph type="body" sz="quarter" idx="14" hasCustomPrompt="1"/>
          </p:nvPr>
        </p:nvSpPr>
        <p:spPr>
          <a:xfrm>
            <a:off x="1991543" y="4293096"/>
            <a:ext cx="3562589" cy="1511300"/>
          </a:xfrm>
          <a:prstGeom prst="rect">
            <a:avLst/>
          </a:prstGeom>
        </p:spPr>
        <p:txBody>
          <a:bodyPr/>
          <a:lstStyle>
            <a:lvl1pPr algn="r">
              <a:defRPr sz="2400" b="1" baseline="0">
                <a:solidFill>
                  <a:srgbClr val="B35C48"/>
                </a:solidFill>
              </a:defRPr>
            </a:lvl1pPr>
          </a:lstStyle>
          <a:p>
            <a:pPr lvl="0"/>
            <a:r>
              <a:rPr lang="es-ES" dirty="0" smtClean="0"/>
              <a:t>Escriba texto destacado aquí</a:t>
            </a:r>
            <a:endParaRPr lang="es-ES" dirty="0"/>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1"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5"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6" name="Marcador de contenido 2"/>
          <p:cNvSpPr>
            <a:spLocks noGrp="1"/>
          </p:cNvSpPr>
          <p:nvPr>
            <p:ph sz="quarter" idx="17"/>
          </p:nvPr>
        </p:nvSpPr>
        <p:spPr>
          <a:xfrm>
            <a:off x="5879975" y="1241806"/>
            <a:ext cx="5942797" cy="483612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1125743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5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99097269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6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9424826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7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62855158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8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38187414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9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77801642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0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73150075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1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12013517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8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6121879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9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07946217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0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64146472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Contenido_3">
    <p:spTree>
      <p:nvGrpSpPr>
        <p:cNvPr id="1" name=""/>
        <p:cNvGrpSpPr/>
        <p:nvPr/>
      </p:nvGrpSpPr>
      <p:grpSpPr>
        <a:xfrm>
          <a:off x="0" y="0"/>
          <a:ext cx="0" cy="0"/>
          <a:chOff x="0" y="0"/>
          <a:chExt cx="0" cy="0"/>
        </a:xfrm>
      </p:grpSpPr>
      <p:cxnSp>
        <p:nvCxnSpPr>
          <p:cNvPr id="8" name="Conector recto 7" descr=" " title=" "/>
          <p:cNvCxnSpPr/>
          <p:nvPr userDrawn="1"/>
        </p:nvCxnSpPr>
        <p:spPr>
          <a:xfrm>
            <a:off x="2745405" y="1772816"/>
            <a:ext cx="0" cy="3736878"/>
          </a:xfrm>
          <a:prstGeom prst="line">
            <a:avLst/>
          </a:prstGeom>
          <a:ln>
            <a:solidFill>
              <a:srgbClr val="B35C48"/>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724292" y="2492896"/>
            <a:ext cx="4042227" cy="195529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 name="Marcador de texto 6"/>
          <p:cNvSpPr>
            <a:spLocks noGrp="1"/>
          </p:cNvSpPr>
          <p:nvPr>
            <p:ph type="body" sz="quarter" idx="10" hasCustomPrompt="1"/>
          </p:nvPr>
        </p:nvSpPr>
        <p:spPr>
          <a:xfrm>
            <a:off x="977684" y="2646777"/>
            <a:ext cx="3552627" cy="1655762"/>
          </a:xfrm>
          <a:prstGeom prst="rect">
            <a:avLst/>
          </a:prstGeom>
        </p:spPr>
        <p:txBody>
          <a:bodyPr anchor="ctr"/>
          <a:lstStyle>
            <a:lvl1pPr algn="ctr">
              <a:defRPr sz="1800" b="1">
                <a:solidFill>
                  <a:schemeClr val="tx1"/>
                </a:solidFill>
              </a:defRPr>
            </a:lvl1pPr>
          </a:lstStyle>
          <a:p>
            <a:pPr lvl="0"/>
            <a:r>
              <a:rPr lang="es-ES_tradnl" smtClean="0"/>
              <a:t>Texto destacado</a:t>
            </a:r>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4" name="Marcador de contenido 2"/>
          <p:cNvSpPr>
            <a:spLocks noGrp="1"/>
          </p:cNvSpPr>
          <p:nvPr>
            <p:ph sz="quarter" idx="17"/>
          </p:nvPr>
        </p:nvSpPr>
        <p:spPr>
          <a:xfrm>
            <a:off x="5519936" y="1538052"/>
            <a:ext cx="6291548" cy="453595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815574189"/>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21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41168812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22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9284873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4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44957255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5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67157767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26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82197069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7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14493505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28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89656255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12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52872"/>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10" name="Título 1"/>
          <p:cNvSpPr>
            <a:spLocks noGrp="1"/>
          </p:cNvSpPr>
          <p:nvPr>
            <p:ph type="title" hasCustomPrompt="1"/>
          </p:nvPr>
        </p:nvSpPr>
        <p:spPr>
          <a:xfrm>
            <a:off x="292326" y="44624"/>
            <a:ext cx="11519157" cy="552417"/>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836712"/>
            <a:ext cx="11407572" cy="530323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6089170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Contenido_4">
    <p:spTree>
      <p:nvGrpSpPr>
        <p:cNvPr id="1" name=""/>
        <p:cNvGrpSpPr/>
        <p:nvPr/>
      </p:nvGrpSpPr>
      <p:grpSpPr>
        <a:xfrm>
          <a:off x="0" y="0"/>
          <a:ext cx="0" cy="0"/>
          <a:chOff x="0" y="0"/>
          <a:chExt cx="0" cy="0"/>
        </a:xfrm>
      </p:grpSpPr>
      <p:sp>
        <p:nvSpPr>
          <p:cNvPr id="3" name="Rectángulo 2" descr=" " title=" "/>
          <p:cNvSpPr/>
          <p:nvPr userDrawn="1"/>
        </p:nvSpPr>
        <p:spPr>
          <a:xfrm>
            <a:off x="6360359" y="1792907"/>
            <a:ext cx="5472609" cy="4106195"/>
          </a:xfrm>
          <a:prstGeom prst="rect">
            <a:avLst/>
          </a:prstGeom>
          <a:solidFill>
            <a:srgbClr val="D9D9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800"/>
          </a:p>
        </p:txBody>
      </p:sp>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posición de imagen 7"/>
          <p:cNvSpPr>
            <a:spLocks noGrp="1"/>
          </p:cNvSpPr>
          <p:nvPr>
            <p:ph type="pic" sz="quarter" idx="10"/>
          </p:nvPr>
        </p:nvSpPr>
        <p:spPr>
          <a:xfrm>
            <a:off x="6744669" y="2082727"/>
            <a:ext cx="4703233" cy="3529012"/>
          </a:xfrm>
          <a:prstGeom prst="rect">
            <a:avLst/>
          </a:prstGeom>
        </p:spPr>
        <p:txBody>
          <a:bodyPr/>
          <a:lstStyle>
            <a:lvl1pPr>
              <a:defRPr sz="1600"/>
            </a:lvl1pPr>
          </a:lstStyle>
          <a:p>
            <a:endParaRPr lang="es-ES"/>
          </a:p>
        </p:txBody>
      </p:sp>
      <p:sp>
        <p:nvSpPr>
          <p:cNvPr id="11" name="Marcador de texto 3"/>
          <p:cNvSpPr>
            <a:spLocks noGrp="1"/>
          </p:cNvSpPr>
          <p:nvPr>
            <p:ph type="body" sz="quarter" idx="14"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8"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2" name="Marcador de contenido 2"/>
          <p:cNvSpPr>
            <a:spLocks noGrp="1"/>
          </p:cNvSpPr>
          <p:nvPr>
            <p:ph sz="quarter" idx="17"/>
          </p:nvPr>
        </p:nvSpPr>
        <p:spPr>
          <a:xfrm>
            <a:off x="421378" y="1775044"/>
            <a:ext cx="5615250" cy="4124057"/>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74864701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Contenido_5">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8" name="Conector recto 7" descr=" " title=" "/>
          <p:cNvCxnSpPr/>
          <p:nvPr userDrawn="1"/>
        </p:nvCxnSpPr>
        <p:spPr>
          <a:xfrm flipV="1">
            <a:off x="6096000" y="1484784"/>
            <a:ext cx="0" cy="4404114"/>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1800813" y="3506806"/>
            <a:ext cx="8580156" cy="56374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12"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 name="Marcador de texto 2"/>
          <p:cNvSpPr>
            <a:spLocks noGrp="1"/>
          </p:cNvSpPr>
          <p:nvPr>
            <p:ph type="body" sz="quarter" idx="10" hasCustomPrompt="1"/>
          </p:nvPr>
        </p:nvSpPr>
        <p:spPr>
          <a:xfrm>
            <a:off x="527052" y="1772493"/>
            <a:ext cx="4895849" cy="288083"/>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14" name="Marcador de texto 13"/>
          <p:cNvSpPr>
            <a:spLocks noGrp="1"/>
          </p:cNvSpPr>
          <p:nvPr>
            <p:ph type="body" sz="quarter" idx="11"/>
          </p:nvPr>
        </p:nvSpPr>
        <p:spPr>
          <a:xfrm>
            <a:off x="527052" y="2060576"/>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6" name="Marcador de texto 2"/>
          <p:cNvSpPr>
            <a:spLocks noGrp="1"/>
          </p:cNvSpPr>
          <p:nvPr>
            <p:ph type="body" sz="quarter" idx="12" hasCustomPrompt="1"/>
          </p:nvPr>
        </p:nvSpPr>
        <p:spPr>
          <a:xfrm>
            <a:off x="6769101" y="1773240"/>
            <a:ext cx="4991528" cy="28287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18" name="Marcador de texto 13"/>
          <p:cNvSpPr>
            <a:spLocks noGrp="1"/>
          </p:cNvSpPr>
          <p:nvPr>
            <p:ph type="body" sz="quarter" idx="13"/>
          </p:nvPr>
        </p:nvSpPr>
        <p:spPr>
          <a:xfrm>
            <a:off x="6768075" y="2060576"/>
            <a:ext cx="4988622"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9" name="Marcador de texto 2"/>
          <p:cNvSpPr>
            <a:spLocks noGrp="1"/>
          </p:cNvSpPr>
          <p:nvPr>
            <p:ph type="body" sz="quarter" idx="14" hasCustomPrompt="1"/>
          </p:nvPr>
        </p:nvSpPr>
        <p:spPr>
          <a:xfrm>
            <a:off x="587493" y="4506538"/>
            <a:ext cx="4895849" cy="283076"/>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20" name="Marcador de texto 13"/>
          <p:cNvSpPr>
            <a:spLocks noGrp="1"/>
          </p:cNvSpPr>
          <p:nvPr>
            <p:ph type="body" sz="quarter" idx="15"/>
          </p:nvPr>
        </p:nvSpPr>
        <p:spPr>
          <a:xfrm>
            <a:off x="587493" y="4803950"/>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1" name="Marcador de texto 2"/>
          <p:cNvSpPr>
            <a:spLocks noGrp="1"/>
          </p:cNvSpPr>
          <p:nvPr>
            <p:ph type="body" sz="quarter" idx="16" hasCustomPrompt="1"/>
          </p:nvPr>
        </p:nvSpPr>
        <p:spPr>
          <a:xfrm>
            <a:off x="6765169" y="4507283"/>
            <a:ext cx="4991528" cy="28233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22" name="Marcador de texto 13"/>
          <p:cNvSpPr>
            <a:spLocks noGrp="1"/>
          </p:cNvSpPr>
          <p:nvPr>
            <p:ph type="body" sz="quarter" idx="17"/>
          </p:nvPr>
        </p:nvSpPr>
        <p:spPr>
          <a:xfrm>
            <a:off x="6764143" y="4803950"/>
            <a:ext cx="4992554"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3" name="Marcador de texto 2"/>
          <p:cNvSpPr>
            <a:spLocks noGrp="1"/>
          </p:cNvSpPr>
          <p:nvPr>
            <p:ph type="body" sz="quarter" idx="18" hasCustomPrompt="1"/>
          </p:nvPr>
        </p:nvSpPr>
        <p:spPr>
          <a:xfrm>
            <a:off x="1800811" y="3636808"/>
            <a:ext cx="8567511" cy="360363"/>
          </a:xfrm>
          <a:prstGeom prst="rect">
            <a:avLst/>
          </a:prstGeom>
        </p:spPr>
        <p:txBody>
          <a:bodyPr/>
          <a:lstStyle>
            <a:lvl1pPr algn="ctr">
              <a:defRPr sz="1800" b="1">
                <a:solidFill>
                  <a:schemeClr val="tx1"/>
                </a:solidFill>
              </a:defRPr>
            </a:lvl1pPr>
          </a:lstStyle>
          <a:p>
            <a:pPr lvl="0"/>
            <a:r>
              <a:rPr lang="es-ES" smtClean="0"/>
              <a:t>TÍTULO</a:t>
            </a:r>
            <a:endParaRPr lang="es-ES"/>
          </a:p>
        </p:txBody>
      </p:sp>
      <p:sp>
        <p:nvSpPr>
          <p:cNvPr id="24" name="Marcador de texto 3"/>
          <p:cNvSpPr>
            <a:spLocks noGrp="1"/>
          </p:cNvSpPr>
          <p:nvPr>
            <p:ph type="body" sz="quarter" idx="20"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7" name="Marcador de texto 4"/>
          <p:cNvSpPr>
            <a:spLocks noGrp="1"/>
          </p:cNvSpPr>
          <p:nvPr>
            <p:ph type="body" sz="quarter" idx="2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386591556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Contenido_6">
    <p:spTree>
      <p:nvGrpSpPr>
        <p:cNvPr id="1" name=""/>
        <p:cNvGrpSpPr/>
        <p:nvPr/>
      </p:nvGrpSpPr>
      <p:grpSpPr>
        <a:xfrm>
          <a:off x="0" y="0"/>
          <a:ext cx="0" cy="0"/>
          <a:chOff x="0" y="0"/>
          <a:chExt cx="0" cy="0"/>
        </a:xfrm>
      </p:grpSpPr>
      <p:sp>
        <p:nvSpPr>
          <p:cNvPr id="24" name="Rectángulo 23" descr=" " title=" "/>
          <p:cNvSpPr/>
          <p:nvPr userDrawn="1"/>
        </p:nvSpPr>
        <p:spPr>
          <a:xfrm>
            <a:off x="5711958" y="1254149"/>
            <a:ext cx="5664629"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27" name="Rectángulo 26" descr=" " title=" "/>
          <p:cNvSpPr/>
          <p:nvPr userDrawn="1"/>
        </p:nvSpPr>
        <p:spPr>
          <a:xfrm>
            <a:off x="719668" y="5559554"/>
            <a:ext cx="5627707"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5" name="Marcador de posición de imagen 4"/>
          <p:cNvSpPr>
            <a:spLocks noGrp="1"/>
          </p:cNvSpPr>
          <p:nvPr>
            <p:ph type="pic" sz="quarter" idx="10"/>
          </p:nvPr>
        </p:nvSpPr>
        <p:spPr>
          <a:xfrm>
            <a:off x="697039" y="1259116"/>
            <a:ext cx="5001684" cy="1911350"/>
          </a:xfrm>
          <a:prstGeom prst="rect">
            <a:avLst/>
          </a:prstGeom>
        </p:spPr>
        <p:txBody>
          <a:bodyPr/>
          <a:lstStyle>
            <a:lvl1pPr>
              <a:defRPr sz="1600"/>
            </a:lvl1pPr>
          </a:lstStyle>
          <a:p>
            <a:endParaRPr lang="es-ES"/>
          </a:p>
        </p:txBody>
      </p:sp>
      <p:sp>
        <p:nvSpPr>
          <p:cNvPr id="7" name="Marcador de posición de imagen 6"/>
          <p:cNvSpPr>
            <a:spLocks noGrp="1"/>
          </p:cNvSpPr>
          <p:nvPr>
            <p:ph type="pic" sz="quarter" idx="11"/>
          </p:nvPr>
        </p:nvSpPr>
        <p:spPr>
          <a:xfrm>
            <a:off x="6347387" y="4076600"/>
            <a:ext cx="5029200" cy="1944688"/>
          </a:xfrm>
          <a:prstGeom prst="rect">
            <a:avLst/>
          </a:prstGeom>
        </p:spPr>
        <p:txBody>
          <a:bodyPr/>
          <a:lstStyle>
            <a:lvl1pPr>
              <a:defRPr sz="1600"/>
            </a:lvl1pPr>
          </a:lstStyle>
          <a:p>
            <a:endParaRPr lang="es-ES"/>
          </a:p>
        </p:txBody>
      </p:sp>
      <p:sp>
        <p:nvSpPr>
          <p:cNvPr id="14"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3"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texto 2"/>
          <p:cNvSpPr>
            <a:spLocks noGrp="1"/>
          </p:cNvSpPr>
          <p:nvPr>
            <p:ph type="body" sz="quarter" idx="18" hasCustomPrompt="1"/>
          </p:nvPr>
        </p:nvSpPr>
        <p:spPr>
          <a:xfrm>
            <a:off x="719667" y="5636874"/>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8" name="Marcador de texto 2"/>
          <p:cNvSpPr>
            <a:spLocks noGrp="1"/>
          </p:cNvSpPr>
          <p:nvPr>
            <p:ph type="body" sz="quarter" idx="19" hasCustomPrompt="1"/>
          </p:nvPr>
        </p:nvSpPr>
        <p:spPr>
          <a:xfrm>
            <a:off x="5740806" y="1323589"/>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9" name="Marcador de texto 3"/>
          <p:cNvSpPr>
            <a:spLocks noGrp="1"/>
          </p:cNvSpPr>
          <p:nvPr>
            <p:ph type="body" sz="quarter" idx="21" hasCustomPrompt="1"/>
          </p:nvPr>
        </p:nvSpPr>
        <p:spPr>
          <a:xfrm>
            <a:off x="292329" y="440739"/>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5" name="Marcador de texto 4"/>
          <p:cNvSpPr>
            <a:spLocks noGrp="1"/>
          </p:cNvSpPr>
          <p:nvPr>
            <p:ph type="body" sz="quarter" idx="24"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6"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20" name="Marcador de contenido 2"/>
          <p:cNvSpPr>
            <a:spLocks noGrp="1"/>
          </p:cNvSpPr>
          <p:nvPr>
            <p:ph sz="quarter" idx="17"/>
          </p:nvPr>
        </p:nvSpPr>
        <p:spPr>
          <a:xfrm>
            <a:off x="6032592" y="1952344"/>
            <a:ext cx="5335922" cy="1714595"/>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21" name="Marcador de contenido 2"/>
          <p:cNvSpPr>
            <a:spLocks noGrp="1"/>
          </p:cNvSpPr>
          <p:nvPr>
            <p:ph sz="quarter" idx="25"/>
          </p:nvPr>
        </p:nvSpPr>
        <p:spPr>
          <a:xfrm>
            <a:off x="725767" y="3857369"/>
            <a:ext cx="5306825" cy="167025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25481257"/>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Contenido_7">
    <p:spTree>
      <p:nvGrpSpPr>
        <p:cNvPr id="1" name=""/>
        <p:cNvGrpSpPr/>
        <p:nvPr/>
      </p:nvGrpSpPr>
      <p:grpSpPr>
        <a:xfrm>
          <a:off x="0" y="0"/>
          <a:ext cx="0" cy="0"/>
          <a:chOff x="0" y="0"/>
          <a:chExt cx="0" cy="0"/>
        </a:xfrm>
      </p:grpSpPr>
      <p:sp>
        <p:nvSpPr>
          <p:cNvPr id="6" name="Marcador de posición de imagen 5"/>
          <p:cNvSpPr>
            <a:spLocks noGrp="1"/>
          </p:cNvSpPr>
          <p:nvPr>
            <p:ph type="pic" sz="quarter" idx="11"/>
          </p:nvPr>
        </p:nvSpPr>
        <p:spPr>
          <a:xfrm>
            <a:off x="6130846" y="1484784"/>
            <a:ext cx="4907853" cy="1987550"/>
          </a:xfrm>
          <a:prstGeom prst="rect">
            <a:avLst/>
          </a:prstGeom>
        </p:spPr>
        <p:txBody>
          <a:bodyPr/>
          <a:lstStyle>
            <a:lvl1pPr>
              <a:defRPr sz="1600"/>
            </a:lvl1pPr>
          </a:lstStyle>
          <a:p>
            <a:endParaRPr lang="es-ES"/>
          </a:p>
        </p:txBody>
      </p:sp>
      <p:sp>
        <p:nvSpPr>
          <p:cNvPr id="3" name="Marcador de posición de imagen 2"/>
          <p:cNvSpPr>
            <a:spLocks noGrp="1"/>
          </p:cNvSpPr>
          <p:nvPr>
            <p:ph type="pic" sz="quarter" idx="10"/>
          </p:nvPr>
        </p:nvSpPr>
        <p:spPr>
          <a:xfrm>
            <a:off x="1102462" y="1488500"/>
            <a:ext cx="4768849" cy="1987550"/>
          </a:xfrm>
          <a:prstGeom prst="rect">
            <a:avLst/>
          </a:prstGeom>
        </p:spPr>
        <p:txBody>
          <a:bodyPr/>
          <a:lstStyle>
            <a:lvl1pPr>
              <a:defRPr sz="1600"/>
            </a:lvl1pPr>
          </a:lstStyle>
          <a:p>
            <a:endParaRPr lang="es-ES"/>
          </a:p>
        </p:txBody>
      </p:sp>
      <p:sp>
        <p:nvSpPr>
          <p:cNvPr id="9" name="Marcador de posición de imagen 8"/>
          <p:cNvSpPr>
            <a:spLocks noGrp="1"/>
          </p:cNvSpPr>
          <p:nvPr>
            <p:ph type="pic" sz="quarter" idx="12"/>
          </p:nvPr>
        </p:nvSpPr>
        <p:spPr>
          <a:xfrm>
            <a:off x="1102462" y="3715471"/>
            <a:ext cx="4775431" cy="2270451"/>
          </a:xfrm>
          <a:prstGeom prst="rect">
            <a:avLst/>
          </a:prstGeom>
        </p:spPr>
        <p:txBody>
          <a:bodyPr/>
          <a:lstStyle>
            <a:lvl1pPr>
              <a:defRPr sz="1600"/>
            </a:lvl1pPr>
          </a:lstStyle>
          <a:p>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4" name="Marcador de texto 3"/>
          <p:cNvSpPr>
            <a:spLocks noGrp="1"/>
          </p:cNvSpPr>
          <p:nvPr>
            <p:ph type="body" sz="quarter" idx="16"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7" name="Marcador de texto 4"/>
          <p:cNvSpPr>
            <a:spLocks noGrp="1"/>
          </p:cNvSpPr>
          <p:nvPr>
            <p:ph type="body" sz="quarter" idx="19"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157224" y="3737157"/>
            <a:ext cx="5483391" cy="250381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37124968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3.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15.xml"/><Relationship Id="rId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16.xml"/><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6.xml"/><Relationship Id="rId1" Type="http://schemas.openxmlformats.org/officeDocument/2006/relationships/slideLayout" Target="../slideLayouts/slideLayout17.xml"/><Relationship Id="rId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slideLayout" Target="../slideLayouts/slideLayout5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33" Type="http://schemas.openxmlformats.org/officeDocument/2006/relationships/image" Target="../media/image4.png"/><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29" Type="http://schemas.openxmlformats.org/officeDocument/2006/relationships/slideLayout" Target="../slideLayouts/slideLayout55.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32" Type="http://schemas.openxmlformats.org/officeDocument/2006/relationships/theme" Target="../theme/theme9.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28" Type="http://schemas.openxmlformats.org/officeDocument/2006/relationships/slideLayout" Target="../slideLayouts/slideLayout54.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31" Type="http://schemas.openxmlformats.org/officeDocument/2006/relationships/slideLayout" Target="../slideLayouts/slideLayout57.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slideLayout" Target="../slideLayouts/slideLayout53.xml"/><Relationship Id="rId30"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ángulo 5" descr=" " title=" "/>
          <p:cNvSpPr/>
          <p:nvPr userDrawn="1"/>
        </p:nvSpPr>
        <p:spPr>
          <a:xfrm>
            <a:off x="0" y="0"/>
            <a:ext cx="85790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pic>
        <p:nvPicPr>
          <p:cNvPr id="2" name="Imagen 1"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val="0"/>
              </a:ext>
            </a:extLst>
          </a:blip>
          <a:srcRect l="-112"/>
          <a:stretch/>
        </p:blipFill>
        <p:spPr>
          <a:xfrm>
            <a:off x="7617499" y="0"/>
            <a:ext cx="4582796" cy="6866678"/>
          </a:xfrm>
          <a:prstGeom prst="rect">
            <a:avLst/>
          </a:prstGeom>
        </p:spPr>
      </p:pic>
      <p:pic>
        <p:nvPicPr>
          <p:cNvPr id="9" name="Imagen 8"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389342" y="258598"/>
            <a:ext cx="1818226" cy="630026"/>
          </a:xfrm>
          <a:prstGeom prst="rect">
            <a:avLst/>
          </a:prstGeom>
        </p:spPr>
      </p:pic>
    </p:spTree>
    <p:extLst>
      <p:ext uri="{BB962C8B-B14F-4D97-AF65-F5344CB8AC3E}">
        <p14:creationId xmlns:p14="http://schemas.microsoft.com/office/powerpoint/2010/main" val="2714874743"/>
      </p:ext>
    </p:extLst>
  </p:cSld>
  <p:clrMap bg1="lt1" tx1="dk1" bg2="lt2" tx2="dk2" accent1="accent1" accent2="accent2" accent3="accent3" accent4="accent4" accent5="accent5" accent6="accent6" hlink="hlink" folHlink="folHlink"/>
  <p:sldLayoutIdLst>
    <p:sldLayoutId id="2147483695" r:id="rId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BdE Neue Helvetica 55 Roman"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0"/>
            <a:ext cx="3887755" cy="6451970"/>
          </a:xfrm>
          <a:prstGeom prst="rect">
            <a:avLst/>
          </a:prstGeom>
        </p:spPr>
      </p:pic>
      <p:sp>
        <p:nvSpPr>
          <p:cNvPr id="18" name="Rectángulo 17" descr=" " title=" "/>
          <p:cNvSpPr/>
          <p:nvPr userDrawn="1"/>
        </p:nvSpPr>
        <p:spPr>
          <a:xfrm>
            <a:off x="3551041" y="0"/>
            <a:ext cx="8640960" cy="6451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pic>
        <p:nvPicPr>
          <p:cNvPr id="7" name="Imagen 6"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0270256" y="149007"/>
            <a:ext cx="1818226" cy="630026"/>
          </a:xfrm>
          <a:prstGeom prst="rect">
            <a:avLst/>
          </a:prstGeom>
        </p:spPr>
      </p:pic>
      <p:sp>
        <p:nvSpPr>
          <p:cNvPr id="12" name="Marcador de número de diapositiva 5"/>
          <p:cNvSpPr>
            <a:spLocks noGrp="1"/>
          </p:cNvSpPr>
          <p:nvPr>
            <p:ph type="sldNum" sz="quarter" idx="4"/>
          </p:nvPr>
        </p:nvSpPr>
        <p:spPr>
          <a:xfrm>
            <a:off x="11170427" y="6488763"/>
            <a:ext cx="632987" cy="304827"/>
          </a:xfrm>
          <a:prstGeom prst="rect">
            <a:avLst/>
          </a:prstGeom>
        </p:spPr>
        <p:txBody>
          <a:bodyPr rIns="0"/>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dirty="0"/>
          </a:p>
        </p:txBody>
      </p:sp>
      <p:cxnSp>
        <p:nvCxnSpPr>
          <p:cNvPr id="9" name="Conector recto 8" descr=" " title=" "/>
          <p:cNvCxnSpPr/>
          <p:nvPr userDrawn="1"/>
        </p:nvCxnSpPr>
        <p:spPr>
          <a:xfrm>
            <a:off x="0" y="6445798"/>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33230562"/>
      </p:ext>
    </p:extLst>
  </p:cSld>
  <p:clrMap bg1="lt1" tx1="dk1" bg2="lt2" tx2="dk2" accent1="accent1" accent2="accent2" accent3="accent3" accent4="accent4" accent5="accent5" accent6="accent6" hlink="hlink" folHlink="folHlink"/>
  <p:sldLayoutIdLst>
    <p:sldLayoutId id="2147483744"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Marcador de número de diapositiva 5"/>
          <p:cNvSpPr>
            <a:spLocks noGrp="1"/>
          </p:cNvSpPr>
          <p:nvPr>
            <p:ph type="sldNum" sz="quarter" idx="4"/>
          </p:nvPr>
        </p:nvSpPr>
        <p:spPr>
          <a:xfrm>
            <a:off x="11189786" y="6488763"/>
            <a:ext cx="632987" cy="304827"/>
          </a:xfrm>
          <a:prstGeom prst="rect">
            <a:avLst/>
          </a:prstGeom>
        </p:spPr>
        <p:txBody>
          <a:bodyPr rIns="0"/>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Rectángulo 9" descr=" " title=" "/>
          <p:cNvSpPr/>
          <p:nvPr userDrawn="1"/>
        </p:nvSpPr>
        <p:spPr>
          <a:xfrm>
            <a:off x="0" y="1592"/>
            <a:ext cx="12207317" cy="764704"/>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445798"/>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pic>
        <p:nvPicPr>
          <p:cNvPr id="8" name="Imagen 7" descr="Banco de España Eurosistema" title="Logo BdE"/>
          <p:cNvPicPr>
            <a:picLocks noChangeAspect="1"/>
          </p:cNvPicPr>
          <p:nvPr userDrawn="1"/>
        </p:nvPicPr>
        <p:blipFill>
          <a:blip r:embed="rId14" cstate="screen">
            <a:extLst>
              <a:ext uri="{28A0092B-C50C-407E-A947-70E740481C1C}">
                <a14:useLocalDpi xmlns:a14="http://schemas.microsoft.com/office/drawing/2010/main" val="0"/>
              </a:ext>
            </a:extLst>
          </a:blip>
          <a:stretch>
            <a:fillRect/>
          </a:stretch>
        </p:blipFill>
        <p:spPr>
          <a:xfrm>
            <a:off x="10528490" y="262270"/>
            <a:ext cx="1301298" cy="286410"/>
          </a:xfrm>
          <a:prstGeom prst="rect">
            <a:avLst/>
          </a:prstGeom>
        </p:spPr>
      </p:pic>
    </p:spTree>
    <p:extLst>
      <p:ext uri="{BB962C8B-B14F-4D97-AF65-F5344CB8AC3E}">
        <p14:creationId xmlns:p14="http://schemas.microsoft.com/office/powerpoint/2010/main" val="1369779823"/>
      </p:ext>
    </p:extLst>
  </p:cSld>
  <p:clrMap bg1="lt1" tx1="dk1" bg2="lt2" tx2="dk2" accent1="accent1" accent2="accent2" accent3="accent3" accent4="accent4" accent5="accent5" accent6="accent6" hlink="hlink" folHlink="folHlink"/>
  <p:sldLayoutIdLst>
    <p:sldLayoutId id="2147483712" r:id="rId1"/>
    <p:sldLayoutId id="2147483784" r:id="rId2"/>
    <p:sldLayoutId id="2147483714" r:id="rId3"/>
    <p:sldLayoutId id="2147483781" r:id="rId4"/>
    <p:sldLayoutId id="2147483780" r:id="rId5"/>
    <p:sldLayoutId id="2147483719" r:id="rId6"/>
    <p:sldLayoutId id="2147483720" r:id="rId7"/>
    <p:sldLayoutId id="2147483750" r:id="rId8"/>
    <p:sldLayoutId id="2147483765" r:id="rId9"/>
    <p:sldLayoutId id="2147483766" r:id="rId10"/>
    <p:sldLayoutId id="2147483767" r:id="rId11"/>
    <p:sldLayoutId id="2147483768" r:id="rId12"/>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Rectángulo 4" descr=" " title=" "/>
          <p:cNvSpPr/>
          <p:nvPr userDrawn="1"/>
        </p:nvSpPr>
        <p:spPr>
          <a:xfrm>
            <a:off x="0" y="0"/>
            <a:ext cx="8590887" cy="6866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pic>
        <p:nvPicPr>
          <p:cNvPr id="8" name="Imagen 7" descr="Banco de España Eurosistema" title="Logotipo"/>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389342" y="258598"/>
            <a:ext cx="1818226" cy="630026"/>
          </a:xfrm>
          <a:prstGeom prst="rect">
            <a:avLst/>
          </a:prstGeom>
        </p:spPr>
      </p:pic>
      <p:pic>
        <p:nvPicPr>
          <p:cNvPr id="11" name="Imagen 10" descr="Fachada Banco de España" title="Fotografía"/>
          <p:cNvPicPr>
            <a:picLocks noChangeAspect="1"/>
          </p:cNvPicPr>
          <p:nvPr userDrawn="1"/>
        </p:nvPicPr>
        <p:blipFill rotWithShape="1">
          <a:blip r:embed="rId4" cstate="screen">
            <a:extLst>
              <a:ext uri="{28A0092B-C50C-407E-A947-70E740481C1C}">
                <a14:useLocalDpi xmlns:a14="http://schemas.microsoft.com/office/drawing/2010/main" val="0"/>
              </a:ext>
            </a:extLst>
          </a:blip>
          <a:srcRect l="-112"/>
          <a:stretch/>
        </p:blipFill>
        <p:spPr>
          <a:xfrm>
            <a:off x="7617499" y="0"/>
            <a:ext cx="4582796" cy="6866678"/>
          </a:xfrm>
          <a:prstGeom prst="rect">
            <a:avLst/>
          </a:prstGeom>
        </p:spPr>
      </p:pic>
    </p:spTree>
    <p:extLst>
      <p:ext uri="{BB962C8B-B14F-4D97-AF65-F5344CB8AC3E}">
        <p14:creationId xmlns:p14="http://schemas.microsoft.com/office/powerpoint/2010/main" val="1804887303"/>
      </p:ext>
    </p:extLst>
  </p:cSld>
  <p:clrMap bg1="lt1" tx1="dk1" bg2="lt2" tx2="dk2" accent1="accent1" accent2="accent2" accent3="accent3" accent4="accent4" accent5="accent5" accent6="accent6" hlink="hlink" folHlink="folHlink"/>
  <p:sldLayoutIdLst>
    <p:sldLayoutId id="2147483683"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ángulo 5" descr=" " title=" "/>
          <p:cNvSpPr/>
          <p:nvPr userDrawn="1"/>
        </p:nvSpPr>
        <p:spPr>
          <a:xfrm>
            <a:off x="0" y="0"/>
            <a:ext cx="85790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pic>
        <p:nvPicPr>
          <p:cNvPr id="2" name="Imagen 1"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val="0"/>
              </a:ext>
            </a:extLst>
          </a:blip>
          <a:srcRect l="-112"/>
          <a:stretch/>
        </p:blipFill>
        <p:spPr>
          <a:xfrm>
            <a:off x="7617499" y="0"/>
            <a:ext cx="4582796" cy="6866678"/>
          </a:xfrm>
          <a:prstGeom prst="rect">
            <a:avLst/>
          </a:prstGeom>
        </p:spPr>
      </p:pic>
      <p:pic>
        <p:nvPicPr>
          <p:cNvPr id="9" name="Imagen 8"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389342" y="258598"/>
            <a:ext cx="1818226" cy="630026"/>
          </a:xfrm>
          <a:prstGeom prst="rect">
            <a:avLst/>
          </a:prstGeom>
        </p:spPr>
      </p:pic>
      <p:sp>
        <p:nvSpPr>
          <p:cNvPr id="5" name="Marcador de texto 14"/>
          <p:cNvSpPr txBox="1">
            <a:spLocks/>
          </p:cNvSpPr>
          <p:nvPr userDrawn="1"/>
        </p:nvSpPr>
        <p:spPr>
          <a:xfrm>
            <a:off x="541427" y="6209080"/>
            <a:ext cx="6108700" cy="234925"/>
          </a:xfrm>
          <a:prstGeom prst="rect">
            <a:avLst/>
          </a:prstGeom>
        </p:spPr>
        <p:txBody>
          <a:bodyPr/>
          <a:lstStyle>
            <a:lvl1pPr marL="0" indent="0" algn="l" defTabSz="914400" rtl="0" eaLnBrk="1" latinLnBrk="0" hangingPunct="1">
              <a:spcBef>
                <a:spcPct val="20000"/>
              </a:spcBef>
              <a:buFont typeface="Arial" pitchFamily="34" charset="0"/>
              <a:buNone/>
              <a:defRPr sz="1000" kern="1200" cap="all" baseline="0">
                <a:solidFill>
                  <a:schemeClr val="tx1"/>
                </a:solidFill>
                <a:latin typeface="+mn-lt"/>
                <a:ea typeface="+mn-ea"/>
                <a:cs typeface="+mn-cs"/>
              </a:defRPr>
            </a:lvl1pPr>
            <a:lvl2pPr marL="742950" indent="-285750" algn="l" defTabSz="914400" rtl="0" eaLnBrk="1" latinLnBrk="0" hangingPunct="1">
              <a:spcBef>
                <a:spcPct val="20000"/>
              </a:spcBef>
              <a:buFont typeface="BdE Neue Helvetica 55 Roman"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189886101"/>
      </p:ext>
    </p:extLst>
  </p:cSld>
  <p:clrMap bg1="lt1" tx1="dk1" bg2="lt2" tx2="dk2" accent1="accent1" accent2="accent2" accent3="accent3" accent4="accent4" accent5="accent5" accent6="accent6" hlink="hlink" folHlink="folHlink"/>
  <p:sldLayoutIdLst>
    <p:sldLayoutId id="2147483786" r:id="rId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BdE Neue Helvetica 55 Roman"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93">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3887755" cy="6531717"/>
          </a:xfrm>
          <a:prstGeom prst="rect">
            <a:avLst/>
          </a:prstGeom>
        </p:spPr>
      </p:pic>
      <p:pic>
        <p:nvPicPr>
          <p:cNvPr id="7" name="Imagen 6"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0270256" y="149007"/>
            <a:ext cx="1818226" cy="630026"/>
          </a:xfrm>
          <a:prstGeom prst="rect">
            <a:avLst/>
          </a:prstGeom>
        </p:spPr>
      </p:pic>
      <p:sp>
        <p:nvSpPr>
          <p:cNvPr id="10"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11" name="Conector recto 10" descr=" " title=" "/>
          <p:cNvCxnSpPr/>
          <p:nvPr userDrawn="1"/>
        </p:nvCxnSpPr>
        <p:spPr>
          <a:xfrm>
            <a:off x="0" y="6524179"/>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
        <p:nvSpPr>
          <p:cNvPr id="6" name="Marcador de texto 4"/>
          <p:cNvSpPr txBox="1">
            <a:spLocks/>
          </p:cNvSpPr>
          <p:nvPr userDrawn="1"/>
        </p:nvSpPr>
        <p:spPr>
          <a:xfrm>
            <a:off x="247330" y="6578903"/>
            <a:ext cx="7144814" cy="25806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900" kern="1200" cap="all" baseline="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3639236679"/>
      </p:ext>
    </p:extLst>
  </p:cSld>
  <p:clrMap bg1="lt1" tx1="dk1" bg2="lt2" tx2="dk2" accent1="accent1" accent2="accent2" accent3="accent3" accent4="accent4" accent5="accent5" accent6="accent6" hlink="hlink" folHlink="folHlink"/>
  <p:sldLayoutIdLst>
    <p:sldLayoutId id="2147483788" r:id="rId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4201">
          <p15:clr>
            <a:srgbClr val="F26B43"/>
          </p15:clr>
        </p15:guide>
        <p15:guide id="2" pos="21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ángulo 9" descr=" " title=" "/>
          <p:cNvSpPr/>
          <p:nvPr userDrawn="1"/>
        </p:nvSpPr>
        <p:spPr>
          <a:xfrm>
            <a:off x="0" y="1592"/>
            <a:ext cx="12207317" cy="612000"/>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524179"/>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
        <p:nvSpPr>
          <p:cNvPr id="6"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7" name="Marcador de texto 4"/>
          <p:cNvSpPr txBox="1">
            <a:spLocks/>
          </p:cNvSpPr>
          <p:nvPr userDrawn="1"/>
        </p:nvSpPr>
        <p:spPr>
          <a:xfrm>
            <a:off x="247330" y="6578903"/>
            <a:ext cx="7144814" cy="25806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900" kern="1200" cap="all" baseline="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2291038677"/>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831" r:id="rId4"/>
    <p:sldLayoutId id="2147483833" r:id="rId5"/>
    <p:sldLayoutId id="2147483834" r:id="rId6"/>
    <p:sldLayoutId id="2147483835" r:id="rId7"/>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17">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ángulo 9" descr=" " title=" "/>
          <p:cNvSpPr/>
          <p:nvPr userDrawn="1"/>
        </p:nvSpPr>
        <p:spPr>
          <a:xfrm>
            <a:off x="0" y="1592"/>
            <a:ext cx="12207317" cy="612000"/>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524179"/>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
        <p:nvSpPr>
          <p:cNvPr id="6"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5" name="Marcador de texto 4"/>
          <p:cNvSpPr txBox="1">
            <a:spLocks/>
          </p:cNvSpPr>
          <p:nvPr userDrawn="1"/>
        </p:nvSpPr>
        <p:spPr>
          <a:xfrm>
            <a:off x="247330" y="6578903"/>
            <a:ext cx="7144814" cy="25806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900" kern="1200" cap="all" baseline="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121780562"/>
      </p:ext>
    </p:extLst>
  </p:cSld>
  <p:clrMap bg1="lt1" tx1="dk1" bg2="lt2" tx2="dk2" accent1="accent1" accent2="accent2" accent3="accent3" accent4="accent4" accent5="accent5" accent6="accent6" hlink="hlink" folHlink="folHlink"/>
  <p:sldLayoutIdLst>
    <p:sldLayoutId id="2147483794" r:id="rId1"/>
    <p:sldLayoutId id="2147483795" r:id="rId2"/>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17">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Marcador de número de diapositiva 5"/>
          <p:cNvSpPr>
            <a:spLocks noGrp="1"/>
          </p:cNvSpPr>
          <p:nvPr>
            <p:ph type="sldNum" sz="quarter" idx="4"/>
          </p:nvPr>
        </p:nvSpPr>
        <p:spPr>
          <a:xfrm>
            <a:off x="11189786" y="6488763"/>
            <a:ext cx="632987" cy="304827"/>
          </a:xfrm>
          <a:prstGeom prst="rect">
            <a:avLst/>
          </a:prstGeom>
        </p:spPr>
        <p:txBody>
          <a:bodyPr rIns="0"/>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Rectángulo 9" descr=" " title=" "/>
          <p:cNvSpPr/>
          <p:nvPr userDrawn="1"/>
        </p:nvSpPr>
        <p:spPr>
          <a:xfrm>
            <a:off x="0" y="1592"/>
            <a:ext cx="12207317" cy="764704"/>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445798"/>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pic>
        <p:nvPicPr>
          <p:cNvPr id="8" name="Imagen 7" descr="Banco de España Eurosistema" title="Logo BdE"/>
          <p:cNvPicPr>
            <a:picLocks noChangeAspect="1"/>
          </p:cNvPicPr>
          <p:nvPr userDrawn="1"/>
        </p:nvPicPr>
        <p:blipFill>
          <a:blip r:embed="rId33" cstate="screen">
            <a:extLst>
              <a:ext uri="{28A0092B-C50C-407E-A947-70E740481C1C}">
                <a14:useLocalDpi xmlns:a14="http://schemas.microsoft.com/office/drawing/2010/main" val="0"/>
              </a:ext>
            </a:extLst>
          </a:blip>
          <a:stretch>
            <a:fillRect/>
          </a:stretch>
        </p:blipFill>
        <p:spPr>
          <a:xfrm>
            <a:off x="10528490" y="262270"/>
            <a:ext cx="1301298" cy="286410"/>
          </a:xfrm>
          <a:prstGeom prst="rect">
            <a:avLst/>
          </a:prstGeom>
        </p:spPr>
      </p:pic>
    </p:spTree>
    <p:extLst>
      <p:ext uri="{BB962C8B-B14F-4D97-AF65-F5344CB8AC3E}">
        <p14:creationId xmlns:p14="http://schemas.microsoft.com/office/powerpoint/2010/main" val="4248912851"/>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 id="2147483813" r:id="rId17"/>
    <p:sldLayoutId id="2147483814" r:id="rId18"/>
    <p:sldLayoutId id="2147483815" r:id="rId19"/>
    <p:sldLayoutId id="2147483816" r:id="rId20"/>
    <p:sldLayoutId id="2147483817" r:id="rId21"/>
    <p:sldLayoutId id="2147483818" r:id="rId22"/>
    <p:sldLayoutId id="2147483819" r:id="rId23"/>
    <p:sldLayoutId id="2147483820" r:id="rId24"/>
    <p:sldLayoutId id="2147483821" r:id="rId25"/>
    <p:sldLayoutId id="2147483822" r:id="rId26"/>
    <p:sldLayoutId id="2147483823" r:id="rId27"/>
    <p:sldLayoutId id="2147483824" r:id="rId28"/>
    <p:sldLayoutId id="2147483825" r:id="rId29"/>
    <p:sldLayoutId id="2147483826" r:id="rId30"/>
    <p:sldLayoutId id="2147483828" r:id="rId3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ommission.europa.eu/strategy-and-policy/priorities-2019-2024/european-green-deal/repowereu-affordable-secure-and-sustainable-energy-europe_en" TargetMode="External"/><Relationship Id="rId2" Type="http://schemas.openxmlformats.org/officeDocument/2006/relationships/hyperlink" Target="https://www.consilium.europa.eu/en/press/press-releases/2022/03/11/the-versailles-declaration-10-11032022/" TargetMode="External"/><Relationship Id="rId1" Type="http://schemas.openxmlformats.org/officeDocument/2006/relationships/slideLayout" Target="../slideLayouts/slideLayout1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9.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8" Type="http://schemas.openxmlformats.org/officeDocument/2006/relationships/hyperlink" Target="https://www.europarl.europa.eu/legislative-train/package-green-deal-industrial-plan-for-the-net-zero-age/file-revision-of-internal-electricity-market" TargetMode="External"/><Relationship Id="rId3" Type="http://schemas.openxmlformats.org/officeDocument/2006/relationships/image" Target="../media/image23.png"/><Relationship Id="rId7" Type="http://schemas.openxmlformats.org/officeDocument/2006/relationships/hyperlink" Target="https://www.europarl.europa.eu/legislative-train/package-green-deal-industrial-plan-for-the-net-zero-age/file-european-critical-raw-material-act" TargetMode="External"/><Relationship Id="rId2" Type="http://schemas.openxmlformats.org/officeDocument/2006/relationships/image" Target="../media/image22.png"/><Relationship Id="rId1" Type="http://schemas.openxmlformats.org/officeDocument/2006/relationships/slideLayout" Target="../slideLayouts/slideLayout19.xml"/><Relationship Id="rId6" Type="http://schemas.openxmlformats.org/officeDocument/2006/relationships/hyperlink" Target="https://www.europarl.europa.eu/legislative-train/package-green-deal-industrial-plan-for-the-net-zero-age/file-net-zero-industry-act" TargetMode="External"/><Relationship Id="rId5" Type="http://schemas.openxmlformats.org/officeDocument/2006/relationships/hyperlink" Target="https://ec.europa.eu/commission/presscorner/detail/en/ip_23_510" TargetMode="External"/><Relationship Id="rId10" Type="http://schemas.openxmlformats.org/officeDocument/2006/relationships/image" Target="../media/image25.png"/><Relationship Id="rId4" Type="http://schemas.openxmlformats.org/officeDocument/2006/relationships/image" Target="../media/image24.jpeg"/><Relationship Id="rId9" Type="http://schemas.openxmlformats.org/officeDocument/2006/relationships/hyperlink" Target="https://www.nortonrosefulbright.com/en/knowledge/publications/b01d19d5/eu-scales-up-green-subsidies-how-you-can-benefit-from-new-support-for-clean-investments" TargetMode="Externa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4" Type="http://schemas.openxmlformats.org/officeDocument/2006/relationships/image" Target="../media/image26.emf"/></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ec.europa.eu/commission/presscorner/detail/en/ip_23_3358" TargetMode="External"/><Relationship Id="rId1" Type="http://schemas.openxmlformats.org/officeDocument/2006/relationships/slideLayout" Target="../slideLayouts/slideLayout23.xml"/><Relationship Id="rId4" Type="http://schemas.openxmlformats.org/officeDocument/2006/relationships/hyperlink" Target="https://www.consilium.europa.eu/media/ny3j24sm/much-more-than-a-market-report-by-enrico-letta.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commission.europa.eu/topics/strengthening-european-competitiveness/eu-competitiveness-looking-ahead_en" TargetMode="Externa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hyperlink" Target="https://energy.ec.europa.eu/topics/markets-and-consumers/market-legislation/electricity-market-design_en"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hyperlink" Target="https://www.europarl.europa.eu/legislative-train/theme-industry-research-and-energy-itre/file-revision-of-internal-electricity-market" TargetMode="External"/><Relationship Id="rId4" Type="http://schemas.openxmlformats.org/officeDocument/2006/relationships/hyperlink" Target="https://www.europarl.europa.eu/RegData/etudes/STUD/2023/740094/IPOL_STU(2023)740094_EN.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ommission.europa.eu/strategy-and-policy/priorities-2019-2024_en" TargetMode="External"/><Relationship Id="rId1" Type="http://schemas.openxmlformats.org/officeDocument/2006/relationships/slideLayout" Target="../slideLayouts/slideLayout22.xml"/><Relationship Id="rId4" Type="http://schemas.openxmlformats.org/officeDocument/2006/relationships/hyperlink" Target="https://www.bde.es/f/webbe/SES/Secciones/Publicaciones/PublicacionesSeriadas/DocumentosOcasionales/24/Files/do2424e.pdf"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ww.bde.es/f/webbe/SES/Secciones/Publicaciones/PublicacionesSeriadas/DocumentosOcasionales/22/Files/do2213e.pdf" TargetMode="External"/><Relationship Id="rId3" Type="http://schemas.openxmlformats.org/officeDocument/2006/relationships/hyperlink" Target="https://www.consilium.europa.eu/en/policies/green-deal/fit-for-55-the-eu-plan-for-a-green-transition/" TargetMode="External"/><Relationship Id="rId7" Type="http://schemas.openxmlformats.org/officeDocument/2006/relationships/image" Target="../media/image6.png"/><Relationship Id="rId2" Type="http://schemas.openxmlformats.org/officeDocument/2006/relationships/hyperlink" Target="https://climate.ec.europa.eu/eu-action/european-climate-law_en#:~:text=The%20Climate%20Law%20includes%3A,of%20emission%20reductions%20and%20removals" TargetMode="External"/><Relationship Id="rId1" Type="http://schemas.openxmlformats.org/officeDocument/2006/relationships/slideLayout" Target="../slideLayouts/slideLayout18.xml"/><Relationship Id="rId6" Type="http://schemas.openxmlformats.org/officeDocument/2006/relationships/hyperlink" Target="https://www.europarl.europa.eu/legislative-train/package-fit-for-55" TargetMode="External"/><Relationship Id="rId5" Type="http://schemas.openxmlformats.org/officeDocument/2006/relationships/hyperlink" Target="https://ec.europa.eu/commission/presscorner/detail/en/IP_23_4754" TargetMode="External"/><Relationship Id="rId4" Type="http://schemas.openxmlformats.org/officeDocument/2006/relationships/hyperlink" Target="https://ec.europa.eu/commission/presscorner/detail/en/fs_20_4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consilium.europa.eu/en/meetings/european-council/2020/07/17-21/" TargetMode="External"/><Relationship Id="rId1" Type="http://schemas.openxmlformats.org/officeDocument/2006/relationships/slideLayout" Target="../slideLayouts/slideLayout22.xml"/><Relationship Id="rId5" Type="http://schemas.openxmlformats.org/officeDocument/2006/relationships/image" Target="../media/image9.emf"/><Relationship Id="rId4" Type="http://schemas.openxmlformats.org/officeDocument/2006/relationships/hyperlink" Target="https://ec.europa.eu/newsroom/rtd/items/795360/en#:~:text=Upward%20revisions%20for%20the%20euro,0.3%25%20higher%20than%20in%20winter."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c.europa.eu/economy_finance/recovery-and-resilience-scoreboard/index.html?lang=en" TargetMode="External"/><Relationship Id="rId2" Type="http://schemas.openxmlformats.org/officeDocument/2006/relationships/hyperlink" Target="https://commission.europa.eu/publications/recovery-and-resilience-facility-annual-report-2024_en" TargetMode="External"/><Relationship Id="rId1" Type="http://schemas.openxmlformats.org/officeDocument/2006/relationships/slideLayout" Target="../slideLayouts/slideLayout19.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9.xml"/><Relationship Id="rId4" Type="http://schemas.openxmlformats.org/officeDocument/2006/relationships/hyperlink" Target="https://www.bde.es/f/webbde/GAP/Secciones/SalaPrensa/IntervencionesPublicas/DirectoresGenerales/economia/Arc/IIPP-2023-04-26-gavilan-en.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p:txBody>
          <a:bodyPr/>
          <a:lstStyle/>
          <a:p>
            <a:r>
              <a:rPr lang="es-ES" dirty="0"/>
              <a:t/>
            </a:r>
            <a:br>
              <a:rPr lang="es-ES" dirty="0"/>
            </a:br>
            <a:r>
              <a:rPr lang="es-ES" dirty="0" err="1" smtClean="0"/>
              <a:t>the</a:t>
            </a:r>
            <a:r>
              <a:rPr lang="es-ES" dirty="0" smtClean="0"/>
              <a:t> VDL Commission(s) </a:t>
            </a:r>
            <a:r>
              <a:rPr lang="es-ES" dirty="0" err="1" smtClean="0"/>
              <a:t>priorities</a:t>
            </a:r>
            <a:r>
              <a:rPr lang="en-GB" dirty="0" smtClean="0"/>
              <a:t>: </a:t>
            </a:r>
            <a:r>
              <a:rPr lang="en-GB" dirty="0" smtClean="0"/>
              <a:t>FROM THE EUROPEAN GREEN DEAL TO THE </a:t>
            </a:r>
            <a:r>
              <a:rPr lang="en-GB" dirty="0" smtClean="0"/>
              <a:t>CLEAN industrial DEAL</a:t>
            </a:r>
            <a:endParaRPr lang="es-ES_tradnl" dirty="0"/>
          </a:p>
        </p:txBody>
      </p:sp>
      <p:sp>
        <p:nvSpPr>
          <p:cNvPr id="11" name="Marcador de texto 10"/>
          <p:cNvSpPr>
            <a:spLocks noGrp="1"/>
          </p:cNvSpPr>
          <p:nvPr>
            <p:ph type="body" sz="quarter" idx="10"/>
          </p:nvPr>
        </p:nvSpPr>
        <p:spPr/>
        <p:txBody>
          <a:bodyPr/>
          <a:lstStyle/>
          <a:p>
            <a:pPr lvl="0"/>
            <a:r>
              <a:rPr lang="es-ES_tradnl" dirty="0">
                <a:solidFill>
                  <a:prstClr val="black"/>
                </a:solidFill>
              </a:rPr>
              <a:t>Pilar L’Hotellerie-Fallois</a:t>
            </a:r>
          </a:p>
        </p:txBody>
      </p:sp>
      <p:sp>
        <p:nvSpPr>
          <p:cNvPr id="12" name="Marcador de texto 11"/>
          <p:cNvSpPr>
            <a:spLocks noGrp="1"/>
          </p:cNvSpPr>
          <p:nvPr>
            <p:ph type="body" sz="quarter" idx="11"/>
          </p:nvPr>
        </p:nvSpPr>
        <p:spPr/>
        <p:txBody>
          <a:bodyPr/>
          <a:lstStyle/>
          <a:p>
            <a:pPr lvl="0"/>
            <a:r>
              <a:rPr lang="es-ES_tradnl" dirty="0">
                <a:solidFill>
                  <a:prstClr val="black"/>
                </a:solidFill>
              </a:rPr>
              <a:t>Banco de España </a:t>
            </a:r>
            <a:r>
              <a:rPr lang="es-ES_tradnl" dirty="0" err="1">
                <a:solidFill>
                  <a:prstClr val="black"/>
                </a:solidFill>
              </a:rPr>
              <a:t>C</a:t>
            </a:r>
            <a:r>
              <a:rPr lang="es-ES_tradnl" dirty="0" err="1" smtClean="0">
                <a:solidFill>
                  <a:prstClr val="black"/>
                </a:solidFill>
              </a:rPr>
              <a:t>ounsellor</a:t>
            </a:r>
            <a:r>
              <a:rPr lang="es-ES_tradnl" dirty="0">
                <a:solidFill>
                  <a:prstClr val="black"/>
                </a:solidFill>
              </a:rPr>
              <a:t>. </a:t>
            </a:r>
            <a:r>
              <a:rPr lang="es-ES_tradnl" dirty="0" smtClean="0">
                <a:solidFill>
                  <a:prstClr val="black"/>
                </a:solidFill>
              </a:rPr>
              <a:t>Senior </a:t>
            </a:r>
            <a:r>
              <a:rPr lang="es-ES_tradnl" dirty="0" err="1" smtClean="0">
                <a:solidFill>
                  <a:prstClr val="black"/>
                </a:solidFill>
              </a:rPr>
              <a:t>Adviser</a:t>
            </a:r>
            <a:r>
              <a:rPr lang="es-ES_tradnl" dirty="0" smtClean="0">
                <a:solidFill>
                  <a:prstClr val="black"/>
                </a:solidFill>
              </a:rPr>
              <a:t> </a:t>
            </a:r>
            <a:r>
              <a:rPr lang="es-ES_tradnl" dirty="0" err="1" smtClean="0">
                <a:solidFill>
                  <a:prstClr val="black"/>
                </a:solidFill>
              </a:rPr>
              <a:t>for</a:t>
            </a:r>
            <a:r>
              <a:rPr lang="es-ES_tradnl" dirty="0" smtClean="0">
                <a:solidFill>
                  <a:prstClr val="black"/>
                </a:solidFill>
              </a:rPr>
              <a:t> European </a:t>
            </a:r>
            <a:r>
              <a:rPr lang="es-ES_tradnl" dirty="0" err="1" smtClean="0">
                <a:solidFill>
                  <a:prstClr val="black"/>
                </a:solidFill>
              </a:rPr>
              <a:t>Relations</a:t>
            </a:r>
            <a:endParaRPr lang="es-ES_tradnl" dirty="0">
              <a:solidFill>
                <a:prstClr val="black"/>
              </a:solidFill>
            </a:endParaRPr>
          </a:p>
        </p:txBody>
      </p:sp>
      <p:sp>
        <p:nvSpPr>
          <p:cNvPr id="3" name="Marcador de texto 2"/>
          <p:cNvSpPr>
            <a:spLocks noGrp="1"/>
          </p:cNvSpPr>
          <p:nvPr>
            <p:ph type="body" sz="quarter" idx="14"/>
          </p:nvPr>
        </p:nvSpPr>
        <p:spPr/>
        <p:txBody>
          <a:bodyPr/>
          <a:lstStyle/>
          <a:p>
            <a:r>
              <a:rPr lang="es-ES_tradnl" dirty="0" smtClean="0"/>
              <a:t>INSTITUTIONAL AND EUROPEAN RELATIONS AND TRANSPARENCY</a:t>
            </a:r>
          </a:p>
          <a:p>
            <a:endParaRPr lang="es-ES_tradnl" dirty="0"/>
          </a:p>
        </p:txBody>
      </p:sp>
      <p:sp>
        <p:nvSpPr>
          <p:cNvPr id="16" name="Marcador de texto 15"/>
          <p:cNvSpPr>
            <a:spLocks noGrp="1"/>
          </p:cNvSpPr>
          <p:nvPr>
            <p:ph type="body" sz="quarter" idx="15"/>
          </p:nvPr>
        </p:nvSpPr>
        <p:spPr/>
        <p:txBody>
          <a:bodyPr/>
          <a:lstStyle/>
          <a:p>
            <a:pPr lvl="0"/>
            <a:r>
              <a:rPr lang="es-ES_tradnl" dirty="0">
                <a:solidFill>
                  <a:prstClr val="black"/>
                </a:solidFill>
              </a:rPr>
              <a:t>Universidad Carlos III de Madrid</a:t>
            </a:r>
          </a:p>
          <a:p>
            <a:pPr lvl="0"/>
            <a:r>
              <a:rPr lang="es-ES_tradnl" dirty="0" smtClean="0">
                <a:solidFill>
                  <a:prstClr val="black"/>
                </a:solidFill>
              </a:rPr>
              <a:t>22 </a:t>
            </a:r>
            <a:r>
              <a:rPr lang="es-ES_tradnl" dirty="0" err="1" smtClean="0">
                <a:solidFill>
                  <a:prstClr val="black"/>
                </a:solidFill>
              </a:rPr>
              <a:t>October</a:t>
            </a:r>
            <a:r>
              <a:rPr lang="es-ES_tradnl" dirty="0" smtClean="0">
                <a:solidFill>
                  <a:prstClr val="black"/>
                </a:solidFill>
              </a:rPr>
              <a:t> 2024</a:t>
            </a:r>
            <a:endParaRPr lang="es-ES_tradnl" dirty="0">
              <a:solidFill>
                <a:prstClr val="black"/>
              </a:solidFill>
            </a:endParaRPr>
          </a:p>
          <a:p>
            <a:endParaRPr lang="es-ES_tradnl" dirty="0"/>
          </a:p>
        </p:txBody>
      </p:sp>
    </p:spTree>
    <p:extLst>
      <p:ext uri="{BB962C8B-B14F-4D97-AF65-F5344CB8AC3E}">
        <p14:creationId xmlns:p14="http://schemas.microsoft.com/office/powerpoint/2010/main" val="33553640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10</a:t>
            </a:fld>
            <a:endParaRPr lang="es-ES"/>
          </a:p>
        </p:txBody>
      </p:sp>
      <p:sp>
        <p:nvSpPr>
          <p:cNvPr id="3" name="Título 2"/>
          <p:cNvSpPr>
            <a:spLocks noGrp="1"/>
          </p:cNvSpPr>
          <p:nvPr>
            <p:ph type="title"/>
          </p:nvPr>
        </p:nvSpPr>
        <p:spPr/>
        <p:txBody>
          <a:bodyPr/>
          <a:lstStyle/>
          <a:p>
            <a:r>
              <a:rPr lang="es-ES_tradnl" dirty="0" smtClean="0"/>
              <a:t>Policy </a:t>
            </a:r>
            <a:r>
              <a:rPr lang="es-ES_tradnl" dirty="0" err="1" smtClean="0"/>
              <a:t>reaction</a:t>
            </a:r>
            <a:r>
              <a:rPr lang="es-ES_tradnl" dirty="0" smtClean="0"/>
              <a:t> to </a:t>
            </a:r>
            <a:r>
              <a:rPr lang="es-ES_tradnl" dirty="0" err="1" smtClean="0"/>
              <a:t>the</a:t>
            </a:r>
            <a:r>
              <a:rPr lang="es-ES_tradnl" dirty="0" smtClean="0"/>
              <a:t> </a:t>
            </a:r>
            <a:r>
              <a:rPr lang="es-ES_tradnl" dirty="0" err="1" smtClean="0"/>
              <a:t>dependence</a:t>
            </a:r>
            <a:r>
              <a:rPr lang="es-ES_tradnl" dirty="0" smtClean="0"/>
              <a:t> </a:t>
            </a:r>
            <a:r>
              <a:rPr lang="es-ES_tradnl" dirty="0" err="1" smtClean="0"/>
              <a:t>on</a:t>
            </a:r>
            <a:r>
              <a:rPr lang="es-ES_tradnl" dirty="0" smtClean="0"/>
              <a:t> </a:t>
            </a:r>
            <a:r>
              <a:rPr lang="es-ES_tradnl" dirty="0" err="1" smtClean="0"/>
              <a:t>russian</a:t>
            </a:r>
            <a:r>
              <a:rPr lang="es-ES_tradnl" dirty="0" smtClean="0"/>
              <a:t> gas </a:t>
            </a:r>
            <a:r>
              <a:rPr lang="es-ES_tradnl" dirty="0" err="1" smtClean="0"/>
              <a:t>supplies</a:t>
            </a:r>
            <a:endParaRPr lang="es-ES_tradnl" dirty="0"/>
          </a:p>
        </p:txBody>
      </p:sp>
      <p:sp>
        <p:nvSpPr>
          <p:cNvPr id="6" name="Marcador de texto 5"/>
          <p:cNvSpPr>
            <a:spLocks noGrp="1"/>
          </p:cNvSpPr>
          <p:nvPr>
            <p:ph type="body" sz="quarter" idx="17"/>
          </p:nvPr>
        </p:nvSpPr>
        <p:spPr>
          <a:xfrm>
            <a:off x="92922" y="636380"/>
            <a:ext cx="11990006" cy="2385587"/>
          </a:xfrm>
        </p:spPr>
        <p:txBody>
          <a:bodyPr/>
          <a:lstStyle/>
          <a:p>
            <a:r>
              <a:rPr lang="es-ES_tradnl" sz="1600" dirty="0" smtClean="0"/>
              <a:t>In </a:t>
            </a:r>
            <a:r>
              <a:rPr lang="es-ES_tradnl" sz="1600" dirty="0" err="1" smtClean="0"/>
              <a:t>March</a:t>
            </a:r>
            <a:r>
              <a:rPr lang="es-ES_tradnl" sz="1600" dirty="0" smtClean="0"/>
              <a:t> 2022</a:t>
            </a:r>
            <a:r>
              <a:rPr lang="es-ES_tradnl" sz="1600" dirty="0" smtClean="0"/>
              <a:t>, </a:t>
            </a:r>
            <a:r>
              <a:rPr lang="es-ES_tradnl" sz="1600" dirty="0" err="1" smtClean="0"/>
              <a:t>after</a:t>
            </a:r>
            <a:r>
              <a:rPr lang="es-ES_tradnl" sz="1600" dirty="0" smtClean="0"/>
              <a:t> </a:t>
            </a:r>
            <a:r>
              <a:rPr lang="es-ES_tradnl" sz="1600" dirty="0" err="1" smtClean="0"/>
              <a:t>the</a:t>
            </a:r>
            <a:r>
              <a:rPr lang="es-ES_tradnl" sz="1600" dirty="0" smtClean="0"/>
              <a:t> </a:t>
            </a:r>
            <a:r>
              <a:rPr lang="es-ES_tradnl" sz="1600" i="1" dirty="0" err="1" smtClean="0">
                <a:hlinkClick r:id="rId2"/>
              </a:rPr>
              <a:t>Versailles</a:t>
            </a:r>
            <a:r>
              <a:rPr lang="es-ES_tradnl" sz="1600" i="1" dirty="0" smtClean="0">
                <a:hlinkClick r:id="rId2"/>
              </a:rPr>
              <a:t> </a:t>
            </a:r>
            <a:r>
              <a:rPr lang="es-ES_tradnl" sz="1600" i="1" dirty="0" err="1" smtClean="0">
                <a:hlinkClick r:id="rId2"/>
              </a:rPr>
              <a:t>Declaration</a:t>
            </a:r>
            <a:r>
              <a:rPr lang="es-ES_tradnl" sz="1600" dirty="0" smtClean="0"/>
              <a:t>, </a:t>
            </a:r>
            <a:r>
              <a:rPr lang="es-ES_tradnl" sz="1600" dirty="0" err="1" smtClean="0"/>
              <a:t>the</a:t>
            </a:r>
            <a:r>
              <a:rPr lang="es-ES_tradnl" sz="1600" dirty="0" smtClean="0"/>
              <a:t> </a:t>
            </a:r>
            <a:r>
              <a:rPr lang="es-ES_tradnl" sz="1600" dirty="0" smtClean="0"/>
              <a:t>Commission </a:t>
            </a:r>
            <a:r>
              <a:rPr lang="es-ES_tradnl" sz="1600" dirty="0" err="1" smtClean="0"/>
              <a:t>proposed</a:t>
            </a:r>
            <a:r>
              <a:rPr lang="es-ES_tradnl" sz="1600" dirty="0" smtClean="0"/>
              <a:t> a </a:t>
            </a:r>
            <a:r>
              <a:rPr lang="es-ES_tradnl" sz="1600" dirty="0" err="1" smtClean="0"/>
              <a:t>strategy</a:t>
            </a:r>
            <a:r>
              <a:rPr lang="es-ES_tradnl" sz="1600" dirty="0" smtClean="0"/>
              <a:t> </a:t>
            </a:r>
            <a:r>
              <a:rPr lang="es-ES_tradnl" sz="1600" dirty="0" smtClean="0"/>
              <a:t>(</a:t>
            </a:r>
            <a:r>
              <a:rPr lang="es-ES_tradnl" sz="1600" dirty="0" err="1" smtClean="0"/>
              <a:t>REPowerEU</a:t>
            </a:r>
            <a:r>
              <a:rPr lang="es-ES_tradnl" sz="1600" dirty="0" smtClean="0"/>
              <a:t>) </a:t>
            </a:r>
            <a:r>
              <a:rPr lang="en-US" sz="1600" dirty="0" smtClean="0"/>
              <a:t>to</a:t>
            </a:r>
            <a:r>
              <a:rPr lang="en-US" sz="1600" dirty="0"/>
              <a:t> reduce </a:t>
            </a:r>
            <a:r>
              <a:rPr lang="en-US" sz="1600" dirty="0" smtClean="0"/>
              <a:t>the EU </a:t>
            </a:r>
            <a:r>
              <a:rPr lang="en-US" sz="1600" dirty="0"/>
              <a:t>dependence on Russian fossil fuels and accelerate the green </a:t>
            </a:r>
            <a:r>
              <a:rPr lang="en-US" sz="1600" dirty="0" smtClean="0"/>
              <a:t>transition </a:t>
            </a:r>
            <a:r>
              <a:rPr lang="en-US" sz="1600" dirty="0" smtClean="0"/>
              <a:t>by </a:t>
            </a:r>
            <a:r>
              <a:rPr lang="en-US" sz="1600" dirty="0"/>
              <a:t>saving </a:t>
            </a:r>
            <a:r>
              <a:rPr lang="en-US" sz="1600" dirty="0" smtClean="0"/>
              <a:t>energy, </a:t>
            </a:r>
            <a:r>
              <a:rPr lang="en-US" sz="1600" dirty="0"/>
              <a:t>investing in </a:t>
            </a:r>
            <a:r>
              <a:rPr lang="en-US" sz="1600" dirty="0" smtClean="0"/>
              <a:t>renewables </a:t>
            </a:r>
            <a:r>
              <a:rPr lang="en-US" sz="1600" dirty="0" smtClean="0"/>
              <a:t>and diversifying </a:t>
            </a:r>
            <a:r>
              <a:rPr lang="en-US" sz="1600" dirty="0"/>
              <a:t>energy </a:t>
            </a:r>
            <a:r>
              <a:rPr lang="en-US" sz="1600" dirty="0" smtClean="0"/>
              <a:t>supplies.</a:t>
            </a:r>
            <a:endParaRPr lang="en-US" sz="1600" dirty="0" smtClean="0"/>
          </a:p>
          <a:p>
            <a:r>
              <a:rPr lang="en-US" sz="1600" dirty="0" smtClean="0">
                <a:hlinkClick r:id="rId3"/>
              </a:rPr>
              <a:t>The </a:t>
            </a:r>
            <a:r>
              <a:rPr lang="en-US" sz="1600" dirty="0" err="1" smtClean="0">
                <a:hlinkClick r:id="rId3"/>
              </a:rPr>
              <a:t>REPowerEU</a:t>
            </a:r>
            <a:r>
              <a:rPr lang="en-US" sz="1600" dirty="0" smtClean="0">
                <a:hlinkClick r:id="rId3"/>
              </a:rPr>
              <a:t> plan </a:t>
            </a:r>
            <a:r>
              <a:rPr lang="en-US" sz="1600" dirty="0" smtClean="0"/>
              <a:t>(May 2022) made concrete proposals to achieve </a:t>
            </a:r>
            <a:r>
              <a:rPr lang="en-US" sz="1600" dirty="0"/>
              <a:t>the </a:t>
            </a:r>
            <a:r>
              <a:rPr lang="en-US" sz="1600" dirty="0" err="1"/>
              <a:t>REPowerEU</a:t>
            </a:r>
            <a:r>
              <a:rPr lang="en-US" sz="1600" dirty="0"/>
              <a:t> </a:t>
            </a:r>
            <a:r>
              <a:rPr lang="en-US" sz="1600" dirty="0" smtClean="0"/>
              <a:t>objectives, </a:t>
            </a:r>
            <a:r>
              <a:rPr lang="en-US" sz="1600" dirty="0" smtClean="0"/>
              <a:t>building </a:t>
            </a:r>
            <a:r>
              <a:rPr lang="en-US" sz="1600" dirty="0"/>
              <a:t>on the </a:t>
            </a:r>
            <a:r>
              <a:rPr lang="en-US" sz="1600" dirty="0" smtClean="0"/>
              <a:t>“</a:t>
            </a:r>
            <a:r>
              <a:rPr lang="en-US" sz="1600" dirty="0" smtClean="0"/>
              <a:t>Fit </a:t>
            </a:r>
            <a:r>
              <a:rPr lang="en-US" sz="1600" dirty="0"/>
              <a:t>for </a:t>
            </a:r>
            <a:r>
              <a:rPr lang="en-US" sz="1600" dirty="0" smtClean="0"/>
              <a:t>55” </a:t>
            </a:r>
            <a:r>
              <a:rPr lang="en-US" sz="1600" dirty="0" smtClean="0"/>
              <a:t>package and </a:t>
            </a:r>
            <a:r>
              <a:rPr lang="en-US" sz="1600" dirty="0" smtClean="0"/>
              <a:t>on the </a:t>
            </a:r>
            <a:r>
              <a:rPr lang="en-US" sz="1600" dirty="0" smtClean="0"/>
              <a:t>RRF/ RRPs: it proposed to add </a:t>
            </a:r>
            <a:r>
              <a:rPr lang="en-US" sz="1600" dirty="0" err="1" smtClean="0"/>
              <a:t>REPowerEU</a:t>
            </a:r>
            <a:r>
              <a:rPr lang="en-US" sz="1600" dirty="0" smtClean="0"/>
              <a:t> </a:t>
            </a:r>
            <a:r>
              <a:rPr lang="en-US" sz="1600" dirty="0"/>
              <a:t>chapters to </a:t>
            </a:r>
            <a:r>
              <a:rPr lang="en-US" sz="1600" dirty="0" smtClean="0"/>
              <a:t>RRPs </a:t>
            </a:r>
            <a:r>
              <a:rPr lang="en-US" sz="1600" dirty="0" smtClean="0"/>
              <a:t>to develop </a:t>
            </a:r>
            <a:r>
              <a:rPr lang="en-US" sz="1600" dirty="0" smtClean="0"/>
              <a:t>investments </a:t>
            </a:r>
            <a:r>
              <a:rPr lang="en-US" sz="1600" dirty="0"/>
              <a:t>and </a:t>
            </a:r>
            <a:r>
              <a:rPr lang="en-US" sz="1600" dirty="0" smtClean="0"/>
              <a:t>reforms </a:t>
            </a:r>
            <a:r>
              <a:rPr lang="en-US" sz="1600" dirty="0"/>
              <a:t>in line with </a:t>
            </a:r>
            <a:r>
              <a:rPr lang="en-US" sz="1600" dirty="0" smtClean="0"/>
              <a:t>those objectives.</a:t>
            </a:r>
            <a:r>
              <a:rPr lang="es-ES_tradnl" sz="1600" dirty="0" smtClean="0"/>
              <a:t> </a:t>
            </a:r>
            <a:r>
              <a:rPr lang="es-ES_tradnl" sz="1600" dirty="0" err="1" smtClean="0"/>
              <a:t>The</a:t>
            </a:r>
            <a:r>
              <a:rPr lang="es-ES_tradnl" sz="1600" dirty="0" smtClean="0"/>
              <a:t> RRF </a:t>
            </a:r>
            <a:r>
              <a:rPr lang="es-ES_tradnl" sz="1600" dirty="0" err="1" smtClean="0"/>
              <a:t>Regulation</a:t>
            </a:r>
            <a:r>
              <a:rPr lang="es-ES_tradnl" sz="1600" dirty="0" smtClean="0"/>
              <a:t> </a:t>
            </a:r>
            <a:r>
              <a:rPr lang="es-ES_tradnl" sz="1600" dirty="0" err="1"/>
              <a:t>was</a:t>
            </a:r>
            <a:r>
              <a:rPr lang="es-ES_tradnl" sz="1600" dirty="0"/>
              <a:t> </a:t>
            </a:r>
            <a:r>
              <a:rPr lang="es-ES_tradnl" sz="1600" dirty="0" err="1"/>
              <a:t>ammended</a:t>
            </a:r>
            <a:r>
              <a:rPr lang="es-ES_tradnl" sz="1600" dirty="0"/>
              <a:t> Feb/ </a:t>
            </a:r>
            <a:r>
              <a:rPr lang="es-ES_tradnl" sz="1600" dirty="0" smtClean="0"/>
              <a:t>23 </a:t>
            </a:r>
            <a:r>
              <a:rPr lang="es-ES_tradnl" sz="1600" dirty="0"/>
              <a:t>to </a:t>
            </a:r>
            <a:r>
              <a:rPr lang="es-ES_tradnl" sz="1600" dirty="0" err="1" smtClean="0"/>
              <a:t>allow</a:t>
            </a:r>
            <a:r>
              <a:rPr lang="es-ES_tradnl" sz="1600" dirty="0" smtClean="0"/>
              <a:t> </a:t>
            </a:r>
            <a:r>
              <a:rPr lang="es-ES_tradnl" sz="1600" dirty="0" err="1" smtClean="0"/>
              <a:t>for</a:t>
            </a:r>
            <a:r>
              <a:rPr lang="es-ES_tradnl" sz="1600" dirty="0" smtClean="0"/>
              <a:t> </a:t>
            </a:r>
            <a:r>
              <a:rPr lang="es-ES_tradnl" sz="1600" dirty="0" err="1" smtClean="0"/>
              <a:t>this</a:t>
            </a:r>
            <a:r>
              <a:rPr lang="es-ES_tradnl" sz="1600" dirty="0" smtClean="0"/>
              <a:t> </a:t>
            </a:r>
            <a:r>
              <a:rPr lang="es-ES_tradnl" sz="1600" dirty="0" err="1" smtClean="0"/>
              <a:t>inclusion</a:t>
            </a:r>
            <a:r>
              <a:rPr lang="en-US" sz="1600" dirty="0" smtClean="0"/>
              <a:t>. </a:t>
            </a:r>
          </a:p>
          <a:p>
            <a:r>
              <a:rPr lang="en-US" sz="1600" dirty="0" smtClean="0"/>
              <a:t>Funding came </a:t>
            </a:r>
            <a:r>
              <a:rPr lang="en-US" sz="1600" dirty="0"/>
              <a:t>mainly from untapped NGEU funds and the ETS</a:t>
            </a:r>
            <a:r>
              <a:rPr lang="en-US" sz="1600" dirty="0" smtClean="0"/>
              <a:t>: </a:t>
            </a:r>
            <a:r>
              <a:rPr lang="en-US" sz="1600" dirty="0"/>
              <a:t>EUR 64.2 </a:t>
            </a:r>
            <a:r>
              <a:rPr lang="en-US" sz="1600" dirty="0" smtClean="0"/>
              <a:t>billion (down from initially expected 200 </a:t>
            </a:r>
            <a:r>
              <a:rPr lang="en-US" sz="1600" dirty="0" err="1" smtClean="0"/>
              <a:t>bn</a:t>
            </a:r>
            <a:r>
              <a:rPr lang="en-US" sz="1600" dirty="0" smtClean="0"/>
              <a:t>) coming from ETS (20 </a:t>
            </a:r>
            <a:r>
              <a:rPr lang="en-US" sz="1600" dirty="0" err="1" smtClean="0"/>
              <a:t>bn</a:t>
            </a:r>
            <a:r>
              <a:rPr lang="en-US" sz="1600" dirty="0" smtClean="0"/>
              <a:t>), BAR (2.1 </a:t>
            </a:r>
            <a:r>
              <a:rPr lang="en-US" sz="1600" dirty="0" err="1" smtClean="0"/>
              <a:t>bn</a:t>
            </a:r>
            <a:r>
              <a:rPr lang="en-US" sz="1600" dirty="0" smtClean="0"/>
              <a:t>) and RRF loans (40.5 </a:t>
            </a:r>
            <a:r>
              <a:rPr lang="en-US" sz="1600" dirty="0" err="1" smtClean="0"/>
              <a:t>bn</a:t>
            </a:r>
            <a:r>
              <a:rPr lang="en-US" sz="1600" dirty="0" smtClean="0"/>
              <a:t>).</a:t>
            </a:r>
          </a:p>
          <a:p>
            <a:r>
              <a:rPr lang="es-ES_tradnl" sz="1600" dirty="0" smtClean="0"/>
              <a:t>A </a:t>
            </a:r>
            <a:r>
              <a:rPr lang="es-ES_tradnl" sz="1600" dirty="0" err="1" smtClean="0"/>
              <a:t>Temporary</a:t>
            </a:r>
            <a:r>
              <a:rPr lang="es-ES_tradnl" sz="1600" dirty="0" smtClean="0"/>
              <a:t> Crisis </a:t>
            </a:r>
            <a:r>
              <a:rPr lang="es-ES_tradnl" sz="1600" dirty="0"/>
              <a:t>F</a:t>
            </a:r>
            <a:r>
              <a:rPr lang="es-ES_tradnl" sz="1600" dirty="0" smtClean="0"/>
              <a:t>ramework </a:t>
            </a:r>
            <a:r>
              <a:rPr lang="es-ES_tradnl" sz="1600" dirty="0" err="1" smtClean="0"/>
              <a:t>for</a:t>
            </a:r>
            <a:r>
              <a:rPr lang="es-ES_tradnl" sz="1600" dirty="0" smtClean="0"/>
              <a:t> </a:t>
            </a:r>
            <a:r>
              <a:rPr lang="es-ES_tradnl" sz="1600" dirty="0" err="1" smtClean="0"/>
              <a:t>state</a:t>
            </a:r>
            <a:r>
              <a:rPr lang="es-ES_tradnl" sz="1600" dirty="0" smtClean="0"/>
              <a:t> </a:t>
            </a:r>
            <a:r>
              <a:rPr lang="es-ES_tradnl" sz="1600" dirty="0" err="1" smtClean="0"/>
              <a:t>aid</a:t>
            </a:r>
            <a:r>
              <a:rPr lang="es-ES_tradnl" sz="1600" dirty="0" smtClean="0"/>
              <a:t> </a:t>
            </a:r>
            <a:r>
              <a:rPr lang="es-ES_tradnl" sz="1600" dirty="0" err="1" smtClean="0"/>
              <a:t>was</a:t>
            </a:r>
            <a:r>
              <a:rPr lang="es-ES_tradnl" sz="1600" dirty="0" smtClean="0"/>
              <a:t> </a:t>
            </a:r>
            <a:r>
              <a:rPr lang="es-ES_tradnl" sz="1600" dirty="0" err="1" smtClean="0"/>
              <a:t>put</a:t>
            </a:r>
            <a:r>
              <a:rPr lang="es-ES_tradnl" sz="1600" dirty="0" smtClean="0"/>
              <a:t> forward </a:t>
            </a:r>
            <a:r>
              <a:rPr lang="es-ES_tradnl" sz="1600" dirty="0" err="1" smtClean="0"/>
              <a:t>by</a:t>
            </a:r>
            <a:r>
              <a:rPr lang="es-ES_tradnl" sz="1600" dirty="0" smtClean="0"/>
              <a:t> </a:t>
            </a:r>
            <a:r>
              <a:rPr lang="es-ES_tradnl" sz="1600" dirty="0" err="1" smtClean="0"/>
              <a:t>the</a:t>
            </a:r>
            <a:r>
              <a:rPr lang="es-ES_tradnl" sz="1600" dirty="0" smtClean="0"/>
              <a:t> Commission.</a:t>
            </a:r>
          </a:p>
        </p:txBody>
      </p:sp>
      <p:pic>
        <p:nvPicPr>
          <p:cNvPr id="12" name="Marcador de gráfico 11"/>
          <p:cNvPicPr>
            <a:picLocks noGrp="1" noChangeAspect="1"/>
          </p:cNvPicPr>
          <p:nvPr>
            <p:ph type="chart" sz="quarter" idx="15"/>
          </p:nvPr>
        </p:nvPicPr>
        <p:blipFill>
          <a:blip r:embed="rId4"/>
          <a:stretch>
            <a:fillRect/>
          </a:stretch>
        </p:blipFill>
        <p:spPr>
          <a:xfrm>
            <a:off x="6930211" y="3181014"/>
            <a:ext cx="4917947" cy="3334882"/>
          </a:xfrm>
          <a:prstGeom prst="rect">
            <a:avLst/>
          </a:prstGeom>
        </p:spPr>
      </p:pic>
      <p:pic>
        <p:nvPicPr>
          <p:cNvPr id="9" name="Marcador de gráfico 8"/>
          <p:cNvPicPr>
            <a:picLocks noGrp="1" noChangeAspect="1"/>
          </p:cNvPicPr>
          <p:nvPr>
            <p:ph type="chart" sz="quarter" idx="14"/>
          </p:nvPr>
        </p:nvPicPr>
        <p:blipFill>
          <a:blip r:embed="rId5"/>
          <a:stretch>
            <a:fillRect/>
          </a:stretch>
        </p:blipFill>
        <p:spPr>
          <a:xfrm>
            <a:off x="335358" y="2992273"/>
            <a:ext cx="6336706" cy="2363452"/>
          </a:xfrm>
          <a:prstGeom prst="rect">
            <a:avLst/>
          </a:prstGeom>
        </p:spPr>
      </p:pic>
      <p:pic>
        <p:nvPicPr>
          <p:cNvPr id="10" name="Imagen 9"/>
          <p:cNvPicPr>
            <a:picLocks noChangeAspect="1"/>
          </p:cNvPicPr>
          <p:nvPr/>
        </p:nvPicPr>
        <p:blipFill>
          <a:blip r:embed="rId6"/>
          <a:stretch>
            <a:fillRect/>
          </a:stretch>
        </p:blipFill>
        <p:spPr>
          <a:xfrm>
            <a:off x="335358" y="5239569"/>
            <a:ext cx="6336706" cy="1124296"/>
          </a:xfrm>
          <a:prstGeom prst="rect">
            <a:avLst/>
          </a:prstGeom>
        </p:spPr>
      </p:pic>
      <p:sp>
        <p:nvSpPr>
          <p:cNvPr id="15" name="Marcador de gráfico 3"/>
          <p:cNvSpPr txBox="1">
            <a:spLocks/>
          </p:cNvSpPr>
          <p:nvPr/>
        </p:nvSpPr>
        <p:spPr>
          <a:xfrm>
            <a:off x="6915560" y="2550843"/>
            <a:ext cx="4320480" cy="3600000"/>
          </a:xfrm>
          <a:prstGeom prst="rect">
            <a:avLst/>
          </a:prstGeom>
        </p:spPr>
      </p:sp>
      <p:sp>
        <p:nvSpPr>
          <p:cNvPr id="16" name="Rectángulo 15"/>
          <p:cNvSpPr/>
          <p:nvPr/>
        </p:nvSpPr>
        <p:spPr>
          <a:xfrm>
            <a:off x="7645217" y="3046180"/>
            <a:ext cx="3605474" cy="307777"/>
          </a:xfrm>
          <a:prstGeom prst="rect">
            <a:avLst/>
          </a:prstGeom>
        </p:spPr>
        <p:txBody>
          <a:bodyPr wrap="none">
            <a:spAutoFit/>
          </a:bodyPr>
          <a:lstStyle/>
          <a:p>
            <a:r>
              <a:rPr lang="en-US" sz="1400" b="1" dirty="0">
                <a:solidFill>
                  <a:srgbClr val="000000"/>
                </a:solidFill>
                <a:latin typeface="aktiv-grotesk"/>
              </a:rPr>
              <a:t>EU imports of natural gas since Q1 2021</a:t>
            </a:r>
            <a:endParaRPr lang="es-ES_tradnl" sz="1400" b="1" dirty="0"/>
          </a:p>
        </p:txBody>
      </p:sp>
      <p:sp>
        <p:nvSpPr>
          <p:cNvPr id="17" name="Marcador de texto 16"/>
          <p:cNvSpPr>
            <a:spLocks noGrp="1"/>
          </p:cNvSpPr>
          <p:nvPr>
            <p:ph type="body" sz="quarter" idx="18"/>
          </p:nvPr>
        </p:nvSpPr>
        <p:spPr>
          <a:xfrm>
            <a:off x="335358" y="6256068"/>
            <a:ext cx="11512800" cy="269276"/>
          </a:xfrm>
        </p:spPr>
        <p:txBody>
          <a:bodyPr/>
          <a:lstStyle/>
          <a:p>
            <a:r>
              <a:rPr lang="es-ES_tradnl" dirty="0" err="1" smtClean="0"/>
              <a:t>The</a:t>
            </a:r>
            <a:r>
              <a:rPr lang="es-ES_tradnl" dirty="0" smtClean="0"/>
              <a:t> </a:t>
            </a:r>
            <a:r>
              <a:rPr lang="es-ES_tradnl" dirty="0" err="1" smtClean="0"/>
              <a:t>State</a:t>
            </a:r>
            <a:r>
              <a:rPr lang="es-ES_tradnl" dirty="0" smtClean="0"/>
              <a:t> of </a:t>
            </a:r>
            <a:r>
              <a:rPr lang="es-ES_tradnl" dirty="0" err="1" smtClean="0"/>
              <a:t>the</a:t>
            </a:r>
            <a:r>
              <a:rPr lang="es-ES_tradnl" dirty="0" smtClean="0"/>
              <a:t> Energy </a:t>
            </a:r>
            <a:r>
              <a:rPr lang="es-ES_tradnl" dirty="0" err="1" smtClean="0"/>
              <a:t>Union</a:t>
            </a:r>
            <a:r>
              <a:rPr lang="es-ES_tradnl" dirty="0" smtClean="0"/>
              <a:t> 2024 - </a:t>
            </a:r>
            <a:r>
              <a:rPr lang="es-ES_tradnl" dirty="0" err="1" smtClean="0"/>
              <a:t>Factsheet</a:t>
            </a:r>
            <a:endParaRPr lang="es-ES_tradnl" dirty="0"/>
          </a:p>
        </p:txBody>
      </p:sp>
    </p:spTree>
    <p:extLst>
      <p:ext uri="{BB962C8B-B14F-4D97-AF65-F5344CB8AC3E}">
        <p14:creationId xmlns:p14="http://schemas.microsoft.com/office/powerpoint/2010/main" val="4426549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11</a:t>
            </a:fld>
            <a:endParaRPr lang="es-ES"/>
          </a:p>
        </p:txBody>
      </p:sp>
      <p:sp>
        <p:nvSpPr>
          <p:cNvPr id="3" name="Título 2"/>
          <p:cNvSpPr>
            <a:spLocks noGrp="1"/>
          </p:cNvSpPr>
          <p:nvPr>
            <p:ph type="title"/>
          </p:nvPr>
        </p:nvSpPr>
        <p:spPr/>
        <p:txBody>
          <a:bodyPr/>
          <a:lstStyle/>
          <a:p>
            <a:r>
              <a:rPr lang="es-ES_tradnl" dirty="0"/>
              <a:t>Policy </a:t>
            </a:r>
            <a:r>
              <a:rPr lang="es-ES_tradnl" dirty="0" err="1"/>
              <a:t>reaction</a:t>
            </a:r>
            <a:r>
              <a:rPr lang="es-ES_tradnl" dirty="0"/>
              <a:t> to </a:t>
            </a:r>
            <a:r>
              <a:rPr lang="es-ES_tradnl" dirty="0" err="1" smtClean="0"/>
              <a:t>the</a:t>
            </a:r>
            <a:r>
              <a:rPr lang="es-ES_tradnl" dirty="0" smtClean="0"/>
              <a:t> </a:t>
            </a:r>
            <a:r>
              <a:rPr lang="es-ES_tradnl" dirty="0" err="1" smtClean="0"/>
              <a:t>rapid</a:t>
            </a:r>
            <a:r>
              <a:rPr lang="es-ES_tradnl" dirty="0" smtClean="0"/>
              <a:t> </a:t>
            </a:r>
            <a:r>
              <a:rPr lang="es-ES_tradnl" dirty="0" err="1" smtClean="0"/>
              <a:t>increase</a:t>
            </a:r>
            <a:r>
              <a:rPr lang="es-ES_tradnl" dirty="0" smtClean="0"/>
              <a:t> in Energy </a:t>
            </a:r>
            <a:r>
              <a:rPr lang="es-ES_tradnl" dirty="0" err="1" smtClean="0"/>
              <a:t>Price</a:t>
            </a:r>
            <a:r>
              <a:rPr lang="es-ES_tradnl" dirty="0" err="1" smtClean="0"/>
              <a:t>s</a:t>
            </a:r>
            <a:endParaRPr lang="es-ES_tradnl" dirty="0"/>
          </a:p>
        </p:txBody>
      </p:sp>
      <p:pic>
        <p:nvPicPr>
          <p:cNvPr id="9" name="Marcador de gráfico 8"/>
          <p:cNvPicPr>
            <a:picLocks noGrp="1" noChangeAspect="1"/>
          </p:cNvPicPr>
          <p:nvPr>
            <p:ph type="chart" sz="quarter" idx="15"/>
          </p:nvPr>
        </p:nvPicPr>
        <p:blipFill>
          <a:blip r:embed="rId2"/>
          <a:stretch>
            <a:fillRect/>
          </a:stretch>
        </p:blipFill>
        <p:spPr>
          <a:xfrm>
            <a:off x="407368" y="2780928"/>
            <a:ext cx="6355789" cy="3458931"/>
          </a:xfrm>
          <a:prstGeom prst="rect">
            <a:avLst/>
          </a:prstGeom>
        </p:spPr>
      </p:pic>
      <p:sp>
        <p:nvSpPr>
          <p:cNvPr id="6" name="Marcador de texto 5"/>
          <p:cNvSpPr>
            <a:spLocks noGrp="1"/>
          </p:cNvSpPr>
          <p:nvPr>
            <p:ph type="body" sz="quarter" idx="17"/>
          </p:nvPr>
        </p:nvSpPr>
        <p:spPr>
          <a:xfrm>
            <a:off x="129600" y="630630"/>
            <a:ext cx="12021568" cy="2065023"/>
          </a:xfrm>
        </p:spPr>
        <p:txBody>
          <a:bodyPr/>
          <a:lstStyle/>
          <a:p>
            <a:pPr>
              <a:spcBef>
                <a:spcPts val="600"/>
              </a:spcBef>
            </a:pPr>
            <a:r>
              <a:rPr lang="es-ES_tradnl" sz="1600" dirty="0"/>
              <a:t>To </a:t>
            </a:r>
            <a:r>
              <a:rPr lang="es-ES_tradnl" sz="1600" dirty="0" err="1"/>
              <a:t>tackle</a:t>
            </a:r>
            <a:r>
              <a:rPr lang="es-ES_tradnl" sz="1600" dirty="0"/>
              <a:t> </a:t>
            </a:r>
            <a:r>
              <a:rPr lang="es-ES_tradnl" sz="1600" dirty="0" err="1"/>
              <a:t>the</a:t>
            </a:r>
            <a:r>
              <a:rPr lang="es-ES_tradnl" sz="1600" dirty="0"/>
              <a:t> </a:t>
            </a:r>
            <a:r>
              <a:rPr lang="es-ES_tradnl" sz="1600" dirty="0" err="1"/>
              <a:t>price</a:t>
            </a:r>
            <a:r>
              <a:rPr lang="es-ES_tradnl" sz="1600" dirty="0"/>
              <a:t> </a:t>
            </a:r>
            <a:r>
              <a:rPr lang="es-ES_tradnl" sz="1600" dirty="0" err="1"/>
              <a:t>energy</a:t>
            </a:r>
            <a:r>
              <a:rPr lang="es-ES_tradnl" sz="1600" dirty="0"/>
              <a:t> crisis, short </a:t>
            </a:r>
            <a:r>
              <a:rPr lang="es-ES_tradnl" sz="1600" dirty="0" err="1"/>
              <a:t>term</a:t>
            </a:r>
            <a:r>
              <a:rPr lang="es-ES_tradnl" sz="1600" dirty="0"/>
              <a:t> </a:t>
            </a:r>
            <a:r>
              <a:rPr lang="es-ES_tradnl" sz="1600" dirty="0" err="1"/>
              <a:t>emergency</a:t>
            </a:r>
            <a:r>
              <a:rPr lang="es-ES_tradnl" sz="1600" dirty="0"/>
              <a:t> </a:t>
            </a:r>
            <a:r>
              <a:rPr lang="es-ES_tradnl" sz="1600" dirty="0" err="1"/>
              <a:t>measures</a:t>
            </a:r>
            <a:r>
              <a:rPr lang="es-ES_tradnl" sz="1600" dirty="0"/>
              <a:t> </a:t>
            </a:r>
            <a:r>
              <a:rPr lang="es-ES_tradnl" sz="1600" dirty="0" err="1"/>
              <a:t>were</a:t>
            </a:r>
            <a:r>
              <a:rPr lang="es-ES_tradnl" sz="1600" dirty="0"/>
              <a:t> </a:t>
            </a:r>
            <a:r>
              <a:rPr lang="es-ES_tradnl" sz="1600" dirty="0" err="1"/>
              <a:t>adopted</a:t>
            </a:r>
            <a:r>
              <a:rPr lang="es-ES_tradnl" sz="1600" dirty="0"/>
              <a:t> </a:t>
            </a:r>
            <a:r>
              <a:rPr lang="es-ES_tradnl" sz="1600" dirty="0" err="1"/>
              <a:t>related</a:t>
            </a:r>
            <a:r>
              <a:rPr lang="es-ES_tradnl" sz="1600" dirty="0"/>
              <a:t> to </a:t>
            </a:r>
            <a:r>
              <a:rPr lang="es-ES_tradnl" sz="1600" dirty="0" err="1"/>
              <a:t>the</a:t>
            </a:r>
            <a:r>
              <a:rPr lang="es-ES_tradnl" sz="1600" dirty="0"/>
              <a:t> gas &amp; </a:t>
            </a:r>
            <a:r>
              <a:rPr lang="es-ES_tradnl" sz="1600" dirty="0" err="1"/>
              <a:t>electricity</a:t>
            </a:r>
            <a:r>
              <a:rPr lang="es-ES_tradnl" sz="1600" dirty="0"/>
              <a:t>  </a:t>
            </a:r>
            <a:r>
              <a:rPr lang="es-ES_tradnl" sz="1600" dirty="0" err="1"/>
              <a:t>markets</a:t>
            </a:r>
            <a:r>
              <a:rPr lang="es-ES_tradnl" sz="1600" dirty="0"/>
              <a:t>; gas </a:t>
            </a:r>
            <a:r>
              <a:rPr lang="es-ES_tradnl" sz="1600" dirty="0" err="1"/>
              <a:t>storage</a:t>
            </a:r>
            <a:r>
              <a:rPr lang="es-ES_tradnl" sz="1600" dirty="0"/>
              <a:t> </a:t>
            </a:r>
            <a:r>
              <a:rPr lang="es-ES_tradnl" sz="1600" dirty="0" err="1"/>
              <a:t>obligation</a:t>
            </a:r>
            <a:r>
              <a:rPr lang="es-ES_tradnl" sz="1600" dirty="0"/>
              <a:t>; </a:t>
            </a:r>
            <a:r>
              <a:rPr lang="es-ES_tradnl" sz="1600" dirty="0" err="1"/>
              <a:t>joint</a:t>
            </a:r>
            <a:r>
              <a:rPr lang="es-ES_tradnl" sz="1600" dirty="0"/>
              <a:t> </a:t>
            </a:r>
            <a:r>
              <a:rPr lang="es-ES_tradnl" sz="1600" dirty="0" err="1"/>
              <a:t>procurement</a:t>
            </a:r>
            <a:r>
              <a:rPr lang="es-ES_tradnl" sz="1600" dirty="0"/>
              <a:t> of gas </a:t>
            </a:r>
            <a:r>
              <a:rPr lang="es-ES_tradnl" sz="1600" dirty="0" err="1"/>
              <a:t>purcahses</a:t>
            </a:r>
            <a:r>
              <a:rPr lang="es-ES_tradnl" sz="1600" dirty="0"/>
              <a:t>; </a:t>
            </a:r>
            <a:r>
              <a:rPr lang="es-ES_tradnl" sz="1600" dirty="0" err="1"/>
              <a:t>electricity</a:t>
            </a:r>
            <a:r>
              <a:rPr lang="es-ES_tradnl" sz="1600" dirty="0"/>
              <a:t> </a:t>
            </a:r>
            <a:r>
              <a:rPr lang="es-ES_tradnl" sz="1600" dirty="0" err="1"/>
              <a:t>demand</a:t>
            </a:r>
            <a:r>
              <a:rPr lang="es-ES_tradnl" sz="1600" dirty="0"/>
              <a:t> </a:t>
            </a:r>
            <a:r>
              <a:rPr lang="es-ES_tradnl" sz="1600" dirty="0" err="1"/>
              <a:t>reduction</a:t>
            </a:r>
            <a:r>
              <a:rPr lang="es-ES_tradnl" sz="1600" dirty="0"/>
              <a:t> targets. </a:t>
            </a:r>
          </a:p>
          <a:p>
            <a:pPr>
              <a:spcBef>
                <a:spcPts val="600"/>
              </a:spcBef>
            </a:pPr>
            <a:r>
              <a:rPr lang="en-US" sz="1600" dirty="0" smtClean="0"/>
              <a:t>The </a:t>
            </a:r>
            <a:r>
              <a:rPr lang="en-US" sz="1600" dirty="0" smtClean="0"/>
              <a:t>EU decisive policy </a:t>
            </a:r>
            <a:r>
              <a:rPr lang="en-US" sz="1600" dirty="0"/>
              <a:t>action </a:t>
            </a:r>
            <a:r>
              <a:rPr lang="en-US" sz="1600" dirty="0" smtClean="0"/>
              <a:t>on high </a:t>
            </a:r>
            <a:r>
              <a:rPr lang="en-US" sz="1600" dirty="0"/>
              <a:t>storage </a:t>
            </a:r>
            <a:r>
              <a:rPr lang="en-US" sz="1600" dirty="0" smtClean="0"/>
              <a:t>levels, natural </a:t>
            </a:r>
            <a:r>
              <a:rPr lang="en-US" sz="1600" dirty="0"/>
              <a:t>gas demand </a:t>
            </a:r>
            <a:r>
              <a:rPr lang="en-US" sz="1600" dirty="0" smtClean="0"/>
              <a:t>reduction and more </a:t>
            </a:r>
            <a:r>
              <a:rPr lang="en-US" sz="1600" dirty="0"/>
              <a:t>infrastructure added </a:t>
            </a:r>
            <a:r>
              <a:rPr lang="en-US" sz="1600" dirty="0" smtClean="0"/>
              <a:t>to </a:t>
            </a:r>
            <a:r>
              <a:rPr lang="en-US" sz="1600" dirty="0"/>
              <a:t>remove </a:t>
            </a:r>
            <a:r>
              <a:rPr lang="en-US" sz="1600" dirty="0"/>
              <a:t>bottlenecks helped to rebalance the market and reduce the risk of new price </a:t>
            </a:r>
            <a:r>
              <a:rPr lang="en-US" sz="1600" dirty="0" smtClean="0"/>
              <a:t>spikes. </a:t>
            </a:r>
            <a:endParaRPr lang="en-US" sz="1600" dirty="0" smtClean="0"/>
          </a:p>
          <a:p>
            <a:pPr>
              <a:spcBef>
                <a:spcPts val="600"/>
              </a:spcBef>
            </a:pPr>
            <a:r>
              <a:rPr lang="en-US" sz="1600" dirty="0" smtClean="0"/>
              <a:t>This substantially </a:t>
            </a:r>
            <a:r>
              <a:rPr lang="en-US" sz="1600" dirty="0" smtClean="0"/>
              <a:t>reduced </a:t>
            </a:r>
            <a:r>
              <a:rPr lang="en-US" sz="1600" dirty="0" smtClean="0"/>
              <a:t>the capacity of </a:t>
            </a:r>
            <a:r>
              <a:rPr lang="en-US" sz="1600" dirty="0"/>
              <a:t>Russia to </a:t>
            </a:r>
            <a:r>
              <a:rPr lang="en-US" sz="1600" dirty="0" err="1"/>
              <a:t>weaponise</a:t>
            </a:r>
            <a:r>
              <a:rPr lang="en-US" sz="1600" dirty="0"/>
              <a:t> energy </a:t>
            </a:r>
            <a:r>
              <a:rPr lang="en-US" sz="1600" dirty="0" smtClean="0"/>
              <a:t>markets and reducer uncertainty over supply.</a:t>
            </a:r>
            <a:endParaRPr lang="en-US" sz="1600" dirty="0" smtClean="0"/>
          </a:p>
          <a:p>
            <a:r>
              <a:rPr lang="es-ES_tradnl" sz="1600" dirty="0" err="1" smtClean="0"/>
              <a:t>Even</a:t>
            </a:r>
            <a:r>
              <a:rPr lang="es-ES_tradnl" sz="1600" dirty="0" smtClean="0"/>
              <a:t> so, </a:t>
            </a:r>
            <a:r>
              <a:rPr lang="es-ES_tradnl" sz="1600" dirty="0" err="1" smtClean="0"/>
              <a:t>long</a:t>
            </a:r>
            <a:r>
              <a:rPr lang="es-ES_tradnl" sz="1600" dirty="0" smtClean="0"/>
              <a:t> </a:t>
            </a:r>
            <a:r>
              <a:rPr lang="es-ES_tradnl" sz="1600" dirty="0" err="1" smtClean="0"/>
              <a:t>term</a:t>
            </a:r>
            <a:r>
              <a:rPr lang="es-ES_tradnl" sz="1600" dirty="0" smtClean="0"/>
              <a:t> </a:t>
            </a:r>
            <a:r>
              <a:rPr lang="es-ES_tradnl" sz="1600" dirty="0" err="1" smtClean="0"/>
              <a:t>structural</a:t>
            </a:r>
            <a:r>
              <a:rPr lang="es-ES_tradnl" sz="1600" dirty="0" smtClean="0"/>
              <a:t> </a:t>
            </a:r>
            <a:r>
              <a:rPr lang="es-ES_tradnl" sz="1600" dirty="0" err="1" smtClean="0"/>
              <a:t>aspects</a:t>
            </a:r>
            <a:r>
              <a:rPr lang="es-ES_tradnl" sz="1600" dirty="0" smtClean="0"/>
              <a:t> (as </a:t>
            </a:r>
            <a:r>
              <a:rPr lang="es-ES_tradnl" sz="1600" dirty="0" err="1" smtClean="0"/>
              <a:t>interconnections</a:t>
            </a:r>
            <a:r>
              <a:rPr lang="es-ES_tradnl" sz="1600" dirty="0" smtClean="0"/>
              <a:t>), </a:t>
            </a:r>
            <a:r>
              <a:rPr lang="es-ES_tradnl" sz="1600" dirty="0" err="1" smtClean="0"/>
              <a:t>still</a:t>
            </a:r>
            <a:r>
              <a:rPr lang="es-ES_tradnl" sz="1600" dirty="0" smtClean="0"/>
              <a:t> </a:t>
            </a:r>
            <a:r>
              <a:rPr lang="es-ES_tradnl" sz="1600" dirty="0" err="1" smtClean="0"/>
              <a:t>need</a:t>
            </a:r>
            <a:r>
              <a:rPr lang="es-ES_tradnl" sz="1600" dirty="0" smtClean="0"/>
              <a:t> to be </a:t>
            </a:r>
            <a:r>
              <a:rPr lang="es-ES_tradnl" sz="1600" dirty="0" err="1" smtClean="0"/>
              <a:t>addressed</a:t>
            </a:r>
            <a:r>
              <a:rPr lang="es-ES_tradnl" sz="1600" dirty="0" smtClean="0"/>
              <a:t>. </a:t>
            </a:r>
            <a:r>
              <a:rPr lang="es-ES_tradnl" sz="1600" dirty="0" err="1" smtClean="0"/>
              <a:t>The</a:t>
            </a:r>
            <a:r>
              <a:rPr lang="es-ES_tradnl" sz="1600" dirty="0" smtClean="0"/>
              <a:t> </a:t>
            </a:r>
            <a:r>
              <a:rPr lang="es-ES_tradnl" sz="1600" dirty="0" err="1" smtClean="0"/>
              <a:t>electricity</a:t>
            </a:r>
            <a:r>
              <a:rPr lang="es-ES_tradnl" sz="1600" dirty="0" smtClean="0"/>
              <a:t> </a:t>
            </a:r>
            <a:r>
              <a:rPr lang="es-ES_tradnl" sz="1600" dirty="0" err="1" smtClean="0"/>
              <a:t>market</a:t>
            </a:r>
            <a:r>
              <a:rPr lang="es-ES_tradnl" sz="1600" dirty="0" smtClean="0"/>
              <a:t> </a:t>
            </a:r>
            <a:r>
              <a:rPr lang="es-ES_tradnl" sz="1600" dirty="0" err="1" smtClean="0"/>
              <a:t>design</a:t>
            </a:r>
            <a:r>
              <a:rPr lang="es-ES_tradnl" sz="1600" dirty="0" smtClean="0"/>
              <a:t> </a:t>
            </a:r>
            <a:r>
              <a:rPr lang="es-ES_tradnl" sz="1600" dirty="0" err="1" smtClean="0"/>
              <a:t>will</a:t>
            </a:r>
            <a:r>
              <a:rPr lang="es-ES_tradnl" sz="1600" dirty="0" smtClean="0"/>
              <a:t> </a:t>
            </a:r>
            <a:r>
              <a:rPr lang="es-ES_tradnl" sz="1600" dirty="0" err="1" smtClean="0"/>
              <a:t>have</a:t>
            </a:r>
            <a:r>
              <a:rPr lang="es-ES_tradnl" sz="1600" dirty="0" smtClean="0"/>
              <a:t> to be </a:t>
            </a:r>
            <a:r>
              <a:rPr lang="es-ES_tradnl" sz="1600" dirty="0" err="1" smtClean="0"/>
              <a:t>adapted</a:t>
            </a:r>
            <a:r>
              <a:rPr lang="es-ES_tradnl" sz="1600" dirty="0" smtClean="0"/>
              <a:t> </a:t>
            </a:r>
            <a:r>
              <a:rPr lang="es-ES_tradnl" sz="1600" dirty="0" smtClean="0"/>
              <a:t>to a </a:t>
            </a:r>
            <a:r>
              <a:rPr lang="es-ES_tradnl" sz="1600" dirty="0" err="1" smtClean="0"/>
              <a:t>future</a:t>
            </a:r>
            <a:r>
              <a:rPr lang="es-ES_tradnl" sz="1600" dirty="0" smtClean="0"/>
              <a:t> </a:t>
            </a:r>
            <a:r>
              <a:rPr lang="es-ES_tradnl" sz="1600" dirty="0" err="1" smtClean="0"/>
              <a:t>with</a:t>
            </a:r>
            <a:r>
              <a:rPr lang="es-ES_tradnl" sz="1600" dirty="0" smtClean="0"/>
              <a:t> more </a:t>
            </a:r>
            <a:r>
              <a:rPr lang="es-ES_tradnl" sz="1600" dirty="0" err="1" smtClean="0"/>
              <a:t>electricity</a:t>
            </a:r>
            <a:r>
              <a:rPr lang="es-ES_tradnl" sz="1600" dirty="0" smtClean="0"/>
              <a:t> </a:t>
            </a:r>
            <a:r>
              <a:rPr lang="es-ES_tradnl" sz="1600" dirty="0" err="1" smtClean="0"/>
              <a:t>produced</a:t>
            </a:r>
            <a:r>
              <a:rPr lang="es-ES_tradnl" sz="1600" dirty="0" smtClean="0"/>
              <a:t> </a:t>
            </a:r>
            <a:r>
              <a:rPr lang="es-ES_tradnl" sz="1600" dirty="0" err="1" smtClean="0"/>
              <a:t>with</a:t>
            </a:r>
            <a:r>
              <a:rPr lang="es-ES_tradnl" sz="1600" dirty="0" smtClean="0"/>
              <a:t> </a:t>
            </a:r>
            <a:r>
              <a:rPr lang="es-ES_tradnl" sz="1600" dirty="0" err="1" smtClean="0"/>
              <a:t>renewables</a:t>
            </a:r>
            <a:r>
              <a:rPr lang="es-ES_tradnl" sz="1600" dirty="0" smtClean="0"/>
              <a:t>.</a:t>
            </a:r>
            <a:endParaRPr lang="es-ES_tradnl" sz="1600" dirty="0"/>
          </a:p>
        </p:txBody>
      </p:sp>
      <p:pic>
        <p:nvPicPr>
          <p:cNvPr id="4" name="Imagen 3"/>
          <p:cNvPicPr>
            <a:picLocks noChangeAspect="1"/>
          </p:cNvPicPr>
          <p:nvPr/>
        </p:nvPicPr>
        <p:blipFill>
          <a:blip r:embed="rId3"/>
          <a:stretch>
            <a:fillRect/>
          </a:stretch>
        </p:blipFill>
        <p:spPr>
          <a:xfrm>
            <a:off x="6768473" y="3159092"/>
            <a:ext cx="5007410" cy="3080767"/>
          </a:xfrm>
          <a:prstGeom prst="rect">
            <a:avLst/>
          </a:prstGeom>
        </p:spPr>
      </p:pic>
      <p:sp>
        <p:nvSpPr>
          <p:cNvPr id="5" name="Rectángulo 4"/>
          <p:cNvSpPr/>
          <p:nvPr/>
        </p:nvSpPr>
        <p:spPr>
          <a:xfrm>
            <a:off x="8040216" y="2695653"/>
            <a:ext cx="1737976" cy="307777"/>
          </a:xfrm>
          <a:prstGeom prst="rect">
            <a:avLst/>
          </a:prstGeom>
        </p:spPr>
        <p:txBody>
          <a:bodyPr wrap="none">
            <a:spAutoFit/>
          </a:bodyPr>
          <a:lstStyle/>
          <a:p>
            <a:r>
              <a:rPr lang="es-ES" sz="1400" b="1" dirty="0">
                <a:solidFill>
                  <a:srgbClr val="333333"/>
                </a:solidFill>
                <a:latin typeface="ConduitITCStd"/>
              </a:rPr>
              <a:t>EU27 Gas Storage</a:t>
            </a:r>
            <a:endParaRPr lang="es-ES_tradnl" sz="1400" dirty="0"/>
          </a:p>
        </p:txBody>
      </p:sp>
      <p:pic>
        <p:nvPicPr>
          <p:cNvPr id="7" name="Imagen 6"/>
          <p:cNvPicPr>
            <a:picLocks noChangeAspect="1"/>
          </p:cNvPicPr>
          <p:nvPr/>
        </p:nvPicPr>
        <p:blipFill>
          <a:blip r:embed="rId4"/>
          <a:stretch>
            <a:fillRect/>
          </a:stretch>
        </p:blipFill>
        <p:spPr>
          <a:xfrm>
            <a:off x="7000992" y="6239859"/>
            <a:ext cx="3816424" cy="213477"/>
          </a:xfrm>
          <a:prstGeom prst="rect">
            <a:avLst/>
          </a:prstGeom>
        </p:spPr>
      </p:pic>
    </p:spTree>
    <p:extLst>
      <p:ext uri="{BB962C8B-B14F-4D97-AF65-F5344CB8AC3E}">
        <p14:creationId xmlns:p14="http://schemas.microsoft.com/office/powerpoint/2010/main" val="11456459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12</a:t>
            </a:fld>
            <a:endParaRPr lang="es-ES"/>
          </a:p>
        </p:txBody>
      </p:sp>
      <p:sp>
        <p:nvSpPr>
          <p:cNvPr id="3" name="Título 2"/>
          <p:cNvSpPr>
            <a:spLocks noGrp="1"/>
          </p:cNvSpPr>
          <p:nvPr>
            <p:ph type="title"/>
          </p:nvPr>
        </p:nvSpPr>
        <p:spPr/>
        <p:txBody>
          <a:bodyPr/>
          <a:lstStyle/>
          <a:p>
            <a:r>
              <a:rPr lang="es-ES_tradnl" dirty="0" smtClean="0"/>
              <a:t>iii. </a:t>
            </a:r>
            <a:r>
              <a:rPr lang="es-ES_tradnl" dirty="0" err="1" smtClean="0"/>
              <a:t>the</a:t>
            </a:r>
            <a:r>
              <a:rPr lang="es-ES_tradnl" dirty="0" smtClean="0"/>
              <a:t> US </a:t>
            </a:r>
            <a:r>
              <a:rPr lang="es-ES_tradnl" dirty="0" err="1" smtClean="0"/>
              <a:t>inflation</a:t>
            </a:r>
            <a:r>
              <a:rPr lang="es-ES_tradnl" dirty="0" smtClean="0"/>
              <a:t> </a:t>
            </a:r>
            <a:r>
              <a:rPr lang="es-ES_tradnl" dirty="0" err="1" smtClean="0"/>
              <a:t>reduction</a:t>
            </a:r>
            <a:r>
              <a:rPr lang="es-ES_tradnl" dirty="0"/>
              <a:t> </a:t>
            </a:r>
            <a:r>
              <a:rPr lang="es-ES_tradnl" dirty="0" err="1" smtClean="0"/>
              <a:t>act</a:t>
            </a:r>
            <a:r>
              <a:rPr lang="es-ES_tradnl" dirty="0" smtClean="0"/>
              <a:t> (IRA) </a:t>
            </a:r>
            <a:r>
              <a:rPr lang="es-ES_tradnl" dirty="0" smtClean="0"/>
              <a:t>&amp; global </a:t>
            </a:r>
            <a:r>
              <a:rPr lang="es-ES_tradnl" dirty="0" err="1" smtClean="0"/>
              <a:t>fragmentation</a:t>
            </a:r>
            <a:endParaRPr lang="es-ES_tradnl" dirty="0"/>
          </a:p>
        </p:txBody>
      </p:sp>
      <p:pic>
        <p:nvPicPr>
          <p:cNvPr id="9" name="Marcador de gráfico 8"/>
          <p:cNvPicPr>
            <a:picLocks noGrp="1" noChangeAspect="1"/>
          </p:cNvPicPr>
          <p:nvPr>
            <p:ph type="chart" sz="quarter" idx="14"/>
          </p:nvPr>
        </p:nvPicPr>
        <p:blipFill>
          <a:blip r:embed="rId2"/>
          <a:stretch>
            <a:fillRect/>
          </a:stretch>
        </p:blipFill>
        <p:spPr>
          <a:xfrm>
            <a:off x="5794460" y="2780928"/>
            <a:ext cx="6397539" cy="3707472"/>
          </a:xfrm>
          <a:prstGeom prst="rect">
            <a:avLst/>
          </a:prstGeom>
        </p:spPr>
      </p:pic>
      <p:sp>
        <p:nvSpPr>
          <p:cNvPr id="6" name="Marcador de texto 5"/>
          <p:cNvSpPr>
            <a:spLocks noGrp="1"/>
          </p:cNvSpPr>
          <p:nvPr>
            <p:ph type="body" sz="quarter" idx="17"/>
          </p:nvPr>
        </p:nvSpPr>
        <p:spPr>
          <a:xfrm>
            <a:off x="116256" y="606417"/>
            <a:ext cx="11953328" cy="2174511"/>
          </a:xfrm>
        </p:spPr>
        <p:txBody>
          <a:bodyPr/>
          <a:lstStyle/>
          <a:p>
            <a:r>
              <a:rPr lang="en-US" sz="1600" dirty="0" smtClean="0"/>
              <a:t>The </a:t>
            </a:r>
            <a:r>
              <a:rPr lang="en-US" sz="1600" dirty="0"/>
              <a:t>IRA </a:t>
            </a:r>
            <a:r>
              <a:rPr lang="en-US" sz="1600" dirty="0" smtClean="0"/>
              <a:t>bill wa</a:t>
            </a:r>
            <a:r>
              <a:rPr lang="en-US" sz="1600" dirty="0" smtClean="0"/>
              <a:t>s </a:t>
            </a:r>
            <a:r>
              <a:rPr lang="en-US" sz="1600" dirty="0"/>
              <a:t>approved in the </a:t>
            </a:r>
            <a:r>
              <a:rPr lang="en-US" sz="1600" dirty="0" smtClean="0"/>
              <a:t>US on August 2022. Objective: </a:t>
            </a:r>
            <a:r>
              <a:rPr lang="en-US" sz="1600" dirty="0" smtClean="0"/>
              <a:t>incentivize / subsidize </a:t>
            </a:r>
            <a:r>
              <a:rPr lang="en-US" sz="1600" dirty="0" smtClean="0"/>
              <a:t>the climate </a:t>
            </a:r>
            <a:r>
              <a:rPr lang="en-US" sz="1600" dirty="0" smtClean="0"/>
              <a:t>transition</a:t>
            </a:r>
          </a:p>
          <a:p>
            <a:r>
              <a:rPr lang="en-US" sz="1600" dirty="0" smtClean="0"/>
              <a:t>Main instruments: </a:t>
            </a:r>
            <a:r>
              <a:rPr lang="en-US" sz="1600" dirty="0" smtClean="0"/>
              <a:t>tax credits and industrial policy (made in America requirements). </a:t>
            </a:r>
            <a:r>
              <a:rPr lang="en-US" sz="1600" dirty="0" smtClean="0"/>
              <a:t>Period: </a:t>
            </a:r>
            <a:r>
              <a:rPr lang="en-US" sz="1600" dirty="0" smtClean="0"/>
              <a:t>2022-2031.</a:t>
            </a:r>
            <a:endParaRPr lang="en-US" sz="1600" dirty="0" smtClean="0"/>
          </a:p>
          <a:p>
            <a:r>
              <a:rPr lang="en-US" sz="1600" dirty="0" smtClean="0"/>
              <a:t>Sectors covered: </a:t>
            </a:r>
            <a:r>
              <a:rPr lang="en-US" sz="1600" dirty="0"/>
              <a:t>renewable energy (solar panels, windmills), grid energy storage, nuclear power, electric vehicles, carbon capture and storage, sustainable aviation fuel, hydrogen and energy efficiency. </a:t>
            </a:r>
            <a:endParaRPr lang="en-US" sz="1600" dirty="0" smtClean="0"/>
          </a:p>
          <a:p>
            <a:r>
              <a:rPr lang="en-US" sz="1600" dirty="0" smtClean="0"/>
              <a:t>Limited </a:t>
            </a:r>
            <a:r>
              <a:rPr lang="en-US" sz="1600" dirty="0" smtClean="0"/>
              <a:t>fiscal and </a:t>
            </a:r>
            <a:r>
              <a:rPr lang="en-US" sz="1600" dirty="0" err="1" smtClean="0"/>
              <a:t>macroeocnomic</a:t>
            </a:r>
            <a:r>
              <a:rPr lang="en-US" sz="1600" dirty="0" smtClean="0"/>
              <a:t> </a:t>
            </a:r>
            <a:r>
              <a:rPr lang="en-US" sz="1600" dirty="0" smtClean="0"/>
              <a:t>impact / substantial sectoral impacts / reduction of GHG emissions</a:t>
            </a:r>
            <a:r>
              <a:rPr lang="en-US" sz="1600" dirty="0"/>
              <a:t>. </a:t>
            </a:r>
            <a:endParaRPr lang="en-US" sz="1600" dirty="0" smtClean="0"/>
          </a:p>
          <a:p>
            <a:r>
              <a:rPr lang="en-US" sz="1600" dirty="0" smtClean="0"/>
              <a:t>Risk of investment </a:t>
            </a:r>
            <a:r>
              <a:rPr lang="en-US" sz="1600" dirty="0"/>
              <a:t>reallocation from EU to US </a:t>
            </a:r>
            <a:r>
              <a:rPr lang="en-US" sz="1600" dirty="0" smtClean="0"/>
              <a:t>(but inconclusive; </a:t>
            </a:r>
            <a:r>
              <a:rPr lang="en-US" sz="1600" dirty="0"/>
              <a:t>difficult to </a:t>
            </a:r>
            <a:r>
              <a:rPr lang="en-US" sz="1600" dirty="0" smtClean="0"/>
              <a:t>estimate). </a:t>
            </a:r>
            <a:r>
              <a:rPr lang="en-US" sz="1600" dirty="0"/>
              <a:t>Sectoral impacts could be more relevant </a:t>
            </a:r>
            <a:r>
              <a:rPr lang="en-US" sz="1600" dirty="0" smtClean="0"/>
              <a:t>(</a:t>
            </a:r>
            <a:r>
              <a:rPr lang="en-US" sz="1600" dirty="0"/>
              <a:t>electric vehicles, battery production, green hydrogen</a:t>
            </a:r>
            <a:r>
              <a:rPr lang="en-US" sz="1600" dirty="0" smtClean="0"/>
              <a:t>) and </a:t>
            </a:r>
            <a:r>
              <a:rPr lang="en-US" sz="1600" dirty="0"/>
              <a:t>on the supply of </a:t>
            </a:r>
            <a:r>
              <a:rPr lang="en-US" sz="1600" dirty="0" smtClean="0"/>
              <a:t>CRM.</a:t>
            </a:r>
            <a:endParaRPr lang="en-US" sz="1600" dirty="0"/>
          </a:p>
          <a:p>
            <a:endParaRPr lang="en-US" sz="1600" dirty="0" smtClean="0"/>
          </a:p>
        </p:txBody>
      </p:sp>
      <p:pic>
        <p:nvPicPr>
          <p:cNvPr id="10" name="Marcador de gráfico 7"/>
          <p:cNvPicPr>
            <a:picLocks noGrp="1" noChangeAspect="1"/>
          </p:cNvPicPr>
          <p:nvPr>
            <p:ph type="chart" sz="quarter" idx="15"/>
          </p:nvPr>
        </p:nvPicPr>
        <p:blipFill>
          <a:blip r:embed="rId3"/>
          <a:stretch>
            <a:fillRect/>
          </a:stretch>
        </p:blipFill>
        <p:spPr>
          <a:xfrm>
            <a:off x="392862" y="2780928"/>
            <a:ext cx="4904484" cy="3707473"/>
          </a:xfrm>
          <a:prstGeom prst="rect">
            <a:avLst/>
          </a:prstGeom>
        </p:spPr>
      </p:pic>
    </p:spTree>
    <p:extLst>
      <p:ext uri="{BB962C8B-B14F-4D97-AF65-F5344CB8AC3E}">
        <p14:creationId xmlns:p14="http://schemas.microsoft.com/office/powerpoint/2010/main" val="3568700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13</a:t>
            </a:fld>
            <a:endParaRPr lang="es-ES"/>
          </a:p>
        </p:txBody>
      </p:sp>
      <p:sp>
        <p:nvSpPr>
          <p:cNvPr id="3" name="Título 2"/>
          <p:cNvSpPr>
            <a:spLocks noGrp="1"/>
          </p:cNvSpPr>
          <p:nvPr>
            <p:ph type="title"/>
          </p:nvPr>
        </p:nvSpPr>
        <p:spPr/>
        <p:txBody>
          <a:bodyPr/>
          <a:lstStyle/>
          <a:p>
            <a:r>
              <a:rPr lang="en-US" dirty="0"/>
              <a:t>Green Deal Industrial Plan for the Net-Zero </a:t>
            </a:r>
            <a:r>
              <a:rPr lang="en-US" dirty="0" smtClean="0"/>
              <a:t>Age (GDIP)</a:t>
            </a:r>
            <a:endParaRPr lang="es-ES_tradnl" dirty="0"/>
          </a:p>
        </p:txBody>
      </p:sp>
      <p:pic>
        <p:nvPicPr>
          <p:cNvPr id="8" name="Marcador de gráfico 7"/>
          <p:cNvPicPr>
            <a:picLocks noGrp="1" noChangeAspect="1"/>
          </p:cNvPicPr>
          <p:nvPr>
            <p:ph type="chart" sz="quarter" idx="14"/>
          </p:nvPr>
        </p:nvPicPr>
        <p:blipFill>
          <a:blip r:embed="rId2"/>
          <a:stretch>
            <a:fillRect/>
          </a:stretch>
        </p:blipFill>
        <p:spPr>
          <a:xfrm>
            <a:off x="348583" y="1767270"/>
            <a:ext cx="5616623" cy="2126178"/>
          </a:xfrm>
          <a:prstGeom prst="rect">
            <a:avLst/>
          </a:prstGeom>
          <a:ln>
            <a:solidFill>
              <a:schemeClr val="accent1">
                <a:shade val="50000"/>
              </a:schemeClr>
            </a:solidFill>
          </a:ln>
        </p:spPr>
      </p:pic>
      <p:pic>
        <p:nvPicPr>
          <p:cNvPr id="15" name="Marcador de gráfico 14"/>
          <p:cNvPicPr>
            <a:picLocks noGrp="1" noChangeAspect="1"/>
          </p:cNvPicPr>
          <p:nvPr>
            <p:ph type="chart" sz="quarter" idx="15"/>
          </p:nvPr>
        </p:nvPicPr>
        <p:blipFill>
          <a:blip r:embed="rId3"/>
          <a:stretch>
            <a:fillRect/>
          </a:stretch>
        </p:blipFill>
        <p:spPr>
          <a:xfrm>
            <a:off x="335361" y="3978862"/>
            <a:ext cx="5616623" cy="2487729"/>
          </a:xfrm>
          <a:prstGeom prst="rect">
            <a:avLst/>
          </a:prstGeom>
          <a:blipFill>
            <a:blip r:embed="rId4"/>
            <a:tile tx="0" ty="0" sx="100000" sy="100000" flip="none" algn="tl"/>
          </a:blipFill>
          <a:ln w="12700">
            <a:solidFill>
              <a:schemeClr val="accent1">
                <a:shade val="50000"/>
              </a:schemeClr>
            </a:solidFill>
          </a:ln>
          <a:effectLst>
            <a:softEdge rad="12700"/>
          </a:effectLst>
        </p:spPr>
      </p:pic>
      <p:sp>
        <p:nvSpPr>
          <p:cNvPr id="6" name="Marcador de texto 5"/>
          <p:cNvSpPr>
            <a:spLocks noGrp="1"/>
          </p:cNvSpPr>
          <p:nvPr>
            <p:ph type="body" sz="quarter" idx="17"/>
          </p:nvPr>
        </p:nvSpPr>
        <p:spPr>
          <a:xfrm>
            <a:off x="6168008" y="679506"/>
            <a:ext cx="5914920" cy="5796961"/>
          </a:xfrm>
          <a:ln>
            <a:solidFill>
              <a:schemeClr val="accent1">
                <a:shade val="50000"/>
              </a:schemeClr>
            </a:solidFill>
          </a:ln>
          <a:effectLst>
            <a:softEdge rad="38100"/>
          </a:effectLst>
        </p:spPr>
        <p:txBody>
          <a:bodyPr/>
          <a:lstStyle/>
          <a:p>
            <a:pPr marL="0" indent="0">
              <a:buNone/>
            </a:pPr>
            <a:r>
              <a:rPr lang="es-ES_tradnl" sz="1600" dirty="0" smtClean="0">
                <a:latin typeface="+mj-lt"/>
                <a:hlinkClick r:id="rId5"/>
              </a:rPr>
              <a:t>GDIP</a:t>
            </a:r>
            <a:r>
              <a:rPr lang="es-ES_tradnl" sz="1600" dirty="0" smtClean="0">
                <a:latin typeface="+mj-lt"/>
              </a:rPr>
              <a:t> </a:t>
            </a:r>
            <a:r>
              <a:rPr lang="es-ES_tradnl" sz="1600" dirty="0" err="1" smtClean="0">
                <a:latin typeface="+mj-lt"/>
              </a:rPr>
              <a:t>was</a:t>
            </a:r>
            <a:r>
              <a:rPr lang="es-ES_tradnl" sz="1600" dirty="0" smtClean="0">
                <a:latin typeface="+mj-lt"/>
              </a:rPr>
              <a:t> </a:t>
            </a:r>
            <a:r>
              <a:rPr lang="es-ES_tradnl" sz="1600" dirty="0" err="1" smtClean="0">
                <a:latin typeface="+mj-lt"/>
              </a:rPr>
              <a:t>the</a:t>
            </a:r>
            <a:r>
              <a:rPr lang="es-ES_tradnl" sz="1600" dirty="0" smtClean="0">
                <a:latin typeface="+mj-lt"/>
              </a:rPr>
              <a:t> </a:t>
            </a:r>
            <a:r>
              <a:rPr lang="es-ES_tradnl" sz="1600" dirty="0" err="1" smtClean="0">
                <a:latin typeface="+mj-lt"/>
              </a:rPr>
              <a:t>follow</a:t>
            </a:r>
            <a:r>
              <a:rPr lang="es-ES_tradnl" sz="1600" dirty="0" smtClean="0">
                <a:latin typeface="+mj-lt"/>
              </a:rPr>
              <a:t> up of </a:t>
            </a:r>
            <a:r>
              <a:rPr lang="es-ES_tradnl" sz="1600" dirty="0" err="1" smtClean="0">
                <a:latin typeface="+mj-lt"/>
              </a:rPr>
              <a:t>the</a:t>
            </a:r>
            <a:r>
              <a:rPr lang="es-ES_tradnl" sz="1600" dirty="0" smtClean="0">
                <a:latin typeface="+mj-lt"/>
              </a:rPr>
              <a:t> EGD </a:t>
            </a:r>
            <a:r>
              <a:rPr lang="es-ES_tradnl" sz="1600" dirty="0" smtClean="0">
                <a:latin typeface="+mj-lt"/>
              </a:rPr>
              <a:t>&amp; Fit-for-55 </a:t>
            </a:r>
            <a:r>
              <a:rPr lang="es-ES_tradnl" sz="1600" dirty="0" err="1" smtClean="0">
                <a:latin typeface="+mj-lt"/>
              </a:rPr>
              <a:t>initiatives</a:t>
            </a:r>
            <a:r>
              <a:rPr lang="es-ES_tradnl" sz="1600" dirty="0" smtClean="0">
                <a:latin typeface="+mj-lt"/>
              </a:rPr>
              <a:t> </a:t>
            </a:r>
            <a:r>
              <a:rPr lang="es-ES_tradnl" sz="1600" dirty="0" err="1" smtClean="0">
                <a:latin typeface="+mj-lt"/>
              </a:rPr>
              <a:t>after</a:t>
            </a:r>
            <a:r>
              <a:rPr lang="es-ES_tradnl" sz="1600" dirty="0" smtClean="0">
                <a:latin typeface="+mj-lt"/>
              </a:rPr>
              <a:t> </a:t>
            </a:r>
            <a:r>
              <a:rPr lang="es-ES_tradnl" sz="1600" dirty="0" err="1" smtClean="0">
                <a:latin typeface="+mj-lt"/>
              </a:rPr>
              <a:t>the</a:t>
            </a:r>
            <a:r>
              <a:rPr lang="es-ES_tradnl" sz="1600" dirty="0" smtClean="0">
                <a:latin typeface="+mj-lt"/>
              </a:rPr>
              <a:t> </a:t>
            </a:r>
            <a:r>
              <a:rPr lang="es-ES_tradnl" sz="1600" dirty="0" err="1" smtClean="0">
                <a:latin typeface="+mj-lt"/>
              </a:rPr>
              <a:t>pandemic</a:t>
            </a:r>
            <a:r>
              <a:rPr lang="es-ES_tradnl" sz="1600" dirty="0" smtClean="0">
                <a:latin typeface="+mj-lt"/>
              </a:rPr>
              <a:t>, </a:t>
            </a:r>
            <a:r>
              <a:rPr lang="es-ES_tradnl" sz="1600" dirty="0" err="1" smtClean="0">
                <a:latin typeface="+mj-lt"/>
              </a:rPr>
              <a:t>the</a:t>
            </a:r>
            <a:r>
              <a:rPr lang="es-ES_tradnl" sz="1600" dirty="0" smtClean="0">
                <a:latin typeface="+mj-lt"/>
              </a:rPr>
              <a:t> </a:t>
            </a:r>
            <a:r>
              <a:rPr lang="es-ES_tradnl" sz="1600" dirty="0" err="1" smtClean="0">
                <a:latin typeface="+mj-lt"/>
              </a:rPr>
              <a:t>war</a:t>
            </a:r>
            <a:r>
              <a:rPr lang="es-ES_tradnl" sz="1600" dirty="0" smtClean="0">
                <a:latin typeface="+mj-lt"/>
              </a:rPr>
              <a:t> in </a:t>
            </a:r>
            <a:r>
              <a:rPr lang="es-ES_tradnl" sz="1600" dirty="0" err="1" smtClean="0">
                <a:latin typeface="+mj-lt"/>
              </a:rPr>
              <a:t>Ukraine</a:t>
            </a:r>
            <a:r>
              <a:rPr lang="es-ES_tradnl" sz="1600" dirty="0" smtClean="0">
                <a:latin typeface="+mj-lt"/>
              </a:rPr>
              <a:t> and </a:t>
            </a:r>
            <a:r>
              <a:rPr lang="es-ES_tradnl" sz="1600" dirty="0" err="1" smtClean="0">
                <a:latin typeface="+mj-lt"/>
              </a:rPr>
              <a:t>the</a:t>
            </a:r>
            <a:r>
              <a:rPr lang="es-ES_tradnl" sz="1600" dirty="0" smtClean="0">
                <a:latin typeface="+mj-lt"/>
              </a:rPr>
              <a:t> spread of subsidies </a:t>
            </a:r>
            <a:r>
              <a:rPr lang="es-ES_tradnl" sz="1600" dirty="0" err="1" smtClean="0">
                <a:latin typeface="+mj-lt"/>
              </a:rPr>
              <a:t>for</a:t>
            </a:r>
            <a:r>
              <a:rPr lang="es-ES_tradnl" sz="1600" dirty="0" smtClean="0">
                <a:latin typeface="+mj-lt"/>
              </a:rPr>
              <a:t> </a:t>
            </a:r>
            <a:r>
              <a:rPr lang="es-ES_tradnl" sz="1600" dirty="0" err="1" smtClean="0">
                <a:latin typeface="+mj-lt"/>
              </a:rPr>
              <a:t>green</a:t>
            </a:r>
            <a:r>
              <a:rPr lang="es-ES_tradnl" sz="1600" dirty="0" smtClean="0">
                <a:latin typeface="+mj-lt"/>
              </a:rPr>
              <a:t> </a:t>
            </a:r>
            <a:r>
              <a:rPr lang="es-ES_tradnl" sz="1600" dirty="0" err="1" smtClean="0">
                <a:latin typeface="+mj-lt"/>
              </a:rPr>
              <a:t>technologies</a:t>
            </a:r>
            <a:r>
              <a:rPr lang="es-ES_tradnl" sz="1600" dirty="0" smtClean="0">
                <a:latin typeface="+mj-lt"/>
              </a:rPr>
              <a:t> at </a:t>
            </a:r>
            <a:r>
              <a:rPr lang="es-ES_tradnl" sz="1600" dirty="0" err="1" smtClean="0">
                <a:latin typeface="+mj-lt"/>
              </a:rPr>
              <a:t>the</a:t>
            </a:r>
            <a:r>
              <a:rPr lang="es-ES_tradnl" sz="1600" dirty="0" smtClean="0">
                <a:latin typeface="+mj-lt"/>
              </a:rPr>
              <a:t> global </a:t>
            </a:r>
            <a:r>
              <a:rPr lang="es-ES_tradnl" sz="1600" dirty="0" err="1" smtClean="0">
                <a:latin typeface="+mj-lt"/>
              </a:rPr>
              <a:t>level</a:t>
            </a:r>
            <a:r>
              <a:rPr lang="es-ES_tradnl" sz="1600" dirty="0" smtClean="0">
                <a:latin typeface="+mj-lt"/>
              </a:rPr>
              <a:t>.</a:t>
            </a:r>
          </a:p>
          <a:p>
            <a:pPr marL="0" indent="0">
              <a:buNone/>
            </a:pPr>
            <a:r>
              <a:rPr lang="es-ES_tradnl" sz="1600" dirty="0" err="1" smtClean="0">
                <a:latin typeface="+mj-lt"/>
              </a:rPr>
              <a:t>The</a:t>
            </a:r>
            <a:r>
              <a:rPr lang="es-ES_tradnl" sz="1600" dirty="0" smtClean="0">
                <a:latin typeface="+mj-lt"/>
              </a:rPr>
              <a:t> GDIP plan </a:t>
            </a:r>
            <a:r>
              <a:rPr lang="es-ES_tradnl" sz="1600" dirty="0" err="1" smtClean="0">
                <a:latin typeface="+mj-lt"/>
              </a:rPr>
              <a:t>was</a:t>
            </a:r>
            <a:r>
              <a:rPr lang="es-ES_tradnl" sz="1600" dirty="0" smtClean="0">
                <a:latin typeface="+mj-lt"/>
              </a:rPr>
              <a:t> </a:t>
            </a:r>
            <a:r>
              <a:rPr lang="es-ES_tradnl" sz="1600" dirty="0" err="1" smtClean="0">
                <a:latin typeface="+mj-lt"/>
              </a:rPr>
              <a:t>designed</a:t>
            </a:r>
            <a:r>
              <a:rPr lang="es-ES_tradnl" sz="1600" dirty="0" smtClean="0">
                <a:latin typeface="+mj-lt"/>
              </a:rPr>
              <a:t> </a:t>
            </a:r>
            <a:r>
              <a:rPr lang="es-ES_tradnl" sz="1600" dirty="0" smtClean="0">
                <a:latin typeface="+mj-lt"/>
              </a:rPr>
              <a:t>to </a:t>
            </a:r>
            <a:r>
              <a:rPr lang="en-US" sz="1600" dirty="0" smtClean="0">
                <a:latin typeface="+mj-lt"/>
              </a:rPr>
              <a:t>enhance </a:t>
            </a:r>
            <a:r>
              <a:rPr lang="en-US" sz="1600" dirty="0">
                <a:latin typeface="+mj-lt"/>
              </a:rPr>
              <a:t>the competitiveness of Europe's net-zero industry and </a:t>
            </a:r>
            <a:r>
              <a:rPr lang="en-US" sz="1600" dirty="0" smtClean="0">
                <a:latin typeface="+mj-lt"/>
              </a:rPr>
              <a:t>accelerate </a:t>
            </a:r>
            <a:r>
              <a:rPr lang="en-US" sz="1600" dirty="0">
                <a:latin typeface="+mj-lt"/>
              </a:rPr>
              <a:t>the transition to climate neutrality.</a:t>
            </a:r>
            <a:r>
              <a:rPr lang="es-ES_tradnl" sz="1600" dirty="0" smtClean="0">
                <a:latin typeface="+mj-lt"/>
              </a:rPr>
              <a:t> </a:t>
            </a:r>
          </a:p>
          <a:p>
            <a:pPr marL="0" indent="0">
              <a:buNone/>
            </a:pPr>
            <a:r>
              <a:rPr lang="es-ES_tradnl" sz="1600" dirty="0" err="1" smtClean="0">
                <a:latin typeface="+mj-lt"/>
              </a:rPr>
              <a:t>Four</a:t>
            </a:r>
            <a:r>
              <a:rPr lang="es-ES_tradnl" sz="1600" dirty="0" smtClean="0">
                <a:latin typeface="+mj-lt"/>
              </a:rPr>
              <a:t> </a:t>
            </a:r>
            <a:r>
              <a:rPr lang="es-ES_tradnl" sz="1600" dirty="0" err="1" smtClean="0">
                <a:latin typeface="+mj-lt"/>
              </a:rPr>
              <a:t>pillars</a:t>
            </a:r>
            <a:r>
              <a:rPr lang="es-ES_tradnl" sz="1600" dirty="0" smtClean="0">
                <a:latin typeface="+mj-lt"/>
              </a:rPr>
              <a:t>:</a:t>
            </a:r>
            <a:endParaRPr lang="es-ES_tradnl" sz="1600" dirty="0" smtClean="0">
              <a:latin typeface="+mj-lt"/>
            </a:endParaRPr>
          </a:p>
          <a:p>
            <a:pPr marL="342900" indent="-342900">
              <a:buFont typeface="+mj-lt"/>
              <a:buAutoNum type="arabicPeriod"/>
            </a:pPr>
            <a:r>
              <a:rPr lang="es-ES_tradnl" sz="1600" dirty="0">
                <a:latin typeface="+mj-lt"/>
              </a:rPr>
              <a:t>A</a:t>
            </a:r>
            <a:r>
              <a:rPr lang="en-US" sz="1600" dirty="0" smtClean="0">
                <a:latin typeface="+mj-lt"/>
              </a:rPr>
              <a:t> </a:t>
            </a:r>
            <a:r>
              <a:rPr lang="en-US" sz="1600" dirty="0">
                <a:latin typeface="+mj-lt"/>
              </a:rPr>
              <a:t>predictable and simplified regulatory </a:t>
            </a:r>
            <a:r>
              <a:rPr lang="en-US" sz="1600" dirty="0" smtClean="0">
                <a:latin typeface="+mj-lt"/>
              </a:rPr>
              <a:t>environment</a:t>
            </a:r>
          </a:p>
          <a:p>
            <a:pPr marL="514350" lvl="1" indent="-342900">
              <a:buFont typeface="Arial" panose="020B0604020202020204" pitchFamily="34" charset="0"/>
              <a:buChar char="•"/>
            </a:pPr>
            <a:r>
              <a:rPr lang="en-US" sz="1600" dirty="0" smtClean="0">
                <a:latin typeface="+mj-lt"/>
                <a:hlinkClick r:id="rId6"/>
              </a:rPr>
              <a:t>Net-Zero Industrial Act (NZIA)</a:t>
            </a:r>
            <a:endParaRPr lang="en-US" sz="1600" dirty="0" smtClean="0">
              <a:latin typeface="+mj-lt"/>
            </a:endParaRPr>
          </a:p>
          <a:p>
            <a:pPr marL="514350" lvl="1" indent="-342900">
              <a:buFont typeface="Arial" panose="020B0604020202020204" pitchFamily="34" charset="0"/>
              <a:buChar char="•"/>
            </a:pPr>
            <a:r>
              <a:rPr lang="en-US" sz="1600" dirty="0" smtClean="0">
                <a:latin typeface="+mj-lt"/>
                <a:hlinkClick r:id="rId7"/>
              </a:rPr>
              <a:t>Critical raw Materials Act (CRMA)</a:t>
            </a:r>
            <a:endParaRPr lang="en-US" sz="1600" dirty="0" smtClean="0">
              <a:latin typeface="+mj-lt"/>
            </a:endParaRPr>
          </a:p>
          <a:p>
            <a:pPr marL="514350" lvl="1" indent="-342900">
              <a:buFont typeface="Arial" panose="020B0604020202020204" pitchFamily="34" charset="0"/>
              <a:buChar char="•"/>
            </a:pPr>
            <a:r>
              <a:rPr lang="en-US" sz="1600" dirty="0" smtClean="0">
                <a:latin typeface="+mj-lt"/>
                <a:hlinkClick r:id="rId8"/>
              </a:rPr>
              <a:t>Electricity Market reform</a:t>
            </a:r>
            <a:endParaRPr lang="en-US" sz="1600" dirty="0" smtClean="0">
              <a:latin typeface="+mj-lt"/>
            </a:endParaRPr>
          </a:p>
          <a:p>
            <a:pPr marL="342900" indent="-342900">
              <a:buFont typeface="+mj-lt"/>
              <a:buAutoNum type="arabicPeriod"/>
            </a:pPr>
            <a:r>
              <a:rPr lang="en-US" sz="1600" dirty="0" smtClean="0">
                <a:latin typeface="+mj-lt"/>
              </a:rPr>
              <a:t>Increased access to funding</a:t>
            </a:r>
          </a:p>
          <a:p>
            <a:pPr marL="514350" lvl="1" indent="-342900">
              <a:buFont typeface="Arial" panose="020B0604020202020204" pitchFamily="34" charset="0"/>
              <a:buChar char="•"/>
            </a:pPr>
            <a:r>
              <a:rPr lang="en-US" sz="1600" dirty="0" smtClean="0">
                <a:latin typeface="+mj-lt"/>
              </a:rPr>
              <a:t>N</a:t>
            </a:r>
            <a:r>
              <a:rPr lang="en-US" sz="1600" dirty="0" smtClean="0">
                <a:latin typeface="+mj-lt"/>
              </a:rPr>
              <a:t>ational level: changes </a:t>
            </a:r>
            <a:r>
              <a:rPr lang="en-US" sz="1600" dirty="0" smtClean="0">
                <a:latin typeface="+mj-lt"/>
              </a:rPr>
              <a:t>to the state aid framework: TCTF; GBER</a:t>
            </a:r>
          </a:p>
          <a:p>
            <a:pPr marL="514350" lvl="1" indent="-342900">
              <a:buFont typeface="Arial" panose="020B0604020202020204" pitchFamily="34" charset="0"/>
              <a:buChar char="•"/>
            </a:pPr>
            <a:r>
              <a:rPr lang="en-US" sz="1600" dirty="0" smtClean="0">
                <a:latin typeface="+mj-lt"/>
              </a:rPr>
              <a:t>EU level: redirection </a:t>
            </a:r>
            <a:r>
              <a:rPr lang="en-US" sz="1600" dirty="0" smtClean="0">
                <a:latin typeface="+mj-lt"/>
              </a:rPr>
              <a:t>of EU </a:t>
            </a:r>
            <a:r>
              <a:rPr lang="en-US" sz="1600" dirty="0" smtClean="0">
                <a:latin typeface="+mj-lt"/>
              </a:rPr>
              <a:t>Funds from </a:t>
            </a:r>
            <a:r>
              <a:rPr lang="en-US" sz="1600" dirty="0" err="1" smtClean="0">
                <a:latin typeface="+mj-lt"/>
              </a:rPr>
              <a:t>RePowerEU</a:t>
            </a:r>
            <a:r>
              <a:rPr lang="en-US" sz="1600" dirty="0" smtClean="0">
                <a:latin typeface="+mj-lt"/>
              </a:rPr>
              <a:t>, </a:t>
            </a:r>
            <a:r>
              <a:rPr lang="en-US" sz="1600" dirty="0" err="1" smtClean="0">
                <a:latin typeface="+mj-lt"/>
              </a:rPr>
              <a:t>InvestEU</a:t>
            </a:r>
            <a:r>
              <a:rPr lang="en-US" sz="1600" dirty="0" smtClean="0">
                <a:latin typeface="+mj-lt"/>
              </a:rPr>
              <a:t>, Innovation Fund</a:t>
            </a:r>
          </a:p>
          <a:p>
            <a:pPr lvl="1" indent="-285750">
              <a:buFont typeface="Arial" panose="020B0604020202020204" pitchFamily="34" charset="0"/>
              <a:buChar char="•"/>
            </a:pPr>
            <a:r>
              <a:rPr lang="en-US" sz="1600" dirty="0" smtClean="0">
                <a:latin typeface="+mj-lt"/>
              </a:rPr>
              <a:t>Strategic technologies for Europe Platform (STEP)</a:t>
            </a:r>
          </a:p>
          <a:p>
            <a:pPr marL="342900" indent="-342900">
              <a:buFont typeface="+mj-lt"/>
              <a:buAutoNum type="arabicPeriod"/>
            </a:pPr>
            <a:r>
              <a:rPr lang="en-US" sz="1600" dirty="0" smtClean="0">
                <a:latin typeface="+mj-lt"/>
              </a:rPr>
              <a:t>Trade and resilient supply chains</a:t>
            </a:r>
          </a:p>
          <a:p>
            <a:pPr marL="342900" indent="-342900">
              <a:buFont typeface="+mj-lt"/>
              <a:buAutoNum type="arabicPeriod"/>
            </a:pPr>
            <a:r>
              <a:rPr lang="en-US" sz="1600" dirty="0" smtClean="0">
                <a:latin typeface="+mj-lt"/>
              </a:rPr>
              <a:t>Skills</a:t>
            </a:r>
          </a:p>
          <a:p>
            <a:pPr marL="0" indent="0">
              <a:buNone/>
            </a:pPr>
            <a:r>
              <a:rPr lang="en-US" sz="1000" b="0" dirty="0" smtClean="0">
                <a:latin typeface="+mj-lt"/>
                <a:hlinkClick r:id="rId9"/>
              </a:rPr>
              <a:t>(https</a:t>
            </a:r>
            <a:r>
              <a:rPr lang="en-US" sz="1000" b="0" dirty="0">
                <a:latin typeface="+mj-lt"/>
                <a:hlinkClick r:id="rId9"/>
              </a:rPr>
              <a:t>://</a:t>
            </a:r>
            <a:r>
              <a:rPr lang="en-US" sz="1000" b="0" dirty="0" smtClean="0">
                <a:latin typeface="+mj-lt"/>
                <a:hlinkClick r:id="rId9"/>
              </a:rPr>
              <a:t>www.nortonrosefulbright.com/en/knowledge/publications/b01d19d5/eu-scales-up-green-subsidies-how-you-can-benefit-from-new-support-for-clean-investments</a:t>
            </a:r>
            <a:r>
              <a:rPr lang="en-US" sz="1000" b="0" dirty="0" smtClean="0">
                <a:latin typeface="+mj-lt"/>
              </a:rPr>
              <a:t>, provides a good summary)</a:t>
            </a:r>
            <a:endParaRPr lang="es-ES_tradnl" sz="1000" b="0" dirty="0" smtClean="0">
              <a:latin typeface="+mj-lt"/>
            </a:endParaRPr>
          </a:p>
        </p:txBody>
      </p:sp>
      <p:pic>
        <p:nvPicPr>
          <p:cNvPr id="9" name="Imagen 8"/>
          <p:cNvPicPr>
            <a:picLocks noChangeAspect="1"/>
          </p:cNvPicPr>
          <p:nvPr/>
        </p:nvPicPr>
        <p:blipFill>
          <a:blip r:embed="rId10"/>
          <a:stretch>
            <a:fillRect/>
          </a:stretch>
        </p:blipFill>
        <p:spPr>
          <a:xfrm>
            <a:off x="340821" y="960760"/>
            <a:ext cx="5611161" cy="732188"/>
          </a:xfrm>
          <a:prstGeom prst="rect">
            <a:avLst/>
          </a:prstGeom>
          <a:ln w="12700">
            <a:solidFill>
              <a:schemeClr val="accent1">
                <a:shade val="50000"/>
              </a:schemeClr>
            </a:solidFill>
          </a:ln>
        </p:spPr>
      </p:pic>
      <p:sp>
        <p:nvSpPr>
          <p:cNvPr id="12" name="Marcador de texto 6"/>
          <p:cNvSpPr>
            <a:spLocks noGrp="1"/>
          </p:cNvSpPr>
          <p:nvPr>
            <p:ph type="body" sz="quarter" idx="18"/>
          </p:nvPr>
        </p:nvSpPr>
        <p:spPr>
          <a:xfrm>
            <a:off x="2063552" y="686285"/>
            <a:ext cx="1512168" cy="200153"/>
          </a:xfrm>
        </p:spPr>
        <p:txBody>
          <a:bodyPr/>
          <a:lstStyle/>
          <a:p>
            <a:r>
              <a:rPr lang="es-ES_tradnl" sz="1600" b="1" dirty="0" smtClean="0"/>
              <a:t>NZIA &amp; CRMA </a:t>
            </a:r>
            <a:endParaRPr lang="es-ES_tradnl" sz="1600" b="1" dirty="0"/>
          </a:p>
        </p:txBody>
      </p:sp>
    </p:spTree>
    <p:extLst>
      <p:ext uri="{BB962C8B-B14F-4D97-AF65-F5344CB8AC3E}">
        <p14:creationId xmlns:p14="http://schemas.microsoft.com/office/powerpoint/2010/main" val="4980242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14</a:t>
            </a:fld>
            <a:endParaRPr lang="es-ES"/>
          </a:p>
        </p:txBody>
      </p:sp>
      <p:sp>
        <p:nvSpPr>
          <p:cNvPr id="12" name="Título 11"/>
          <p:cNvSpPr>
            <a:spLocks noGrp="1"/>
          </p:cNvSpPr>
          <p:nvPr>
            <p:ph type="title"/>
          </p:nvPr>
        </p:nvSpPr>
        <p:spPr/>
        <p:txBody>
          <a:bodyPr/>
          <a:lstStyle/>
          <a:p>
            <a:r>
              <a:rPr lang="en-US" dirty="0" smtClean="0"/>
              <a:t>SUMMARY OF Three </a:t>
            </a:r>
            <a:r>
              <a:rPr lang="en-US" dirty="0"/>
              <a:t>shocks: impact and policy reaction</a:t>
            </a:r>
          </a:p>
        </p:txBody>
      </p:sp>
      <p:sp>
        <p:nvSpPr>
          <p:cNvPr id="4" name="Rectángulo 3"/>
          <p:cNvSpPr/>
          <p:nvPr/>
        </p:nvSpPr>
        <p:spPr>
          <a:xfrm>
            <a:off x="0" y="628999"/>
            <a:ext cx="9552385" cy="3746181"/>
          </a:xfrm>
          <a:prstGeom prst="rect">
            <a:avLst/>
          </a:prstGeom>
          <a:noFill/>
          <a:ln w="317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Rectángulo 6"/>
          <p:cNvSpPr/>
          <p:nvPr/>
        </p:nvSpPr>
        <p:spPr>
          <a:xfrm>
            <a:off x="9566000" y="980728"/>
            <a:ext cx="2530543" cy="2914644"/>
          </a:xfrm>
          <a:prstGeom prst="rect">
            <a:avLst/>
          </a:prstGeom>
        </p:spPr>
        <p:txBody>
          <a:bodyPr wrap="square">
            <a:spAutoFit/>
          </a:bodyPr>
          <a:lstStyle/>
          <a:p>
            <a:pPr lvl="0" algn="just">
              <a:lnSpc>
                <a:spcPct val="90000"/>
              </a:lnSpc>
              <a:spcBef>
                <a:spcPts val="1000"/>
              </a:spcBef>
            </a:pPr>
            <a:r>
              <a:rPr lang="es-ES" sz="1600" b="1" dirty="0" err="1">
                <a:solidFill>
                  <a:srgbClr val="000000"/>
                </a:solidFill>
                <a:latin typeface="BdE Neue Helvetica 55 Roman" panose="020B0604020202020204" pitchFamily="34" charset="0"/>
              </a:rPr>
              <a:t>C</a:t>
            </a:r>
            <a:r>
              <a:rPr lang="es-ES" sz="1600" b="1" dirty="0" err="1" smtClean="0">
                <a:solidFill>
                  <a:srgbClr val="000000"/>
                </a:solidFill>
                <a:latin typeface="BdE Neue Helvetica 55 Roman" panose="020B0604020202020204" pitchFamily="34" charset="0"/>
              </a:rPr>
              <a:t>ommon</a:t>
            </a:r>
            <a:r>
              <a:rPr lang="es-ES" sz="1600" b="1" dirty="0" smtClean="0">
                <a:solidFill>
                  <a:srgbClr val="000000"/>
                </a:solidFill>
                <a:latin typeface="BdE Neue Helvetica 55 Roman" panose="020B0604020202020204" pitchFamily="34" charset="0"/>
              </a:rPr>
              <a:t> </a:t>
            </a:r>
            <a:r>
              <a:rPr lang="es-ES" sz="1600" b="1" dirty="0" err="1">
                <a:solidFill>
                  <a:srgbClr val="000000"/>
                </a:solidFill>
                <a:latin typeface="BdE Neue Helvetica 55 Roman" panose="020B0604020202020204" pitchFamily="34" charset="0"/>
              </a:rPr>
              <a:t>factors</a:t>
            </a:r>
            <a:r>
              <a:rPr lang="es-ES" sz="1600" b="1" dirty="0">
                <a:solidFill>
                  <a:srgbClr val="000000"/>
                </a:solidFill>
                <a:latin typeface="BdE Neue Helvetica 55 Roman" panose="020B0604020202020204" pitchFamily="34" charset="0"/>
              </a:rPr>
              <a:t> </a:t>
            </a:r>
            <a:r>
              <a:rPr lang="es-ES" sz="1600" b="1" dirty="0" smtClean="0">
                <a:solidFill>
                  <a:srgbClr val="000000"/>
                </a:solidFill>
                <a:latin typeface="BdE Neue Helvetica 55 Roman" panose="020B0604020202020204" pitchFamily="34" charset="0"/>
              </a:rPr>
              <a:t>in </a:t>
            </a:r>
            <a:r>
              <a:rPr lang="es-ES" sz="1600" b="1" dirty="0" err="1" smtClean="0">
                <a:solidFill>
                  <a:srgbClr val="000000"/>
                </a:solidFill>
                <a:latin typeface="BdE Neue Helvetica 55 Roman" panose="020B0604020202020204" pitchFamily="34" charset="0"/>
              </a:rPr>
              <a:t>the</a:t>
            </a:r>
            <a:r>
              <a:rPr lang="es-ES" sz="1600" b="1" dirty="0" smtClean="0">
                <a:solidFill>
                  <a:srgbClr val="000000"/>
                </a:solidFill>
                <a:latin typeface="BdE Neue Helvetica 55 Roman" panose="020B0604020202020204" pitchFamily="34" charset="0"/>
              </a:rPr>
              <a:t> </a:t>
            </a:r>
            <a:r>
              <a:rPr lang="es-ES" sz="1600" b="1" dirty="0" err="1">
                <a:solidFill>
                  <a:srgbClr val="000000"/>
                </a:solidFill>
                <a:latin typeface="BdE Neue Helvetica 55 Roman" panose="020B0604020202020204" pitchFamily="34" charset="0"/>
              </a:rPr>
              <a:t>policy</a:t>
            </a:r>
            <a:r>
              <a:rPr lang="es-ES" sz="1600" b="1" dirty="0">
                <a:solidFill>
                  <a:srgbClr val="000000"/>
                </a:solidFill>
                <a:latin typeface="BdE Neue Helvetica 55 Roman" panose="020B0604020202020204" pitchFamily="34" charset="0"/>
              </a:rPr>
              <a:t> </a:t>
            </a:r>
            <a:r>
              <a:rPr lang="es-ES" sz="1600" b="1" dirty="0" err="1" smtClean="0">
                <a:solidFill>
                  <a:srgbClr val="000000"/>
                </a:solidFill>
                <a:latin typeface="BdE Neue Helvetica 55 Roman" panose="020B0604020202020204" pitchFamily="34" charset="0"/>
              </a:rPr>
              <a:t>reaction</a:t>
            </a:r>
            <a:r>
              <a:rPr lang="es-ES" sz="1600" b="1" dirty="0" smtClean="0">
                <a:solidFill>
                  <a:srgbClr val="000000"/>
                </a:solidFill>
                <a:latin typeface="BdE Neue Helvetica 55 Roman" panose="020B0604020202020204" pitchFamily="34" charset="0"/>
              </a:rPr>
              <a:t>:</a:t>
            </a:r>
          </a:p>
          <a:p>
            <a:pPr lvl="0" algn="just">
              <a:lnSpc>
                <a:spcPct val="90000"/>
              </a:lnSpc>
              <a:spcBef>
                <a:spcPts val="1000"/>
              </a:spcBef>
            </a:pPr>
            <a:r>
              <a:rPr lang="es-ES" sz="1600" dirty="0" smtClean="0">
                <a:solidFill>
                  <a:srgbClr val="B35C48"/>
                </a:solidFill>
                <a:latin typeface="BdE Neue Helvetica 55 Roman" panose="020B0604020202020204" pitchFamily="34" charset="0"/>
              </a:rPr>
              <a:t>- Climate </a:t>
            </a:r>
            <a:r>
              <a:rPr lang="es-ES" sz="1600" dirty="0">
                <a:solidFill>
                  <a:srgbClr val="B35C48"/>
                </a:solidFill>
                <a:latin typeface="BdE Neue Helvetica 55 Roman" panose="020B0604020202020204" pitchFamily="34" charset="0"/>
              </a:rPr>
              <a:t>targets and </a:t>
            </a:r>
            <a:r>
              <a:rPr lang="es-ES" sz="1600" dirty="0" err="1">
                <a:solidFill>
                  <a:srgbClr val="B35C48"/>
                </a:solidFill>
                <a:latin typeface="BdE Neue Helvetica 55 Roman" panose="020B0604020202020204" pitchFamily="34" charset="0"/>
              </a:rPr>
              <a:t>decarbonisation</a:t>
            </a:r>
            <a:r>
              <a:rPr lang="es-ES" sz="1600" dirty="0">
                <a:solidFill>
                  <a:srgbClr val="B35C48"/>
                </a:solidFill>
                <a:latin typeface="BdE Neue Helvetica 55 Roman" panose="020B0604020202020204" pitchFamily="34" charset="0"/>
              </a:rPr>
              <a:t> </a:t>
            </a:r>
            <a:r>
              <a:rPr lang="es-ES" sz="1600" dirty="0" smtClean="0">
                <a:solidFill>
                  <a:srgbClr val="B35C48"/>
                </a:solidFill>
                <a:latin typeface="BdE Neue Helvetica 55 Roman" panose="020B0604020202020204" pitchFamily="34" charset="0"/>
              </a:rPr>
              <a:t>as a </a:t>
            </a:r>
            <a:r>
              <a:rPr lang="es-ES" sz="1600" dirty="0" err="1" smtClean="0">
                <a:solidFill>
                  <a:srgbClr val="B35C48"/>
                </a:solidFill>
                <a:latin typeface="BdE Neue Helvetica 55 Roman" panose="020B0604020202020204" pitchFamily="34" charset="0"/>
              </a:rPr>
              <a:t>common</a:t>
            </a:r>
            <a:r>
              <a:rPr lang="es-ES" sz="1600" dirty="0" smtClean="0">
                <a:solidFill>
                  <a:srgbClr val="B35C48"/>
                </a:solidFill>
                <a:latin typeface="BdE Neue Helvetica 55 Roman" panose="020B0604020202020204" pitchFamily="34" charset="0"/>
              </a:rPr>
              <a:t> </a:t>
            </a:r>
            <a:r>
              <a:rPr lang="es-ES" sz="1600" dirty="0" err="1" smtClean="0">
                <a:solidFill>
                  <a:srgbClr val="B35C48"/>
                </a:solidFill>
                <a:latin typeface="BdE Neue Helvetica 55 Roman" panose="020B0604020202020204" pitchFamily="34" charset="0"/>
              </a:rPr>
              <a:t>thread</a:t>
            </a:r>
            <a:r>
              <a:rPr lang="es-ES" sz="1600" dirty="0" smtClean="0">
                <a:solidFill>
                  <a:srgbClr val="B35C48"/>
                </a:solidFill>
                <a:latin typeface="BdE Neue Helvetica 55 Roman" panose="020B0604020202020204" pitchFamily="34" charset="0"/>
              </a:rPr>
              <a:t>.  </a:t>
            </a:r>
          </a:p>
          <a:p>
            <a:pPr lvl="0" algn="just">
              <a:lnSpc>
                <a:spcPct val="90000"/>
              </a:lnSpc>
              <a:spcBef>
                <a:spcPts val="1000"/>
              </a:spcBef>
            </a:pPr>
            <a:r>
              <a:rPr lang="es-ES" sz="1600" dirty="0" smtClean="0">
                <a:solidFill>
                  <a:srgbClr val="B35C48"/>
                </a:solidFill>
                <a:latin typeface="BdE Neue Helvetica 55 Roman" panose="020B0604020202020204" pitchFamily="34" charset="0"/>
              </a:rPr>
              <a:t>- </a:t>
            </a:r>
            <a:r>
              <a:rPr lang="es-ES" sz="1600" dirty="0" err="1" smtClean="0">
                <a:solidFill>
                  <a:srgbClr val="B35C48"/>
                </a:solidFill>
                <a:latin typeface="BdE Neue Helvetica 55 Roman" panose="020B0604020202020204" pitchFamily="34" charset="0"/>
              </a:rPr>
              <a:t>The</a:t>
            </a:r>
            <a:r>
              <a:rPr lang="es-ES" sz="1600" dirty="0" smtClean="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quest</a:t>
            </a:r>
            <a:r>
              <a:rPr lang="es-ES" sz="1600" dirty="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for</a:t>
            </a:r>
            <a:r>
              <a:rPr lang="es-ES" sz="1600" dirty="0">
                <a:solidFill>
                  <a:srgbClr val="B35C48"/>
                </a:solidFill>
                <a:latin typeface="BdE Neue Helvetica 55 Roman" panose="020B0604020202020204" pitchFamily="34" charset="0"/>
              </a:rPr>
              <a:t> </a:t>
            </a:r>
            <a:r>
              <a:rPr lang="es-ES" sz="1600" dirty="0" smtClean="0">
                <a:solidFill>
                  <a:srgbClr val="B35C48"/>
                </a:solidFill>
                <a:latin typeface="BdE Neue Helvetica 55 Roman" panose="020B0604020202020204" pitchFamily="34" charset="0"/>
              </a:rPr>
              <a:t>EU </a:t>
            </a:r>
            <a:r>
              <a:rPr lang="es-ES" sz="1600" dirty="0" err="1" smtClean="0">
                <a:solidFill>
                  <a:srgbClr val="B35C48"/>
                </a:solidFill>
                <a:latin typeface="BdE Neue Helvetica 55 Roman" panose="020B0604020202020204" pitchFamily="34" charset="0"/>
              </a:rPr>
              <a:t>financing</a:t>
            </a:r>
            <a:r>
              <a:rPr lang="es-ES" sz="1600" dirty="0" smtClean="0">
                <a:solidFill>
                  <a:srgbClr val="B35C48"/>
                </a:solidFill>
                <a:latin typeface="BdE Neue Helvetica 55 Roman" panose="020B0604020202020204" pitchFamily="34" charset="0"/>
              </a:rPr>
              <a:t>.</a:t>
            </a:r>
            <a:endParaRPr lang="es-ES_tradnl" sz="1600" dirty="0" smtClean="0">
              <a:solidFill>
                <a:srgbClr val="B35C48"/>
              </a:solidFill>
            </a:endParaRPr>
          </a:p>
          <a:p>
            <a:pPr lvl="0" algn="just">
              <a:lnSpc>
                <a:spcPct val="90000"/>
              </a:lnSpc>
              <a:spcBef>
                <a:spcPts val="1000"/>
              </a:spcBef>
            </a:pPr>
            <a:r>
              <a:rPr lang="es-ES" sz="1600" dirty="0" smtClean="0">
                <a:solidFill>
                  <a:srgbClr val="B35C48"/>
                </a:solidFill>
                <a:latin typeface="BdE Neue Helvetica 55 Roman" panose="020B0604020202020204" pitchFamily="34" charset="0"/>
              </a:rPr>
              <a:t>- </a:t>
            </a:r>
            <a:r>
              <a:rPr lang="es-ES" sz="1600" dirty="0" err="1" smtClean="0">
                <a:solidFill>
                  <a:srgbClr val="B35C48"/>
                </a:solidFill>
                <a:latin typeface="BdE Neue Helvetica 55 Roman" panose="020B0604020202020204" pitchFamily="34" charset="0"/>
              </a:rPr>
              <a:t>The</a:t>
            </a:r>
            <a:r>
              <a:rPr lang="es-ES" sz="1600" dirty="0" smtClean="0">
                <a:solidFill>
                  <a:srgbClr val="B35C48"/>
                </a:solidFill>
                <a:latin typeface="BdE Neue Helvetica 55 Roman" panose="020B0604020202020204" pitchFamily="34" charset="0"/>
              </a:rPr>
              <a:t> </a:t>
            </a:r>
            <a:r>
              <a:rPr lang="es-ES" sz="1600" dirty="0">
                <a:solidFill>
                  <a:srgbClr val="B35C48"/>
                </a:solidFill>
                <a:latin typeface="BdE Neue Helvetica 55 Roman" panose="020B0604020202020204" pitchFamily="34" charset="0"/>
              </a:rPr>
              <a:t>(</a:t>
            </a:r>
            <a:r>
              <a:rPr lang="es-ES" sz="1600" dirty="0" err="1">
                <a:solidFill>
                  <a:srgbClr val="B35C48"/>
                </a:solidFill>
                <a:latin typeface="BdE Neue Helvetica 55 Roman" panose="020B0604020202020204" pitchFamily="34" charset="0"/>
              </a:rPr>
              <a:t>temporary</a:t>
            </a:r>
            <a:r>
              <a:rPr lang="es-ES" sz="1600" dirty="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loosening</a:t>
            </a:r>
            <a:r>
              <a:rPr lang="es-ES" sz="1600" dirty="0">
                <a:solidFill>
                  <a:srgbClr val="B35C48"/>
                </a:solidFill>
                <a:latin typeface="BdE Neue Helvetica 55 Roman" panose="020B0604020202020204" pitchFamily="34" charset="0"/>
              </a:rPr>
              <a:t> of </a:t>
            </a:r>
            <a:r>
              <a:rPr lang="es-ES" sz="1600" dirty="0" err="1" smtClean="0">
                <a:solidFill>
                  <a:srgbClr val="B35C48"/>
                </a:solidFill>
                <a:latin typeface="BdE Neue Helvetica 55 Roman" panose="020B0604020202020204" pitchFamily="34" charset="0"/>
              </a:rPr>
              <a:t>state</a:t>
            </a:r>
            <a:r>
              <a:rPr lang="es-ES" sz="1600" dirty="0" smtClean="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aid</a:t>
            </a:r>
            <a:r>
              <a:rPr lang="es-ES" sz="1600" dirty="0">
                <a:solidFill>
                  <a:srgbClr val="B35C48"/>
                </a:solidFill>
                <a:latin typeface="BdE Neue Helvetica 55 Roman" panose="020B0604020202020204" pitchFamily="34" charset="0"/>
              </a:rPr>
              <a:t> rules to </a:t>
            </a:r>
            <a:r>
              <a:rPr lang="es-ES" sz="1600" dirty="0" err="1">
                <a:solidFill>
                  <a:srgbClr val="B35C48"/>
                </a:solidFill>
                <a:latin typeface="BdE Neue Helvetica 55 Roman" panose="020B0604020202020204" pitchFamily="34" charset="0"/>
              </a:rPr>
              <a:t>fund</a:t>
            </a:r>
            <a:r>
              <a:rPr lang="es-ES" sz="1600" dirty="0">
                <a:solidFill>
                  <a:srgbClr val="B35C48"/>
                </a:solidFill>
                <a:latin typeface="BdE Neue Helvetica 55 Roman" panose="020B0604020202020204" pitchFamily="34" charset="0"/>
              </a:rPr>
              <a:t> </a:t>
            </a:r>
            <a:r>
              <a:rPr lang="es-ES" sz="1600" dirty="0" err="1" smtClean="0">
                <a:solidFill>
                  <a:srgbClr val="B35C48"/>
                </a:solidFill>
                <a:latin typeface="BdE Neue Helvetica 55 Roman" panose="020B0604020202020204" pitchFamily="34" charset="0"/>
              </a:rPr>
              <a:t>national</a:t>
            </a:r>
            <a:r>
              <a:rPr lang="es-ES" sz="1600" dirty="0" smtClean="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support</a:t>
            </a:r>
            <a:r>
              <a:rPr lang="es-ES" sz="1600" dirty="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programmes</a:t>
            </a:r>
            <a:r>
              <a:rPr lang="es-ES" sz="1600" dirty="0">
                <a:solidFill>
                  <a:srgbClr val="B35C48"/>
                </a:solidFill>
                <a:latin typeface="BdE Neue Helvetica 55 Roman" panose="020B0604020202020204" pitchFamily="34" charset="0"/>
              </a:rPr>
              <a:t>. </a:t>
            </a:r>
            <a:endParaRPr lang="es-ES_tradnl" sz="1600" dirty="0">
              <a:solidFill>
                <a:srgbClr val="B35C48"/>
              </a:solidFill>
            </a:endParaRPr>
          </a:p>
        </p:txBody>
      </p:sp>
      <p:graphicFrame>
        <p:nvGraphicFramePr>
          <p:cNvPr id="8" name="Objeto 7"/>
          <p:cNvGraphicFramePr>
            <a:graphicFrameLocks noChangeAspect="1"/>
          </p:cNvGraphicFramePr>
          <p:nvPr>
            <p:extLst>
              <p:ext uri="{D42A27DB-BD31-4B8C-83A1-F6EECF244321}">
                <p14:modId xmlns:p14="http://schemas.microsoft.com/office/powerpoint/2010/main" val="2683252851"/>
              </p:ext>
            </p:extLst>
          </p:nvPr>
        </p:nvGraphicFramePr>
        <p:xfrm>
          <a:off x="13615" y="628999"/>
          <a:ext cx="9538770" cy="3746181"/>
        </p:xfrm>
        <a:graphic>
          <a:graphicData uri="http://schemas.openxmlformats.org/presentationml/2006/ole">
            <mc:AlternateContent xmlns:mc="http://schemas.openxmlformats.org/markup-compatibility/2006">
              <mc:Choice xmlns:v="urn:schemas-microsoft-com:vml" Requires="v">
                <p:oleObj spid="_x0000_s1050" name="Hoja de cálculo" r:id="rId3" imgW="8540713" imgH="3371850" progId="Excel.Sheet.12">
                  <p:embed/>
                </p:oleObj>
              </mc:Choice>
              <mc:Fallback>
                <p:oleObj name="Hoja de cálculo" r:id="rId3" imgW="8540713" imgH="3371850" progId="Excel.Sheet.12">
                  <p:embed/>
                  <p:pic>
                    <p:nvPicPr>
                      <p:cNvPr id="0" name=""/>
                      <p:cNvPicPr/>
                      <p:nvPr/>
                    </p:nvPicPr>
                    <p:blipFill>
                      <a:blip r:embed="rId4"/>
                      <a:stretch>
                        <a:fillRect/>
                      </a:stretch>
                    </p:blipFill>
                    <p:spPr>
                      <a:xfrm>
                        <a:off x="13615" y="628999"/>
                        <a:ext cx="9538770" cy="3746181"/>
                      </a:xfrm>
                      <a:prstGeom prst="rect">
                        <a:avLst/>
                      </a:prstGeom>
                    </p:spPr>
                  </p:pic>
                </p:oleObj>
              </mc:Fallback>
            </mc:AlternateContent>
          </a:graphicData>
        </a:graphic>
      </p:graphicFrame>
      <p:sp>
        <p:nvSpPr>
          <p:cNvPr id="10" name="Rectángulo 9"/>
          <p:cNvSpPr/>
          <p:nvPr/>
        </p:nvSpPr>
        <p:spPr>
          <a:xfrm>
            <a:off x="129600" y="4509120"/>
            <a:ext cx="11854159" cy="1708160"/>
          </a:xfrm>
          <a:prstGeom prst="rect">
            <a:avLst/>
          </a:prstGeom>
        </p:spPr>
        <p:txBody>
          <a:bodyPr wrap="square">
            <a:spAutoFit/>
          </a:bodyPr>
          <a:lstStyle/>
          <a:p>
            <a:pPr marL="285750" lvl="0" indent="-285750">
              <a:lnSpc>
                <a:spcPts val="2160"/>
              </a:lnSpc>
              <a:spcAft>
                <a:spcPts val="432"/>
              </a:spcAft>
              <a:buFont typeface="Arial" panose="020B0604020202020204" pitchFamily="34" charset="0"/>
              <a:buChar char="•"/>
            </a:pPr>
            <a:r>
              <a:rPr lang="es-ES_tradnl" sz="1600" b="1" dirty="0" err="1">
                <a:solidFill>
                  <a:prstClr val="black"/>
                </a:solidFill>
              </a:rPr>
              <a:t>Some</a:t>
            </a:r>
            <a:r>
              <a:rPr lang="es-ES_tradnl" sz="1600" b="1" dirty="0">
                <a:solidFill>
                  <a:prstClr val="black"/>
                </a:solidFill>
              </a:rPr>
              <a:t> </a:t>
            </a:r>
            <a:r>
              <a:rPr lang="es-ES_tradnl" sz="1600" b="1" dirty="0" err="1" smtClean="0">
                <a:solidFill>
                  <a:prstClr val="black"/>
                </a:solidFill>
              </a:rPr>
              <a:t>implications</a:t>
            </a:r>
            <a:r>
              <a:rPr lang="es-ES_tradnl" sz="1600" b="1" dirty="0" smtClean="0">
                <a:solidFill>
                  <a:prstClr val="black"/>
                </a:solidFill>
              </a:rPr>
              <a:t> </a:t>
            </a:r>
            <a:r>
              <a:rPr lang="es-ES_tradnl" sz="1600" b="1" dirty="0" err="1" smtClean="0">
                <a:solidFill>
                  <a:prstClr val="black"/>
                </a:solidFill>
              </a:rPr>
              <a:t>for</a:t>
            </a:r>
            <a:r>
              <a:rPr lang="es-ES_tradnl" sz="1600" b="1" dirty="0" smtClean="0">
                <a:solidFill>
                  <a:prstClr val="black"/>
                </a:solidFill>
              </a:rPr>
              <a:t> </a:t>
            </a:r>
            <a:r>
              <a:rPr lang="es-ES_tradnl" sz="1600" b="1" dirty="0" err="1" smtClean="0">
                <a:solidFill>
                  <a:prstClr val="black"/>
                </a:solidFill>
              </a:rPr>
              <a:t>the</a:t>
            </a:r>
            <a:r>
              <a:rPr lang="es-ES_tradnl" sz="1600" b="1" dirty="0" smtClean="0">
                <a:solidFill>
                  <a:prstClr val="black"/>
                </a:solidFill>
              </a:rPr>
              <a:t> </a:t>
            </a:r>
            <a:r>
              <a:rPr lang="es-ES_tradnl" sz="1600" b="1" dirty="0" err="1" smtClean="0">
                <a:solidFill>
                  <a:prstClr val="black"/>
                </a:solidFill>
              </a:rPr>
              <a:t>future</a:t>
            </a:r>
            <a:r>
              <a:rPr lang="es-ES_tradnl" sz="1600" b="1" dirty="0" smtClean="0">
                <a:solidFill>
                  <a:prstClr val="black"/>
                </a:solidFill>
              </a:rPr>
              <a:t>:</a:t>
            </a:r>
            <a:endParaRPr lang="es-ES_tradnl" sz="1600" b="1" dirty="0">
              <a:solidFill>
                <a:prstClr val="black"/>
              </a:solidFill>
            </a:endParaRPr>
          </a:p>
          <a:p>
            <a:pPr marL="825750" lvl="1" indent="-285750">
              <a:lnSpc>
                <a:spcPts val="2160"/>
              </a:lnSpc>
              <a:spcAft>
                <a:spcPts val="432"/>
              </a:spcAft>
              <a:buFont typeface="Arial" panose="020B0604020202020204" pitchFamily="34" charset="0"/>
              <a:buChar char="•"/>
            </a:pPr>
            <a:r>
              <a:rPr lang="es-ES_tradnl" sz="1600" dirty="0">
                <a:solidFill>
                  <a:srgbClr val="B35C48"/>
                </a:solidFill>
              </a:rPr>
              <a:t>Use of EU </a:t>
            </a:r>
            <a:r>
              <a:rPr lang="es-ES_tradnl" sz="1600" dirty="0" err="1">
                <a:solidFill>
                  <a:srgbClr val="B35C48"/>
                </a:solidFill>
              </a:rPr>
              <a:t>common</a:t>
            </a:r>
            <a:r>
              <a:rPr lang="es-ES_tradnl" sz="1600" dirty="0">
                <a:solidFill>
                  <a:srgbClr val="B35C48"/>
                </a:solidFill>
              </a:rPr>
              <a:t> </a:t>
            </a:r>
            <a:r>
              <a:rPr lang="es-ES_tradnl" sz="1600" dirty="0" err="1">
                <a:solidFill>
                  <a:srgbClr val="B35C48"/>
                </a:solidFill>
              </a:rPr>
              <a:t>financing</a:t>
            </a:r>
            <a:r>
              <a:rPr lang="es-ES_tradnl" sz="1600" dirty="0">
                <a:solidFill>
                  <a:srgbClr val="B35C48"/>
                </a:solidFill>
              </a:rPr>
              <a:t> to </a:t>
            </a:r>
            <a:r>
              <a:rPr lang="es-ES_tradnl" sz="1600" dirty="0" err="1">
                <a:solidFill>
                  <a:srgbClr val="B35C48"/>
                </a:solidFill>
              </a:rPr>
              <a:t>fund</a:t>
            </a:r>
            <a:r>
              <a:rPr lang="es-ES_tradnl" sz="1600" dirty="0">
                <a:solidFill>
                  <a:srgbClr val="B35C48"/>
                </a:solidFill>
              </a:rPr>
              <a:t> </a:t>
            </a:r>
            <a:r>
              <a:rPr lang="es-ES_tradnl" sz="1600" dirty="0" err="1">
                <a:solidFill>
                  <a:srgbClr val="B35C48"/>
                </a:solidFill>
              </a:rPr>
              <a:t>the</a:t>
            </a:r>
            <a:r>
              <a:rPr lang="es-ES_tradnl" sz="1600" dirty="0">
                <a:solidFill>
                  <a:srgbClr val="B35C48"/>
                </a:solidFill>
              </a:rPr>
              <a:t> NGEU </a:t>
            </a:r>
            <a:r>
              <a:rPr lang="es-ES_tradnl" sz="1600" dirty="0" err="1">
                <a:solidFill>
                  <a:srgbClr val="B35C48"/>
                </a:solidFill>
              </a:rPr>
              <a:t>policy</a:t>
            </a:r>
            <a:r>
              <a:rPr lang="es-ES_tradnl" sz="1600" dirty="0">
                <a:solidFill>
                  <a:srgbClr val="B35C48"/>
                </a:solidFill>
              </a:rPr>
              <a:t> response to </a:t>
            </a:r>
            <a:r>
              <a:rPr lang="es-ES_tradnl" sz="1600" dirty="0" err="1">
                <a:solidFill>
                  <a:srgbClr val="B35C48"/>
                </a:solidFill>
              </a:rPr>
              <a:t>the</a:t>
            </a:r>
            <a:r>
              <a:rPr lang="es-ES_tradnl" sz="1600" dirty="0">
                <a:solidFill>
                  <a:srgbClr val="B35C48"/>
                </a:solidFill>
              </a:rPr>
              <a:t> </a:t>
            </a:r>
            <a:r>
              <a:rPr lang="es-ES_tradnl" sz="1600" dirty="0" err="1">
                <a:solidFill>
                  <a:srgbClr val="B35C48"/>
                </a:solidFill>
              </a:rPr>
              <a:t>Pandemic</a:t>
            </a:r>
            <a:r>
              <a:rPr lang="es-ES_tradnl" sz="1600" dirty="0">
                <a:solidFill>
                  <a:srgbClr val="B35C48"/>
                </a:solidFill>
              </a:rPr>
              <a:t> (</a:t>
            </a:r>
            <a:r>
              <a:rPr lang="es-ES_tradnl" sz="1600" dirty="0" err="1">
                <a:solidFill>
                  <a:srgbClr val="B35C48"/>
                </a:solidFill>
              </a:rPr>
              <a:t>even</a:t>
            </a:r>
            <a:r>
              <a:rPr lang="es-ES_tradnl" sz="1600" dirty="0">
                <a:solidFill>
                  <a:srgbClr val="B35C48"/>
                </a:solidFill>
              </a:rPr>
              <a:t> </a:t>
            </a:r>
            <a:r>
              <a:rPr lang="es-ES_tradnl" sz="1600" dirty="0" err="1">
                <a:solidFill>
                  <a:srgbClr val="B35C48"/>
                </a:solidFill>
              </a:rPr>
              <a:t>if</a:t>
            </a:r>
            <a:r>
              <a:rPr lang="es-ES_tradnl" sz="1600" dirty="0">
                <a:solidFill>
                  <a:srgbClr val="B35C48"/>
                </a:solidFill>
              </a:rPr>
              <a:t> </a:t>
            </a:r>
            <a:r>
              <a:rPr lang="es-ES_tradnl" sz="1600" dirty="0" err="1">
                <a:solidFill>
                  <a:srgbClr val="B35C48"/>
                </a:solidFill>
              </a:rPr>
              <a:t>only</a:t>
            </a:r>
            <a:r>
              <a:rPr lang="es-ES_tradnl" sz="1600" dirty="0">
                <a:solidFill>
                  <a:srgbClr val="B35C48"/>
                </a:solidFill>
              </a:rPr>
              <a:t> once and </a:t>
            </a:r>
            <a:r>
              <a:rPr lang="es-ES_tradnl" sz="1600" dirty="0" err="1">
                <a:solidFill>
                  <a:srgbClr val="B35C48"/>
                </a:solidFill>
              </a:rPr>
              <a:t>temporary</a:t>
            </a:r>
            <a:r>
              <a:rPr lang="es-ES_tradnl" sz="1600" dirty="0">
                <a:solidFill>
                  <a:srgbClr val="B35C48"/>
                </a:solidFill>
              </a:rPr>
              <a:t>).</a:t>
            </a:r>
          </a:p>
          <a:p>
            <a:pPr marL="825750" lvl="1" indent="-285750">
              <a:lnSpc>
                <a:spcPts val="2160"/>
              </a:lnSpc>
              <a:spcAft>
                <a:spcPts val="432"/>
              </a:spcAft>
              <a:buFont typeface="Arial" panose="020B0604020202020204" pitchFamily="34" charset="0"/>
              <a:buChar char="•"/>
            </a:pPr>
            <a:r>
              <a:rPr lang="es-ES_tradnl" sz="1600" dirty="0" err="1">
                <a:solidFill>
                  <a:srgbClr val="B35C48"/>
                </a:solidFill>
              </a:rPr>
              <a:t>The</a:t>
            </a:r>
            <a:r>
              <a:rPr lang="es-ES_tradnl" sz="1600" dirty="0">
                <a:solidFill>
                  <a:srgbClr val="B35C48"/>
                </a:solidFill>
              </a:rPr>
              <a:t> resort to </a:t>
            </a:r>
            <a:r>
              <a:rPr lang="es-ES_tradnl" sz="1600" dirty="0" err="1">
                <a:solidFill>
                  <a:srgbClr val="B35C48"/>
                </a:solidFill>
              </a:rPr>
              <a:t>national</a:t>
            </a:r>
            <a:r>
              <a:rPr lang="es-ES_tradnl" sz="1600" dirty="0">
                <a:solidFill>
                  <a:srgbClr val="B35C48"/>
                </a:solidFill>
              </a:rPr>
              <a:t> </a:t>
            </a:r>
            <a:r>
              <a:rPr lang="es-ES_tradnl" sz="1600" dirty="0" err="1">
                <a:solidFill>
                  <a:srgbClr val="B35C48"/>
                </a:solidFill>
              </a:rPr>
              <a:t>ownership</a:t>
            </a:r>
            <a:r>
              <a:rPr lang="es-ES_tradnl" sz="1600" dirty="0">
                <a:solidFill>
                  <a:srgbClr val="B35C48"/>
                </a:solidFill>
              </a:rPr>
              <a:t> </a:t>
            </a:r>
            <a:r>
              <a:rPr lang="es-ES_tradnl" sz="1600" dirty="0" err="1">
                <a:solidFill>
                  <a:srgbClr val="B35C48"/>
                </a:solidFill>
              </a:rPr>
              <a:t>for</a:t>
            </a:r>
            <a:r>
              <a:rPr lang="es-ES_tradnl" sz="1600" dirty="0">
                <a:solidFill>
                  <a:srgbClr val="B35C48"/>
                </a:solidFill>
              </a:rPr>
              <a:t> </a:t>
            </a:r>
            <a:r>
              <a:rPr lang="es-ES_tradnl" sz="1600" dirty="0" err="1">
                <a:solidFill>
                  <a:srgbClr val="B35C48"/>
                </a:solidFill>
              </a:rPr>
              <a:t>RRPs</a:t>
            </a:r>
            <a:r>
              <a:rPr lang="es-ES_tradnl" sz="1600" dirty="0">
                <a:solidFill>
                  <a:srgbClr val="B35C48"/>
                </a:solidFill>
              </a:rPr>
              <a:t>; </a:t>
            </a:r>
            <a:r>
              <a:rPr lang="es-ES_tradnl" sz="1600" dirty="0" smtClean="0">
                <a:solidFill>
                  <a:srgbClr val="B35C48"/>
                </a:solidFill>
              </a:rPr>
              <a:t>performance-</a:t>
            </a:r>
            <a:r>
              <a:rPr lang="es-ES_tradnl" sz="1600" dirty="0" err="1" smtClean="0">
                <a:solidFill>
                  <a:srgbClr val="B35C48"/>
                </a:solidFill>
              </a:rPr>
              <a:t>based</a:t>
            </a:r>
            <a:r>
              <a:rPr lang="es-ES_tradnl" sz="1600" dirty="0" smtClean="0">
                <a:solidFill>
                  <a:srgbClr val="B35C48"/>
                </a:solidFill>
              </a:rPr>
              <a:t>, no </a:t>
            </a:r>
            <a:r>
              <a:rPr lang="es-ES_tradnl" sz="1600" dirty="0" err="1" smtClean="0">
                <a:solidFill>
                  <a:srgbClr val="B35C48"/>
                </a:solidFill>
              </a:rPr>
              <a:t>regulation-based</a:t>
            </a:r>
            <a:r>
              <a:rPr lang="es-ES_tradnl" sz="1600" dirty="0" smtClean="0">
                <a:solidFill>
                  <a:srgbClr val="B35C48"/>
                </a:solidFill>
              </a:rPr>
              <a:t>. </a:t>
            </a:r>
          </a:p>
          <a:p>
            <a:pPr marL="825750" lvl="1" indent="-285750">
              <a:lnSpc>
                <a:spcPts val="2160"/>
              </a:lnSpc>
              <a:spcAft>
                <a:spcPts val="432"/>
              </a:spcAft>
              <a:buFont typeface="Arial" panose="020B0604020202020204" pitchFamily="34" charset="0"/>
              <a:buChar char="•"/>
            </a:pPr>
            <a:r>
              <a:rPr lang="es-ES_tradnl" sz="1600" dirty="0" smtClean="0">
                <a:solidFill>
                  <a:srgbClr val="B35C48"/>
                </a:solidFill>
              </a:rPr>
              <a:t>A </a:t>
            </a:r>
            <a:r>
              <a:rPr lang="es-ES_tradnl" sz="1600" dirty="0">
                <a:solidFill>
                  <a:srgbClr val="B35C48"/>
                </a:solidFill>
              </a:rPr>
              <a:t>more </a:t>
            </a:r>
            <a:r>
              <a:rPr lang="es-ES_tradnl" sz="1600" dirty="0" err="1">
                <a:solidFill>
                  <a:srgbClr val="B35C48"/>
                </a:solidFill>
              </a:rPr>
              <a:t>geopolitical</a:t>
            </a:r>
            <a:r>
              <a:rPr lang="es-ES_tradnl" sz="1600" dirty="0">
                <a:solidFill>
                  <a:srgbClr val="B35C48"/>
                </a:solidFill>
              </a:rPr>
              <a:t> </a:t>
            </a:r>
            <a:r>
              <a:rPr lang="es-ES_tradnl" sz="1600" dirty="0" err="1">
                <a:solidFill>
                  <a:srgbClr val="B35C48"/>
                </a:solidFill>
              </a:rPr>
              <a:t>Union</a:t>
            </a:r>
            <a:r>
              <a:rPr lang="es-ES_tradnl" sz="1600" dirty="0">
                <a:solidFill>
                  <a:srgbClr val="B35C48"/>
                </a:solidFill>
              </a:rPr>
              <a:t>, </a:t>
            </a:r>
            <a:r>
              <a:rPr lang="es-ES_tradnl" sz="1600" dirty="0" err="1">
                <a:solidFill>
                  <a:srgbClr val="B35C48"/>
                </a:solidFill>
              </a:rPr>
              <a:t>oriented</a:t>
            </a:r>
            <a:r>
              <a:rPr lang="es-ES_tradnl" sz="1600" dirty="0">
                <a:solidFill>
                  <a:srgbClr val="B35C48"/>
                </a:solidFill>
              </a:rPr>
              <a:t> to </a:t>
            </a:r>
            <a:r>
              <a:rPr lang="es-ES_tradnl" sz="1600" dirty="0" err="1">
                <a:solidFill>
                  <a:srgbClr val="B35C48"/>
                </a:solidFill>
              </a:rPr>
              <a:t>security</a:t>
            </a:r>
            <a:r>
              <a:rPr lang="es-ES_tradnl" sz="1600" dirty="0">
                <a:solidFill>
                  <a:srgbClr val="B35C48"/>
                </a:solidFill>
              </a:rPr>
              <a:t> and </a:t>
            </a:r>
            <a:r>
              <a:rPr lang="es-ES_tradnl" sz="1600" dirty="0" err="1">
                <a:solidFill>
                  <a:srgbClr val="B35C48"/>
                </a:solidFill>
              </a:rPr>
              <a:t>sovereingty</a:t>
            </a:r>
            <a:r>
              <a:rPr lang="es-ES_tradnl" sz="1600" dirty="0">
                <a:solidFill>
                  <a:srgbClr val="B35C48"/>
                </a:solidFill>
              </a:rPr>
              <a:t>: Open </a:t>
            </a:r>
            <a:r>
              <a:rPr lang="es-ES_tradnl" sz="1600" dirty="0" err="1">
                <a:solidFill>
                  <a:srgbClr val="B35C48"/>
                </a:solidFill>
              </a:rPr>
              <a:t>Strategic</a:t>
            </a:r>
            <a:r>
              <a:rPr lang="es-ES_tradnl" sz="1600" dirty="0">
                <a:solidFill>
                  <a:srgbClr val="B35C48"/>
                </a:solidFill>
              </a:rPr>
              <a:t> </a:t>
            </a:r>
            <a:r>
              <a:rPr lang="es-ES_tradnl" sz="1600" dirty="0" err="1">
                <a:solidFill>
                  <a:srgbClr val="B35C48"/>
                </a:solidFill>
              </a:rPr>
              <a:t>Autonomy</a:t>
            </a:r>
            <a:r>
              <a:rPr lang="es-ES_tradnl" sz="1600" dirty="0">
                <a:solidFill>
                  <a:srgbClr val="B35C48"/>
                </a:solidFill>
              </a:rPr>
              <a:t>. </a:t>
            </a:r>
          </a:p>
          <a:p>
            <a:pPr marL="825750" lvl="1" indent="-285750">
              <a:lnSpc>
                <a:spcPts val="2160"/>
              </a:lnSpc>
              <a:spcAft>
                <a:spcPts val="432"/>
              </a:spcAft>
              <a:buFont typeface="Arial" panose="020B0604020202020204" pitchFamily="34" charset="0"/>
              <a:buChar char="•"/>
            </a:pPr>
            <a:r>
              <a:rPr lang="es-ES_tradnl" sz="1600" dirty="0" err="1">
                <a:solidFill>
                  <a:srgbClr val="B35C48"/>
                </a:solidFill>
              </a:rPr>
              <a:t>Rethinking</a:t>
            </a:r>
            <a:r>
              <a:rPr lang="es-ES_tradnl" sz="1600" dirty="0">
                <a:solidFill>
                  <a:srgbClr val="B35C48"/>
                </a:solidFill>
              </a:rPr>
              <a:t> </a:t>
            </a:r>
            <a:r>
              <a:rPr lang="es-ES_tradnl" sz="1600" dirty="0" err="1">
                <a:solidFill>
                  <a:srgbClr val="B35C48"/>
                </a:solidFill>
              </a:rPr>
              <a:t>the</a:t>
            </a:r>
            <a:r>
              <a:rPr lang="es-ES_tradnl" sz="1600" dirty="0">
                <a:solidFill>
                  <a:srgbClr val="B35C48"/>
                </a:solidFill>
              </a:rPr>
              <a:t> rules of </a:t>
            </a:r>
            <a:r>
              <a:rPr lang="es-ES_tradnl" sz="1600" dirty="0" err="1">
                <a:solidFill>
                  <a:srgbClr val="B35C48"/>
                </a:solidFill>
              </a:rPr>
              <a:t>the</a:t>
            </a:r>
            <a:r>
              <a:rPr lang="es-ES_tradnl" sz="1600" dirty="0">
                <a:solidFill>
                  <a:srgbClr val="B35C48"/>
                </a:solidFill>
              </a:rPr>
              <a:t> Single </a:t>
            </a:r>
            <a:r>
              <a:rPr lang="es-ES_tradnl" sz="1600" dirty="0" err="1">
                <a:solidFill>
                  <a:srgbClr val="B35C48"/>
                </a:solidFill>
              </a:rPr>
              <a:t>Market</a:t>
            </a:r>
            <a:r>
              <a:rPr lang="es-ES_tradnl" sz="1600" dirty="0">
                <a:solidFill>
                  <a:srgbClr val="B35C48"/>
                </a:solidFill>
              </a:rPr>
              <a:t>: </a:t>
            </a:r>
            <a:r>
              <a:rPr lang="es-ES_tradnl" sz="1600" dirty="0" err="1">
                <a:solidFill>
                  <a:srgbClr val="B35C48"/>
                </a:solidFill>
              </a:rPr>
              <a:t>ensure</a:t>
            </a:r>
            <a:r>
              <a:rPr lang="es-ES_tradnl" sz="1600" dirty="0">
                <a:solidFill>
                  <a:srgbClr val="B35C48"/>
                </a:solidFill>
              </a:rPr>
              <a:t> </a:t>
            </a:r>
            <a:r>
              <a:rPr lang="es-ES_tradnl" sz="1600" dirty="0" err="1">
                <a:solidFill>
                  <a:srgbClr val="B35C48"/>
                </a:solidFill>
              </a:rPr>
              <a:t>the</a:t>
            </a:r>
            <a:r>
              <a:rPr lang="es-ES_tradnl" sz="1600" dirty="0">
                <a:solidFill>
                  <a:srgbClr val="B35C48"/>
                </a:solidFill>
              </a:rPr>
              <a:t> </a:t>
            </a:r>
            <a:r>
              <a:rPr lang="es-ES_tradnl" sz="1600" dirty="0" err="1">
                <a:solidFill>
                  <a:srgbClr val="B35C48"/>
                </a:solidFill>
              </a:rPr>
              <a:t>competitveness</a:t>
            </a:r>
            <a:r>
              <a:rPr lang="es-ES_tradnl" sz="1600" dirty="0">
                <a:solidFill>
                  <a:srgbClr val="B35C48"/>
                </a:solidFill>
              </a:rPr>
              <a:t> </a:t>
            </a:r>
            <a:r>
              <a:rPr lang="es-ES_tradnl" sz="1600" dirty="0" smtClean="0">
                <a:solidFill>
                  <a:srgbClr val="B35C48"/>
                </a:solidFill>
              </a:rPr>
              <a:t>&amp; </a:t>
            </a:r>
            <a:r>
              <a:rPr lang="es-ES_tradnl" sz="1600" dirty="0">
                <a:solidFill>
                  <a:srgbClr val="B35C48"/>
                </a:solidFill>
              </a:rPr>
              <a:t>preserve </a:t>
            </a:r>
            <a:r>
              <a:rPr lang="es-ES_tradnl" sz="1600" dirty="0" err="1">
                <a:solidFill>
                  <a:srgbClr val="B35C48"/>
                </a:solidFill>
              </a:rPr>
              <a:t>the</a:t>
            </a:r>
            <a:r>
              <a:rPr lang="es-ES_tradnl" sz="1600" dirty="0">
                <a:solidFill>
                  <a:srgbClr val="B35C48"/>
                </a:solidFill>
              </a:rPr>
              <a:t> LPF in </a:t>
            </a:r>
            <a:r>
              <a:rPr lang="es-ES_tradnl" sz="1600" dirty="0" err="1">
                <a:solidFill>
                  <a:srgbClr val="B35C48"/>
                </a:solidFill>
              </a:rPr>
              <a:t>the</a:t>
            </a:r>
            <a:r>
              <a:rPr lang="es-ES_tradnl" sz="1600" dirty="0">
                <a:solidFill>
                  <a:srgbClr val="B35C48"/>
                </a:solidFill>
              </a:rPr>
              <a:t> </a:t>
            </a:r>
            <a:r>
              <a:rPr lang="es-ES_tradnl" sz="1600" dirty="0" err="1">
                <a:solidFill>
                  <a:srgbClr val="B35C48"/>
                </a:solidFill>
              </a:rPr>
              <a:t>internal</a:t>
            </a:r>
            <a:r>
              <a:rPr lang="es-ES_tradnl" sz="1600" dirty="0">
                <a:solidFill>
                  <a:srgbClr val="B35C48"/>
                </a:solidFill>
              </a:rPr>
              <a:t> </a:t>
            </a:r>
            <a:r>
              <a:rPr lang="es-ES_tradnl" sz="1600" dirty="0" err="1">
                <a:solidFill>
                  <a:srgbClr val="B35C48"/>
                </a:solidFill>
              </a:rPr>
              <a:t>market</a:t>
            </a:r>
            <a:r>
              <a:rPr lang="es-ES_tradnl" sz="1600" dirty="0">
                <a:solidFill>
                  <a:srgbClr val="B35C48"/>
                </a:solidFill>
              </a:rPr>
              <a:t>.</a:t>
            </a:r>
          </a:p>
        </p:txBody>
      </p:sp>
    </p:spTree>
    <p:extLst>
      <p:ext uri="{BB962C8B-B14F-4D97-AF65-F5344CB8AC3E}">
        <p14:creationId xmlns:p14="http://schemas.microsoft.com/office/powerpoint/2010/main" val="12274290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a:xfrm>
            <a:off x="292326" y="140279"/>
            <a:ext cx="11636322" cy="408401"/>
          </a:xfrm>
        </p:spPr>
        <p:txBody>
          <a:bodyPr/>
          <a:lstStyle/>
          <a:p>
            <a:r>
              <a:rPr lang="es-ES_tradnl" dirty="0" err="1" smtClean="0"/>
              <a:t>The</a:t>
            </a:r>
            <a:r>
              <a:rPr lang="es-ES_tradnl" dirty="0" smtClean="0"/>
              <a:t> </a:t>
            </a:r>
            <a:r>
              <a:rPr lang="es-ES_tradnl" dirty="0" err="1" smtClean="0"/>
              <a:t>european</a:t>
            </a:r>
            <a:r>
              <a:rPr lang="es-ES_tradnl" dirty="0" smtClean="0"/>
              <a:t> </a:t>
            </a:r>
            <a:r>
              <a:rPr lang="es-ES_tradnl" dirty="0" err="1" smtClean="0"/>
              <a:t>economic</a:t>
            </a:r>
            <a:r>
              <a:rPr lang="es-ES_tradnl" dirty="0" smtClean="0"/>
              <a:t> </a:t>
            </a:r>
            <a:r>
              <a:rPr lang="es-ES_tradnl" dirty="0" err="1" smtClean="0"/>
              <a:t>security</a:t>
            </a:r>
            <a:r>
              <a:rPr lang="es-ES_tradnl" dirty="0" smtClean="0"/>
              <a:t> </a:t>
            </a:r>
            <a:r>
              <a:rPr lang="es-ES_tradnl" dirty="0" err="1" smtClean="0"/>
              <a:t>strategy</a:t>
            </a:r>
            <a:r>
              <a:rPr lang="es-ES_tradnl" dirty="0" smtClean="0"/>
              <a:t> &amp; </a:t>
            </a:r>
            <a:r>
              <a:rPr lang="es-ES_tradnl" dirty="0" err="1" smtClean="0"/>
              <a:t>the</a:t>
            </a:r>
            <a:r>
              <a:rPr lang="es-ES_tradnl" dirty="0" smtClean="0"/>
              <a:t> </a:t>
            </a:r>
            <a:r>
              <a:rPr lang="es-ES_tradnl" dirty="0" err="1" smtClean="0"/>
              <a:t>letta</a:t>
            </a:r>
            <a:r>
              <a:rPr lang="es-ES_tradnl" dirty="0" smtClean="0"/>
              <a:t> </a:t>
            </a:r>
            <a:r>
              <a:rPr lang="es-ES_tradnl" dirty="0" err="1" smtClean="0"/>
              <a:t>report</a:t>
            </a:r>
            <a:endParaRPr lang="es-ES" dirty="0"/>
          </a:p>
        </p:txBody>
      </p:sp>
      <p:sp>
        <p:nvSpPr>
          <p:cNvPr id="7" name="Marcador de contenido 6"/>
          <p:cNvSpPr>
            <a:spLocks noGrp="1"/>
          </p:cNvSpPr>
          <p:nvPr>
            <p:ph sz="quarter" idx="13"/>
          </p:nvPr>
        </p:nvSpPr>
        <p:spPr>
          <a:xfrm>
            <a:off x="1" y="609743"/>
            <a:ext cx="7176120" cy="3251305"/>
          </a:xfrm>
        </p:spPr>
        <p:txBody>
          <a:bodyPr/>
          <a:lstStyle/>
          <a:p>
            <a:pPr marL="285750" indent="-285750">
              <a:buFont typeface="Arial" panose="020B0604020202020204" pitchFamily="34" charset="0"/>
              <a:buChar char="•"/>
            </a:pPr>
            <a:r>
              <a:rPr lang="es-ES_tradnl" sz="1600" dirty="0" err="1" smtClean="0"/>
              <a:t>The</a:t>
            </a:r>
            <a:r>
              <a:rPr lang="es-ES_tradnl" sz="1600" dirty="0" smtClean="0"/>
              <a:t> </a:t>
            </a:r>
            <a:r>
              <a:rPr lang="es-ES_tradnl" sz="1600" dirty="0">
                <a:hlinkClick r:id="rId2"/>
              </a:rPr>
              <a:t>European </a:t>
            </a:r>
            <a:r>
              <a:rPr lang="es-ES_tradnl" sz="1600" dirty="0" err="1">
                <a:hlinkClick r:id="rId2"/>
              </a:rPr>
              <a:t>Economic</a:t>
            </a:r>
            <a:r>
              <a:rPr lang="es-ES_tradnl" sz="1600" dirty="0">
                <a:hlinkClick r:id="rId2"/>
              </a:rPr>
              <a:t> Security </a:t>
            </a:r>
            <a:r>
              <a:rPr lang="es-ES_tradnl" sz="1600" dirty="0" err="1" smtClean="0">
                <a:hlinkClick r:id="rId2"/>
              </a:rPr>
              <a:t>Strategy</a:t>
            </a:r>
            <a:r>
              <a:rPr lang="es-ES_tradnl" sz="1600" dirty="0" smtClean="0"/>
              <a:t> (June 2023) </a:t>
            </a:r>
            <a:r>
              <a:rPr lang="es-ES_tradnl" sz="1600" dirty="0" err="1" smtClean="0"/>
              <a:t>reflects</a:t>
            </a:r>
            <a:r>
              <a:rPr lang="es-ES_tradnl" sz="1600" dirty="0" smtClean="0"/>
              <a:t> </a:t>
            </a:r>
            <a:r>
              <a:rPr lang="es-ES_tradnl" sz="1600" dirty="0" err="1" smtClean="0"/>
              <a:t>the</a:t>
            </a:r>
            <a:r>
              <a:rPr lang="es-ES_tradnl" sz="1600" dirty="0" smtClean="0"/>
              <a:t> </a:t>
            </a:r>
            <a:r>
              <a:rPr lang="es-ES_tradnl" sz="1600" dirty="0" err="1" smtClean="0"/>
              <a:t>movement</a:t>
            </a:r>
            <a:r>
              <a:rPr lang="es-ES_tradnl" sz="1600" dirty="0" smtClean="0"/>
              <a:t> </a:t>
            </a:r>
            <a:r>
              <a:rPr lang="es-ES_tradnl" sz="1600" dirty="0" err="1" smtClean="0"/>
              <a:t>towards</a:t>
            </a:r>
            <a:r>
              <a:rPr lang="es-ES_tradnl" sz="1600" dirty="0" smtClean="0"/>
              <a:t> </a:t>
            </a:r>
            <a:r>
              <a:rPr lang="es-ES_tradnl" sz="1600" dirty="0"/>
              <a:t>a more </a:t>
            </a:r>
            <a:r>
              <a:rPr lang="es-ES_tradnl" sz="1600" dirty="0" err="1"/>
              <a:t>geopolitical</a:t>
            </a:r>
            <a:r>
              <a:rPr lang="es-ES_tradnl" sz="1600" dirty="0"/>
              <a:t> </a:t>
            </a:r>
            <a:r>
              <a:rPr lang="es-ES_tradnl" sz="1600" dirty="0" err="1"/>
              <a:t>mindset</a:t>
            </a:r>
            <a:r>
              <a:rPr lang="es-ES_tradnl" sz="1600" dirty="0"/>
              <a:t> in </a:t>
            </a:r>
            <a:r>
              <a:rPr lang="es-ES_tradnl" sz="1600" dirty="0" err="1"/>
              <a:t>the</a:t>
            </a:r>
            <a:r>
              <a:rPr lang="es-ES_tradnl" sz="1600" dirty="0"/>
              <a:t> </a:t>
            </a:r>
            <a:r>
              <a:rPr lang="es-ES_tradnl" sz="1600" dirty="0" smtClean="0"/>
              <a:t>EU.</a:t>
            </a:r>
            <a:endParaRPr lang="es-ES_tradnl" sz="1600" b="1" dirty="0" smtClean="0"/>
          </a:p>
          <a:p>
            <a:pPr marL="285750" indent="-285750">
              <a:buFont typeface="Arial" panose="020B0604020202020204" pitchFamily="34" charset="0"/>
              <a:buChar char="•"/>
            </a:pPr>
            <a:r>
              <a:rPr lang="es-ES_tradnl" sz="1600" dirty="0" err="1" smtClean="0"/>
              <a:t>It</a:t>
            </a:r>
            <a:r>
              <a:rPr lang="es-ES_tradnl" sz="1600" dirty="0" smtClean="0"/>
              <a:t> </a:t>
            </a:r>
            <a:r>
              <a:rPr lang="en-US" sz="1600" dirty="0" smtClean="0"/>
              <a:t>provides a framework for assessing risks to the EU economic security in the context of increased geopolitical tensions and accelerated technological shifts, while </a:t>
            </a:r>
            <a:r>
              <a:rPr lang="en-US" sz="1600" dirty="0"/>
              <a:t>ensuring that the EU remains </a:t>
            </a:r>
            <a:r>
              <a:rPr lang="en-US" sz="1600" dirty="0" smtClean="0"/>
              <a:t>open </a:t>
            </a:r>
            <a:r>
              <a:rPr lang="en-US" sz="1600" dirty="0"/>
              <a:t>and attractive </a:t>
            </a:r>
            <a:r>
              <a:rPr lang="en-US" sz="1600" dirty="0" smtClean="0"/>
              <a:t>for </a:t>
            </a:r>
            <a:r>
              <a:rPr lang="en-US" sz="1600" dirty="0"/>
              <a:t>business and </a:t>
            </a:r>
            <a:r>
              <a:rPr lang="en-US" sz="1600" dirty="0" smtClean="0"/>
              <a:t>investment.</a:t>
            </a:r>
          </a:p>
          <a:p>
            <a:pPr marL="285750" indent="-285750">
              <a:buFont typeface="Arial" panose="020B0604020202020204" pitchFamily="34" charset="0"/>
              <a:buChar char="•"/>
            </a:pPr>
            <a:r>
              <a:rPr lang="en-US" sz="1600" dirty="0" smtClean="0"/>
              <a:t>It identifies </a:t>
            </a:r>
            <a:r>
              <a:rPr lang="en-US" sz="1600" dirty="0"/>
              <a:t>four risk </a:t>
            </a:r>
            <a:r>
              <a:rPr lang="en-US" sz="1600" dirty="0" smtClean="0"/>
              <a:t>categories: </a:t>
            </a:r>
            <a:r>
              <a:rPr lang="en-US" sz="1600" dirty="0"/>
              <a:t>supply chains; physical and cyber-security of critical infrastructure; technology security and technology leakage; </a:t>
            </a:r>
            <a:r>
              <a:rPr lang="en-US" sz="1600" dirty="0" err="1" smtClean="0"/>
              <a:t>weaponisation</a:t>
            </a:r>
            <a:r>
              <a:rPr lang="en-US" sz="1600" dirty="0" smtClean="0"/>
              <a:t> </a:t>
            </a:r>
            <a:r>
              <a:rPr lang="en-US" sz="1600" dirty="0"/>
              <a:t>of economic dependencies or </a:t>
            </a:r>
            <a:r>
              <a:rPr lang="en-US" sz="1600" dirty="0" smtClean="0"/>
              <a:t>coercion.</a:t>
            </a:r>
            <a:r>
              <a:rPr lang="en-US" sz="1600" dirty="0"/>
              <a:t> </a:t>
            </a:r>
            <a:endParaRPr lang="en-US" sz="1600" dirty="0" smtClean="0"/>
          </a:p>
          <a:p>
            <a:pPr marL="285750" indent="-285750">
              <a:buFont typeface="Arial" panose="020B0604020202020204" pitchFamily="34" charset="0"/>
              <a:buChar char="•"/>
            </a:pPr>
            <a:r>
              <a:rPr lang="en-US" sz="1600" dirty="0" smtClean="0"/>
              <a:t>On </a:t>
            </a:r>
            <a:r>
              <a:rPr lang="en-US" sz="1600" dirty="0"/>
              <a:t>Jan 2024, the Commission adopted five initiatives, including a proposal to strengthen foreign investment screening</a:t>
            </a:r>
          </a:p>
          <a:p>
            <a:pPr marL="285750" indent="-285750">
              <a:buFont typeface="Arial" panose="020B0604020202020204" pitchFamily="34" charset="0"/>
              <a:buChar char="•"/>
            </a:pPr>
            <a:endParaRPr lang="en-US" sz="1600" dirty="0" smtClean="0"/>
          </a:p>
        </p:txBody>
      </p:sp>
      <p:pic>
        <p:nvPicPr>
          <p:cNvPr id="5" name="Imagen 4"/>
          <p:cNvPicPr>
            <a:picLocks noChangeAspect="1"/>
          </p:cNvPicPr>
          <p:nvPr/>
        </p:nvPicPr>
        <p:blipFill>
          <a:blip r:embed="rId3"/>
          <a:stretch>
            <a:fillRect/>
          </a:stretch>
        </p:blipFill>
        <p:spPr>
          <a:xfrm>
            <a:off x="7248128" y="1700808"/>
            <a:ext cx="4814866" cy="1992202"/>
          </a:xfrm>
          <a:prstGeom prst="rect">
            <a:avLst/>
          </a:prstGeom>
        </p:spPr>
      </p:pic>
      <p:sp>
        <p:nvSpPr>
          <p:cNvPr id="9" name="Marcador de contenido 6"/>
          <p:cNvSpPr txBox="1">
            <a:spLocks/>
          </p:cNvSpPr>
          <p:nvPr/>
        </p:nvSpPr>
        <p:spPr>
          <a:xfrm>
            <a:off x="0" y="3922359"/>
            <a:ext cx="12192000" cy="2618837"/>
          </a:xfrm>
          <a:prstGeom prst="rect">
            <a:avLst/>
          </a:prstGeom>
        </p:spPr>
        <p:txBody>
          <a:bodyPr/>
          <a:lstStyle>
            <a:lvl1pPr marL="0" indent="0" algn="l" defTabSz="914400" rtl="0" eaLnBrk="1" latinLnBrk="0" hangingPunct="1">
              <a:lnSpc>
                <a:spcPts val="2160"/>
              </a:lnSpc>
              <a:spcBef>
                <a:spcPts val="0"/>
              </a:spcBef>
              <a:spcAft>
                <a:spcPts val="432"/>
              </a:spcAft>
              <a:buFont typeface="Arial" panose="020B0604020202020204" pitchFamily="34" charset="0"/>
              <a:buNone/>
              <a:defRPr sz="1800" b="1" kern="1200">
                <a:solidFill>
                  <a:schemeClr val="tx1"/>
                </a:solidFill>
                <a:latin typeface="+mn-lt"/>
                <a:ea typeface="+mn-ea"/>
                <a:cs typeface="+mn-cs"/>
              </a:defRPr>
            </a:lvl1pPr>
            <a:lvl2pPr marL="540000" indent="0" algn="l" defTabSz="914400" rtl="0" eaLnBrk="1" latinLnBrk="0" hangingPunct="1">
              <a:lnSpc>
                <a:spcPts val="2160"/>
              </a:lnSpc>
              <a:spcBef>
                <a:spcPts val="0"/>
              </a:spcBef>
              <a:spcAft>
                <a:spcPts val="432"/>
              </a:spcAft>
              <a:buFont typeface="Arial" panose="020B0604020202020204" pitchFamily="34" charset="0"/>
              <a:buNone/>
              <a:defRPr sz="1800" kern="1200">
                <a:solidFill>
                  <a:srgbClr val="B35C48"/>
                </a:solidFill>
                <a:latin typeface="+mn-lt"/>
                <a:ea typeface="+mn-ea"/>
                <a:cs typeface="+mn-cs"/>
              </a:defRPr>
            </a:lvl2pPr>
            <a:lvl3pPr marL="990000" indent="0" algn="l" defTabSz="914400" rtl="0" eaLnBrk="1" latinLnBrk="0" hangingPunct="1">
              <a:lnSpc>
                <a:spcPts val="2160"/>
              </a:lnSpc>
              <a:spcBef>
                <a:spcPts val="0"/>
              </a:spcBef>
              <a:spcAft>
                <a:spcPts val="432"/>
              </a:spcAft>
              <a:buFont typeface="Arial" panose="020B0604020202020204" pitchFamily="34" charset="0"/>
              <a:buNone/>
              <a:defRPr sz="1800" i="1" kern="1200">
                <a:solidFill>
                  <a:schemeClr val="tx1"/>
                </a:solidFill>
                <a:latin typeface="+mn-lt"/>
                <a:ea typeface="+mn-ea"/>
                <a:cs typeface="+mn-cs"/>
              </a:defRPr>
            </a:lvl3pPr>
            <a:lvl4pPr marL="1429200" indent="0" algn="l" defTabSz="914400" rtl="0" eaLnBrk="1" latinLnBrk="0" hangingPunct="1">
              <a:lnSpc>
                <a:spcPts val="2160"/>
              </a:lnSpc>
              <a:spcBef>
                <a:spcPts val="0"/>
              </a:spcBef>
              <a:spcAft>
                <a:spcPts val="432"/>
              </a:spcAft>
              <a:buFont typeface="Arial" panose="020B0604020202020204" pitchFamily="34" charset="0"/>
              <a:buNone/>
              <a:defRPr sz="1600" kern="1200">
                <a:solidFill>
                  <a:schemeClr val="tx1"/>
                </a:solidFill>
                <a:latin typeface="+mn-lt"/>
                <a:ea typeface="+mn-ea"/>
                <a:cs typeface="+mn-cs"/>
              </a:defRPr>
            </a:lvl4pPr>
            <a:lvl5pPr marL="1882800" indent="0" algn="l" defTabSz="914400" rtl="0" eaLnBrk="1" latinLnBrk="0" hangingPunct="1">
              <a:lnSpc>
                <a:spcPts val="2160"/>
              </a:lnSpc>
              <a:spcBef>
                <a:spcPts val="0"/>
              </a:spcBef>
              <a:spcAft>
                <a:spcPts val="432"/>
              </a:spcAft>
              <a:buFont typeface="Arial" panose="020B0604020202020204" pitchFamily="34" charset="0"/>
              <a:buNone/>
              <a:defRPr sz="1600"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lvl="0" indent="-285750">
              <a:buFont typeface="Arial" panose="020B0604020202020204" pitchFamily="34" charset="0"/>
              <a:buChar char="•"/>
            </a:pPr>
            <a:r>
              <a:rPr lang="en-US" sz="1600" dirty="0" smtClean="0">
                <a:hlinkClick r:id="rId4"/>
              </a:rPr>
              <a:t>The </a:t>
            </a:r>
            <a:r>
              <a:rPr lang="en-US" sz="1600" dirty="0">
                <a:hlinkClick r:id="rId4"/>
              </a:rPr>
              <a:t>Letta </a:t>
            </a:r>
            <a:r>
              <a:rPr lang="en-US" sz="1600" dirty="0" smtClean="0">
                <a:hlinkClick r:id="rId4"/>
              </a:rPr>
              <a:t>Report: </a:t>
            </a:r>
            <a:r>
              <a:rPr lang="en-US" sz="1600" dirty="0" smtClean="0"/>
              <a:t>in June 2023 t</a:t>
            </a:r>
            <a:r>
              <a:rPr lang="es-ES_tradnl" sz="1600" dirty="0" smtClean="0">
                <a:solidFill>
                  <a:prstClr val="black"/>
                </a:solidFill>
              </a:rPr>
              <a:t>he EUCO </a:t>
            </a:r>
            <a:r>
              <a:rPr lang="en-US" sz="1600" dirty="0">
                <a:solidFill>
                  <a:prstClr val="black"/>
                </a:solidFill>
              </a:rPr>
              <a:t>called for an independent High-Level Report on the future of the Single </a:t>
            </a:r>
            <a:r>
              <a:rPr lang="en-US" sz="1600" dirty="0" smtClean="0">
                <a:solidFill>
                  <a:prstClr val="black"/>
                </a:solidFill>
              </a:rPr>
              <a:t>Market (SM), now 30 </a:t>
            </a:r>
            <a:r>
              <a:rPr lang="en-US" sz="1600" dirty="0" err="1" smtClean="0">
                <a:solidFill>
                  <a:prstClr val="black"/>
                </a:solidFill>
              </a:rPr>
              <a:t>yrs</a:t>
            </a:r>
            <a:r>
              <a:rPr lang="en-US" sz="1600" dirty="0" smtClean="0">
                <a:solidFill>
                  <a:prstClr val="black"/>
                </a:solidFill>
              </a:rPr>
              <a:t> old. Enrico Letta, President </a:t>
            </a:r>
            <a:r>
              <a:rPr lang="en-US" sz="1600" dirty="0">
                <a:solidFill>
                  <a:prstClr val="black"/>
                </a:solidFill>
              </a:rPr>
              <a:t>of the Jacques </a:t>
            </a:r>
            <a:r>
              <a:rPr lang="en-US" sz="1600" dirty="0" err="1">
                <a:solidFill>
                  <a:prstClr val="black"/>
                </a:solidFill>
              </a:rPr>
              <a:t>Delors</a:t>
            </a:r>
            <a:r>
              <a:rPr lang="en-US" sz="1600" dirty="0">
                <a:solidFill>
                  <a:prstClr val="black"/>
                </a:solidFill>
              </a:rPr>
              <a:t> </a:t>
            </a:r>
            <a:r>
              <a:rPr lang="en-US" sz="1600" dirty="0" smtClean="0">
                <a:solidFill>
                  <a:prstClr val="black"/>
                </a:solidFill>
              </a:rPr>
              <a:t>Institute, was tasked to</a:t>
            </a:r>
            <a:r>
              <a:rPr lang="es-ES_tradnl" sz="1600" dirty="0" smtClean="0">
                <a:solidFill>
                  <a:prstClr val="black"/>
                </a:solidFill>
              </a:rPr>
              <a:t> </a:t>
            </a:r>
            <a:r>
              <a:rPr lang="es-ES_tradnl" sz="1600" dirty="0" err="1" smtClean="0">
                <a:solidFill>
                  <a:prstClr val="black"/>
                </a:solidFill>
              </a:rPr>
              <a:t>write</a:t>
            </a:r>
            <a:r>
              <a:rPr lang="es-ES_tradnl" sz="1600" dirty="0" smtClean="0">
                <a:solidFill>
                  <a:prstClr val="black"/>
                </a:solidFill>
              </a:rPr>
              <a:t> </a:t>
            </a:r>
            <a:r>
              <a:rPr lang="es-ES_tradnl" sz="1600" dirty="0" err="1">
                <a:solidFill>
                  <a:prstClr val="black"/>
                </a:solidFill>
              </a:rPr>
              <a:t>the</a:t>
            </a:r>
            <a:r>
              <a:rPr lang="es-ES_tradnl" sz="1600" dirty="0">
                <a:solidFill>
                  <a:prstClr val="black"/>
                </a:solidFill>
              </a:rPr>
              <a:t> </a:t>
            </a:r>
            <a:r>
              <a:rPr lang="es-ES_tradnl" sz="1600" dirty="0" err="1" smtClean="0">
                <a:solidFill>
                  <a:prstClr val="black"/>
                </a:solidFill>
              </a:rPr>
              <a:t>Report</a:t>
            </a:r>
            <a:r>
              <a:rPr lang="es-ES_tradnl" sz="1600" dirty="0" smtClean="0">
                <a:solidFill>
                  <a:prstClr val="black"/>
                </a:solidFill>
              </a:rPr>
              <a:t>. </a:t>
            </a:r>
          </a:p>
          <a:p>
            <a:pPr marL="285750" lvl="0" indent="-285750">
              <a:buFont typeface="Arial" panose="020B0604020202020204" pitchFamily="34" charset="0"/>
              <a:buChar char="•"/>
            </a:pPr>
            <a:r>
              <a:rPr lang="es-ES_tradnl" sz="1600" dirty="0" err="1" smtClean="0">
                <a:solidFill>
                  <a:prstClr val="black"/>
                </a:solidFill>
              </a:rPr>
              <a:t>The</a:t>
            </a:r>
            <a:r>
              <a:rPr lang="es-ES_tradnl" sz="1600" dirty="0" smtClean="0">
                <a:solidFill>
                  <a:prstClr val="black"/>
                </a:solidFill>
              </a:rPr>
              <a:t> </a:t>
            </a:r>
            <a:r>
              <a:rPr lang="es-ES_tradnl" sz="1600" dirty="0" err="1">
                <a:solidFill>
                  <a:prstClr val="black"/>
                </a:solidFill>
              </a:rPr>
              <a:t>Report</a:t>
            </a:r>
            <a:r>
              <a:rPr lang="es-ES_tradnl" sz="1600" dirty="0">
                <a:solidFill>
                  <a:prstClr val="black"/>
                </a:solidFill>
              </a:rPr>
              <a:t>, </a:t>
            </a:r>
            <a:r>
              <a:rPr lang="es-ES_tradnl" sz="1600" i="1" dirty="0" err="1">
                <a:solidFill>
                  <a:prstClr val="black"/>
                </a:solidFill>
              </a:rPr>
              <a:t>Much</a:t>
            </a:r>
            <a:r>
              <a:rPr lang="es-ES_tradnl" sz="1600" i="1" dirty="0">
                <a:solidFill>
                  <a:prstClr val="black"/>
                </a:solidFill>
              </a:rPr>
              <a:t> more tan a </a:t>
            </a:r>
            <a:r>
              <a:rPr lang="es-ES_tradnl" sz="1600" i="1" dirty="0" err="1" smtClean="0">
                <a:solidFill>
                  <a:prstClr val="black"/>
                </a:solidFill>
              </a:rPr>
              <a:t>Market</a:t>
            </a:r>
            <a:r>
              <a:rPr lang="es-ES_tradnl" sz="1600" dirty="0" smtClean="0">
                <a:solidFill>
                  <a:prstClr val="black"/>
                </a:solidFill>
              </a:rPr>
              <a:t>, </a:t>
            </a:r>
            <a:r>
              <a:rPr lang="es-ES_tradnl" sz="1600" dirty="0" err="1" smtClean="0">
                <a:solidFill>
                  <a:prstClr val="black"/>
                </a:solidFill>
              </a:rPr>
              <a:t>was</a:t>
            </a:r>
            <a:r>
              <a:rPr lang="es-ES_tradnl" sz="1600" dirty="0" smtClean="0">
                <a:solidFill>
                  <a:prstClr val="black"/>
                </a:solidFill>
              </a:rPr>
              <a:t> </a:t>
            </a:r>
            <a:r>
              <a:rPr lang="es-ES_tradnl" sz="1600" dirty="0" err="1" smtClean="0">
                <a:solidFill>
                  <a:prstClr val="black"/>
                </a:solidFill>
              </a:rPr>
              <a:t>presented</a:t>
            </a:r>
            <a:r>
              <a:rPr lang="es-ES_tradnl" sz="1600" dirty="0" smtClean="0">
                <a:solidFill>
                  <a:prstClr val="black"/>
                </a:solidFill>
              </a:rPr>
              <a:t> </a:t>
            </a:r>
            <a:r>
              <a:rPr lang="es-ES_tradnl" sz="1600" dirty="0" err="1">
                <a:solidFill>
                  <a:prstClr val="black"/>
                </a:solidFill>
              </a:rPr>
              <a:t>on</a:t>
            </a:r>
            <a:r>
              <a:rPr lang="es-ES_tradnl" sz="1600" dirty="0">
                <a:solidFill>
                  <a:prstClr val="black"/>
                </a:solidFill>
              </a:rPr>
              <a:t> </a:t>
            </a:r>
            <a:r>
              <a:rPr lang="es-ES_tradnl" sz="1600" dirty="0" err="1">
                <a:solidFill>
                  <a:prstClr val="black"/>
                </a:solidFill>
              </a:rPr>
              <a:t>April</a:t>
            </a:r>
            <a:r>
              <a:rPr lang="es-ES_tradnl" sz="1600" dirty="0">
                <a:solidFill>
                  <a:prstClr val="black"/>
                </a:solidFill>
              </a:rPr>
              <a:t> </a:t>
            </a:r>
            <a:r>
              <a:rPr lang="es-ES_tradnl" sz="1600" dirty="0" smtClean="0">
                <a:solidFill>
                  <a:prstClr val="black"/>
                </a:solidFill>
              </a:rPr>
              <a:t>2024. </a:t>
            </a:r>
            <a:r>
              <a:rPr lang="es-ES_tradnl" sz="1600" dirty="0" err="1" smtClean="0">
                <a:solidFill>
                  <a:prstClr val="black"/>
                </a:solidFill>
              </a:rPr>
              <a:t>It</a:t>
            </a:r>
            <a:r>
              <a:rPr lang="es-ES_tradnl" sz="1600" dirty="0" smtClean="0">
                <a:solidFill>
                  <a:prstClr val="black"/>
                </a:solidFill>
              </a:rPr>
              <a:t> </a:t>
            </a:r>
            <a:r>
              <a:rPr lang="es-ES_tradnl" sz="1600" dirty="0" err="1" smtClean="0">
                <a:solidFill>
                  <a:prstClr val="black"/>
                </a:solidFill>
              </a:rPr>
              <a:t>proposes</a:t>
            </a:r>
            <a:r>
              <a:rPr lang="es-ES_tradnl" sz="1600" dirty="0" smtClean="0">
                <a:solidFill>
                  <a:prstClr val="black"/>
                </a:solidFill>
              </a:rPr>
              <a:t>, </a:t>
            </a:r>
            <a:r>
              <a:rPr lang="es-ES_tradnl" sz="1600" i="1" dirty="0" smtClean="0">
                <a:solidFill>
                  <a:prstClr val="black"/>
                </a:solidFill>
              </a:rPr>
              <a:t>inter </a:t>
            </a:r>
            <a:r>
              <a:rPr lang="es-ES_tradnl" sz="1600" i="1" dirty="0" err="1">
                <a:solidFill>
                  <a:prstClr val="black"/>
                </a:solidFill>
              </a:rPr>
              <a:t>alia</a:t>
            </a:r>
            <a:r>
              <a:rPr lang="es-ES_tradnl" sz="1600" dirty="0" smtClean="0">
                <a:solidFill>
                  <a:prstClr val="black"/>
                </a:solidFill>
              </a:rPr>
              <a:t>:</a:t>
            </a:r>
          </a:p>
          <a:p>
            <a:pPr marL="825750" lvl="1" indent="-285750">
              <a:buFont typeface="Arial" panose="020B0604020202020204" pitchFamily="34" charset="0"/>
              <a:buChar char="•"/>
            </a:pPr>
            <a:r>
              <a:rPr lang="en-US" sz="1600" dirty="0" smtClean="0"/>
              <a:t>To develop a Savings and Investment Union (SIU) in order to mobilize </a:t>
            </a:r>
            <a:r>
              <a:rPr lang="en-US" sz="1600" dirty="0"/>
              <a:t>private and </a:t>
            </a:r>
            <a:r>
              <a:rPr lang="en-US" sz="1600" dirty="0" smtClean="0"/>
              <a:t>public resources </a:t>
            </a:r>
            <a:r>
              <a:rPr lang="en-US" sz="1600" dirty="0"/>
              <a:t>and direct them towards bridging existing investment gaps and financing </a:t>
            </a:r>
            <a:r>
              <a:rPr lang="en-US" sz="1600" dirty="0" smtClean="0"/>
              <a:t>key EU </a:t>
            </a:r>
            <a:r>
              <a:rPr lang="en-US" sz="1600" dirty="0"/>
              <a:t>objectives. </a:t>
            </a:r>
            <a:endParaRPr lang="en-US" sz="1600" dirty="0" smtClean="0"/>
          </a:p>
          <a:p>
            <a:pPr marL="825750" lvl="1" indent="-285750">
              <a:buFont typeface="Arial" panose="020B0604020202020204" pitchFamily="34" charset="0"/>
              <a:buChar char="•"/>
            </a:pPr>
            <a:r>
              <a:rPr lang="en-US" sz="1600" dirty="0" smtClean="0"/>
              <a:t>To use the </a:t>
            </a:r>
            <a:r>
              <a:rPr lang="en-US" sz="1600" dirty="0"/>
              <a:t>green </a:t>
            </a:r>
            <a:r>
              <a:rPr lang="en-US" sz="1600" dirty="0" smtClean="0"/>
              <a:t>transition </a:t>
            </a:r>
            <a:r>
              <a:rPr lang="en-US" sz="1600" dirty="0"/>
              <a:t>as </a:t>
            </a:r>
            <a:r>
              <a:rPr lang="en-US" sz="1600" dirty="0" smtClean="0"/>
              <a:t>a </a:t>
            </a:r>
            <a:r>
              <a:rPr lang="en-US" sz="1600" dirty="0"/>
              <a:t>catalyst </a:t>
            </a:r>
            <a:r>
              <a:rPr lang="en-US" sz="1600" dirty="0" smtClean="0"/>
              <a:t>for transformative change, creating a </a:t>
            </a:r>
            <a:r>
              <a:rPr lang="en-US" sz="1600" dirty="0"/>
              <a:t>direct link between the financing of the fair, green and </a:t>
            </a:r>
            <a:r>
              <a:rPr lang="en-US" sz="1600" dirty="0" smtClean="0"/>
              <a:t>digital transition </a:t>
            </a:r>
            <a:r>
              <a:rPr lang="en-US" sz="1600" dirty="0"/>
              <a:t>and the development of the Savings and Investment </a:t>
            </a:r>
            <a:r>
              <a:rPr lang="en-US" sz="1600" dirty="0" smtClean="0"/>
              <a:t>Union.</a:t>
            </a:r>
          </a:p>
          <a:p>
            <a:pPr marL="825750" lvl="1" indent="-285750">
              <a:buFont typeface="Arial" panose="020B0604020202020204" pitchFamily="34" charset="0"/>
              <a:buChar char="•"/>
            </a:pPr>
            <a:r>
              <a:rPr lang="en-US" sz="1600" dirty="0"/>
              <a:t>A Single </a:t>
            </a:r>
            <a:r>
              <a:rPr lang="en-US" sz="1600" dirty="0" smtClean="0"/>
              <a:t>Energy Market </a:t>
            </a:r>
            <a:r>
              <a:rPr lang="en-US" sz="1600" dirty="0"/>
              <a:t>to foster efficient energy and climate </a:t>
            </a:r>
            <a:r>
              <a:rPr lang="en-US" sz="1600" dirty="0" smtClean="0"/>
              <a:t>policies.</a:t>
            </a:r>
          </a:p>
          <a:p>
            <a:pPr marL="825750" lvl="1" indent="-285750">
              <a:buFont typeface="Arial" panose="020B0604020202020204" pitchFamily="34" charset="0"/>
              <a:buChar char="•"/>
            </a:pPr>
            <a:endParaRPr lang="es-ES_tradnl" sz="1600" dirty="0">
              <a:solidFill>
                <a:prstClr val="black"/>
              </a:solidFill>
            </a:endParaRPr>
          </a:p>
          <a:p>
            <a:pPr marL="285750" lvl="0" indent="-285750">
              <a:buFont typeface="Arial" panose="020B0604020202020204" pitchFamily="34" charset="0"/>
              <a:buChar char="•"/>
            </a:pPr>
            <a:endParaRPr lang="es-ES_tradnl" sz="1600" dirty="0">
              <a:solidFill>
                <a:prstClr val="black"/>
              </a:solidFill>
            </a:endParaRPr>
          </a:p>
          <a:p>
            <a:pPr marL="285750" indent="-285750">
              <a:buFont typeface="Arial" panose="020B0604020202020204" pitchFamily="34" charset="0"/>
              <a:buChar char="•"/>
            </a:pPr>
            <a:endParaRPr lang="en-US" sz="1600" dirty="0" smtClean="0"/>
          </a:p>
        </p:txBody>
      </p:sp>
      <p:sp>
        <p:nvSpPr>
          <p:cNvPr id="10" name="Rectángulo 9"/>
          <p:cNvSpPr/>
          <p:nvPr/>
        </p:nvSpPr>
        <p:spPr>
          <a:xfrm>
            <a:off x="7495320" y="872093"/>
            <a:ext cx="4320480" cy="584775"/>
          </a:xfrm>
          <a:prstGeom prst="rect">
            <a:avLst/>
          </a:prstGeom>
        </p:spPr>
        <p:txBody>
          <a:bodyPr wrap="square">
            <a:spAutoFit/>
          </a:bodyPr>
          <a:lstStyle/>
          <a:p>
            <a:r>
              <a:rPr lang="en-US" sz="1600" b="1" dirty="0" smtClean="0"/>
              <a:t>The EESS </a:t>
            </a:r>
            <a:r>
              <a:rPr lang="en-US" sz="1600" b="1" dirty="0"/>
              <a:t>is based on 3 pillars: promoting, protecting, partnering.</a:t>
            </a:r>
          </a:p>
        </p:txBody>
      </p:sp>
      <p:sp>
        <p:nvSpPr>
          <p:cNvPr id="11" name="Rectángulo 10"/>
          <p:cNvSpPr/>
          <p:nvPr/>
        </p:nvSpPr>
        <p:spPr>
          <a:xfrm>
            <a:off x="7176120" y="764704"/>
            <a:ext cx="4886874" cy="292830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8160646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a:xfrm>
            <a:off x="269526" y="103339"/>
            <a:ext cx="9476082" cy="624425"/>
          </a:xfrm>
        </p:spPr>
        <p:txBody>
          <a:bodyPr/>
          <a:lstStyle/>
          <a:p>
            <a:r>
              <a:rPr lang="es-ES_tradnl" dirty="0" err="1" smtClean="0"/>
              <a:t>The</a:t>
            </a:r>
            <a:r>
              <a:rPr lang="es-ES_tradnl" dirty="0" smtClean="0"/>
              <a:t> </a:t>
            </a:r>
            <a:r>
              <a:rPr lang="es-ES_tradnl" dirty="0" err="1" smtClean="0"/>
              <a:t>draghi</a:t>
            </a:r>
            <a:r>
              <a:rPr lang="es-ES_tradnl" dirty="0" smtClean="0"/>
              <a:t> </a:t>
            </a:r>
            <a:r>
              <a:rPr lang="es-ES_tradnl" dirty="0" err="1" smtClean="0"/>
              <a:t>report</a:t>
            </a:r>
            <a:r>
              <a:rPr lang="es-ES_tradnl" dirty="0" smtClean="0"/>
              <a:t> </a:t>
            </a:r>
            <a:endParaRPr lang="es-ES" dirty="0"/>
          </a:p>
        </p:txBody>
      </p:sp>
      <p:sp>
        <p:nvSpPr>
          <p:cNvPr id="7" name="Marcador de contenido 6"/>
          <p:cNvSpPr>
            <a:spLocks noGrp="1"/>
          </p:cNvSpPr>
          <p:nvPr>
            <p:ph sz="quarter" idx="13"/>
          </p:nvPr>
        </p:nvSpPr>
        <p:spPr>
          <a:xfrm>
            <a:off x="268076" y="620688"/>
            <a:ext cx="11804588" cy="2808312"/>
          </a:xfrm>
        </p:spPr>
        <p:txBody>
          <a:bodyPr/>
          <a:lstStyle/>
          <a:p>
            <a:pPr marL="285750" indent="-285750">
              <a:buFont typeface="Arial" panose="020B0604020202020204" pitchFamily="34" charset="0"/>
              <a:buChar char="•"/>
            </a:pPr>
            <a:r>
              <a:rPr lang="es-ES_tradnl" sz="1600" dirty="0" err="1" smtClean="0">
                <a:hlinkClick r:id="rId2"/>
              </a:rPr>
              <a:t>The</a:t>
            </a:r>
            <a:r>
              <a:rPr lang="es-ES_tradnl" sz="1600" dirty="0" smtClean="0">
                <a:hlinkClick r:id="rId2"/>
              </a:rPr>
              <a:t> </a:t>
            </a:r>
            <a:r>
              <a:rPr lang="es-ES_tradnl" sz="1600" dirty="0" err="1" smtClean="0">
                <a:hlinkClick r:id="rId2"/>
              </a:rPr>
              <a:t>Draghi</a:t>
            </a:r>
            <a:r>
              <a:rPr lang="es-ES_tradnl" sz="1600" dirty="0" smtClean="0">
                <a:hlinkClick r:id="rId2"/>
              </a:rPr>
              <a:t> </a:t>
            </a:r>
            <a:r>
              <a:rPr lang="es-ES_tradnl" sz="1600" dirty="0" err="1" smtClean="0">
                <a:hlinkClick r:id="rId2"/>
              </a:rPr>
              <a:t>Report</a:t>
            </a:r>
            <a:r>
              <a:rPr lang="es-ES_tradnl" sz="1600" dirty="0" smtClean="0">
                <a:hlinkClick r:id="rId2"/>
              </a:rPr>
              <a:t>,</a:t>
            </a:r>
            <a:r>
              <a:rPr lang="es-ES_tradnl" sz="1600" dirty="0"/>
              <a:t> </a:t>
            </a:r>
            <a:r>
              <a:rPr lang="es-ES_tradnl" sz="1600" dirty="0" err="1"/>
              <a:t>on</a:t>
            </a:r>
            <a:r>
              <a:rPr lang="es-ES_tradnl" sz="1600" dirty="0"/>
              <a:t> </a:t>
            </a:r>
            <a:r>
              <a:rPr lang="es-ES_tradnl" sz="1600" dirty="0" err="1"/>
              <a:t>the</a:t>
            </a:r>
            <a:r>
              <a:rPr lang="es-ES_tradnl" sz="1600" dirty="0"/>
              <a:t> </a:t>
            </a:r>
            <a:r>
              <a:rPr lang="es-ES_tradnl" sz="1600" dirty="0" err="1"/>
              <a:t>Future</a:t>
            </a:r>
            <a:r>
              <a:rPr lang="es-ES_tradnl" sz="1600" dirty="0"/>
              <a:t> of European </a:t>
            </a:r>
            <a:r>
              <a:rPr lang="es-ES_tradnl" sz="1600" dirty="0" err="1"/>
              <a:t>Competitveness</a:t>
            </a:r>
            <a:r>
              <a:rPr lang="es-ES_tradnl" sz="1600" dirty="0"/>
              <a:t>, </a:t>
            </a:r>
            <a:r>
              <a:rPr lang="es-ES_tradnl" sz="1600" dirty="0" err="1" smtClean="0"/>
              <a:t>provides</a:t>
            </a:r>
            <a:r>
              <a:rPr lang="es-ES_tradnl" sz="1600" dirty="0" smtClean="0"/>
              <a:t> a </a:t>
            </a:r>
            <a:r>
              <a:rPr lang="es-ES_tradnl" sz="1600" dirty="0" err="1" smtClean="0"/>
              <a:t>compelling</a:t>
            </a:r>
            <a:r>
              <a:rPr lang="es-ES_tradnl" sz="1600" dirty="0" smtClean="0"/>
              <a:t> </a:t>
            </a:r>
            <a:r>
              <a:rPr lang="en-GB" sz="1600" dirty="0" smtClean="0"/>
              <a:t>diagnosis of </a:t>
            </a:r>
            <a:r>
              <a:rPr lang="en-GB" sz="1600" dirty="0"/>
              <a:t>the loss of </a:t>
            </a:r>
            <a:r>
              <a:rPr lang="en-GB" sz="1600" dirty="0" smtClean="0"/>
              <a:t>economic weight of </a:t>
            </a:r>
            <a:r>
              <a:rPr lang="en-GB" sz="1600" dirty="0"/>
              <a:t>the EU </a:t>
            </a:r>
            <a:r>
              <a:rPr lang="en-GB" sz="1600" dirty="0" smtClean="0"/>
              <a:t>in </a:t>
            </a:r>
            <a:r>
              <a:rPr lang="en-GB" sz="1600" dirty="0"/>
              <a:t>relation to the US and </a:t>
            </a:r>
            <a:r>
              <a:rPr lang="en-GB" sz="1600" dirty="0" smtClean="0"/>
              <a:t>China. </a:t>
            </a:r>
            <a:r>
              <a:rPr lang="en-GB" sz="1600" dirty="0"/>
              <a:t>In </a:t>
            </a:r>
            <a:r>
              <a:rPr lang="en-GB" sz="1600" dirty="0" smtClean="0"/>
              <a:t>the </a:t>
            </a:r>
            <a:r>
              <a:rPr lang="en-GB" sz="1600" dirty="0"/>
              <a:t>new geopolitical context </a:t>
            </a:r>
            <a:r>
              <a:rPr lang="en-GB" sz="1600" dirty="0" smtClean="0"/>
              <a:t>Europe’s decline will continue unless there is </a:t>
            </a:r>
            <a:r>
              <a:rPr lang="en-GB" sz="1600" dirty="0"/>
              <a:t>a decided </a:t>
            </a:r>
            <a:r>
              <a:rPr lang="en-GB" sz="1600" dirty="0" smtClean="0"/>
              <a:t>and coordinated change </a:t>
            </a:r>
            <a:r>
              <a:rPr lang="en-GB" sz="1600" dirty="0"/>
              <a:t>of </a:t>
            </a:r>
            <a:r>
              <a:rPr lang="en-GB" sz="1600" dirty="0" smtClean="0"/>
              <a:t>course.</a:t>
            </a:r>
            <a:endParaRPr lang="es-ES_tradnl" sz="1600" dirty="0" smtClean="0"/>
          </a:p>
          <a:p>
            <a:pPr marL="285750" indent="-285750">
              <a:buFont typeface="Arial" panose="020B0604020202020204" pitchFamily="34" charset="0"/>
              <a:buChar char="•"/>
            </a:pPr>
            <a:r>
              <a:rPr lang="en-GB" sz="1600" dirty="0" smtClean="0"/>
              <a:t>It calls </a:t>
            </a:r>
            <a:r>
              <a:rPr lang="en-GB" sz="1600" dirty="0"/>
              <a:t>for the adoption of a common </a:t>
            </a:r>
            <a:r>
              <a:rPr lang="en-GB" sz="1600" dirty="0" smtClean="0"/>
              <a:t>strategy </a:t>
            </a:r>
            <a:r>
              <a:rPr lang="en-GB" sz="1600" dirty="0"/>
              <a:t>at the EU level to successfully face the technological, climate and security challenges </a:t>
            </a:r>
            <a:r>
              <a:rPr lang="en-GB" sz="1600" dirty="0" smtClean="0"/>
              <a:t>ahead and </a:t>
            </a:r>
            <a:r>
              <a:rPr lang="es-ES_tradnl" sz="1600" dirty="0" err="1"/>
              <a:t>close</a:t>
            </a:r>
            <a:r>
              <a:rPr lang="es-ES_tradnl" sz="1600" dirty="0"/>
              <a:t> </a:t>
            </a:r>
            <a:r>
              <a:rPr lang="es-ES_tradnl" sz="1600" dirty="0" err="1"/>
              <a:t>the</a:t>
            </a:r>
            <a:r>
              <a:rPr lang="es-ES_tradnl" sz="1600" dirty="0"/>
              <a:t> </a:t>
            </a:r>
            <a:r>
              <a:rPr lang="es-ES_tradnl" sz="1600" dirty="0" err="1"/>
              <a:t>productivity</a:t>
            </a:r>
            <a:r>
              <a:rPr lang="es-ES_tradnl" sz="1600" dirty="0"/>
              <a:t> gap </a:t>
            </a:r>
            <a:r>
              <a:rPr lang="es-ES_tradnl" sz="1600" dirty="0" err="1"/>
              <a:t>with</a:t>
            </a:r>
            <a:r>
              <a:rPr lang="es-ES_tradnl" sz="1600" dirty="0"/>
              <a:t> US/ </a:t>
            </a:r>
            <a:r>
              <a:rPr lang="es-ES_tradnl" sz="1600" dirty="0" smtClean="0"/>
              <a:t>China</a:t>
            </a:r>
            <a:r>
              <a:rPr lang="en-GB" sz="1600" dirty="0" smtClean="0"/>
              <a:t>. The different policies (</a:t>
            </a:r>
            <a:r>
              <a:rPr lang="en-GB" sz="1600" dirty="0"/>
              <a:t>industrial, </a:t>
            </a:r>
            <a:r>
              <a:rPr lang="en-GB" sz="1600" dirty="0" smtClean="0"/>
              <a:t>competition, </a:t>
            </a:r>
            <a:r>
              <a:rPr lang="en-GB" sz="1600" dirty="0"/>
              <a:t>trade) </a:t>
            </a:r>
            <a:r>
              <a:rPr lang="en-GB" sz="1600" dirty="0" smtClean="0"/>
              <a:t>should be aligned in a new industrial strategy, with three areas of action: </a:t>
            </a:r>
          </a:p>
          <a:p>
            <a:pPr marL="825750" lvl="1" indent="-285750">
              <a:buFont typeface="Arial" panose="020B0604020202020204" pitchFamily="34" charset="0"/>
              <a:buChar char="•"/>
            </a:pPr>
            <a:r>
              <a:rPr lang="en-GB" sz="1600" dirty="0"/>
              <a:t>C</a:t>
            </a:r>
            <a:r>
              <a:rPr lang="en-GB" sz="1600" dirty="0" smtClean="0"/>
              <a:t>lose the innovation gap</a:t>
            </a:r>
          </a:p>
          <a:p>
            <a:pPr marL="825750" lvl="1" indent="-285750">
              <a:buFont typeface="Arial" panose="020B0604020202020204" pitchFamily="34" charset="0"/>
              <a:buChar char="•"/>
            </a:pPr>
            <a:r>
              <a:rPr lang="en-GB" sz="1600" dirty="0" smtClean="0"/>
              <a:t>Use decarbonisation to increase competitiveness and reduce the energy price differential with the US</a:t>
            </a:r>
          </a:p>
          <a:p>
            <a:pPr marL="825750" lvl="1" indent="-285750">
              <a:buFont typeface="Arial" panose="020B0604020202020204" pitchFamily="34" charset="0"/>
              <a:buChar char="•"/>
            </a:pPr>
            <a:r>
              <a:rPr lang="es-ES_tradnl" sz="1600" dirty="0" smtClean="0"/>
              <a:t>Reduce </a:t>
            </a:r>
            <a:r>
              <a:rPr lang="es-ES_tradnl" sz="1600" dirty="0" err="1" smtClean="0"/>
              <a:t>dependencies</a:t>
            </a:r>
            <a:r>
              <a:rPr lang="es-ES_tradnl" sz="1600" dirty="0" smtClean="0"/>
              <a:t> and </a:t>
            </a:r>
            <a:r>
              <a:rPr lang="es-ES_tradnl" sz="1600" dirty="0" err="1" smtClean="0"/>
              <a:t>increase</a:t>
            </a:r>
            <a:r>
              <a:rPr lang="es-ES_tradnl" sz="1600" dirty="0" smtClean="0"/>
              <a:t> </a:t>
            </a:r>
            <a:r>
              <a:rPr lang="es-ES_tradnl" sz="1600" dirty="0" err="1" smtClean="0"/>
              <a:t>security</a:t>
            </a:r>
            <a:endParaRPr lang="es-ES_tradnl" sz="1600" dirty="0" smtClean="0"/>
          </a:p>
          <a:p>
            <a:pPr marL="285750" indent="-285750">
              <a:buFont typeface="Arial" panose="020B0604020202020204" pitchFamily="34" charset="0"/>
              <a:buChar char="•"/>
            </a:pPr>
            <a:endParaRPr lang="es-ES_tradnl" sz="1600" dirty="0" smtClean="0"/>
          </a:p>
        </p:txBody>
      </p:sp>
      <p:pic>
        <p:nvPicPr>
          <p:cNvPr id="4" name="Imagen 3"/>
          <p:cNvPicPr>
            <a:picLocks noChangeAspect="1"/>
          </p:cNvPicPr>
          <p:nvPr/>
        </p:nvPicPr>
        <p:blipFill>
          <a:blip r:embed="rId3"/>
          <a:stretch>
            <a:fillRect/>
          </a:stretch>
        </p:blipFill>
        <p:spPr>
          <a:xfrm>
            <a:off x="268076" y="3327520"/>
            <a:ext cx="6638802" cy="3304778"/>
          </a:xfrm>
          <a:prstGeom prst="rect">
            <a:avLst/>
          </a:prstGeom>
        </p:spPr>
      </p:pic>
      <p:sp>
        <p:nvSpPr>
          <p:cNvPr id="8" name="Rectangle 2"/>
          <p:cNvSpPr>
            <a:spLocks noChangeArrowheads="1"/>
          </p:cNvSpPr>
          <p:nvPr/>
        </p:nvSpPr>
        <p:spPr bwMode="auto">
          <a:xfrm>
            <a:off x="6789471" y="5596210"/>
            <a:ext cx="5400600" cy="220581"/>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600" b="1" i="0" u="none" strike="noStrike" cap="none" normalizeH="0" baseline="0" dirty="0" smtClean="0">
              <a:ln>
                <a:noFill/>
              </a:ln>
              <a:solidFill>
                <a:schemeClr val="tx1"/>
              </a:solidFill>
              <a:effectLst/>
              <a:latin typeface="+mj-lt"/>
            </a:endParaRPr>
          </a:p>
        </p:txBody>
      </p:sp>
      <p:sp>
        <p:nvSpPr>
          <p:cNvPr id="9" name="Rectángulo 8"/>
          <p:cNvSpPr/>
          <p:nvPr/>
        </p:nvSpPr>
        <p:spPr>
          <a:xfrm>
            <a:off x="6976706" y="3261432"/>
            <a:ext cx="5143536" cy="3293209"/>
          </a:xfrm>
          <a:prstGeom prst="rect">
            <a:avLst/>
          </a:prstGeom>
        </p:spPr>
        <p:txBody>
          <a:bodyPr wrap="square">
            <a:spAutoFit/>
          </a:bodyPr>
          <a:lstStyle/>
          <a:p>
            <a:pPr lvl="0" eaLnBrk="0" fontAlgn="base" hangingPunct="0">
              <a:spcBef>
                <a:spcPct val="0"/>
              </a:spcBef>
              <a:spcAft>
                <a:spcPct val="0"/>
              </a:spcAft>
            </a:pPr>
            <a:r>
              <a:rPr lang="es-ES" altLang="es-ES" sz="1600" b="1" dirty="0" err="1">
                <a:solidFill>
                  <a:srgbClr val="1F1F1F"/>
                </a:solidFill>
                <a:latin typeface="+mj-lt"/>
              </a:rPr>
              <a:t>Draghi</a:t>
            </a:r>
            <a:r>
              <a:rPr lang="es-ES" altLang="es-ES" sz="1600" b="1" dirty="0">
                <a:solidFill>
                  <a:srgbClr val="1F1F1F"/>
                </a:solidFill>
                <a:latin typeface="+mj-lt"/>
              </a:rPr>
              <a:t> </a:t>
            </a:r>
            <a:r>
              <a:rPr lang="es-ES" altLang="es-ES" sz="1600" b="1" dirty="0" err="1">
                <a:solidFill>
                  <a:srgbClr val="1F1F1F"/>
                </a:solidFill>
                <a:latin typeface="+mj-lt"/>
              </a:rPr>
              <a:t>proposes</a:t>
            </a:r>
            <a:r>
              <a:rPr lang="es-ES" altLang="es-ES" sz="1600" b="1" dirty="0">
                <a:solidFill>
                  <a:srgbClr val="1F1F1F"/>
                </a:solidFill>
                <a:latin typeface="+mj-lt"/>
              </a:rPr>
              <a:t> </a:t>
            </a:r>
            <a:r>
              <a:rPr lang="es-ES" altLang="es-ES" sz="1600" b="1" dirty="0" err="1" smtClean="0">
                <a:solidFill>
                  <a:srgbClr val="1F1F1F"/>
                </a:solidFill>
                <a:latin typeface="+mj-lt"/>
              </a:rPr>
              <a:t>different</a:t>
            </a:r>
            <a:r>
              <a:rPr lang="es-ES" altLang="es-ES" sz="1600" b="1" dirty="0" smtClean="0">
                <a:solidFill>
                  <a:srgbClr val="1F1F1F"/>
                </a:solidFill>
                <a:latin typeface="+mj-lt"/>
              </a:rPr>
              <a:t> </a:t>
            </a:r>
            <a:r>
              <a:rPr lang="es-ES" altLang="es-ES" sz="1600" b="1" dirty="0" err="1">
                <a:solidFill>
                  <a:srgbClr val="1F1F1F"/>
                </a:solidFill>
                <a:latin typeface="+mj-lt"/>
              </a:rPr>
              <a:t>approaches</a:t>
            </a:r>
            <a:r>
              <a:rPr lang="es-ES" altLang="es-ES" sz="1600" b="1" dirty="0">
                <a:solidFill>
                  <a:srgbClr val="1F1F1F"/>
                </a:solidFill>
                <a:latin typeface="+mj-lt"/>
              </a:rPr>
              <a:t> in </a:t>
            </a:r>
            <a:r>
              <a:rPr lang="es-ES" altLang="es-ES" sz="1600" b="1" dirty="0" err="1">
                <a:solidFill>
                  <a:srgbClr val="1F1F1F"/>
                </a:solidFill>
                <a:latin typeface="+mj-lt"/>
              </a:rPr>
              <a:t>different</a:t>
            </a:r>
            <a:r>
              <a:rPr lang="es-ES" altLang="es-ES" sz="1600" b="1" dirty="0">
                <a:solidFill>
                  <a:srgbClr val="1F1F1F"/>
                </a:solidFill>
                <a:latin typeface="+mj-lt"/>
              </a:rPr>
              <a:t> industries. </a:t>
            </a:r>
          </a:p>
          <a:p>
            <a:pPr lvl="0" eaLnBrk="0" fontAlgn="base" hangingPunct="0">
              <a:spcBef>
                <a:spcPct val="0"/>
              </a:spcBef>
              <a:spcAft>
                <a:spcPct val="0"/>
              </a:spcAft>
            </a:pPr>
            <a:r>
              <a:rPr lang="es-ES" altLang="es-ES" sz="1600" b="1" dirty="0">
                <a:solidFill>
                  <a:srgbClr val="1F1F1F"/>
                </a:solidFill>
                <a:latin typeface="+mj-lt"/>
              </a:rPr>
              <a:t>To </a:t>
            </a:r>
            <a:r>
              <a:rPr lang="es-ES" altLang="es-ES" sz="1600" b="1" dirty="0" err="1">
                <a:solidFill>
                  <a:srgbClr val="1F1F1F"/>
                </a:solidFill>
                <a:latin typeface="+mj-lt"/>
              </a:rPr>
              <a:t>develop</a:t>
            </a:r>
            <a:r>
              <a:rPr lang="es-ES" altLang="es-ES" sz="1600" b="1" dirty="0">
                <a:solidFill>
                  <a:srgbClr val="1F1F1F"/>
                </a:solidFill>
                <a:latin typeface="+mj-lt"/>
              </a:rPr>
              <a:t> </a:t>
            </a:r>
            <a:r>
              <a:rPr lang="es-ES" altLang="es-ES" sz="1600" b="1" dirty="0" err="1">
                <a:solidFill>
                  <a:srgbClr val="1F1F1F"/>
                </a:solidFill>
                <a:latin typeface="+mj-lt"/>
              </a:rPr>
              <a:t>this</a:t>
            </a:r>
            <a:r>
              <a:rPr lang="es-ES" altLang="es-ES" sz="1600" b="1" dirty="0">
                <a:solidFill>
                  <a:srgbClr val="1F1F1F"/>
                </a:solidFill>
                <a:latin typeface="+mj-lt"/>
              </a:rPr>
              <a:t> </a:t>
            </a:r>
            <a:r>
              <a:rPr lang="es-ES" altLang="es-ES" sz="1600" b="1" dirty="0" err="1">
                <a:solidFill>
                  <a:srgbClr val="1F1F1F"/>
                </a:solidFill>
                <a:latin typeface="+mj-lt"/>
              </a:rPr>
              <a:t>strategy</a:t>
            </a:r>
            <a:r>
              <a:rPr lang="es-ES" altLang="es-ES" sz="1600" b="1" dirty="0">
                <a:solidFill>
                  <a:srgbClr val="1F1F1F"/>
                </a:solidFill>
                <a:latin typeface="+mj-lt"/>
              </a:rPr>
              <a:t>, </a:t>
            </a:r>
            <a:r>
              <a:rPr lang="es-ES" altLang="es-ES" sz="1600" b="1" dirty="0" err="1" smtClean="0">
                <a:solidFill>
                  <a:srgbClr val="1F1F1F"/>
                </a:solidFill>
                <a:latin typeface="+mj-lt"/>
              </a:rPr>
              <a:t>all</a:t>
            </a:r>
            <a:r>
              <a:rPr lang="es-ES" altLang="es-ES" sz="1600" b="1" dirty="0" smtClean="0">
                <a:solidFill>
                  <a:srgbClr val="1F1F1F"/>
                </a:solidFill>
                <a:latin typeface="+mj-lt"/>
              </a:rPr>
              <a:t> </a:t>
            </a:r>
            <a:r>
              <a:rPr lang="es-ES" altLang="es-ES" sz="1600" b="1" dirty="0" err="1">
                <a:solidFill>
                  <a:srgbClr val="1F1F1F"/>
                </a:solidFill>
                <a:latin typeface="+mj-lt"/>
              </a:rPr>
              <a:t>relevant</a:t>
            </a:r>
            <a:r>
              <a:rPr lang="es-ES" altLang="es-ES" sz="1600" b="1" dirty="0">
                <a:solidFill>
                  <a:srgbClr val="1F1F1F"/>
                </a:solidFill>
                <a:latin typeface="+mj-lt"/>
              </a:rPr>
              <a:t> </a:t>
            </a:r>
            <a:r>
              <a:rPr lang="es-ES" altLang="es-ES" sz="1600" b="1" dirty="0" err="1">
                <a:solidFill>
                  <a:srgbClr val="1F1F1F"/>
                </a:solidFill>
                <a:latin typeface="+mj-lt"/>
              </a:rPr>
              <a:t>policies</a:t>
            </a:r>
            <a:r>
              <a:rPr lang="es-ES" altLang="es-ES" sz="1600" b="1" dirty="0">
                <a:solidFill>
                  <a:srgbClr val="1F1F1F"/>
                </a:solidFill>
                <a:latin typeface="+mj-lt"/>
              </a:rPr>
              <a:t> (industrial, </a:t>
            </a:r>
            <a:r>
              <a:rPr lang="es-ES" altLang="es-ES" sz="1600" b="1" dirty="0" err="1">
                <a:solidFill>
                  <a:srgbClr val="1F1F1F"/>
                </a:solidFill>
                <a:latin typeface="+mj-lt"/>
              </a:rPr>
              <a:t>competition</a:t>
            </a:r>
            <a:r>
              <a:rPr lang="es-ES" altLang="es-ES" sz="1600" b="1" dirty="0">
                <a:solidFill>
                  <a:srgbClr val="1F1F1F"/>
                </a:solidFill>
                <a:latin typeface="+mj-lt"/>
              </a:rPr>
              <a:t>, </a:t>
            </a:r>
            <a:r>
              <a:rPr lang="es-ES" altLang="es-ES" sz="1600" b="1" dirty="0" err="1">
                <a:solidFill>
                  <a:srgbClr val="1F1F1F"/>
                </a:solidFill>
                <a:latin typeface="+mj-lt"/>
              </a:rPr>
              <a:t>trade</a:t>
            </a:r>
            <a:r>
              <a:rPr lang="es-ES" altLang="es-ES" sz="1600" b="1" dirty="0">
                <a:solidFill>
                  <a:srgbClr val="1F1F1F"/>
                </a:solidFill>
                <a:latin typeface="+mj-lt"/>
              </a:rPr>
              <a:t>) </a:t>
            </a:r>
            <a:r>
              <a:rPr lang="es-ES" altLang="es-ES" sz="1600" b="1" dirty="0" err="1" smtClean="0">
                <a:solidFill>
                  <a:srgbClr val="1F1F1F"/>
                </a:solidFill>
                <a:latin typeface="+mj-lt"/>
              </a:rPr>
              <a:t>should</a:t>
            </a:r>
            <a:r>
              <a:rPr lang="es-ES" altLang="es-ES" sz="1600" b="1" dirty="0" smtClean="0">
                <a:solidFill>
                  <a:srgbClr val="1F1F1F"/>
                </a:solidFill>
                <a:latin typeface="+mj-lt"/>
              </a:rPr>
              <a:t> be </a:t>
            </a:r>
            <a:r>
              <a:rPr lang="es-ES" altLang="es-ES" sz="1600" b="1" dirty="0" err="1" smtClean="0">
                <a:solidFill>
                  <a:srgbClr val="1F1F1F"/>
                </a:solidFill>
                <a:latin typeface="+mj-lt"/>
              </a:rPr>
              <a:t>aligned</a:t>
            </a:r>
            <a:r>
              <a:rPr lang="es-ES" altLang="es-ES" sz="1600" b="1" dirty="0" smtClean="0">
                <a:solidFill>
                  <a:srgbClr val="1F1F1F"/>
                </a:solidFill>
                <a:latin typeface="+mj-lt"/>
              </a:rPr>
              <a:t> at </a:t>
            </a:r>
            <a:r>
              <a:rPr lang="es-ES" altLang="es-ES" sz="1600" b="1" dirty="0">
                <a:solidFill>
                  <a:srgbClr val="1F1F1F"/>
                </a:solidFill>
                <a:latin typeface="+mj-lt"/>
              </a:rPr>
              <a:t>EU </a:t>
            </a:r>
            <a:r>
              <a:rPr lang="es-ES" altLang="es-ES" sz="1600" b="1" dirty="0" err="1" smtClean="0">
                <a:solidFill>
                  <a:srgbClr val="1F1F1F"/>
                </a:solidFill>
                <a:latin typeface="+mj-lt"/>
              </a:rPr>
              <a:t>level</a:t>
            </a:r>
            <a:r>
              <a:rPr lang="es-ES" altLang="es-ES" sz="1600" b="1" dirty="0" smtClean="0">
                <a:solidFill>
                  <a:srgbClr val="1F1F1F"/>
                </a:solidFill>
                <a:latin typeface="+mj-lt"/>
              </a:rPr>
              <a:t>, </a:t>
            </a:r>
            <a:r>
              <a:rPr lang="es-ES" altLang="es-ES" sz="1600" b="1" dirty="0">
                <a:solidFill>
                  <a:srgbClr val="1F1F1F"/>
                </a:solidFill>
                <a:latin typeface="+mj-lt"/>
              </a:rPr>
              <a:t>in a plan </a:t>
            </a:r>
            <a:r>
              <a:rPr lang="es-ES" altLang="es-ES" sz="1600" b="1" dirty="0" err="1">
                <a:solidFill>
                  <a:srgbClr val="1F1F1F"/>
                </a:solidFill>
                <a:latin typeface="+mj-lt"/>
              </a:rPr>
              <a:t>with</a:t>
            </a:r>
            <a:r>
              <a:rPr lang="es-ES" altLang="es-ES" sz="1600" b="1" dirty="0">
                <a:solidFill>
                  <a:srgbClr val="1F1F1F"/>
                </a:solidFill>
                <a:latin typeface="+mj-lt"/>
              </a:rPr>
              <a:t> </a:t>
            </a:r>
            <a:r>
              <a:rPr lang="es-ES" altLang="es-ES" sz="1600" b="1" dirty="0" err="1">
                <a:solidFill>
                  <a:srgbClr val="1F1F1F"/>
                </a:solidFill>
                <a:latin typeface="+mj-lt"/>
              </a:rPr>
              <a:t>three</a:t>
            </a:r>
            <a:r>
              <a:rPr lang="es-ES" altLang="es-ES" sz="1600" b="1" dirty="0">
                <a:solidFill>
                  <a:srgbClr val="1F1F1F"/>
                </a:solidFill>
                <a:latin typeface="+mj-lt"/>
              </a:rPr>
              <a:t> </a:t>
            </a:r>
            <a:r>
              <a:rPr lang="es-ES" altLang="es-ES" sz="1600" b="1" dirty="0" err="1">
                <a:solidFill>
                  <a:srgbClr val="1F1F1F"/>
                </a:solidFill>
                <a:latin typeface="+mj-lt"/>
              </a:rPr>
              <a:t>priorities</a:t>
            </a:r>
            <a:r>
              <a:rPr lang="es-ES" altLang="es-ES" sz="1600" b="1" dirty="0">
                <a:solidFill>
                  <a:srgbClr val="1F1F1F"/>
                </a:solidFill>
                <a:latin typeface="+mj-lt"/>
              </a:rPr>
              <a:t>: </a:t>
            </a:r>
            <a:endParaRPr lang="es-ES" altLang="es-ES" sz="1600" b="1" dirty="0" smtClean="0">
              <a:solidFill>
                <a:srgbClr val="1F1F1F"/>
              </a:solidFill>
              <a:latin typeface="+mj-lt"/>
            </a:endParaRPr>
          </a:p>
          <a:p>
            <a:pPr marL="342900" lvl="0" indent="-342900" eaLnBrk="0" fontAlgn="base" hangingPunct="0">
              <a:spcBef>
                <a:spcPct val="0"/>
              </a:spcBef>
              <a:spcAft>
                <a:spcPct val="0"/>
              </a:spcAft>
              <a:buFont typeface="+mj-lt"/>
              <a:buAutoNum type="arabicPeriod"/>
            </a:pPr>
            <a:r>
              <a:rPr lang="es-ES" altLang="es-ES" sz="1600" b="1" dirty="0" err="1" smtClean="0">
                <a:solidFill>
                  <a:srgbClr val="1F1F1F"/>
                </a:solidFill>
                <a:latin typeface="+mj-lt"/>
              </a:rPr>
              <a:t>lowering</a:t>
            </a:r>
            <a:r>
              <a:rPr lang="es-ES" altLang="es-ES" sz="1600" b="1" dirty="0" smtClean="0">
                <a:solidFill>
                  <a:srgbClr val="1F1F1F"/>
                </a:solidFill>
                <a:latin typeface="+mj-lt"/>
              </a:rPr>
              <a:t> </a:t>
            </a:r>
            <a:r>
              <a:rPr lang="es-ES" altLang="es-ES" sz="1600" b="1" dirty="0" err="1">
                <a:solidFill>
                  <a:srgbClr val="1F1F1F"/>
                </a:solidFill>
                <a:latin typeface="+mj-lt"/>
              </a:rPr>
              <a:t>energy</a:t>
            </a:r>
            <a:r>
              <a:rPr lang="es-ES" altLang="es-ES" sz="1600" b="1" dirty="0">
                <a:solidFill>
                  <a:srgbClr val="1F1F1F"/>
                </a:solidFill>
                <a:latin typeface="+mj-lt"/>
              </a:rPr>
              <a:t> </a:t>
            </a:r>
            <a:r>
              <a:rPr lang="es-ES" altLang="es-ES" sz="1600" b="1" dirty="0" err="1">
                <a:solidFill>
                  <a:srgbClr val="1F1F1F"/>
                </a:solidFill>
                <a:latin typeface="+mj-lt"/>
              </a:rPr>
              <a:t>costs</a:t>
            </a:r>
            <a:r>
              <a:rPr lang="es-ES" altLang="es-ES" sz="1600" b="1" dirty="0">
                <a:solidFill>
                  <a:srgbClr val="1F1F1F"/>
                </a:solidFill>
                <a:latin typeface="+mj-lt"/>
              </a:rPr>
              <a:t> </a:t>
            </a:r>
            <a:r>
              <a:rPr lang="es-ES" altLang="es-ES" sz="1600" b="1" dirty="0" err="1">
                <a:solidFill>
                  <a:srgbClr val="1F1F1F"/>
                </a:solidFill>
                <a:latin typeface="+mj-lt"/>
              </a:rPr>
              <a:t>for</a:t>
            </a:r>
            <a:r>
              <a:rPr lang="es-ES" altLang="es-ES" sz="1600" b="1" dirty="0">
                <a:solidFill>
                  <a:srgbClr val="1F1F1F"/>
                </a:solidFill>
                <a:latin typeface="+mj-lt"/>
              </a:rPr>
              <a:t> </a:t>
            </a:r>
            <a:r>
              <a:rPr lang="es-ES" altLang="es-ES" sz="1600" b="1" dirty="0" err="1">
                <a:solidFill>
                  <a:srgbClr val="1F1F1F"/>
                </a:solidFill>
                <a:latin typeface="+mj-lt"/>
              </a:rPr>
              <a:t>end</a:t>
            </a:r>
            <a:r>
              <a:rPr lang="es-ES" altLang="es-ES" sz="1600" b="1" dirty="0">
                <a:solidFill>
                  <a:srgbClr val="1F1F1F"/>
                </a:solidFill>
                <a:latin typeface="+mj-lt"/>
              </a:rPr>
              <a:t> </a:t>
            </a:r>
            <a:r>
              <a:rPr lang="es-ES" altLang="es-ES" sz="1600" b="1" dirty="0" err="1">
                <a:solidFill>
                  <a:srgbClr val="1F1F1F"/>
                </a:solidFill>
                <a:latin typeface="+mj-lt"/>
              </a:rPr>
              <a:t>consumers</a:t>
            </a:r>
            <a:r>
              <a:rPr lang="es-ES" altLang="es-ES" sz="1600" b="1" dirty="0">
                <a:solidFill>
                  <a:srgbClr val="1F1F1F"/>
                </a:solidFill>
                <a:latin typeface="+mj-lt"/>
              </a:rPr>
              <a:t>; </a:t>
            </a:r>
            <a:endParaRPr lang="es-ES" altLang="es-ES" sz="1600" b="1" dirty="0" smtClean="0">
              <a:solidFill>
                <a:srgbClr val="1F1F1F"/>
              </a:solidFill>
              <a:latin typeface="+mj-lt"/>
            </a:endParaRPr>
          </a:p>
          <a:p>
            <a:pPr marL="342900" lvl="0" indent="-342900" eaLnBrk="0" fontAlgn="base" hangingPunct="0">
              <a:spcBef>
                <a:spcPct val="0"/>
              </a:spcBef>
              <a:spcAft>
                <a:spcPct val="0"/>
              </a:spcAft>
              <a:buFont typeface="+mj-lt"/>
              <a:buAutoNum type="arabicPeriod"/>
            </a:pPr>
            <a:r>
              <a:rPr lang="es-ES" altLang="es-ES" sz="1600" b="1" dirty="0" smtClean="0">
                <a:solidFill>
                  <a:srgbClr val="1F1F1F"/>
                </a:solidFill>
                <a:latin typeface="+mj-lt"/>
              </a:rPr>
              <a:t>a </a:t>
            </a:r>
            <a:r>
              <a:rPr lang="es-ES" altLang="es-ES" sz="1600" b="1" dirty="0" err="1">
                <a:solidFill>
                  <a:srgbClr val="1F1F1F"/>
                </a:solidFill>
                <a:latin typeface="+mj-lt"/>
              </a:rPr>
              <a:t>strategy</a:t>
            </a:r>
            <a:r>
              <a:rPr lang="es-ES" altLang="es-ES" sz="1600" b="1" dirty="0">
                <a:solidFill>
                  <a:srgbClr val="1F1F1F"/>
                </a:solidFill>
                <a:latin typeface="+mj-lt"/>
              </a:rPr>
              <a:t> </a:t>
            </a:r>
            <a:r>
              <a:rPr lang="es-ES" altLang="es-ES" sz="1600" b="1" dirty="0" err="1">
                <a:solidFill>
                  <a:srgbClr val="1F1F1F"/>
                </a:solidFill>
                <a:latin typeface="+mj-lt"/>
              </a:rPr>
              <a:t>for</a:t>
            </a:r>
            <a:r>
              <a:rPr lang="es-ES" altLang="es-ES" sz="1600" b="1" dirty="0">
                <a:solidFill>
                  <a:srgbClr val="1F1F1F"/>
                </a:solidFill>
                <a:latin typeface="+mj-lt"/>
              </a:rPr>
              <a:t> </a:t>
            </a:r>
            <a:r>
              <a:rPr lang="es-ES" altLang="es-ES" sz="1600" b="1" dirty="0" err="1">
                <a:solidFill>
                  <a:srgbClr val="1F1F1F"/>
                </a:solidFill>
                <a:latin typeface="+mj-lt"/>
              </a:rPr>
              <a:t>the</a:t>
            </a:r>
            <a:r>
              <a:rPr lang="es-ES" altLang="es-ES" sz="1600" b="1" dirty="0">
                <a:solidFill>
                  <a:srgbClr val="1F1F1F"/>
                </a:solidFill>
                <a:latin typeface="+mj-lt"/>
              </a:rPr>
              <a:t> </a:t>
            </a:r>
            <a:r>
              <a:rPr lang="es-ES" altLang="es-ES" sz="1600" b="1" dirty="0" err="1">
                <a:solidFill>
                  <a:srgbClr val="1F1F1F"/>
                </a:solidFill>
                <a:latin typeface="+mj-lt"/>
              </a:rPr>
              <a:t>clean-tech</a:t>
            </a:r>
            <a:r>
              <a:rPr lang="es-ES" altLang="es-ES" sz="1600" b="1" dirty="0">
                <a:solidFill>
                  <a:srgbClr val="1F1F1F"/>
                </a:solidFill>
                <a:latin typeface="+mj-lt"/>
              </a:rPr>
              <a:t> </a:t>
            </a:r>
            <a:r>
              <a:rPr lang="es-ES" altLang="es-ES" sz="1600" b="1" dirty="0" err="1">
                <a:solidFill>
                  <a:srgbClr val="1F1F1F"/>
                </a:solidFill>
                <a:latin typeface="+mj-lt"/>
              </a:rPr>
              <a:t>industry</a:t>
            </a:r>
            <a:r>
              <a:rPr lang="es-ES" altLang="es-ES" sz="1600" b="1" dirty="0">
                <a:solidFill>
                  <a:srgbClr val="1F1F1F"/>
                </a:solidFill>
                <a:latin typeface="+mj-lt"/>
              </a:rPr>
              <a:t> similar to </a:t>
            </a:r>
            <a:r>
              <a:rPr lang="es-ES" altLang="es-ES" sz="1600" b="1" dirty="0" err="1">
                <a:solidFill>
                  <a:srgbClr val="1F1F1F"/>
                </a:solidFill>
                <a:latin typeface="+mj-lt"/>
              </a:rPr>
              <a:t>that</a:t>
            </a:r>
            <a:r>
              <a:rPr lang="es-ES" altLang="es-ES" sz="1600" b="1" dirty="0">
                <a:solidFill>
                  <a:srgbClr val="1F1F1F"/>
                </a:solidFill>
                <a:latin typeface="+mj-lt"/>
              </a:rPr>
              <a:t> </a:t>
            </a:r>
            <a:r>
              <a:rPr lang="es-ES" altLang="es-ES" sz="1600" b="1" dirty="0" err="1">
                <a:solidFill>
                  <a:srgbClr val="1F1F1F"/>
                </a:solidFill>
                <a:latin typeface="+mj-lt"/>
              </a:rPr>
              <a:t>followed</a:t>
            </a:r>
            <a:r>
              <a:rPr lang="es-ES" altLang="es-ES" sz="1600" b="1" dirty="0">
                <a:solidFill>
                  <a:srgbClr val="1F1F1F"/>
                </a:solidFill>
                <a:latin typeface="+mj-lt"/>
              </a:rPr>
              <a:t> </a:t>
            </a:r>
            <a:r>
              <a:rPr lang="es-ES" altLang="es-ES" sz="1600" b="1" dirty="0" err="1">
                <a:solidFill>
                  <a:srgbClr val="1F1F1F"/>
                </a:solidFill>
                <a:latin typeface="+mj-lt"/>
              </a:rPr>
              <a:t>by</a:t>
            </a:r>
            <a:r>
              <a:rPr lang="es-ES" altLang="es-ES" sz="1600" b="1" dirty="0">
                <a:solidFill>
                  <a:srgbClr val="1F1F1F"/>
                </a:solidFill>
                <a:latin typeface="+mj-lt"/>
              </a:rPr>
              <a:t> </a:t>
            </a:r>
            <a:r>
              <a:rPr lang="es-ES" altLang="es-ES" sz="1600" b="1" dirty="0" err="1">
                <a:solidFill>
                  <a:srgbClr val="1F1F1F"/>
                </a:solidFill>
                <a:latin typeface="+mj-lt"/>
              </a:rPr>
              <a:t>the</a:t>
            </a:r>
            <a:r>
              <a:rPr lang="es-ES" altLang="es-ES" sz="1600" b="1" dirty="0">
                <a:solidFill>
                  <a:srgbClr val="1F1F1F"/>
                </a:solidFill>
                <a:latin typeface="+mj-lt"/>
              </a:rPr>
              <a:t> US </a:t>
            </a:r>
            <a:r>
              <a:rPr lang="es-ES" altLang="es-ES" sz="1600" b="1" dirty="0" err="1">
                <a:solidFill>
                  <a:srgbClr val="1F1F1F"/>
                </a:solidFill>
                <a:latin typeface="+mj-lt"/>
              </a:rPr>
              <a:t>or</a:t>
            </a:r>
            <a:r>
              <a:rPr lang="es-ES" altLang="es-ES" sz="1600" b="1" dirty="0">
                <a:solidFill>
                  <a:srgbClr val="1F1F1F"/>
                </a:solidFill>
                <a:latin typeface="+mj-lt"/>
              </a:rPr>
              <a:t> China (and to </a:t>
            </a:r>
            <a:r>
              <a:rPr lang="es-ES" altLang="es-ES" sz="1600" b="1" dirty="0" err="1">
                <a:solidFill>
                  <a:srgbClr val="1F1F1F"/>
                </a:solidFill>
                <a:latin typeface="+mj-lt"/>
              </a:rPr>
              <a:t>that</a:t>
            </a:r>
            <a:r>
              <a:rPr lang="es-ES" altLang="es-ES" sz="1600" b="1" dirty="0">
                <a:solidFill>
                  <a:srgbClr val="1F1F1F"/>
                </a:solidFill>
                <a:latin typeface="+mj-lt"/>
              </a:rPr>
              <a:t> </a:t>
            </a:r>
            <a:r>
              <a:rPr lang="es-ES" altLang="es-ES" sz="1600" b="1" dirty="0" err="1" smtClean="0">
                <a:solidFill>
                  <a:srgbClr val="1F1F1F"/>
                </a:solidFill>
                <a:latin typeface="+mj-lt"/>
              </a:rPr>
              <a:t>already</a:t>
            </a:r>
            <a:r>
              <a:rPr lang="es-ES" altLang="es-ES" sz="1600" b="1" dirty="0" smtClean="0">
                <a:solidFill>
                  <a:srgbClr val="1F1F1F"/>
                </a:solidFill>
                <a:latin typeface="+mj-lt"/>
              </a:rPr>
              <a:t> </a:t>
            </a:r>
            <a:r>
              <a:rPr lang="es-ES" altLang="es-ES" sz="1600" b="1" dirty="0" err="1" smtClean="0">
                <a:solidFill>
                  <a:srgbClr val="1F1F1F"/>
                </a:solidFill>
                <a:latin typeface="+mj-lt"/>
              </a:rPr>
              <a:t>adopted</a:t>
            </a:r>
            <a:r>
              <a:rPr lang="es-ES" altLang="es-ES" sz="1600" b="1" dirty="0" smtClean="0">
                <a:solidFill>
                  <a:srgbClr val="1F1F1F"/>
                </a:solidFill>
                <a:latin typeface="+mj-lt"/>
              </a:rPr>
              <a:t> </a:t>
            </a:r>
            <a:r>
              <a:rPr lang="es-ES" altLang="es-ES" sz="1600" b="1" dirty="0" err="1">
                <a:solidFill>
                  <a:srgbClr val="1F1F1F"/>
                </a:solidFill>
                <a:latin typeface="+mj-lt"/>
              </a:rPr>
              <a:t>by</a:t>
            </a:r>
            <a:r>
              <a:rPr lang="es-ES" altLang="es-ES" sz="1600" b="1" dirty="0">
                <a:solidFill>
                  <a:srgbClr val="1F1F1F"/>
                </a:solidFill>
                <a:latin typeface="+mj-lt"/>
              </a:rPr>
              <a:t> </a:t>
            </a:r>
            <a:r>
              <a:rPr lang="es-ES" altLang="es-ES" sz="1600" b="1" dirty="0" err="1">
                <a:solidFill>
                  <a:srgbClr val="1F1F1F"/>
                </a:solidFill>
                <a:latin typeface="+mj-lt"/>
              </a:rPr>
              <a:t>the</a:t>
            </a:r>
            <a:r>
              <a:rPr lang="es-ES" altLang="es-ES" sz="1600" b="1" dirty="0">
                <a:solidFill>
                  <a:srgbClr val="1F1F1F"/>
                </a:solidFill>
                <a:latin typeface="+mj-lt"/>
              </a:rPr>
              <a:t> EU </a:t>
            </a:r>
            <a:r>
              <a:rPr lang="es-ES" altLang="es-ES" sz="1600" b="1" dirty="0" err="1">
                <a:solidFill>
                  <a:srgbClr val="1F1F1F"/>
                </a:solidFill>
                <a:latin typeface="+mj-lt"/>
              </a:rPr>
              <a:t>with</a:t>
            </a:r>
            <a:r>
              <a:rPr lang="es-ES" altLang="es-ES" sz="1600" b="1" dirty="0">
                <a:solidFill>
                  <a:srgbClr val="1F1F1F"/>
                </a:solidFill>
                <a:latin typeface="+mj-lt"/>
              </a:rPr>
              <a:t> </a:t>
            </a:r>
            <a:r>
              <a:rPr lang="es-ES" altLang="es-ES" sz="1600" b="1" dirty="0" err="1">
                <a:solidFill>
                  <a:srgbClr val="1F1F1F"/>
                </a:solidFill>
                <a:latin typeface="+mj-lt"/>
              </a:rPr>
              <a:t>the</a:t>
            </a:r>
            <a:r>
              <a:rPr lang="es-ES" altLang="es-ES" sz="1600" b="1" dirty="0">
                <a:solidFill>
                  <a:srgbClr val="1F1F1F"/>
                </a:solidFill>
                <a:latin typeface="+mj-lt"/>
              </a:rPr>
              <a:t> </a:t>
            </a:r>
            <a:r>
              <a:rPr lang="es-ES" altLang="es-ES" sz="1600" b="1" dirty="0" smtClean="0">
                <a:solidFill>
                  <a:srgbClr val="1F1F1F"/>
                </a:solidFill>
                <a:latin typeface="+mj-lt"/>
              </a:rPr>
              <a:t>NZIA); </a:t>
            </a:r>
          </a:p>
          <a:p>
            <a:pPr marL="342900" lvl="0" indent="-342900" eaLnBrk="0" fontAlgn="base" hangingPunct="0">
              <a:spcBef>
                <a:spcPct val="0"/>
              </a:spcBef>
              <a:spcAft>
                <a:spcPct val="0"/>
              </a:spcAft>
              <a:buFont typeface="+mj-lt"/>
              <a:buAutoNum type="arabicPeriod"/>
            </a:pPr>
            <a:r>
              <a:rPr lang="es-ES" altLang="es-ES" sz="1600" b="1" dirty="0" smtClean="0">
                <a:solidFill>
                  <a:srgbClr val="1F1F1F"/>
                </a:solidFill>
                <a:latin typeface="+mj-lt"/>
              </a:rPr>
              <a:t>and </a:t>
            </a:r>
            <a:r>
              <a:rPr lang="es-ES" altLang="es-ES" sz="1600" b="1" dirty="0" err="1">
                <a:solidFill>
                  <a:srgbClr val="1F1F1F"/>
                </a:solidFill>
                <a:latin typeface="+mj-lt"/>
              </a:rPr>
              <a:t>ensure</a:t>
            </a:r>
            <a:r>
              <a:rPr lang="es-ES" altLang="es-ES" sz="1600" b="1" dirty="0">
                <a:solidFill>
                  <a:srgbClr val="1F1F1F"/>
                </a:solidFill>
                <a:latin typeface="+mj-lt"/>
              </a:rPr>
              <a:t> </a:t>
            </a:r>
            <a:r>
              <a:rPr lang="es-ES" altLang="es-ES" sz="1600" b="1" dirty="0" err="1">
                <a:solidFill>
                  <a:srgbClr val="1F1F1F"/>
                </a:solidFill>
                <a:latin typeface="+mj-lt"/>
              </a:rPr>
              <a:t>equal</a:t>
            </a:r>
            <a:r>
              <a:rPr lang="es-ES" altLang="es-ES" sz="1600" b="1" dirty="0">
                <a:solidFill>
                  <a:srgbClr val="1F1F1F"/>
                </a:solidFill>
                <a:latin typeface="+mj-lt"/>
              </a:rPr>
              <a:t> </a:t>
            </a:r>
            <a:r>
              <a:rPr lang="es-ES" altLang="es-ES" sz="1600" b="1" dirty="0" err="1">
                <a:solidFill>
                  <a:srgbClr val="1F1F1F"/>
                </a:solidFill>
                <a:latin typeface="+mj-lt"/>
              </a:rPr>
              <a:t>competition</a:t>
            </a:r>
            <a:r>
              <a:rPr lang="es-ES" altLang="es-ES" sz="1600" b="1" dirty="0">
                <a:solidFill>
                  <a:srgbClr val="1F1F1F"/>
                </a:solidFill>
                <a:latin typeface="+mj-lt"/>
              </a:rPr>
              <a:t> in </a:t>
            </a:r>
            <a:r>
              <a:rPr lang="es-ES" altLang="es-ES" sz="1600" b="1" dirty="0" err="1">
                <a:solidFill>
                  <a:srgbClr val="1F1F1F"/>
                </a:solidFill>
                <a:latin typeface="+mj-lt"/>
              </a:rPr>
              <a:t>the</a:t>
            </a:r>
            <a:r>
              <a:rPr lang="es-ES" altLang="es-ES" sz="1600" b="1" dirty="0">
                <a:solidFill>
                  <a:srgbClr val="1F1F1F"/>
                </a:solidFill>
                <a:latin typeface="+mj-lt"/>
              </a:rPr>
              <a:t> global arena </a:t>
            </a:r>
            <a:r>
              <a:rPr lang="es-ES" altLang="es-ES" sz="1600" b="1" dirty="0" err="1">
                <a:solidFill>
                  <a:srgbClr val="1F1F1F"/>
                </a:solidFill>
                <a:latin typeface="+mj-lt"/>
              </a:rPr>
              <a:t>for</a:t>
            </a:r>
            <a:r>
              <a:rPr lang="es-ES" altLang="es-ES" sz="1600" b="1" dirty="0">
                <a:solidFill>
                  <a:srgbClr val="1F1F1F"/>
                </a:solidFill>
                <a:latin typeface="+mj-lt"/>
              </a:rPr>
              <a:t> </a:t>
            </a:r>
            <a:r>
              <a:rPr lang="es-ES" altLang="es-ES" sz="1600" b="1" dirty="0" err="1">
                <a:solidFill>
                  <a:srgbClr val="1F1F1F"/>
                </a:solidFill>
                <a:latin typeface="+mj-lt"/>
              </a:rPr>
              <a:t>energy-intensive</a:t>
            </a:r>
            <a:r>
              <a:rPr lang="es-ES" altLang="es-ES" sz="1600" b="1" dirty="0">
                <a:solidFill>
                  <a:srgbClr val="1F1F1F"/>
                </a:solidFill>
                <a:latin typeface="+mj-lt"/>
              </a:rPr>
              <a:t> industries, </a:t>
            </a:r>
            <a:r>
              <a:rPr lang="es-ES" altLang="es-ES" sz="1600" b="1" dirty="0" err="1">
                <a:solidFill>
                  <a:srgbClr val="1F1F1F"/>
                </a:solidFill>
                <a:latin typeface="+mj-lt"/>
              </a:rPr>
              <a:t>such</a:t>
            </a:r>
            <a:r>
              <a:rPr lang="es-ES" altLang="es-ES" sz="1600" b="1" dirty="0">
                <a:solidFill>
                  <a:srgbClr val="1F1F1F"/>
                </a:solidFill>
                <a:latin typeface="+mj-lt"/>
              </a:rPr>
              <a:t> as </a:t>
            </a:r>
            <a:r>
              <a:rPr lang="es-ES" altLang="es-ES" sz="1600" b="1" dirty="0" err="1">
                <a:solidFill>
                  <a:srgbClr val="1F1F1F"/>
                </a:solidFill>
                <a:latin typeface="+mj-lt"/>
              </a:rPr>
              <a:t>transportation</a:t>
            </a:r>
            <a:r>
              <a:rPr lang="es-ES" altLang="es-ES" sz="1600" b="1" dirty="0">
                <a:solidFill>
                  <a:srgbClr val="1F1F1F"/>
                </a:solidFill>
                <a:latin typeface="+mj-lt"/>
              </a:rPr>
              <a:t>.</a:t>
            </a:r>
            <a:r>
              <a:rPr lang="es-ES" altLang="es-ES" sz="1600" b="1" dirty="0">
                <a:latin typeface="+mj-lt"/>
              </a:rPr>
              <a:t> </a:t>
            </a:r>
            <a:endParaRPr lang="es-ES" altLang="es-ES" sz="1600" b="1" dirty="0" smtClean="0">
              <a:latin typeface="+mj-lt"/>
            </a:endParaRPr>
          </a:p>
          <a:p>
            <a:pPr lvl="0" eaLnBrk="0" fontAlgn="base" hangingPunct="0">
              <a:spcBef>
                <a:spcPct val="0"/>
              </a:spcBef>
              <a:spcAft>
                <a:spcPct val="0"/>
              </a:spcAft>
            </a:pPr>
            <a:r>
              <a:rPr lang="es-ES" altLang="es-ES" sz="1600" b="1" dirty="0" err="1" smtClean="0">
                <a:latin typeface="+mj-lt"/>
              </a:rPr>
              <a:t>Funding</a:t>
            </a:r>
            <a:r>
              <a:rPr lang="es-ES" altLang="es-ES" sz="1600" b="1" dirty="0" smtClean="0">
                <a:latin typeface="+mj-lt"/>
              </a:rPr>
              <a:t> </a:t>
            </a:r>
            <a:r>
              <a:rPr lang="es-ES" altLang="es-ES" sz="1600" b="1" dirty="0" err="1" smtClean="0">
                <a:latin typeface="+mj-lt"/>
              </a:rPr>
              <a:t>will</a:t>
            </a:r>
            <a:r>
              <a:rPr lang="es-ES" altLang="es-ES" sz="1600" b="1" dirty="0" smtClean="0">
                <a:latin typeface="+mj-lt"/>
              </a:rPr>
              <a:t> be </a:t>
            </a:r>
            <a:r>
              <a:rPr lang="es-ES" altLang="es-ES" sz="1600" b="1" dirty="0" err="1" smtClean="0">
                <a:latin typeface="+mj-lt"/>
              </a:rPr>
              <a:t>key</a:t>
            </a:r>
            <a:endParaRPr lang="es-ES" altLang="es-ES" sz="1600" b="1" dirty="0">
              <a:latin typeface="+mj-lt"/>
            </a:endParaRPr>
          </a:p>
        </p:txBody>
      </p:sp>
    </p:spTree>
    <p:extLst>
      <p:ext uri="{BB962C8B-B14F-4D97-AF65-F5344CB8AC3E}">
        <p14:creationId xmlns:p14="http://schemas.microsoft.com/office/powerpoint/2010/main" val="36240267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a:xfrm>
            <a:off x="269526" y="103339"/>
            <a:ext cx="9476082" cy="517349"/>
          </a:xfrm>
        </p:spPr>
        <p:txBody>
          <a:bodyPr/>
          <a:lstStyle/>
          <a:p>
            <a:r>
              <a:rPr lang="es-ES_tradnl" dirty="0" err="1" smtClean="0"/>
              <a:t>The</a:t>
            </a:r>
            <a:r>
              <a:rPr lang="es-ES_tradnl" dirty="0" smtClean="0"/>
              <a:t> new </a:t>
            </a:r>
            <a:r>
              <a:rPr lang="es-ES_tradnl" dirty="0" err="1" smtClean="0"/>
              <a:t>policy</a:t>
            </a:r>
            <a:r>
              <a:rPr lang="es-ES_tradnl" dirty="0" smtClean="0"/>
              <a:t> </a:t>
            </a:r>
            <a:r>
              <a:rPr lang="es-ES_tradnl" dirty="0" err="1" smtClean="0"/>
              <a:t>guidelines</a:t>
            </a:r>
            <a:r>
              <a:rPr lang="es-ES_tradnl" dirty="0" smtClean="0"/>
              <a:t> VDL 2.0 2024-2029 – </a:t>
            </a:r>
            <a:r>
              <a:rPr lang="es-ES_tradnl" dirty="0" err="1" smtClean="0"/>
              <a:t>the</a:t>
            </a:r>
            <a:r>
              <a:rPr lang="es-ES_tradnl" dirty="0" smtClean="0"/>
              <a:t> </a:t>
            </a:r>
            <a:r>
              <a:rPr lang="es-ES_tradnl" dirty="0" err="1" smtClean="0"/>
              <a:t>clean</a:t>
            </a:r>
            <a:r>
              <a:rPr lang="es-ES_tradnl" dirty="0" smtClean="0"/>
              <a:t> industrial </a:t>
            </a:r>
            <a:r>
              <a:rPr lang="es-ES_tradnl" dirty="0" err="1" smtClean="0"/>
              <a:t>deal</a:t>
            </a:r>
            <a:r>
              <a:rPr lang="es-ES_tradnl" dirty="0" smtClean="0"/>
              <a:t> </a:t>
            </a:r>
            <a:endParaRPr lang="es-ES" dirty="0"/>
          </a:p>
        </p:txBody>
      </p:sp>
      <p:sp>
        <p:nvSpPr>
          <p:cNvPr id="7" name="Marcador de contenido 6"/>
          <p:cNvSpPr>
            <a:spLocks noGrp="1"/>
          </p:cNvSpPr>
          <p:nvPr>
            <p:ph sz="quarter" idx="13"/>
          </p:nvPr>
        </p:nvSpPr>
        <p:spPr>
          <a:xfrm>
            <a:off x="119336" y="692696"/>
            <a:ext cx="11953328" cy="5787189"/>
          </a:xfrm>
        </p:spPr>
        <p:txBody>
          <a:bodyPr/>
          <a:lstStyle/>
          <a:p>
            <a:pPr marL="285750" indent="-285750">
              <a:buFont typeface="Arial" panose="020B0604020202020204" pitchFamily="34" charset="0"/>
              <a:buChar char="•"/>
            </a:pPr>
            <a:r>
              <a:rPr lang="es-ES_tradnl" sz="1600" dirty="0" smtClean="0"/>
              <a:t>In </a:t>
            </a:r>
            <a:r>
              <a:rPr lang="es-ES_tradnl" sz="1600" dirty="0" err="1" smtClean="0"/>
              <a:t>summary</a:t>
            </a:r>
            <a:r>
              <a:rPr lang="es-ES_tradnl" sz="1600" dirty="0" smtClean="0"/>
              <a:t>, </a:t>
            </a:r>
            <a:r>
              <a:rPr lang="es-ES_tradnl" sz="1600" dirty="0" err="1"/>
              <a:t>there</a:t>
            </a:r>
            <a:r>
              <a:rPr lang="es-ES_tradnl" sz="1600" dirty="0"/>
              <a:t> </a:t>
            </a:r>
            <a:r>
              <a:rPr lang="es-ES_tradnl" sz="1600" dirty="0" err="1"/>
              <a:t>is</a:t>
            </a:r>
            <a:r>
              <a:rPr lang="es-ES_tradnl" sz="1600" dirty="0"/>
              <a:t> a </a:t>
            </a:r>
            <a:r>
              <a:rPr lang="es-ES_tradnl" sz="1600" dirty="0" err="1"/>
              <a:t>move</a:t>
            </a:r>
            <a:r>
              <a:rPr lang="es-ES_tradnl" sz="1600" dirty="0"/>
              <a:t> </a:t>
            </a:r>
            <a:r>
              <a:rPr lang="es-ES_tradnl" sz="1600" dirty="0" err="1"/>
              <a:t>towards</a:t>
            </a:r>
            <a:r>
              <a:rPr lang="es-ES_tradnl" sz="1600" dirty="0"/>
              <a:t> a more </a:t>
            </a:r>
            <a:r>
              <a:rPr lang="es-ES_tradnl" sz="1600" dirty="0" err="1"/>
              <a:t>geopolitical</a:t>
            </a:r>
            <a:r>
              <a:rPr lang="es-ES_tradnl" sz="1600" dirty="0"/>
              <a:t> </a:t>
            </a:r>
            <a:r>
              <a:rPr lang="es-ES_tradnl" sz="1600" dirty="0" err="1"/>
              <a:t>mindset</a:t>
            </a:r>
            <a:r>
              <a:rPr lang="es-ES_tradnl" sz="1600" dirty="0"/>
              <a:t> in </a:t>
            </a:r>
            <a:r>
              <a:rPr lang="es-ES_tradnl" sz="1600" dirty="0" err="1"/>
              <a:t>the</a:t>
            </a:r>
            <a:r>
              <a:rPr lang="es-ES_tradnl" sz="1600" dirty="0"/>
              <a:t> EU, </a:t>
            </a:r>
            <a:r>
              <a:rPr lang="es-ES_tradnl" sz="1600" dirty="0" err="1"/>
              <a:t>with</a:t>
            </a:r>
            <a:r>
              <a:rPr lang="es-ES_tradnl" sz="1600" dirty="0"/>
              <a:t> </a:t>
            </a:r>
            <a:r>
              <a:rPr lang="es-ES_tradnl" sz="1600" dirty="0" err="1"/>
              <a:t>the</a:t>
            </a:r>
            <a:r>
              <a:rPr lang="es-ES_tradnl" sz="1600" dirty="0"/>
              <a:t> </a:t>
            </a:r>
            <a:r>
              <a:rPr lang="es-ES_tradnl" sz="1600" dirty="0" err="1"/>
              <a:t>protection</a:t>
            </a:r>
            <a:r>
              <a:rPr lang="es-ES_tradnl" sz="1600" dirty="0"/>
              <a:t> of </a:t>
            </a:r>
            <a:r>
              <a:rPr lang="es-ES_tradnl" sz="1600" dirty="0" err="1"/>
              <a:t>the</a:t>
            </a:r>
            <a:r>
              <a:rPr lang="es-ES_tradnl" sz="1600" dirty="0"/>
              <a:t> EU </a:t>
            </a:r>
            <a:r>
              <a:rPr lang="es-ES_tradnl" sz="1600" dirty="0" err="1"/>
              <a:t>industry</a:t>
            </a:r>
            <a:r>
              <a:rPr lang="es-ES_tradnl" sz="1600" dirty="0"/>
              <a:t> and of </a:t>
            </a:r>
            <a:r>
              <a:rPr lang="es-ES_tradnl" sz="1600" dirty="0" err="1"/>
              <a:t>the</a:t>
            </a:r>
            <a:r>
              <a:rPr lang="es-ES_tradnl" sz="1600" dirty="0"/>
              <a:t> </a:t>
            </a:r>
            <a:r>
              <a:rPr lang="es-ES_tradnl" sz="1600" dirty="0" smtClean="0"/>
              <a:t>SM </a:t>
            </a:r>
            <a:r>
              <a:rPr lang="es-ES_tradnl" sz="1600" dirty="0"/>
              <a:t>as a </a:t>
            </a:r>
            <a:r>
              <a:rPr lang="es-ES_tradnl" sz="1600" dirty="0" err="1"/>
              <a:t>cathaliser</a:t>
            </a:r>
            <a:r>
              <a:rPr lang="es-ES_tradnl" sz="1600" dirty="0"/>
              <a:t> </a:t>
            </a:r>
            <a:r>
              <a:rPr lang="es-ES_tradnl" sz="1600" dirty="0" err="1"/>
              <a:t>for</a:t>
            </a:r>
            <a:r>
              <a:rPr lang="es-ES_tradnl" sz="1600" dirty="0"/>
              <a:t> </a:t>
            </a:r>
            <a:r>
              <a:rPr lang="es-ES_tradnl" sz="1600" dirty="0" err="1"/>
              <a:t>action</a:t>
            </a:r>
            <a:r>
              <a:rPr lang="es-ES_tradnl" sz="1600" dirty="0"/>
              <a:t> –as </a:t>
            </a:r>
            <a:r>
              <a:rPr lang="es-ES_tradnl" sz="1600" dirty="0" err="1"/>
              <a:t>opposed</a:t>
            </a:r>
            <a:r>
              <a:rPr lang="es-ES_tradnl" sz="1600" dirty="0"/>
              <a:t> to EMU-, </a:t>
            </a:r>
            <a:r>
              <a:rPr lang="es-ES_tradnl" sz="1600" dirty="0" smtClean="0"/>
              <a:t>and </a:t>
            </a:r>
            <a:r>
              <a:rPr lang="es-ES_tradnl" sz="1600" dirty="0" err="1"/>
              <a:t>with</a:t>
            </a:r>
            <a:r>
              <a:rPr lang="es-ES_tradnl" sz="1600" dirty="0"/>
              <a:t> </a:t>
            </a:r>
            <a:r>
              <a:rPr lang="es-ES_tradnl" sz="1600" dirty="0" err="1"/>
              <a:t>decarbonisation</a:t>
            </a:r>
            <a:r>
              <a:rPr lang="es-ES_tradnl" sz="1600" dirty="0"/>
              <a:t> as a </a:t>
            </a:r>
            <a:r>
              <a:rPr lang="es-ES_tradnl" sz="1600" dirty="0" err="1"/>
              <a:t>common</a:t>
            </a:r>
            <a:r>
              <a:rPr lang="es-ES_tradnl" sz="1600" dirty="0"/>
              <a:t> target</a:t>
            </a:r>
            <a:r>
              <a:rPr lang="es-ES_tradnl" sz="1600" dirty="0" smtClean="0"/>
              <a:t>.</a:t>
            </a:r>
          </a:p>
          <a:p>
            <a:pPr marL="285750" indent="-285750">
              <a:buFont typeface="Arial" panose="020B0604020202020204" pitchFamily="34" charset="0"/>
              <a:buChar char="•"/>
            </a:pPr>
            <a:r>
              <a:rPr lang="es-ES_tradnl" sz="1600" dirty="0" smtClean="0"/>
              <a:t>VDL </a:t>
            </a:r>
            <a:r>
              <a:rPr lang="es-ES_tradnl" sz="1600" dirty="0" err="1" smtClean="0"/>
              <a:t>presented</a:t>
            </a:r>
            <a:r>
              <a:rPr lang="es-ES_tradnl" sz="1600" dirty="0" smtClean="0"/>
              <a:t> </a:t>
            </a:r>
            <a:r>
              <a:rPr lang="es-ES_tradnl" sz="1600" dirty="0" err="1" smtClean="0"/>
              <a:t>her</a:t>
            </a:r>
            <a:r>
              <a:rPr lang="es-ES_tradnl" sz="1600" dirty="0" smtClean="0"/>
              <a:t> Policy </a:t>
            </a:r>
            <a:r>
              <a:rPr lang="es-ES_tradnl" sz="1600" dirty="0" err="1" smtClean="0"/>
              <a:t>Guidelines</a:t>
            </a:r>
            <a:r>
              <a:rPr lang="es-ES_tradnl" sz="1600" dirty="0" smtClean="0"/>
              <a:t> </a:t>
            </a:r>
            <a:r>
              <a:rPr lang="es-ES_tradnl" sz="1600" dirty="0" err="1" smtClean="0"/>
              <a:t>for</a:t>
            </a:r>
            <a:r>
              <a:rPr lang="es-ES_tradnl" sz="1600" dirty="0" smtClean="0"/>
              <a:t> </a:t>
            </a:r>
            <a:r>
              <a:rPr lang="es-ES_tradnl" sz="1600" dirty="0" err="1" smtClean="0"/>
              <a:t>the</a:t>
            </a:r>
            <a:r>
              <a:rPr lang="es-ES_tradnl" sz="1600" dirty="0" smtClean="0"/>
              <a:t> VDL 2.0 Commission in </a:t>
            </a:r>
            <a:r>
              <a:rPr lang="es-ES_tradnl" sz="1600" dirty="0" err="1" smtClean="0"/>
              <a:t>July</a:t>
            </a:r>
            <a:r>
              <a:rPr lang="es-ES_tradnl" sz="1600" dirty="0" smtClean="0"/>
              <a:t> 2024.</a:t>
            </a:r>
          </a:p>
          <a:p>
            <a:pPr marL="285750" indent="-285750">
              <a:buFont typeface="Arial" panose="020B0604020202020204" pitchFamily="34" charset="0"/>
              <a:buChar char="•"/>
            </a:pPr>
            <a:r>
              <a:rPr lang="es-ES_tradnl" sz="1600" dirty="0" err="1" smtClean="0"/>
              <a:t>She</a:t>
            </a:r>
            <a:r>
              <a:rPr lang="es-ES_tradnl" sz="1600" dirty="0" smtClean="0"/>
              <a:t> </a:t>
            </a:r>
            <a:r>
              <a:rPr lang="es-ES_tradnl" sz="1600" dirty="0" err="1" smtClean="0"/>
              <a:t>reassured</a:t>
            </a:r>
            <a:r>
              <a:rPr lang="es-ES_tradnl" sz="1600" dirty="0" smtClean="0"/>
              <a:t> </a:t>
            </a:r>
            <a:r>
              <a:rPr lang="es-ES_tradnl" sz="1600" dirty="0" err="1" smtClean="0"/>
              <a:t>that</a:t>
            </a:r>
            <a:r>
              <a:rPr lang="es-ES_tradnl" sz="1600" dirty="0" smtClean="0"/>
              <a:t> </a:t>
            </a:r>
            <a:r>
              <a:rPr lang="es-ES_tradnl" sz="1600" dirty="0" err="1" smtClean="0"/>
              <a:t>the</a:t>
            </a:r>
            <a:r>
              <a:rPr lang="es-ES_tradnl" sz="1600" dirty="0" smtClean="0"/>
              <a:t> EGD </a:t>
            </a:r>
            <a:r>
              <a:rPr lang="es-ES_tradnl" sz="1600" dirty="0" err="1" smtClean="0"/>
              <a:t>will</a:t>
            </a:r>
            <a:r>
              <a:rPr lang="es-ES_tradnl" sz="1600" dirty="0" smtClean="0"/>
              <a:t> </a:t>
            </a:r>
            <a:r>
              <a:rPr lang="es-ES_tradnl" sz="1600" dirty="0" err="1" smtClean="0"/>
              <a:t>not</a:t>
            </a:r>
            <a:r>
              <a:rPr lang="es-ES_tradnl" sz="1600" dirty="0" smtClean="0"/>
              <a:t> be reverted.</a:t>
            </a:r>
          </a:p>
          <a:p>
            <a:pPr marL="285750" indent="-285750">
              <a:buFont typeface="Arial" panose="020B0604020202020204" pitchFamily="34" charset="0"/>
              <a:buChar char="•"/>
            </a:pPr>
            <a:r>
              <a:rPr lang="es-ES_tradnl" sz="1600" dirty="0" err="1" smtClean="0"/>
              <a:t>The</a:t>
            </a:r>
            <a:r>
              <a:rPr lang="es-ES_tradnl" sz="1600" dirty="0" smtClean="0"/>
              <a:t> </a:t>
            </a:r>
            <a:r>
              <a:rPr lang="es-ES_tradnl" sz="1600" dirty="0" err="1" smtClean="0"/>
              <a:t>first</a:t>
            </a:r>
            <a:r>
              <a:rPr lang="es-ES_tradnl" sz="1600" dirty="0" smtClean="0"/>
              <a:t> </a:t>
            </a:r>
            <a:r>
              <a:rPr lang="es-ES_tradnl" sz="1600" dirty="0" err="1" smtClean="0"/>
              <a:t>priority</a:t>
            </a:r>
            <a:r>
              <a:rPr lang="es-ES_tradnl" sz="1600" dirty="0" smtClean="0"/>
              <a:t> </a:t>
            </a:r>
            <a:r>
              <a:rPr lang="es-ES_tradnl" sz="1600" dirty="0" err="1" smtClean="0"/>
              <a:t>is</a:t>
            </a:r>
            <a:r>
              <a:rPr lang="es-ES_tradnl" sz="1600" dirty="0" smtClean="0"/>
              <a:t> </a:t>
            </a:r>
            <a:r>
              <a:rPr lang="es-ES_tradnl" sz="1600" i="1" dirty="0" smtClean="0"/>
              <a:t>A new plan </a:t>
            </a:r>
            <a:r>
              <a:rPr lang="es-ES_tradnl" sz="1600" i="1" dirty="0" err="1" smtClean="0"/>
              <a:t>for</a:t>
            </a:r>
            <a:r>
              <a:rPr lang="es-ES_tradnl" sz="1600" i="1" dirty="0" smtClean="0"/>
              <a:t> </a:t>
            </a:r>
            <a:r>
              <a:rPr lang="es-ES_tradnl" sz="1600" i="1" dirty="0" err="1" smtClean="0"/>
              <a:t>Europe’s</a:t>
            </a:r>
            <a:r>
              <a:rPr lang="es-ES_tradnl" sz="1600" i="1" dirty="0" smtClean="0"/>
              <a:t> </a:t>
            </a:r>
            <a:r>
              <a:rPr lang="es-ES_tradnl" sz="1600" i="1" dirty="0" err="1" smtClean="0"/>
              <a:t>sustainable</a:t>
            </a:r>
            <a:r>
              <a:rPr lang="es-ES_tradnl" sz="1600" i="1" dirty="0" smtClean="0"/>
              <a:t> </a:t>
            </a:r>
            <a:r>
              <a:rPr lang="es-ES_tradnl" sz="1600" i="1" dirty="0" err="1" smtClean="0"/>
              <a:t>prosperity</a:t>
            </a:r>
            <a:r>
              <a:rPr lang="es-ES_tradnl" sz="1600" i="1" dirty="0" smtClean="0"/>
              <a:t> and </a:t>
            </a:r>
            <a:r>
              <a:rPr lang="es-ES_tradnl" sz="1600" i="1" dirty="0" err="1" smtClean="0"/>
              <a:t>competitveness</a:t>
            </a:r>
            <a:r>
              <a:rPr lang="es-ES_tradnl" sz="1600" dirty="0"/>
              <a:t>,</a:t>
            </a:r>
            <a:r>
              <a:rPr lang="es-ES_tradnl" sz="1600" dirty="0" smtClean="0"/>
              <a:t> </a:t>
            </a:r>
            <a:r>
              <a:rPr lang="es-ES_tradnl" sz="1600" dirty="0" err="1" smtClean="0"/>
              <a:t>including</a:t>
            </a:r>
            <a:r>
              <a:rPr lang="es-ES_tradnl" sz="1600" dirty="0" smtClean="0"/>
              <a:t> </a:t>
            </a:r>
            <a:r>
              <a:rPr lang="es-ES_tradnl" sz="1600" dirty="0" err="1" smtClean="0"/>
              <a:t>the</a:t>
            </a:r>
            <a:r>
              <a:rPr lang="es-ES_tradnl" sz="1600" dirty="0" smtClean="0"/>
              <a:t> </a:t>
            </a:r>
            <a:r>
              <a:rPr lang="es-ES_tradnl" sz="1600" dirty="0" err="1" smtClean="0"/>
              <a:t>completion</a:t>
            </a:r>
            <a:r>
              <a:rPr lang="es-ES_tradnl" sz="1600" dirty="0" smtClean="0"/>
              <a:t> </a:t>
            </a:r>
            <a:r>
              <a:rPr lang="es-ES_tradnl" sz="1600" dirty="0" err="1" smtClean="0"/>
              <a:t>the</a:t>
            </a:r>
            <a:r>
              <a:rPr lang="es-ES_tradnl" sz="1600" dirty="0" smtClean="0"/>
              <a:t> SM and a new </a:t>
            </a:r>
            <a:r>
              <a:rPr lang="es-ES_tradnl" sz="1600" dirty="0" err="1" smtClean="0"/>
              <a:t>approach</a:t>
            </a:r>
            <a:r>
              <a:rPr lang="es-ES_tradnl" sz="1600" dirty="0" smtClean="0"/>
              <a:t> to </a:t>
            </a:r>
            <a:r>
              <a:rPr lang="es-ES_tradnl" sz="1600" dirty="0" err="1" smtClean="0"/>
              <a:t>competition</a:t>
            </a:r>
            <a:r>
              <a:rPr lang="es-ES_tradnl" sz="1600" dirty="0" smtClean="0"/>
              <a:t> </a:t>
            </a:r>
            <a:r>
              <a:rPr lang="es-ES_tradnl" sz="1600" dirty="0" err="1" smtClean="0"/>
              <a:t>policy</a:t>
            </a:r>
            <a:r>
              <a:rPr lang="es-ES_tradnl" sz="1600" dirty="0" smtClean="0"/>
              <a:t>, turbo </a:t>
            </a:r>
            <a:r>
              <a:rPr lang="es-ES_tradnl" sz="1600" dirty="0" err="1" smtClean="0"/>
              <a:t>charging</a:t>
            </a:r>
            <a:r>
              <a:rPr lang="es-ES_tradnl" sz="1600" dirty="0" smtClean="0"/>
              <a:t> </a:t>
            </a:r>
            <a:r>
              <a:rPr lang="es-ES_tradnl" sz="1600" dirty="0" err="1" smtClean="0"/>
              <a:t>investment</a:t>
            </a:r>
            <a:r>
              <a:rPr lang="es-ES_tradnl" sz="1600" dirty="0" smtClean="0"/>
              <a:t> (SIU),  </a:t>
            </a:r>
            <a:r>
              <a:rPr lang="es-ES_tradnl" sz="1600" dirty="0" err="1" smtClean="0"/>
              <a:t>tech</a:t>
            </a:r>
            <a:r>
              <a:rPr lang="es-ES_tradnl" sz="1600" dirty="0" smtClean="0"/>
              <a:t> </a:t>
            </a:r>
            <a:r>
              <a:rPr lang="es-ES_tradnl" sz="1600" dirty="0" err="1" smtClean="0"/>
              <a:t>diffusion</a:t>
            </a:r>
            <a:r>
              <a:rPr lang="es-ES_tradnl" sz="1600" dirty="0" smtClean="0"/>
              <a:t>, R&amp;I, …</a:t>
            </a:r>
          </a:p>
          <a:p>
            <a:pPr marL="285750" indent="-285750">
              <a:buFont typeface="Arial" panose="020B0604020202020204" pitchFamily="34" charset="0"/>
              <a:buChar char="•"/>
            </a:pPr>
            <a:r>
              <a:rPr lang="es-ES_tradnl" sz="1600" dirty="0" smtClean="0"/>
              <a:t>… and a </a:t>
            </a:r>
            <a:r>
              <a:rPr lang="es-ES_tradnl" sz="1600" dirty="0" err="1" smtClean="0"/>
              <a:t>Clean</a:t>
            </a:r>
            <a:r>
              <a:rPr lang="es-ES_tradnl" sz="1600" dirty="0" smtClean="0"/>
              <a:t> Industrial </a:t>
            </a:r>
            <a:r>
              <a:rPr lang="es-ES_tradnl" sz="1600" dirty="0" err="1" smtClean="0"/>
              <a:t>Deal</a:t>
            </a:r>
            <a:r>
              <a:rPr lang="es-ES_tradnl" sz="1600" dirty="0" smtClean="0"/>
              <a:t>:</a:t>
            </a:r>
          </a:p>
          <a:p>
            <a:pPr marL="825750" lvl="1" indent="-285750">
              <a:buFont typeface="Arial" panose="020B0604020202020204" pitchFamily="34" charset="0"/>
              <a:buChar char="•"/>
            </a:pPr>
            <a:r>
              <a:rPr lang="es-ES_tradnl" sz="1600" dirty="0" err="1" smtClean="0"/>
              <a:t>Implementing</a:t>
            </a:r>
            <a:r>
              <a:rPr lang="es-ES_tradnl" sz="1600" dirty="0" smtClean="0"/>
              <a:t> </a:t>
            </a:r>
            <a:r>
              <a:rPr lang="es-ES_tradnl" sz="1600" dirty="0" err="1" smtClean="0"/>
              <a:t>the</a:t>
            </a:r>
            <a:r>
              <a:rPr lang="es-ES_tradnl" sz="1600" dirty="0" smtClean="0"/>
              <a:t> legal </a:t>
            </a:r>
            <a:r>
              <a:rPr lang="es-ES_tradnl" sz="1600" dirty="0" err="1" smtClean="0"/>
              <a:t>framework</a:t>
            </a:r>
            <a:r>
              <a:rPr lang="es-ES_tradnl" sz="1600" dirty="0" smtClean="0"/>
              <a:t> </a:t>
            </a:r>
            <a:r>
              <a:rPr lang="es-ES_tradnl" sz="1600" dirty="0" err="1" smtClean="0"/>
              <a:t>for</a:t>
            </a:r>
            <a:r>
              <a:rPr lang="es-ES_tradnl" sz="1600" dirty="0" smtClean="0"/>
              <a:t> 2030</a:t>
            </a:r>
          </a:p>
          <a:p>
            <a:pPr marL="825750" lvl="1" indent="-285750">
              <a:buFont typeface="Arial" panose="020B0604020202020204" pitchFamily="34" charset="0"/>
              <a:buChar char="•"/>
            </a:pPr>
            <a:r>
              <a:rPr lang="es-ES_tradnl" sz="1600" dirty="0" err="1" smtClean="0"/>
              <a:t>Simplifying</a:t>
            </a:r>
            <a:r>
              <a:rPr lang="es-ES_tradnl" sz="1600" dirty="0" smtClean="0"/>
              <a:t>, </a:t>
            </a:r>
            <a:r>
              <a:rPr lang="es-ES_tradnl" sz="1600" dirty="0" err="1" smtClean="0"/>
              <a:t>investing</a:t>
            </a:r>
            <a:r>
              <a:rPr lang="es-ES_tradnl" sz="1600" dirty="0" smtClean="0"/>
              <a:t> and </a:t>
            </a:r>
            <a:r>
              <a:rPr lang="es-ES_tradnl" sz="1600" dirty="0" err="1" smtClean="0"/>
              <a:t>ensuring</a:t>
            </a:r>
            <a:r>
              <a:rPr lang="es-ES_tradnl" sz="1600" dirty="0" smtClean="0"/>
              <a:t> </a:t>
            </a:r>
            <a:r>
              <a:rPr lang="es-ES_tradnl" sz="1600" dirty="0" err="1" smtClean="0"/>
              <a:t>access</a:t>
            </a:r>
            <a:r>
              <a:rPr lang="es-ES_tradnl" sz="1600" dirty="0" smtClean="0"/>
              <a:t> to </a:t>
            </a:r>
            <a:r>
              <a:rPr lang="es-ES_tradnl" sz="1600" dirty="0" err="1" smtClean="0"/>
              <a:t>cheap</a:t>
            </a:r>
            <a:r>
              <a:rPr lang="es-ES_tradnl" sz="1600" dirty="0" smtClean="0"/>
              <a:t>, </a:t>
            </a:r>
            <a:r>
              <a:rPr lang="es-ES_tradnl" sz="1600" dirty="0" err="1" smtClean="0"/>
              <a:t>secure</a:t>
            </a:r>
            <a:r>
              <a:rPr lang="es-ES_tradnl" sz="1600" dirty="0" smtClean="0"/>
              <a:t> and </a:t>
            </a:r>
            <a:r>
              <a:rPr lang="es-ES_tradnl" sz="1600" dirty="0" err="1" smtClean="0"/>
              <a:t>sustainable</a:t>
            </a:r>
            <a:r>
              <a:rPr lang="es-ES_tradnl" sz="1600" dirty="0" smtClean="0"/>
              <a:t> Energy </a:t>
            </a:r>
            <a:r>
              <a:rPr lang="es-ES_tradnl" sz="1600" dirty="0" err="1" smtClean="0"/>
              <a:t>supplies</a:t>
            </a:r>
            <a:r>
              <a:rPr lang="es-ES_tradnl" sz="1600" dirty="0" smtClean="0"/>
              <a:t> and </a:t>
            </a:r>
            <a:r>
              <a:rPr lang="es-ES_tradnl" sz="1600" dirty="0" err="1" smtClean="0"/>
              <a:t>raw</a:t>
            </a:r>
            <a:r>
              <a:rPr lang="es-ES_tradnl" sz="1600" dirty="0" smtClean="0"/>
              <a:t> </a:t>
            </a:r>
            <a:r>
              <a:rPr lang="es-ES_tradnl" sz="1600" dirty="0" err="1" smtClean="0"/>
              <a:t>materials</a:t>
            </a:r>
            <a:r>
              <a:rPr lang="es-ES_tradnl" sz="1600" dirty="0" smtClean="0"/>
              <a:t> </a:t>
            </a:r>
          </a:p>
          <a:p>
            <a:pPr marL="825750" lvl="1" indent="-285750">
              <a:buFont typeface="Arial" panose="020B0604020202020204" pitchFamily="34" charset="0"/>
              <a:buChar char="•"/>
            </a:pPr>
            <a:r>
              <a:rPr lang="es-ES_tradnl" sz="1600" dirty="0" smtClean="0"/>
              <a:t>Prepare </a:t>
            </a:r>
            <a:r>
              <a:rPr lang="es-ES_tradnl" sz="1600" dirty="0" err="1" smtClean="0"/>
              <a:t>the</a:t>
            </a:r>
            <a:r>
              <a:rPr lang="es-ES_tradnl" sz="1600" dirty="0" smtClean="0"/>
              <a:t> </a:t>
            </a:r>
            <a:r>
              <a:rPr lang="es-ES_tradnl" sz="1600" dirty="0" err="1" smtClean="0"/>
              <a:t>way</a:t>
            </a:r>
            <a:r>
              <a:rPr lang="es-ES_tradnl" sz="1600" dirty="0" smtClean="0"/>
              <a:t> </a:t>
            </a:r>
            <a:r>
              <a:rPr lang="es-ES_tradnl" sz="1600" dirty="0" err="1" smtClean="0"/>
              <a:t>for</a:t>
            </a:r>
            <a:r>
              <a:rPr lang="es-ES_tradnl" sz="1600" dirty="0" smtClean="0"/>
              <a:t> </a:t>
            </a:r>
            <a:r>
              <a:rPr lang="es-ES_tradnl" sz="1600" dirty="0" err="1" smtClean="0"/>
              <a:t>the</a:t>
            </a:r>
            <a:r>
              <a:rPr lang="es-ES_tradnl" sz="1600" dirty="0" smtClean="0"/>
              <a:t> 90% </a:t>
            </a:r>
            <a:r>
              <a:rPr lang="es-ES_tradnl" sz="1600" dirty="0" err="1" smtClean="0"/>
              <a:t>emissions</a:t>
            </a:r>
            <a:r>
              <a:rPr lang="es-ES_tradnl" sz="1600" dirty="0" smtClean="0"/>
              <a:t> target </a:t>
            </a:r>
            <a:r>
              <a:rPr lang="es-ES_tradnl" sz="1600" dirty="0" err="1" smtClean="0"/>
              <a:t>for</a:t>
            </a:r>
            <a:r>
              <a:rPr lang="es-ES_tradnl" sz="1600" dirty="0" smtClean="0"/>
              <a:t> 2040.</a:t>
            </a:r>
          </a:p>
          <a:p>
            <a:pPr marL="825750" lvl="1" indent="-285750">
              <a:buFont typeface="Arial" panose="020B0604020202020204" pitchFamily="34" charset="0"/>
              <a:buChar char="•"/>
            </a:pPr>
            <a:r>
              <a:rPr lang="es-ES_tradnl" sz="1600" dirty="0" smtClean="0"/>
              <a:t>Industrial </a:t>
            </a:r>
            <a:r>
              <a:rPr lang="es-ES_tradnl" sz="1600" dirty="0" err="1" smtClean="0"/>
              <a:t>Decarbonisation</a:t>
            </a:r>
            <a:r>
              <a:rPr lang="es-ES_tradnl" sz="1600" dirty="0" smtClean="0"/>
              <a:t> </a:t>
            </a:r>
            <a:r>
              <a:rPr lang="es-ES_tradnl" sz="1600" dirty="0" err="1" smtClean="0"/>
              <a:t>Accelerator</a:t>
            </a:r>
            <a:r>
              <a:rPr lang="es-ES_tradnl" sz="1600" dirty="0" smtClean="0"/>
              <a:t> </a:t>
            </a:r>
            <a:r>
              <a:rPr lang="es-ES_tradnl" sz="1600" dirty="0" err="1" smtClean="0"/>
              <a:t>Act</a:t>
            </a:r>
            <a:r>
              <a:rPr lang="es-ES_tradnl" sz="1600" dirty="0" smtClean="0"/>
              <a:t>, </a:t>
            </a:r>
            <a:r>
              <a:rPr lang="es-ES_tradnl" sz="1600" dirty="0" err="1" smtClean="0"/>
              <a:t>for</a:t>
            </a:r>
            <a:r>
              <a:rPr lang="es-ES_tradnl" sz="1600" dirty="0" smtClean="0"/>
              <a:t> industries in </a:t>
            </a:r>
            <a:r>
              <a:rPr lang="es-ES_tradnl" sz="1600" dirty="0" err="1" smtClean="0"/>
              <a:t>transition</a:t>
            </a:r>
            <a:r>
              <a:rPr lang="es-ES_tradnl" sz="1600" dirty="0" smtClean="0"/>
              <a:t>.</a:t>
            </a:r>
          </a:p>
          <a:p>
            <a:pPr marL="825750" lvl="1" indent="-285750">
              <a:buFont typeface="Arial" panose="020B0604020202020204" pitchFamily="34" charset="0"/>
              <a:buChar char="•"/>
            </a:pPr>
            <a:r>
              <a:rPr lang="es-ES_tradnl" sz="1600" dirty="0" err="1" smtClean="0"/>
              <a:t>Bringing</a:t>
            </a:r>
            <a:r>
              <a:rPr lang="es-ES_tradnl" sz="1600" dirty="0" smtClean="0"/>
              <a:t> </a:t>
            </a:r>
            <a:r>
              <a:rPr lang="es-ES_tradnl" sz="1600" dirty="0" err="1" smtClean="0"/>
              <a:t>down</a:t>
            </a:r>
            <a:r>
              <a:rPr lang="es-ES_tradnl" sz="1600" dirty="0" smtClean="0"/>
              <a:t> </a:t>
            </a:r>
            <a:r>
              <a:rPr lang="es-ES_tradnl" sz="1600" dirty="0" err="1" smtClean="0"/>
              <a:t>energy</a:t>
            </a:r>
            <a:r>
              <a:rPr lang="es-ES_tradnl" sz="1600" dirty="0" smtClean="0"/>
              <a:t> </a:t>
            </a:r>
            <a:r>
              <a:rPr lang="es-ES_tradnl" sz="1600" dirty="0" err="1" smtClean="0"/>
              <a:t>bills</a:t>
            </a:r>
            <a:r>
              <a:rPr lang="es-ES_tradnl" sz="1600" dirty="0" smtClean="0"/>
              <a:t> </a:t>
            </a:r>
            <a:r>
              <a:rPr lang="es-ES_tradnl" sz="1600" dirty="0" err="1" smtClean="0"/>
              <a:t>for</a:t>
            </a:r>
            <a:r>
              <a:rPr lang="es-ES_tradnl" sz="1600" dirty="0" smtClean="0"/>
              <a:t> </a:t>
            </a:r>
            <a:r>
              <a:rPr lang="es-ES_tradnl" sz="1600" dirty="0" err="1" smtClean="0"/>
              <a:t>companies</a:t>
            </a:r>
            <a:r>
              <a:rPr lang="es-ES_tradnl" sz="1600" dirty="0" smtClean="0"/>
              <a:t> and </a:t>
            </a:r>
            <a:r>
              <a:rPr lang="es-ES_tradnl" sz="1600" dirty="0" err="1" smtClean="0"/>
              <a:t>households</a:t>
            </a:r>
            <a:r>
              <a:rPr lang="es-ES_tradnl" sz="1600" dirty="0" smtClean="0"/>
              <a:t>. </a:t>
            </a:r>
            <a:r>
              <a:rPr lang="es-ES_tradnl" sz="1600" dirty="0" err="1" smtClean="0"/>
              <a:t>Improving</a:t>
            </a:r>
            <a:r>
              <a:rPr lang="es-ES_tradnl" sz="1600" dirty="0" smtClean="0"/>
              <a:t> </a:t>
            </a:r>
            <a:r>
              <a:rPr lang="es-ES_tradnl" sz="1600" dirty="0" err="1" smtClean="0"/>
              <a:t>the</a:t>
            </a:r>
            <a:r>
              <a:rPr lang="es-ES_tradnl" sz="1600" dirty="0" smtClean="0"/>
              <a:t> </a:t>
            </a:r>
            <a:r>
              <a:rPr lang="es-ES_tradnl" sz="1600" dirty="0" err="1" smtClean="0"/>
              <a:t>working</a:t>
            </a:r>
            <a:r>
              <a:rPr lang="es-ES_tradnl" sz="1600" dirty="0" smtClean="0"/>
              <a:t> of </a:t>
            </a:r>
            <a:r>
              <a:rPr lang="es-ES_tradnl" sz="1600" dirty="0" err="1" smtClean="0"/>
              <a:t>the</a:t>
            </a:r>
            <a:r>
              <a:rPr lang="es-ES_tradnl" sz="1600" dirty="0" smtClean="0"/>
              <a:t> Energy </a:t>
            </a:r>
            <a:r>
              <a:rPr lang="es-ES_tradnl" sz="1600" dirty="0" err="1" smtClean="0"/>
              <a:t>market</a:t>
            </a:r>
            <a:r>
              <a:rPr lang="es-ES_tradnl" sz="1600" dirty="0" smtClean="0"/>
              <a:t>. A Energy </a:t>
            </a:r>
            <a:r>
              <a:rPr lang="es-ES_tradnl" sz="1600" dirty="0" err="1" smtClean="0"/>
              <a:t>Union</a:t>
            </a:r>
            <a:r>
              <a:rPr lang="es-ES_tradnl" sz="1600" dirty="0" smtClean="0"/>
              <a:t>.</a:t>
            </a:r>
          </a:p>
          <a:p>
            <a:pPr marL="825750" lvl="1" indent="-285750">
              <a:buFont typeface="Arial" panose="020B0604020202020204" pitchFamily="34" charset="0"/>
              <a:buChar char="•"/>
            </a:pPr>
            <a:r>
              <a:rPr lang="es-ES_tradnl" sz="1600" dirty="0" err="1" smtClean="0"/>
              <a:t>Scale</a:t>
            </a:r>
            <a:r>
              <a:rPr lang="es-ES_tradnl" sz="1600" dirty="0" smtClean="0"/>
              <a:t>-up and </a:t>
            </a:r>
            <a:r>
              <a:rPr lang="es-ES_tradnl" sz="1600" dirty="0" err="1" smtClean="0"/>
              <a:t>prioritise</a:t>
            </a:r>
            <a:r>
              <a:rPr lang="es-ES_tradnl" sz="1600" dirty="0" smtClean="0"/>
              <a:t> </a:t>
            </a:r>
            <a:r>
              <a:rPr lang="es-ES_tradnl" sz="1600" dirty="0" err="1" smtClean="0"/>
              <a:t>investment</a:t>
            </a:r>
            <a:r>
              <a:rPr lang="es-ES_tradnl" sz="1600" dirty="0" smtClean="0"/>
              <a:t> in </a:t>
            </a:r>
            <a:r>
              <a:rPr lang="es-ES_tradnl" sz="1600" dirty="0" err="1" smtClean="0"/>
              <a:t>clean</a:t>
            </a:r>
            <a:r>
              <a:rPr lang="es-ES_tradnl" sz="1600" dirty="0" smtClean="0"/>
              <a:t> Energy </a:t>
            </a:r>
            <a:r>
              <a:rPr lang="es-ES_tradnl" sz="1600" dirty="0" err="1" smtClean="0"/>
              <a:t>infrastructure</a:t>
            </a:r>
            <a:r>
              <a:rPr lang="es-ES_tradnl" sz="1600" dirty="0" smtClean="0"/>
              <a:t> and </a:t>
            </a:r>
            <a:r>
              <a:rPr lang="es-ES_tradnl" sz="1600" dirty="0" err="1" smtClean="0"/>
              <a:t>technologies</a:t>
            </a:r>
            <a:r>
              <a:rPr lang="es-ES_tradnl" sz="1600" dirty="0" smtClean="0"/>
              <a:t>.</a:t>
            </a:r>
          </a:p>
          <a:p>
            <a:pPr marL="825750" lvl="1" indent="-285750">
              <a:buFont typeface="Arial" panose="020B0604020202020204" pitchFamily="34" charset="0"/>
              <a:buChar char="•"/>
            </a:pPr>
            <a:r>
              <a:rPr lang="es-ES_tradnl" sz="1600" dirty="0" err="1" smtClean="0"/>
              <a:t>Aggregate</a:t>
            </a:r>
            <a:r>
              <a:rPr lang="es-ES_tradnl" sz="1600" dirty="0" smtClean="0"/>
              <a:t> </a:t>
            </a:r>
            <a:r>
              <a:rPr lang="es-ES_tradnl" sz="1600" dirty="0" err="1" smtClean="0"/>
              <a:t>demand</a:t>
            </a:r>
            <a:r>
              <a:rPr lang="es-ES_tradnl" sz="1600" dirty="0" smtClean="0"/>
              <a:t> </a:t>
            </a:r>
            <a:r>
              <a:rPr lang="es-ES_tradnl" sz="1600" dirty="0" err="1" smtClean="0"/>
              <a:t>mechanism</a:t>
            </a:r>
            <a:r>
              <a:rPr lang="es-ES_tradnl" sz="1600" dirty="0" smtClean="0"/>
              <a:t>.</a:t>
            </a:r>
          </a:p>
          <a:p>
            <a:pPr marL="825750" lvl="1" indent="-285750">
              <a:buFont typeface="Arial" panose="020B0604020202020204" pitchFamily="34" charset="0"/>
              <a:buChar char="•"/>
            </a:pPr>
            <a:r>
              <a:rPr lang="es-ES_tradnl" sz="1600" dirty="0" err="1" smtClean="0"/>
              <a:t>Leadership</a:t>
            </a:r>
            <a:r>
              <a:rPr lang="es-ES_tradnl" sz="1600" dirty="0" smtClean="0"/>
              <a:t> in </a:t>
            </a:r>
            <a:r>
              <a:rPr lang="es-ES_tradnl" sz="1600" dirty="0" err="1" smtClean="0"/>
              <a:t>international</a:t>
            </a:r>
            <a:r>
              <a:rPr lang="es-ES_tradnl" sz="1600" dirty="0" smtClean="0"/>
              <a:t> </a:t>
            </a:r>
            <a:r>
              <a:rPr lang="es-ES_tradnl" sz="1600" dirty="0" err="1" smtClean="0"/>
              <a:t>trade</a:t>
            </a:r>
            <a:r>
              <a:rPr lang="es-ES_tradnl" sz="1600" dirty="0" smtClean="0"/>
              <a:t> </a:t>
            </a:r>
            <a:r>
              <a:rPr lang="es-ES_tradnl" sz="1600" dirty="0" err="1" smtClean="0"/>
              <a:t>negotiations</a:t>
            </a:r>
            <a:r>
              <a:rPr lang="es-ES_tradnl" sz="1600" dirty="0" smtClean="0"/>
              <a:t>.</a:t>
            </a:r>
          </a:p>
          <a:p>
            <a:pPr marL="825750" lvl="1" indent="-285750">
              <a:buFont typeface="Arial" panose="020B0604020202020204" pitchFamily="34" charset="0"/>
              <a:buChar char="•"/>
            </a:pPr>
            <a:r>
              <a:rPr lang="es-ES_tradnl" sz="1600" dirty="0" err="1" smtClean="0"/>
              <a:t>Improve</a:t>
            </a:r>
            <a:r>
              <a:rPr lang="es-ES_tradnl" sz="1600" dirty="0" smtClean="0"/>
              <a:t> </a:t>
            </a:r>
            <a:r>
              <a:rPr lang="es-ES_tradnl" sz="1600" dirty="0" err="1" smtClean="0"/>
              <a:t>mobility</a:t>
            </a:r>
            <a:r>
              <a:rPr lang="es-ES_tradnl" sz="1600" dirty="0" smtClean="0"/>
              <a:t>.</a:t>
            </a:r>
          </a:p>
          <a:p>
            <a:pPr marL="825750" lvl="1" indent="-285750">
              <a:buFont typeface="Arial" panose="020B0604020202020204" pitchFamily="34" charset="0"/>
              <a:buChar char="•"/>
            </a:pPr>
            <a:r>
              <a:rPr lang="es-ES_tradnl" sz="1600" dirty="0" smtClean="0"/>
              <a:t>A </a:t>
            </a:r>
            <a:r>
              <a:rPr lang="es-ES_tradnl" sz="1600" dirty="0" err="1" smtClean="0"/>
              <a:t>technology</a:t>
            </a:r>
            <a:r>
              <a:rPr lang="es-ES_tradnl" sz="1600" dirty="0" smtClean="0"/>
              <a:t> neutral </a:t>
            </a:r>
            <a:r>
              <a:rPr lang="es-ES_tradnl" sz="1600" dirty="0" err="1" smtClean="0"/>
              <a:t>approach</a:t>
            </a:r>
            <a:r>
              <a:rPr lang="es-ES_tradnl" sz="1600" dirty="0" smtClean="0"/>
              <a:t>.</a:t>
            </a:r>
          </a:p>
          <a:p>
            <a:pPr marL="825750" lvl="1" indent="-285750">
              <a:buFont typeface="Arial" panose="020B0604020202020204" pitchFamily="34" charset="0"/>
              <a:buChar char="•"/>
            </a:pPr>
            <a:endParaRPr lang="es-ES_tradnl" sz="1600" dirty="0" smtClean="0"/>
          </a:p>
          <a:p>
            <a:pPr marL="825750" lvl="1" indent="-285750">
              <a:buFont typeface="Arial" panose="020B0604020202020204" pitchFamily="34" charset="0"/>
              <a:buChar char="•"/>
            </a:pPr>
            <a:endParaRPr lang="es-ES_tradnl" sz="1600" dirty="0"/>
          </a:p>
          <a:p>
            <a:pPr marL="285750" indent="-285750">
              <a:buFont typeface="Arial" panose="020B0604020202020204" pitchFamily="34" charset="0"/>
              <a:buChar char="•"/>
            </a:pPr>
            <a:endParaRPr lang="es-ES_tradnl" sz="1600" i="1" dirty="0" smtClean="0"/>
          </a:p>
        </p:txBody>
      </p:sp>
    </p:spTree>
    <p:extLst>
      <p:ext uri="{BB962C8B-B14F-4D97-AF65-F5344CB8AC3E}">
        <p14:creationId xmlns:p14="http://schemas.microsoft.com/office/powerpoint/2010/main" val="12428486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smtClean="0"/>
              <a:t>THANK YOU FOR YOUR ATTENTION</a:t>
            </a:r>
            <a:endParaRPr lang="es-ES_tradnl" dirty="0"/>
          </a:p>
        </p:txBody>
      </p:sp>
    </p:spTree>
    <p:extLst>
      <p:ext uri="{BB962C8B-B14F-4D97-AF65-F5344CB8AC3E}">
        <p14:creationId xmlns:p14="http://schemas.microsoft.com/office/powerpoint/2010/main" val="2851520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19</a:t>
            </a:fld>
            <a:endParaRPr lang="es-ES"/>
          </a:p>
        </p:txBody>
      </p:sp>
      <p:sp>
        <p:nvSpPr>
          <p:cNvPr id="8" name="Título 7"/>
          <p:cNvSpPr>
            <a:spLocks noGrp="1"/>
          </p:cNvSpPr>
          <p:nvPr>
            <p:ph type="title"/>
          </p:nvPr>
        </p:nvSpPr>
        <p:spPr/>
        <p:txBody>
          <a:bodyPr/>
          <a:lstStyle/>
          <a:p>
            <a:r>
              <a:rPr lang="es-ES_tradnl" dirty="0" err="1" smtClean="0"/>
              <a:t>Electricity</a:t>
            </a:r>
            <a:r>
              <a:rPr lang="es-ES_tradnl" dirty="0" smtClean="0"/>
              <a:t> </a:t>
            </a:r>
            <a:r>
              <a:rPr lang="es-ES_tradnl" dirty="0" err="1" smtClean="0"/>
              <a:t>market</a:t>
            </a:r>
            <a:r>
              <a:rPr lang="es-ES_tradnl" dirty="0" smtClean="0"/>
              <a:t> </a:t>
            </a:r>
            <a:r>
              <a:rPr lang="es-ES_tradnl" dirty="0" err="1" smtClean="0"/>
              <a:t>reform</a:t>
            </a:r>
            <a:endParaRPr lang="es-ES_tradnl" dirty="0"/>
          </a:p>
        </p:txBody>
      </p:sp>
      <p:sp>
        <p:nvSpPr>
          <p:cNvPr id="10" name="Marcador de texto 9"/>
          <p:cNvSpPr>
            <a:spLocks noGrp="1"/>
          </p:cNvSpPr>
          <p:nvPr>
            <p:ph type="body" sz="quarter" idx="17"/>
          </p:nvPr>
        </p:nvSpPr>
        <p:spPr>
          <a:xfrm>
            <a:off x="129600" y="812467"/>
            <a:ext cx="11953328" cy="5640869"/>
          </a:xfrm>
        </p:spPr>
        <p:txBody>
          <a:bodyPr/>
          <a:lstStyle/>
          <a:p>
            <a:r>
              <a:rPr lang="en-US" sz="1600" dirty="0" smtClean="0"/>
              <a:t>The </a:t>
            </a:r>
            <a:r>
              <a:rPr lang="en-US" sz="1600" dirty="0">
                <a:hlinkClick r:id="rId3"/>
              </a:rPr>
              <a:t>Commission </a:t>
            </a:r>
            <a:r>
              <a:rPr lang="en-US" sz="1600" dirty="0" smtClean="0">
                <a:hlinkClick r:id="rId3"/>
              </a:rPr>
              <a:t>proposal to </a:t>
            </a:r>
            <a:r>
              <a:rPr lang="en-US" sz="1600" dirty="0">
                <a:hlinkClick r:id="rId3"/>
              </a:rPr>
              <a:t>revise the rules for electricity market </a:t>
            </a:r>
            <a:r>
              <a:rPr lang="en-US" sz="1600" dirty="0" smtClean="0">
                <a:hlinkClick r:id="rId3"/>
              </a:rPr>
              <a:t>design </a:t>
            </a:r>
            <a:r>
              <a:rPr lang="en-US" sz="1600" dirty="0" smtClean="0"/>
              <a:t>(March 2023), </a:t>
            </a:r>
            <a:r>
              <a:rPr lang="en-US" sz="1600" dirty="0" smtClean="0"/>
              <a:t>included changes </a:t>
            </a:r>
            <a:r>
              <a:rPr lang="en-US" sz="1600" dirty="0"/>
              <a:t>to the Electricity Regulation, the Electricity Directive, and the REMIT </a:t>
            </a:r>
            <a:r>
              <a:rPr lang="en-US" sz="1600" dirty="0" smtClean="0"/>
              <a:t>Regulation. </a:t>
            </a:r>
          </a:p>
          <a:p>
            <a:r>
              <a:rPr lang="en-US" sz="1600" u="sng" dirty="0" smtClean="0"/>
              <a:t>Aim of the proposal: </a:t>
            </a:r>
            <a:r>
              <a:rPr lang="en-US" sz="1600" dirty="0" smtClean="0"/>
              <a:t>make </a:t>
            </a:r>
            <a:r>
              <a:rPr lang="en-US" sz="1600" dirty="0"/>
              <a:t>the EU energy market more resilient and </a:t>
            </a:r>
            <a:r>
              <a:rPr lang="en-US" sz="1600" dirty="0" smtClean="0"/>
              <a:t>the </a:t>
            </a:r>
            <a:r>
              <a:rPr lang="en-US" sz="1600" dirty="0"/>
              <a:t>energy bills of European consumers and companies </a:t>
            </a:r>
            <a:r>
              <a:rPr lang="en-US" sz="1600" dirty="0" smtClean="0"/>
              <a:t>less dependent on the </a:t>
            </a:r>
            <a:r>
              <a:rPr lang="en-US" sz="1600" dirty="0"/>
              <a:t>short-term market price of </a:t>
            </a:r>
            <a:r>
              <a:rPr lang="en-US" sz="1600" dirty="0" smtClean="0"/>
              <a:t>electricity, by using </a:t>
            </a:r>
            <a:r>
              <a:rPr lang="en-US" sz="1600" dirty="0"/>
              <a:t>more long-term </a:t>
            </a:r>
            <a:r>
              <a:rPr lang="en-US" sz="1600" dirty="0" smtClean="0"/>
              <a:t>contracts </a:t>
            </a:r>
            <a:r>
              <a:rPr lang="en-US" sz="1600" dirty="0" smtClean="0"/>
              <a:t>(power </a:t>
            </a:r>
            <a:r>
              <a:rPr lang="en-US" sz="1600" dirty="0"/>
              <a:t>purchase </a:t>
            </a:r>
            <a:r>
              <a:rPr lang="en-US" sz="1600" dirty="0" smtClean="0"/>
              <a:t>agreements) </a:t>
            </a:r>
            <a:r>
              <a:rPr lang="en-US" sz="1600" dirty="0"/>
              <a:t>and </a:t>
            </a:r>
            <a:r>
              <a:rPr lang="en-US" sz="1600" dirty="0" smtClean="0"/>
              <a:t>supporting investment via two-way </a:t>
            </a:r>
            <a:r>
              <a:rPr lang="en-US" sz="1600" dirty="0"/>
              <a:t>contracts for </a:t>
            </a:r>
            <a:r>
              <a:rPr lang="en-US" sz="1600" dirty="0" smtClean="0"/>
              <a:t>difference. This will better </a:t>
            </a:r>
            <a:r>
              <a:rPr lang="en-US" sz="1600" dirty="0"/>
              <a:t>protect consumers, accelerate the deployment and </a:t>
            </a:r>
            <a:r>
              <a:rPr lang="en-US" sz="1600" dirty="0" smtClean="0"/>
              <a:t>integration </a:t>
            </a:r>
            <a:r>
              <a:rPr lang="en-US" sz="1600" dirty="0"/>
              <a:t>of renewables in the energy system, </a:t>
            </a:r>
            <a:r>
              <a:rPr lang="en-US" sz="1600" dirty="0" smtClean="0"/>
              <a:t>enhance </a:t>
            </a:r>
            <a:r>
              <a:rPr lang="en-US" sz="1600" dirty="0"/>
              <a:t>protection against market </a:t>
            </a:r>
            <a:r>
              <a:rPr lang="en-US" sz="1600" dirty="0" smtClean="0"/>
              <a:t>manipulation </a:t>
            </a:r>
            <a:r>
              <a:rPr lang="en-US" sz="1600" dirty="0"/>
              <a:t>and </a:t>
            </a:r>
            <a:r>
              <a:rPr lang="en-US" sz="1600" dirty="0" smtClean="0"/>
              <a:t>increase the predictability </a:t>
            </a:r>
            <a:r>
              <a:rPr lang="en-US" sz="1600" dirty="0"/>
              <a:t>of the cost of </a:t>
            </a:r>
            <a:r>
              <a:rPr lang="en-US" sz="1600" dirty="0" smtClean="0"/>
              <a:t>energy.</a:t>
            </a:r>
            <a:endParaRPr lang="es-ES_tradnl" sz="1600" dirty="0"/>
          </a:p>
          <a:p>
            <a:r>
              <a:rPr lang="en-US" sz="1600" u="sng" dirty="0" smtClean="0"/>
              <a:t>EP-IPOL </a:t>
            </a:r>
            <a:r>
              <a:rPr lang="en-US" sz="1600" u="sng" dirty="0" smtClean="0">
                <a:hlinkClick r:id="rId4"/>
              </a:rPr>
              <a:t>Assessment</a:t>
            </a:r>
            <a:r>
              <a:rPr lang="en-US" sz="1600" u="sng" dirty="0" smtClean="0"/>
              <a:t>:</a:t>
            </a:r>
            <a:r>
              <a:rPr lang="en-US" sz="1600" dirty="0" smtClean="0"/>
              <a:t> </a:t>
            </a:r>
            <a:r>
              <a:rPr lang="en-US" sz="1600" dirty="0" smtClean="0"/>
              <a:t>the </a:t>
            </a:r>
            <a:r>
              <a:rPr lang="en-US" sz="1600" dirty="0"/>
              <a:t>energy crisis </a:t>
            </a:r>
            <a:r>
              <a:rPr lang="en-US" sz="1600" dirty="0" smtClean="0"/>
              <a:t>showed </a:t>
            </a:r>
            <a:r>
              <a:rPr lang="en-US" sz="1600" dirty="0" smtClean="0"/>
              <a:t>that </a:t>
            </a:r>
            <a:r>
              <a:rPr lang="en-US" sz="1600" dirty="0" smtClean="0"/>
              <a:t>the electricity </a:t>
            </a:r>
            <a:r>
              <a:rPr lang="en-US" sz="1600" dirty="0"/>
              <a:t>market continued to function </a:t>
            </a:r>
            <a:r>
              <a:rPr lang="en-US" sz="1600" dirty="0" smtClean="0"/>
              <a:t>well </a:t>
            </a:r>
            <a:r>
              <a:rPr lang="en-US" sz="1600" dirty="0"/>
              <a:t>from an operational standpoint. </a:t>
            </a:r>
            <a:r>
              <a:rPr lang="en-US" sz="1600" dirty="0" smtClean="0"/>
              <a:t>From </a:t>
            </a:r>
            <a:r>
              <a:rPr lang="en-US" sz="1600" dirty="0"/>
              <a:t>a fairness perspective, the size of the </a:t>
            </a:r>
            <a:r>
              <a:rPr lang="en-US" sz="1600" dirty="0" smtClean="0"/>
              <a:t>shock particularly hurt </a:t>
            </a:r>
            <a:r>
              <a:rPr lang="en-US" sz="1600" dirty="0"/>
              <a:t>consumers </a:t>
            </a:r>
            <a:r>
              <a:rPr lang="en-US" sz="1600" dirty="0" smtClean="0"/>
              <a:t>who </a:t>
            </a:r>
            <a:r>
              <a:rPr lang="en-US" sz="1600" dirty="0"/>
              <a:t>were </a:t>
            </a:r>
            <a:r>
              <a:rPr lang="en-US" sz="1600" dirty="0" smtClean="0"/>
              <a:t>not hedged </a:t>
            </a:r>
            <a:r>
              <a:rPr lang="en-US" sz="1600" dirty="0"/>
              <a:t>against price </a:t>
            </a:r>
            <a:r>
              <a:rPr lang="en-US" sz="1600" dirty="0" smtClean="0"/>
              <a:t>fluctuations. On investment incentives, the current system failed to develop sufficient generation </a:t>
            </a:r>
            <a:r>
              <a:rPr lang="en-US" sz="1600" dirty="0"/>
              <a:t>capacity, </a:t>
            </a:r>
            <a:r>
              <a:rPr lang="en-US" sz="1600" dirty="0" smtClean="0"/>
              <a:t>sufficient interconnection</a:t>
            </a:r>
            <a:r>
              <a:rPr lang="en-US" sz="1600" dirty="0"/>
              <a:t>, </a:t>
            </a:r>
            <a:r>
              <a:rPr lang="en-US" sz="1600" dirty="0" smtClean="0"/>
              <a:t>and sufficient maintenance</a:t>
            </a:r>
            <a:r>
              <a:rPr lang="en-US" sz="1600" dirty="0"/>
              <a:t>, </a:t>
            </a:r>
            <a:r>
              <a:rPr lang="en-US" sz="1600" dirty="0" smtClean="0"/>
              <a:t>relying in excess on </a:t>
            </a:r>
            <a:r>
              <a:rPr lang="en-US" sz="1600" dirty="0"/>
              <a:t>individual fuel supplies</a:t>
            </a:r>
            <a:r>
              <a:rPr lang="en-US" sz="1600" dirty="0" smtClean="0"/>
              <a:t>.</a:t>
            </a:r>
          </a:p>
          <a:p>
            <a:r>
              <a:rPr lang="en-US" sz="1600" dirty="0" smtClean="0"/>
              <a:t>The </a:t>
            </a:r>
            <a:r>
              <a:rPr lang="en-US" sz="1600" dirty="0"/>
              <a:t>European Commission </a:t>
            </a:r>
            <a:r>
              <a:rPr lang="en-US" sz="1600" dirty="0" smtClean="0"/>
              <a:t>proposal is a </a:t>
            </a:r>
            <a:r>
              <a:rPr lang="en-US" sz="1600" dirty="0"/>
              <a:t>fine-tuning of existing </a:t>
            </a:r>
            <a:r>
              <a:rPr lang="en-US" sz="1600" dirty="0" smtClean="0"/>
              <a:t>market </a:t>
            </a:r>
            <a:r>
              <a:rPr lang="en-US" sz="1600" dirty="0" smtClean="0"/>
              <a:t>instruments, including: </a:t>
            </a:r>
            <a:r>
              <a:rPr lang="en-US" sz="1600" dirty="0" smtClean="0"/>
              <a:t>hedging obligations for </a:t>
            </a:r>
            <a:r>
              <a:rPr lang="en-US" sz="1600" dirty="0" err="1" smtClean="0"/>
              <a:t>CfD</a:t>
            </a:r>
            <a:r>
              <a:rPr lang="en-US" sz="1600" dirty="0" smtClean="0"/>
              <a:t>, an </a:t>
            </a:r>
            <a:r>
              <a:rPr lang="en-US" sz="1600" dirty="0"/>
              <a:t>intervention framework for future price crises, </a:t>
            </a:r>
            <a:r>
              <a:rPr lang="en-US" sz="1600" dirty="0" smtClean="0"/>
              <a:t>additional peak </a:t>
            </a:r>
            <a:r>
              <a:rPr lang="en-US" sz="1600" dirty="0"/>
              <a:t>shaving (reducing consumption during </a:t>
            </a:r>
            <a:r>
              <a:rPr lang="en-US" sz="1600" dirty="0" smtClean="0"/>
              <a:t>hours </a:t>
            </a:r>
            <a:r>
              <a:rPr lang="en-US" sz="1600" dirty="0"/>
              <a:t>of high demand), and </a:t>
            </a:r>
            <a:r>
              <a:rPr lang="en-US" sz="1600" dirty="0" smtClean="0"/>
              <a:t>energy sharing</a:t>
            </a:r>
            <a:r>
              <a:rPr lang="en-US" sz="1600" dirty="0"/>
              <a:t>. </a:t>
            </a:r>
            <a:endParaRPr lang="en-US" sz="1600" dirty="0" smtClean="0"/>
          </a:p>
          <a:p>
            <a:r>
              <a:rPr lang="en-US" sz="1600" dirty="0" smtClean="0"/>
              <a:t>Recommendations </a:t>
            </a:r>
            <a:r>
              <a:rPr lang="en-US" sz="1600" dirty="0"/>
              <a:t>for the </a:t>
            </a:r>
            <a:r>
              <a:rPr lang="en-US" sz="1600" dirty="0" smtClean="0"/>
              <a:t>co-legislators: (1</a:t>
            </a:r>
            <a:r>
              <a:rPr lang="en-US" sz="1600" dirty="0" smtClean="0"/>
              <a:t>) the protection to </a:t>
            </a:r>
            <a:r>
              <a:rPr lang="en-US" sz="1600" dirty="0"/>
              <a:t>customers against future price increases should not interfere with </a:t>
            </a:r>
            <a:r>
              <a:rPr lang="en-US" sz="1600" dirty="0" smtClean="0"/>
              <a:t>short-term price incentives; (2) long-term </a:t>
            </a:r>
            <a:r>
              <a:rPr lang="en-US" sz="1600" dirty="0"/>
              <a:t>contracts (</a:t>
            </a:r>
            <a:r>
              <a:rPr lang="en-US" sz="1600" dirty="0" err="1" smtClean="0"/>
              <a:t>CfD</a:t>
            </a:r>
            <a:r>
              <a:rPr lang="en-US" sz="1600" dirty="0" smtClean="0"/>
              <a:t>) to </a:t>
            </a:r>
            <a:r>
              <a:rPr lang="en-US" sz="1600" dirty="0"/>
              <a:t>encourage deployment of </a:t>
            </a:r>
            <a:r>
              <a:rPr lang="en-US" sz="1600" dirty="0" smtClean="0"/>
              <a:t>low-carbon generation </a:t>
            </a:r>
            <a:r>
              <a:rPr lang="en-US" sz="1600" dirty="0"/>
              <a:t>should be designed in a way to preserve short-term, </a:t>
            </a:r>
            <a:r>
              <a:rPr lang="en-US" sz="1600" dirty="0" smtClean="0"/>
              <a:t>operational efficiencies; (3) avoid excessive tinkering with </a:t>
            </a:r>
            <a:r>
              <a:rPr lang="en-US" sz="1600" dirty="0"/>
              <a:t>incentives for </a:t>
            </a:r>
            <a:r>
              <a:rPr lang="en-US" sz="1600" dirty="0" smtClean="0"/>
              <a:t>flexibility; the </a:t>
            </a:r>
            <a:r>
              <a:rPr lang="en-US" sz="1600" dirty="0"/>
              <a:t>existing mechanisms for balancing </a:t>
            </a:r>
            <a:r>
              <a:rPr lang="en-US" sz="1600" dirty="0" smtClean="0"/>
              <a:t>short-term power </a:t>
            </a:r>
            <a:r>
              <a:rPr lang="en-US" sz="1600" dirty="0"/>
              <a:t>markets already work well. </a:t>
            </a:r>
            <a:r>
              <a:rPr lang="en-US" sz="1600" dirty="0" smtClean="0"/>
              <a:t>But: Given the need to </a:t>
            </a:r>
            <a:r>
              <a:rPr lang="en-US" sz="1600" dirty="0"/>
              <a:t>adapt power markets </a:t>
            </a:r>
            <a:r>
              <a:rPr lang="en-US" sz="1600" dirty="0" smtClean="0"/>
              <a:t>to the changes </a:t>
            </a:r>
            <a:r>
              <a:rPr lang="en-US" sz="1600" dirty="0"/>
              <a:t>brought on by the energy </a:t>
            </a:r>
            <a:r>
              <a:rPr lang="en-US" sz="1600" dirty="0" smtClean="0"/>
              <a:t>transition, </a:t>
            </a:r>
            <a:r>
              <a:rPr lang="en-US" sz="1600" dirty="0" smtClean="0"/>
              <a:t>a </a:t>
            </a:r>
            <a:r>
              <a:rPr lang="en-US" sz="1600" dirty="0"/>
              <a:t>more fundamental rethink of Europe’s electricity market </a:t>
            </a:r>
            <a:r>
              <a:rPr lang="en-US" sz="1600" dirty="0" smtClean="0"/>
              <a:t>will be </a:t>
            </a:r>
            <a:r>
              <a:rPr lang="en-US" sz="1600" dirty="0"/>
              <a:t>required as the energy transition progresses. </a:t>
            </a:r>
            <a:endParaRPr lang="en-US" sz="1600" dirty="0" smtClean="0"/>
          </a:p>
          <a:p>
            <a:r>
              <a:rPr lang="en-US" sz="1600" dirty="0" smtClean="0"/>
              <a:t>After discussion by co-legislators, the </a:t>
            </a:r>
            <a:r>
              <a:rPr lang="en-US" sz="1600" dirty="0" err="1" smtClean="0"/>
              <a:t>interinstitutional</a:t>
            </a:r>
            <a:r>
              <a:rPr lang="en-US" sz="1600" dirty="0" smtClean="0"/>
              <a:t> negotiations ended 14 Dec 2023. The reform </a:t>
            </a:r>
            <a:r>
              <a:rPr lang="en-US" sz="1600" dirty="0" smtClean="0">
                <a:hlinkClick r:id="rId5"/>
              </a:rPr>
              <a:t>entered into force on 16 July 2024</a:t>
            </a:r>
            <a:r>
              <a:rPr lang="en-US" sz="1600" dirty="0" smtClean="0"/>
              <a:t>. </a:t>
            </a:r>
            <a:endParaRPr lang="en-US" sz="1600" dirty="0" smtClean="0"/>
          </a:p>
          <a:p>
            <a:endParaRPr lang="en-US" sz="1600" dirty="0"/>
          </a:p>
        </p:txBody>
      </p:sp>
    </p:spTree>
    <p:extLst>
      <p:ext uri="{BB962C8B-B14F-4D97-AF65-F5344CB8AC3E}">
        <p14:creationId xmlns:p14="http://schemas.microsoft.com/office/powerpoint/2010/main" val="42718307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2" name="Marcador de texto 1"/>
          <p:cNvSpPr>
            <a:spLocks noGrp="1"/>
          </p:cNvSpPr>
          <p:nvPr>
            <p:ph type="body" sz="quarter" idx="10"/>
          </p:nvPr>
        </p:nvSpPr>
        <p:spPr>
          <a:xfrm>
            <a:off x="4120185" y="2205833"/>
            <a:ext cx="7808463" cy="3023368"/>
          </a:xfrm>
        </p:spPr>
        <p:txBody>
          <a:bodyPr/>
          <a:lstStyle/>
          <a:p>
            <a:pPr marL="0" indent="0">
              <a:buNone/>
            </a:pPr>
            <a:r>
              <a:rPr lang="es-ES_tradnl" sz="2000" dirty="0" err="1" smtClean="0">
                <a:solidFill>
                  <a:prstClr val="black"/>
                </a:solidFill>
              </a:rPr>
              <a:t>The</a:t>
            </a:r>
            <a:r>
              <a:rPr lang="es-ES_tradnl" sz="2000" dirty="0" smtClean="0">
                <a:solidFill>
                  <a:prstClr val="black"/>
                </a:solidFill>
              </a:rPr>
              <a:t> EGD as a </a:t>
            </a:r>
            <a:r>
              <a:rPr lang="es-ES_tradnl" sz="2000" dirty="0" err="1" smtClean="0">
                <a:solidFill>
                  <a:prstClr val="black"/>
                </a:solidFill>
              </a:rPr>
              <a:t>priority</a:t>
            </a:r>
            <a:r>
              <a:rPr lang="es-ES_tradnl" sz="2000" dirty="0" smtClean="0">
                <a:solidFill>
                  <a:prstClr val="black"/>
                </a:solidFill>
              </a:rPr>
              <a:t> of </a:t>
            </a:r>
            <a:r>
              <a:rPr lang="es-ES_tradnl" sz="2000" dirty="0" smtClean="0">
                <a:solidFill>
                  <a:prstClr val="black"/>
                </a:solidFill>
              </a:rPr>
              <a:t>VDL </a:t>
            </a:r>
            <a:r>
              <a:rPr lang="es-ES_tradnl" sz="2000" dirty="0" smtClean="0">
                <a:solidFill>
                  <a:prstClr val="black"/>
                </a:solidFill>
              </a:rPr>
              <a:t>Commission </a:t>
            </a:r>
            <a:r>
              <a:rPr lang="es-ES_tradnl" sz="2000" dirty="0" smtClean="0">
                <a:solidFill>
                  <a:prstClr val="black"/>
                </a:solidFill>
              </a:rPr>
              <a:t>(</a:t>
            </a:r>
            <a:r>
              <a:rPr lang="es-ES_tradnl" sz="2000" dirty="0" smtClean="0">
                <a:solidFill>
                  <a:prstClr val="black"/>
                </a:solidFill>
              </a:rPr>
              <a:t>2019-2024) </a:t>
            </a:r>
          </a:p>
          <a:p>
            <a:pPr marL="0" indent="0">
              <a:buNone/>
            </a:pPr>
            <a:r>
              <a:rPr lang="es-ES_tradnl" sz="2000" dirty="0" err="1" smtClean="0">
                <a:solidFill>
                  <a:prstClr val="black"/>
                </a:solidFill>
              </a:rPr>
              <a:t>Three</a:t>
            </a:r>
            <a:r>
              <a:rPr lang="es-ES_tradnl" sz="2000" dirty="0" smtClean="0">
                <a:solidFill>
                  <a:prstClr val="black"/>
                </a:solidFill>
              </a:rPr>
              <a:t> </a:t>
            </a:r>
            <a:r>
              <a:rPr lang="es-ES_tradnl" sz="2000" dirty="0" smtClean="0">
                <a:solidFill>
                  <a:prstClr val="black"/>
                </a:solidFill>
              </a:rPr>
              <a:t>shocks in</a:t>
            </a:r>
            <a:r>
              <a:rPr lang="es-ES_tradnl" sz="2000" dirty="0" smtClean="0">
                <a:solidFill>
                  <a:prstClr val="black"/>
                </a:solidFill>
              </a:rPr>
              <a:t> 2019-2024 </a:t>
            </a:r>
            <a:r>
              <a:rPr lang="es-ES_tradnl" sz="2000" dirty="0" smtClean="0">
                <a:solidFill>
                  <a:prstClr val="black"/>
                </a:solidFill>
              </a:rPr>
              <a:t>&amp; </a:t>
            </a:r>
            <a:r>
              <a:rPr lang="es-ES_tradnl" sz="2000" dirty="0" err="1" smtClean="0">
                <a:solidFill>
                  <a:prstClr val="black"/>
                </a:solidFill>
              </a:rPr>
              <a:t>their</a:t>
            </a:r>
            <a:r>
              <a:rPr lang="es-ES_tradnl" sz="2000" dirty="0" smtClean="0">
                <a:solidFill>
                  <a:prstClr val="black"/>
                </a:solidFill>
              </a:rPr>
              <a:t> </a:t>
            </a:r>
            <a:r>
              <a:rPr lang="es-ES_tradnl" sz="2000" dirty="0" err="1" smtClean="0">
                <a:solidFill>
                  <a:prstClr val="black"/>
                </a:solidFill>
              </a:rPr>
              <a:t>impact</a:t>
            </a:r>
            <a:r>
              <a:rPr lang="es-ES_tradnl" sz="2000" dirty="0" smtClean="0">
                <a:solidFill>
                  <a:prstClr val="black"/>
                </a:solidFill>
              </a:rPr>
              <a:t> </a:t>
            </a:r>
            <a:r>
              <a:rPr lang="es-ES_tradnl" sz="2000" dirty="0" err="1" smtClean="0">
                <a:solidFill>
                  <a:prstClr val="black"/>
                </a:solidFill>
              </a:rPr>
              <a:t>on</a:t>
            </a:r>
            <a:r>
              <a:rPr lang="es-ES_tradnl" sz="2000" dirty="0" smtClean="0">
                <a:solidFill>
                  <a:prstClr val="black"/>
                </a:solidFill>
              </a:rPr>
              <a:t> EU </a:t>
            </a:r>
            <a:r>
              <a:rPr lang="es-ES_tradnl" sz="2000" dirty="0" err="1" smtClean="0">
                <a:solidFill>
                  <a:prstClr val="black"/>
                </a:solidFill>
              </a:rPr>
              <a:t>policies</a:t>
            </a:r>
            <a:endParaRPr lang="es-ES_tradnl" sz="2000" dirty="0" smtClean="0">
              <a:solidFill>
                <a:prstClr val="black"/>
              </a:solidFill>
            </a:endParaRP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a:t>
            </a:r>
            <a:r>
              <a:rPr lang="es-ES_tradnl" sz="2000" dirty="0" smtClean="0">
                <a:solidFill>
                  <a:prstClr val="black"/>
                </a:solidFill>
              </a:rPr>
              <a:t>COVID </a:t>
            </a:r>
            <a:r>
              <a:rPr lang="es-ES_tradnl" sz="2000" dirty="0" err="1" smtClean="0">
                <a:solidFill>
                  <a:prstClr val="black"/>
                </a:solidFill>
              </a:rPr>
              <a:t>Pandemic</a:t>
            </a:r>
            <a:endParaRPr lang="es-ES_tradnl" sz="2000" dirty="0" smtClean="0">
              <a:solidFill>
                <a:prstClr val="black"/>
              </a:solidFill>
            </a:endParaRP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war</a:t>
            </a:r>
            <a:r>
              <a:rPr lang="es-ES_tradnl" sz="2000" dirty="0" smtClean="0">
                <a:solidFill>
                  <a:prstClr val="black"/>
                </a:solidFill>
              </a:rPr>
              <a:t> in </a:t>
            </a:r>
            <a:r>
              <a:rPr lang="es-ES_tradnl" sz="2000" dirty="0" err="1" smtClean="0">
                <a:solidFill>
                  <a:prstClr val="black"/>
                </a:solidFill>
              </a:rPr>
              <a:t>Ukraine</a:t>
            </a:r>
            <a:r>
              <a:rPr lang="es-ES_tradnl" sz="2000" dirty="0" smtClean="0">
                <a:solidFill>
                  <a:prstClr val="black"/>
                </a:solidFill>
              </a:rPr>
              <a:t> and </a:t>
            </a: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energy</a:t>
            </a:r>
            <a:r>
              <a:rPr lang="es-ES_tradnl" sz="2000" dirty="0" smtClean="0">
                <a:solidFill>
                  <a:prstClr val="black"/>
                </a:solidFill>
              </a:rPr>
              <a:t> crisis</a:t>
            </a: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a:t>
            </a:r>
            <a:r>
              <a:rPr lang="es-ES_tradnl" sz="2000" dirty="0" smtClean="0">
                <a:solidFill>
                  <a:prstClr val="black"/>
                </a:solidFill>
              </a:rPr>
              <a:t>IRA &amp; global </a:t>
            </a:r>
            <a:r>
              <a:rPr lang="es-ES_tradnl" sz="2000" dirty="0" err="1" smtClean="0">
                <a:solidFill>
                  <a:prstClr val="black"/>
                </a:solidFill>
              </a:rPr>
              <a:t>fragmentation</a:t>
            </a:r>
            <a:endParaRPr lang="es-ES_tradnl" sz="2000" dirty="0" smtClean="0">
              <a:solidFill>
                <a:prstClr val="black"/>
              </a:solidFill>
            </a:endParaRPr>
          </a:p>
          <a:p>
            <a:pPr marL="0" indent="0">
              <a:buNone/>
            </a:pP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Letta</a:t>
            </a:r>
            <a:r>
              <a:rPr lang="es-ES_tradnl" sz="2000" dirty="0" smtClean="0">
                <a:solidFill>
                  <a:prstClr val="black"/>
                </a:solidFill>
              </a:rPr>
              <a:t> &amp; </a:t>
            </a:r>
            <a:r>
              <a:rPr lang="es-ES_tradnl" sz="2000" dirty="0" err="1" smtClean="0">
                <a:solidFill>
                  <a:prstClr val="black"/>
                </a:solidFill>
              </a:rPr>
              <a:t>Draghi</a:t>
            </a:r>
            <a:r>
              <a:rPr lang="es-ES_tradnl" sz="2000" dirty="0" smtClean="0">
                <a:solidFill>
                  <a:prstClr val="black"/>
                </a:solidFill>
              </a:rPr>
              <a:t> </a:t>
            </a:r>
            <a:r>
              <a:rPr lang="es-ES_tradnl" sz="2000" dirty="0" err="1" smtClean="0">
                <a:solidFill>
                  <a:prstClr val="black"/>
                </a:solidFill>
              </a:rPr>
              <a:t>Reports</a:t>
            </a:r>
            <a:endParaRPr lang="es-ES_tradnl" sz="2000" dirty="0" smtClean="0">
              <a:solidFill>
                <a:prstClr val="black"/>
              </a:solidFill>
            </a:endParaRPr>
          </a:p>
          <a:p>
            <a:pPr marL="0" indent="0">
              <a:buNone/>
            </a:pPr>
            <a:r>
              <a:rPr lang="es-ES_tradnl" sz="2000" dirty="0" err="1" smtClean="0">
                <a:solidFill>
                  <a:prstClr val="black"/>
                </a:solidFill>
              </a:rPr>
              <a:t>The</a:t>
            </a:r>
            <a:r>
              <a:rPr lang="es-ES_tradnl" sz="2000" dirty="0" smtClean="0">
                <a:solidFill>
                  <a:prstClr val="black"/>
                </a:solidFill>
              </a:rPr>
              <a:t> CID </a:t>
            </a:r>
            <a:r>
              <a:rPr lang="es-ES_tradnl" sz="2000" dirty="0" smtClean="0">
                <a:solidFill>
                  <a:prstClr val="black"/>
                </a:solidFill>
              </a:rPr>
              <a:t>as a </a:t>
            </a:r>
            <a:r>
              <a:rPr lang="es-ES_tradnl" sz="2000" dirty="0" err="1" smtClean="0">
                <a:solidFill>
                  <a:prstClr val="black"/>
                </a:solidFill>
              </a:rPr>
              <a:t>priority</a:t>
            </a:r>
            <a:r>
              <a:rPr lang="es-ES_tradnl" sz="2000" dirty="0" smtClean="0"/>
              <a:t> of </a:t>
            </a:r>
            <a:r>
              <a:rPr lang="es-ES_tradnl" sz="2000" dirty="0" err="1" smtClean="0"/>
              <a:t>the</a:t>
            </a:r>
            <a:r>
              <a:rPr lang="es-ES_tradnl" sz="2000" dirty="0" smtClean="0"/>
              <a:t> new </a:t>
            </a:r>
            <a:r>
              <a:rPr lang="es-ES_tradnl" sz="2000" dirty="0" smtClean="0"/>
              <a:t>VDL </a:t>
            </a:r>
            <a:r>
              <a:rPr lang="es-ES_tradnl" sz="2000" dirty="0" smtClean="0"/>
              <a:t>Commission </a:t>
            </a:r>
            <a:r>
              <a:rPr lang="es-ES_tradnl" sz="2000" dirty="0" smtClean="0"/>
              <a:t>(</a:t>
            </a:r>
            <a:r>
              <a:rPr lang="es-ES_tradnl" sz="2000" dirty="0" smtClean="0"/>
              <a:t>2024-2029)</a:t>
            </a:r>
            <a:endParaRPr lang="es-ES_tradnl" sz="2000" dirty="0"/>
          </a:p>
        </p:txBody>
      </p:sp>
      <p:sp>
        <p:nvSpPr>
          <p:cNvPr id="5" name="Título 4"/>
          <p:cNvSpPr>
            <a:spLocks noGrp="1"/>
          </p:cNvSpPr>
          <p:nvPr>
            <p:ph type="title"/>
          </p:nvPr>
        </p:nvSpPr>
        <p:spPr/>
        <p:txBody>
          <a:bodyPr/>
          <a:lstStyle/>
          <a:p>
            <a:endParaRPr lang="es-ES_tradnl"/>
          </a:p>
        </p:txBody>
      </p:sp>
      <p:sp>
        <p:nvSpPr>
          <p:cNvPr id="6" name="Marcador de texto 5"/>
          <p:cNvSpPr>
            <a:spLocks noGrp="1"/>
          </p:cNvSpPr>
          <p:nvPr>
            <p:ph type="body" sz="quarter" idx="11"/>
          </p:nvPr>
        </p:nvSpPr>
        <p:spPr/>
        <p:txBody>
          <a:bodyPr/>
          <a:lstStyle/>
          <a:p>
            <a:r>
              <a:rPr lang="es-ES_tradnl" dirty="0" smtClean="0"/>
              <a:t>INSTITUTIONAL AND EUROPEAN RELATIONS AND TRANSPARENCY</a:t>
            </a:r>
            <a:endParaRPr lang="es-ES_tradnl" dirty="0"/>
          </a:p>
        </p:txBody>
      </p:sp>
    </p:spTree>
    <p:extLst>
      <p:ext uri="{BB962C8B-B14F-4D97-AF65-F5344CB8AC3E}">
        <p14:creationId xmlns:p14="http://schemas.microsoft.com/office/powerpoint/2010/main" val="12995502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4"/>
          </p:nvPr>
        </p:nvSpPr>
        <p:spPr/>
        <p:txBody>
          <a:bodyPr/>
          <a:lstStyle/>
          <a:p>
            <a:fld id="{A58C8573-A6E0-47AA-817A-34AF5765DF85}" type="slidenum">
              <a:rPr lang="es-ES" smtClean="0"/>
              <a:pPr/>
              <a:t>3</a:t>
            </a:fld>
            <a:endParaRPr lang="es-ES"/>
          </a:p>
        </p:txBody>
      </p:sp>
      <p:sp>
        <p:nvSpPr>
          <p:cNvPr id="7" name="Título 6"/>
          <p:cNvSpPr>
            <a:spLocks noGrp="1"/>
          </p:cNvSpPr>
          <p:nvPr>
            <p:ph type="title"/>
          </p:nvPr>
        </p:nvSpPr>
        <p:spPr>
          <a:xfrm>
            <a:off x="292326" y="140279"/>
            <a:ext cx="10700217" cy="348611"/>
          </a:xfrm>
        </p:spPr>
        <p:txBody>
          <a:bodyPr/>
          <a:lstStyle/>
          <a:p>
            <a:r>
              <a:rPr lang="es-ES_tradnl" dirty="0" err="1" smtClean="0"/>
              <a:t>The</a:t>
            </a:r>
            <a:r>
              <a:rPr lang="es-ES_tradnl" dirty="0" smtClean="0"/>
              <a:t> </a:t>
            </a:r>
            <a:r>
              <a:rPr lang="es-ES_tradnl" dirty="0" err="1" smtClean="0"/>
              <a:t>priorities</a:t>
            </a:r>
            <a:r>
              <a:rPr lang="es-ES_tradnl" dirty="0" smtClean="0"/>
              <a:t> of </a:t>
            </a:r>
            <a:r>
              <a:rPr lang="es-ES_tradnl" dirty="0" err="1" smtClean="0"/>
              <a:t>the</a:t>
            </a:r>
            <a:r>
              <a:rPr lang="es-ES_tradnl" dirty="0" smtClean="0"/>
              <a:t> </a:t>
            </a:r>
            <a:r>
              <a:rPr lang="es-ES_tradnl" dirty="0" err="1" smtClean="0"/>
              <a:t>vdl</a:t>
            </a:r>
            <a:r>
              <a:rPr lang="es-ES_tradnl" dirty="0" smtClean="0"/>
              <a:t> Commission  2019-2024</a:t>
            </a:r>
            <a:endParaRPr lang="es-ES_tradnl" dirty="0"/>
          </a:p>
        </p:txBody>
      </p:sp>
      <p:sp>
        <p:nvSpPr>
          <p:cNvPr id="9" name="Marcador de contenido 8"/>
          <p:cNvSpPr>
            <a:spLocks noGrp="1"/>
          </p:cNvSpPr>
          <p:nvPr>
            <p:ph sz="quarter" idx="17"/>
          </p:nvPr>
        </p:nvSpPr>
        <p:spPr>
          <a:xfrm>
            <a:off x="292326" y="749132"/>
            <a:ext cx="5659658" cy="5730753"/>
          </a:xfrm>
        </p:spPr>
        <p:txBody>
          <a:bodyPr/>
          <a:lstStyle/>
          <a:p>
            <a:r>
              <a:rPr lang="en-US" sz="1600" dirty="0" smtClean="0">
                <a:hlinkClick r:id="rId2"/>
              </a:rPr>
              <a:t>Political </a:t>
            </a:r>
            <a:r>
              <a:rPr lang="en-US" sz="1600" dirty="0" smtClean="0">
                <a:hlinkClick r:id="rId2"/>
              </a:rPr>
              <a:t>Guidelines </a:t>
            </a:r>
            <a:r>
              <a:rPr lang="en-US" sz="1600" dirty="0" smtClean="0">
                <a:hlinkClick r:id="rId2"/>
              </a:rPr>
              <a:t>of the VDL Commission 2019-2024 </a:t>
            </a:r>
            <a:r>
              <a:rPr lang="en-US" sz="1600" dirty="0" smtClean="0">
                <a:hlinkClick r:id="rId2"/>
              </a:rPr>
              <a:t>(VDL 1.0) </a:t>
            </a:r>
            <a:r>
              <a:rPr lang="en-US" sz="1600" dirty="0" smtClean="0"/>
              <a:t>(July 2019)</a:t>
            </a:r>
            <a:endParaRPr lang="es-ES_tradnl" sz="1600" dirty="0" smtClean="0"/>
          </a:p>
          <a:p>
            <a:pPr marL="285750" indent="-285750">
              <a:buFont typeface="Arial" panose="020B0604020202020204" pitchFamily="34" charset="0"/>
              <a:buChar char="•"/>
            </a:pPr>
            <a:r>
              <a:rPr lang="es-ES_tradnl" sz="1600" dirty="0" err="1" smtClean="0"/>
              <a:t>Challenges</a:t>
            </a:r>
            <a:r>
              <a:rPr lang="es-ES_tradnl" sz="1600" dirty="0" smtClean="0"/>
              <a:t> </a:t>
            </a:r>
            <a:r>
              <a:rPr lang="es-ES_tradnl" sz="1600" dirty="0" err="1" smtClean="0"/>
              <a:t>facing</a:t>
            </a:r>
            <a:r>
              <a:rPr lang="es-ES_tradnl" sz="1600" dirty="0" smtClean="0"/>
              <a:t> </a:t>
            </a:r>
            <a:r>
              <a:rPr lang="es-ES_tradnl" sz="1600" dirty="0" err="1" smtClean="0"/>
              <a:t>the</a:t>
            </a:r>
            <a:r>
              <a:rPr lang="es-ES_tradnl" sz="1600" dirty="0" smtClean="0"/>
              <a:t> EU </a:t>
            </a:r>
            <a:r>
              <a:rPr lang="es-ES_tradnl" sz="1600" dirty="0" err="1" smtClean="0"/>
              <a:t>were</a:t>
            </a:r>
            <a:r>
              <a:rPr lang="es-ES_tradnl" sz="1600" dirty="0" smtClean="0"/>
              <a:t> </a:t>
            </a:r>
            <a:r>
              <a:rPr lang="es-ES_tradnl" sz="1600" dirty="0" err="1" smtClean="0"/>
              <a:t>identified</a:t>
            </a:r>
            <a:r>
              <a:rPr lang="es-ES_tradnl" sz="1600" dirty="0" smtClean="0"/>
              <a:t> as </a:t>
            </a:r>
            <a:r>
              <a:rPr lang="es-ES_tradnl" sz="1600" dirty="0" err="1" smtClean="0"/>
              <a:t>related</a:t>
            </a:r>
            <a:r>
              <a:rPr lang="es-ES_tradnl" sz="1600" dirty="0" smtClean="0"/>
              <a:t> </a:t>
            </a:r>
            <a:r>
              <a:rPr lang="es-ES_tradnl" sz="1600" dirty="0" err="1" smtClean="0"/>
              <a:t>mainly</a:t>
            </a:r>
            <a:r>
              <a:rPr lang="es-ES_tradnl" sz="1600" dirty="0" smtClean="0"/>
              <a:t> to </a:t>
            </a:r>
            <a:r>
              <a:rPr lang="es-ES_tradnl" sz="1600" dirty="0" err="1" smtClean="0"/>
              <a:t>low</a:t>
            </a:r>
            <a:r>
              <a:rPr lang="es-ES_tradnl" sz="1600" dirty="0" smtClean="0"/>
              <a:t> </a:t>
            </a:r>
            <a:r>
              <a:rPr lang="es-ES_tradnl" sz="1600" dirty="0" err="1" smtClean="0"/>
              <a:t>growth</a:t>
            </a:r>
            <a:r>
              <a:rPr lang="es-ES_tradnl" sz="1600" dirty="0" smtClean="0"/>
              <a:t> and </a:t>
            </a:r>
            <a:r>
              <a:rPr lang="es-ES_tradnl" sz="1600" dirty="0" err="1" smtClean="0"/>
              <a:t>Brexit</a:t>
            </a:r>
            <a:r>
              <a:rPr lang="es-ES_tradnl" sz="1600" dirty="0" smtClean="0"/>
              <a:t>. </a:t>
            </a:r>
          </a:p>
          <a:p>
            <a:pPr marL="285750" indent="-285750">
              <a:buFont typeface="Arial" panose="020B0604020202020204" pitchFamily="34" charset="0"/>
              <a:buChar char="•"/>
            </a:pPr>
            <a:r>
              <a:rPr lang="es-ES_tradnl" sz="1600" dirty="0" err="1" smtClean="0"/>
              <a:t>Among</a:t>
            </a:r>
            <a:r>
              <a:rPr lang="es-ES_tradnl" sz="1600" dirty="0" smtClean="0"/>
              <a:t> </a:t>
            </a:r>
            <a:r>
              <a:rPr lang="es-ES_tradnl" sz="1600" dirty="0" err="1" smtClean="0"/>
              <a:t>the</a:t>
            </a:r>
            <a:r>
              <a:rPr lang="es-ES_tradnl" sz="1600" dirty="0"/>
              <a:t> </a:t>
            </a:r>
            <a:r>
              <a:rPr lang="es-ES_tradnl" sz="1600" dirty="0" smtClean="0"/>
              <a:t>6 </a:t>
            </a:r>
            <a:r>
              <a:rPr lang="es-ES_tradnl" sz="1600" dirty="0" err="1" smtClean="0"/>
              <a:t>policy</a:t>
            </a:r>
            <a:r>
              <a:rPr lang="es-ES_tradnl" sz="1600" dirty="0" smtClean="0"/>
              <a:t> </a:t>
            </a:r>
            <a:r>
              <a:rPr lang="es-ES_tradnl" sz="1600" dirty="0" err="1"/>
              <a:t>prioritiesPresident</a:t>
            </a:r>
            <a:r>
              <a:rPr lang="es-ES_tradnl" sz="1600" dirty="0"/>
              <a:t> </a:t>
            </a:r>
            <a:r>
              <a:rPr lang="es-ES_tradnl" sz="1600" dirty="0" smtClean="0"/>
              <a:t>VDL </a:t>
            </a:r>
            <a:r>
              <a:rPr lang="es-ES_tradnl" sz="1600" dirty="0" err="1"/>
              <a:t>put</a:t>
            </a:r>
            <a:r>
              <a:rPr lang="es-ES_tradnl" sz="1600" dirty="0"/>
              <a:t> </a:t>
            </a:r>
            <a:r>
              <a:rPr lang="es-ES_tradnl" sz="1600" dirty="0" smtClean="0"/>
              <a:t>forward, 3 </a:t>
            </a:r>
            <a:r>
              <a:rPr lang="es-ES_tradnl" sz="1600" dirty="0" err="1" smtClean="0"/>
              <a:t>were</a:t>
            </a:r>
            <a:r>
              <a:rPr lang="es-ES_tradnl" sz="1600" dirty="0" smtClean="0"/>
              <a:t> </a:t>
            </a:r>
            <a:r>
              <a:rPr lang="es-ES_tradnl" sz="1600" dirty="0" err="1" smtClean="0"/>
              <a:t>especially</a:t>
            </a:r>
            <a:r>
              <a:rPr lang="es-ES_tradnl" sz="1600" dirty="0" smtClean="0"/>
              <a:t> </a:t>
            </a:r>
            <a:r>
              <a:rPr lang="es-ES_tradnl" sz="1600" dirty="0" err="1" smtClean="0"/>
              <a:t>focused</a:t>
            </a:r>
            <a:r>
              <a:rPr lang="es-ES_tradnl" sz="1600" dirty="0" smtClean="0"/>
              <a:t> </a:t>
            </a:r>
            <a:r>
              <a:rPr lang="es-ES_tradnl" sz="1600" dirty="0" err="1" smtClean="0"/>
              <a:t>on</a:t>
            </a:r>
            <a:r>
              <a:rPr lang="es-ES_tradnl" sz="1600" dirty="0" smtClean="0"/>
              <a:t> </a:t>
            </a:r>
            <a:r>
              <a:rPr lang="es-ES_tradnl" sz="1600" dirty="0" err="1" smtClean="0"/>
              <a:t>the</a:t>
            </a:r>
            <a:r>
              <a:rPr lang="es-ES_tradnl" sz="1600" dirty="0" smtClean="0"/>
              <a:t> </a:t>
            </a:r>
            <a:r>
              <a:rPr lang="es-ES_tradnl" sz="1600" dirty="0" err="1" smtClean="0"/>
              <a:t>economic</a:t>
            </a:r>
            <a:r>
              <a:rPr lang="es-ES_tradnl" sz="1600" dirty="0" smtClean="0"/>
              <a:t> and </a:t>
            </a:r>
            <a:r>
              <a:rPr lang="es-ES_tradnl" sz="1600" dirty="0" err="1" smtClean="0"/>
              <a:t>financial</a:t>
            </a:r>
            <a:r>
              <a:rPr lang="es-ES_tradnl" sz="1600" dirty="0" smtClean="0"/>
              <a:t> performance of </a:t>
            </a:r>
            <a:r>
              <a:rPr lang="es-ES_tradnl" sz="1600" dirty="0" err="1" smtClean="0"/>
              <a:t>the</a:t>
            </a:r>
            <a:r>
              <a:rPr lang="es-ES_tradnl" sz="1600" dirty="0" smtClean="0"/>
              <a:t> EU: </a:t>
            </a:r>
          </a:p>
          <a:p>
            <a:pPr marL="882900" lvl="1" indent="-342900">
              <a:buFont typeface="+mj-lt"/>
              <a:buAutoNum type="arabicPeriod"/>
            </a:pPr>
            <a:r>
              <a:rPr lang="es-ES_tradnl" sz="1600" b="1" dirty="0" err="1" smtClean="0"/>
              <a:t>The</a:t>
            </a:r>
            <a:r>
              <a:rPr lang="es-ES_tradnl" sz="1600" b="1" dirty="0" smtClean="0"/>
              <a:t> </a:t>
            </a:r>
            <a:r>
              <a:rPr lang="es-ES_tradnl" sz="1600" b="1" dirty="0"/>
              <a:t>European Green </a:t>
            </a:r>
            <a:r>
              <a:rPr lang="es-ES_tradnl" sz="1600" b="1" dirty="0" err="1"/>
              <a:t>Deal</a:t>
            </a:r>
            <a:r>
              <a:rPr lang="es-ES_tradnl" sz="1600" b="1" dirty="0"/>
              <a:t> </a:t>
            </a:r>
            <a:r>
              <a:rPr lang="es-ES_tradnl" sz="1600" b="1" dirty="0" smtClean="0"/>
              <a:t>(Green </a:t>
            </a:r>
            <a:r>
              <a:rPr lang="es-ES_tradnl" sz="1600" b="1" dirty="0" err="1" smtClean="0"/>
              <a:t>transition</a:t>
            </a:r>
            <a:r>
              <a:rPr lang="es-ES_tradnl" sz="1600" b="1" dirty="0" smtClean="0"/>
              <a:t>)</a:t>
            </a:r>
            <a:endParaRPr lang="es-ES_tradnl" sz="1600" b="1" dirty="0"/>
          </a:p>
          <a:p>
            <a:pPr marL="882900" lvl="1" indent="-342900">
              <a:buFont typeface="+mj-lt"/>
              <a:buAutoNum type="arabicPeriod"/>
            </a:pPr>
            <a:r>
              <a:rPr lang="en-US" sz="1600" dirty="0" smtClean="0"/>
              <a:t>A </a:t>
            </a:r>
            <a:r>
              <a:rPr lang="en-US" sz="1600" dirty="0"/>
              <a:t>Europe fit for the digital age </a:t>
            </a:r>
            <a:r>
              <a:rPr lang="en-US" sz="1600" dirty="0" smtClean="0"/>
              <a:t>(digital transition)</a:t>
            </a:r>
            <a:endParaRPr lang="en-US" sz="1600" dirty="0"/>
          </a:p>
          <a:p>
            <a:pPr marL="882900" lvl="1" indent="-342900">
              <a:buFont typeface="+mj-lt"/>
              <a:buAutoNum type="arabicPeriod"/>
            </a:pPr>
            <a:r>
              <a:rPr lang="en-US" sz="1600" dirty="0" smtClean="0"/>
              <a:t>An </a:t>
            </a:r>
            <a:r>
              <a:rPr lang="en-US" sz="1600" dirty="0"/>
              <a:t>economy that works for </a:t>
            </a:r>
            <a:r>
              <a:rPr lang="en-US" sz="1600" dirty="0" smtClean="0"/>
              <a:t>people (EMU deepening, BU, CMU)</a:t>
            </a:r>
            <a:endParaRPr lang="en-US" sz="1600" dirty="0"/>
          </a:p>
          <a:p>
            <a:pPr marL="285750" indent="-285750">
              <a:buFont typeface="Arial" panose="020B0604020202020204" pitchFamily="34" charset="0"/>
              <a:buChar char="•"/>
            </a:pPr>
            <a:r>
              <a:rPr lang="es-ES_tradnl" sz="1600" dirty="0" err="1" smtClean="0"/>
              <a:t>The</a:t>
            </a:r>
            <a:r>
              <a:rPr lang="es-ES_tradnl" sz="1600" dirty="0" smtClean="0"/>
              <a:t> </a:t>
            </a:r>
            <a:r>
              <a:rPr lang="es-ES_tradnl" sz="1600" dirty="0" err="1" smtClean="0"/>
              <a:t>first</a:t>
            </a:r>
            <a:r>
              <a:rPr lang="es-ES_tradnl" sz="1600" dirty="0" smtClean="0"/>
              <a:t> </a:t>
            </a:r>
            <a:r>
              <a:rPr lang="es-ES_tradnl" sz="1600" dirty="0" err="1" smtClean="0"/>
              <a:t>one</a:t>
            </a:r>
            <a:r>
              <a:rPr lang="es-ES_tradnl" sz="1600" dirty="0" smtClean="0"/>
              <a:t> </a:t>
            </a:r>
            <a:r>
              <a:rPr lang="es-ES_tradnl" sz="1600" dirty="0" err="1" smtClean="0"/>
              <a:t>provided</a:t>
            </a:r>
            <a:r>
              <a:rPr lang="es-ES_tradnl" sz="1600" dirty="0" smtClean="0"/>
              <a:t> </a:t>
            </a:r>
            <a:r>
              <a:rPr lang="es-ES_tradnl" sz="1600" dirty="0" smtClean="0"/>
              <a:t>a </a:t>
            </a:r>
            <a:r>
              <a:rPr lang="es-ES_tradnl" sz="1600" dirty="0" err="1" smtClean="0"/>
              <a:t>push</a:t>
            </a:r>
            <a:r>
              <a:rPr lang="es-ES_tradnl" sz="1600" dirty="0" smtClean="0"/>
              <a:t> </a:t>
            </a:r>
            <a:r>
              <a:rPr lang="es-ES_tradnl" sz="1600" dirty="0" err="1" smtClean="0"/>
              <a:t>for</a:t>
            </a:r>
            <a:r>
              <a:rPr lang="es-ES_tradnl" sz="1600" dirty="0" smtClean="0"/>
              <a:t> </a:t>
            </a:r>
            <a:r>
              <a:rPr lang="es-ES_tradnl" sz="1600" dirty="0" err="1" smtClean="0"/>
              <a:t>the</a:t>
            </a:r>
            <a:r>
              <a:rPr lang="es-ES_tradnl" sz="1600" dirty="0" smtClean="0"/>
              <a:t> </a:t>
            </a:r>
            <a:r>
              <a:rPr lang="es-ES_tradnl" sz="1600" dirty="0" err="1" smtClean="0"/>
              <a:t>development</a:t>
            </a:r>
            <a:r>
              <a:rPr lang="es-ES_tradnl" sz="1600" dirty="0" smtClean="0"/>
              <a:t> of </a:t>
            </a:r>
            <a:r>
              <a:rPr lang="es-ES_tradnl" sz="1600" dirty="0" err="1" smtClean="0"/>
              <a:t>regulation</a:t>
            </a:r>
            <a:r>
              <a:rPr lang="es-ES_tradnl" sz="1600" dirty="0" smtClean="0"/>
              <a:t> </a:t>
            </a:r>
            <a:r>
              <a:rPr lang="es-ES_tradnl" sz="1600" dirty="0" err="1" smtClean="0"/>
              <a:t>focused</a:t>
            </a:r>
            <a:r>
              <a:rPr lang="es-ES_tradnl" sz="1600" dirty="0" smtClean="0"/>
              <a:t> </a:t>
            </a:r>
            <a:r>
              <a:rPr lang="es-ES_tradnl" sz="1600" dirty="0" err="1"/>
              <a:t>on</a:t>
            </a:r>
            <a:r>
              <a:rPr lang="es-ES_tradnl" sz="1600" dirty="0"/>
              <a:t> </a:t>
            </a:r>
            <a:r>
              <a:rPr lang="es-ES_tradnl" sz="1600" dirty="0" err="1"/>
              <a:t>the</a:t>
            </a:r>
            <a:r>
              <a:rPr lang="es-ES_tradnl" sz="1600" dirty="0"/>
              <a:t> </a:t>
            </a:r>
            <a:r>
              <a:rPr lang="es-ES_tradnl" sz="1600" dirty="0" err="1" smtClean="0"/>
              <a:t>green</a:t>
            </a:r>
            <a:r>
              <a:rPr lang="es-ES_tradnl" sz="1600" dirty="0" smtClean="0"/>
              <a:t> </a:t>
            </a:r>
            <a:r>
              <a:rPr lang="es-ES_tradnl" sz="1600" dirty="0" err="1" smtClean="0"/>
              <a:t>transition</a:t>
            </a:r>
            <a:r>
              <a:rPr lang="es-ES_tradnl" sz="1600" dirty="0" smtClean="0"/>
              <a:t>.</a:t>
            </a:r>
          </a:p>
          <a:p>
            <a:pPr marL="285750" indent="-285750">
              <a:buFont typeface="Arial" panose="020B0604020202020204" pitchFamily="34" charset="0"/>
              <a:buChar char="•"/>
            </a:pPr>
            <a:r>
              <a:rPr lang="es-ES_tradnl" sz="1600" dirty="0" err="1" smtClean="0"/>
              <a:t>There</a:t>
            </a:r>
            <a:r>
              <a:rPr lang="es-ES_tradnl" sz="1600" dirty="0" smtClean="0"/>
              <a:t> </a:t>
            </a:r>
            <a:r>
              <a:rPr lang="es-ES_tradnl" sz="1600" dirty="0" err="1" smtClean="0"/>
              <a:t>was</a:t>
            </a:r>
            <a:r>
              <a:rPr lang="es-ES_tradnl" sz="1600" dirty="0" smtClean="0"/>
              <a:t> </a:t>
            </a:r>
            <a:r>
              <a:rPr lang="es-ES_tradnl" sz="1600" dirty="0" err="1" smtClean="0"/>
              <a:t>also</a:t>
            </a:r>
            <a:r>
              <a:rPr lang="es-ES_tradnl" sz="1600" dirty="0" smtClean="0"/>
              <a:t> </a:t>
            </a:r>
            <a:r>
              <a:rPr lang="es-ES_tradnl" sz="1600" dirty="0" err="1" smtClean="0"/>
              <a:t>an</a:t>
            </a:r>
            <a:r>
              <a:rPr lang="es-ES_tradnl" sz="1600" dirty="0" smtClean="0"/>
              <a:t> </a:t>
            </a:r>
            <a:r>
              <a:rPr lang="es-ES_tradnl" sz="1600" dirty="0" err="1" smtClean="0"/>
              <a:t>investment</a:t>
            </a:r>
            <a:r>
              <a:rPr lang="es-ES_tradnl" sz="1600" dirty="0" smtClean="0"/>
              <a:t> </a:t>
            </a:r>
            <a:r>
              <a:rPr lang="es-ES_tradnl" sz="1600" dirty="0" err="1" smtClean="0"/>
              <a:t>strategy</a:t>
            </a:r>
            <a:r>
              <a:rPr lang="es-ES_tradnl" sz="1600" dirty="0" smtClean="0"/>
              <a:t> and </a:t>
            </a:r>
            <a:r>
              <a:rPr lang="es-ES_tradnl" sz="1600" dirty="0" err="1" smtClean="0"/>
              <a:t>aimed</a:t>
            </a:r>
            <a:r>
              <a:rPr lang="es-ES_tradnl" sz="1600" dirty="0" smtClean="0"/>
              <a:t> at </a:t>
            </a:r>
            <a:r>
              <a:rPr lang="es-ES_tradnl" sz="1600" dirty="0" err="1" smtClean="0"/>
              <a:t>fostering</a:t>
            </a:r>
            <a:r>
              <a:rPr lang="es-ES_tradnl" sz="1600" dirty="0" smtClean="0"/>
              <a:t> </a:t>
            </a:r>
            <a:r>
              <a:rPr lang="es-ES_tradnl" sz="1600" dirty="0" err="1" smtClean="0"/>
              <a:t>Europe’s</a:t>
            </a:r>
            <a:r>
              <a:rPr lang="es-ES_tradnl" sz="1600" dirty="0" smtClean="0"/>
              <a:t> </a:t>
            </a:r>
            <a:r>
              <a:rPr lang="es-ES_tradnl" sz="1600" dirty="0" err="1" smtClean="0"/>
              <a:t>productivity</a:t>
            </a:r>
            <a:r>
              <a:rPr lang="es-ES_tradnl" sz="1600" dirty="0" smtClean="0"/>
              <a:t> and </a:t>
            </a:r>
            <a:r>
              <a:rPr lang="es-ES_tradnl" sz="1600" dirty="0" err="1" smtClean="0"/>
              <a:t>competitiveness</a:t>
            </a:r>
            <a:r>
              <a:rPr lang="es-ES_tradnl" sz="1600" dirty="0"/>
              <a:t>. </a:t>
            </a:r>
            <a:endParaRPr lang="es-ES_tradnl" sz="1600" dirty="0" smtClean="0"/>
          </a:p>
          <a:p>
            <a:pPr marL="285750" indent="-285750">
              <a:buFont typeface="Arial" panose="020B0604020202020204" pitchFamily="34" charset="0"/>
              <a:buChar char="•"/>
            </a:pPr>
            <a:r>
              <a:rPr lang="es-ES_tradnl" sz="1600" dirty="0" err="1" smtClean="0"/>
              <a:t>This</a:t>
            </a:r>
            <a:r>
              <a:rPr lang="es-ES_tradnl" sz="1600" dirty="0" smtClean="0"/>
              <a:t> </a:t>
            </a:r>
            <a:r>
              <a:rPr lang="es-ES_tradnl" sz="1600" dirty="0" err="1" smtClean="0"/>
              <a:t>presentation</a:t>
            </a:r>
            <a:r>
              <a:rPr lang="es-ES_tradnl" sz="1600" dirty="0" smtClean="0"/>
              <a:t> </a:t>
            </a:r>
            <a:r>
              <a:rPr lang="es-ES_tradnl" sz="1600" dirty="0" err="1" smtClean="0"/>
              <a:t>focuses</a:t>
            </a:r>
            <a:r>
              <a:rPr lang="es-ES_tradnl" sz="1600" dirty="0" smtClean="0"/>
              <a:t> </a:t>
            </a:r>
            <a:r>
              <a:rPr lang="es-ES_tradnl" sz="1600" dirty="0" err="1" smtClean="0"/>
              <a:t>on</a:t>
            </a:r>
            <a:r>
              <a:rPr lang="es-ES_tradnl" sz="1600" dirty="0" smtClean="0"/>
              <a:t> </a:t>
            </a:r>
            <a:r>
              <a:rPr lang="es-ES_tradnl" sz="1600" dirty="0" err="1" smtClean="0"/>
              <a:t>the</a:t>
            </a:r>
            <a:r>
              <a:rPr lang="es-ES_tradnl" sz="1600" dirty="0" smtClean="0"/>
              <a:t> </a:t>
            </a:r>
            <a:r>
              <a:rPr lang="es-ES_tradnl" sz="1600" dirty="0" err="1" smtClean="0"/>
              <a:t>first</a:t>
            </a:r>
            <a:r>
              <a:rPr lang="es-ES_tradnl" sz="1600" dirty="0" smtClean="0"/>
              <a:t> </a:t>
            </a:r>
            <a:r>
              <a:rPr lang="es-ES_tradnl" sz="1600" dirty="0" err="1" smtClean="0"/>
              <a:t>ambition</a:t>
            </a:r>
            <a:r>
              <a:rPr lang="es-ES_tradnl" sz="1600" dirty="0" smtClean="0"/>
              <a:t>: </a:t>
            </a:r>
            <a:r>
              <a:rPr lang="es-ES_tradnl" sz="1600" dirty="0" err="1" smtClean="0"/>
              <a:t>how</a:t>
            </a:r>
            <a:r>
              <a:rPr lang="es-ES_tradnl" sz="1600" dirty="0" smtClean="0"/>
              <a:t> </a:t>
            </a:r>
            <a:r>
              <a:rPr lang="es-ES_tradnl" sz="1600" dirty="0" err="1" smtClean="0"/>
              <a:t>it</a:t>
            </a:r>
            <a:r>
              <a:rPr lang="es-ES_tradnl" sz="1600" dirty="0" smtClean="0"/>
              <a:t> </a:t>
            </a:r>
            <a:r>
              <a:rPr lang="es-ES_tradnl" sz="1600" dirty="0" err="1" smtClean="0"/>
              <a:t>evolved</a:t>
            </a:r>
            <a:r>
              <a:rPr lang="es-ES_tradnl" sz="1600" dirty="0" smtClean="0"/>
              <a:t> </a:t>
            </a:r>
            <a:r>
              <a:rPr lang="es-ES_tradnl" sz="1600" dirty="0" err="1" smtClean="0"/>
              <a:t>during</a:t>
            </a:r>
            <a:r>
              <a:rPr lang="es-ES_tradnl" sz="1600" dirty="0" smtClean="0"/>
              <a:t> </a:t>
            </a:r>
            <a:r>
              <a:rPr lang="es-ES_tradnl" sz="1600" dirty="0" err="1" smtClean="0"/>
              <a:t>the</a:t>
            </a:r>
            <a:r>
              <a:rPr lang="es-ES_tradnl" sz="1600" dirty="0" smtClean="0"/>
              <a:t> VDL 1.0 and </a:t>
            </a:r>
            <a:r>
              <a:rPr lang="es-ES_tradnl" sz="1600" dirty="0" err="1" smtClean="0"/>
              <a:t>how</a:t>
            </a:r>
            <a:r>
              <a:rPr lang="es-ES_tradnl" sz="1600" dirty="0" smtClean="0"/>
              <a:t> </a:t>
            </a:r>
            <a:r>
              <a:rPr lang="es-ES_tradnl" sz="1600" dirty="0" err="1" smtClean="0"/>
              <a:t>this</a:t>
            </a:r>
            <a:r>
              <a:rPr lang="es-ES_tradnl" sz="1600" dirty="0" smtClean="0"/>
              <a:t> </a:t>
            </a:r>
            <a:r>
              <a:rPr lang="es-ES_tradnl" sz="1600" dirty="0" err="1" smtClean="0"/>
              <a:t>evolution</a:t>
            </a:r>
            <a:r>
              <a:rPr lang="es-ES_tradnl" sz="1600" dirty="0" smtClean="0"/>
              <a:t> </a:t>
            </a:r>
            <a:r>
              <a:rPr lang="es-ES_tradnl" sz="1600" dirty="0" err="1" smtClean="0"/>
              <a:t>is</a:t>
            </a:r>
            <a:r>
              <a:rPr lang="es-ES_tradnl" sz="1600" dirty="0" smtClean="0"/>
              <a:t> </a:t>
            </a:r>
            <a:r>
              <a:rPr lang="es-ES_tradnl" sz="1600" dirty="0" err="1" smtClean="0"/>
              <a:t>reflected</a:t>
            </a:r>
            <a:r>
              <a:rPr lang="es-ES_tradnl" sz="1600" dirty="0" smtClean="0"/>
              <a:t> in </a:t>
            </a:r>
            <a:r>
              <a:rPr lang="es-ES_tradnl" sz="1600" dirty="0" err="1" smtClean="0"/>
              <a:t>the</a:t>
            </a:r>
            <a:r>
              <a:rPr lang="es-ES_tradnl" sz="1600" dirty="0" smtClean="0"/>
              <a:t> new </a:t>
            </a:r>
            <a:r>
              <a:rPr lang="es-ES_tradnl" sz="1600" dirty="0" err="1" smtClean="0"/>
              <a:t>Political</a:t>
            </a:r>
            <a:r>
              <a:rPr lang="es-ES_tradnl" sz="1600" dirty="0" smtClean="0"/>
              <a:t> </a:t>
            </a:r>
            <a:r>
              <a:rPr lang="es-ES_tradnl" sz="1600" dirty="0" err="1" smtClean="0"/>
              <a:t>Guidelines</a:t>
            </a:r>
            <a:r>
              <a:rPr lang="es-ES_tradnl" sz="1600" dirty="0" smtClean="0"/>
              <a:t> </a:t>
            </a:r>
            <a:r>
              <a:rPr lang="es-ES_tradnl" sz="1600" dirty="0" err="1" smtClean="0"/>
              <a:t>for</a:t>
            </a:r>
            <a:r>
              <a:rPr lang="es-ES_tradnl" sz="1600" dirty="0" smtClean="0"/>
              <a:t> </a:t>
            </a:r>
            <a:r>
              <a:rPr lang="es-ES_tradnl" sz="1600" dirty="0" err="1" smtClean="0"/>
              <a:t>the</a:t>
            </a:r>
            <a:r>
              <a:rPr lang="es-ES_tradnl" sz="1600" dirty="0" smtClean="0"/>
              <a:t> VDL Commission 2024-2029 (VDL 2.0)</a:t>
            </a:r>
            <a:endParaRPr lang="es-ES_tradnl" sz="1600" dirty="0" smtClean="0"/>
          </a:p>
        </p:txBody>
      </p:sp>
      <p:sp>
        <p:nvSpPr>
          <p:cNvPr id="11" name="Marcador de posición de imagen 1"/>
          <p:cNvSpPr txBox="1">
            <a:spLocks/>
          </p:cNvSpPr>
          <p:nvPr/>
        </p:nvSpPr>
        <p:spPr>
          <a:xfrm>
            <a:off x="2400412" y="749132"/>
            <a:ext cx="2952328" cy="3744416"/>
          </a:xfrm>
          <a:prstGeom prst="rect">
            <a:avLst/>
          </a:prstGeom>
        </p:spPr>
      </p:sp>
      <p:pic>
        <p:nvPicPr>
          <p:cNvPr id="3" name="Imagen 2"/>
          <p:cNvPicPr>
            <a:picLocks noChangeAspect="1"/>
          </p:cNvPicPr>
          <p:nvPr/>
        </p:nvPicPr>
        <p:blipFill>
          <a:blip r:embed="rId3"/>
          <a:stretch>
            <a:fillRect/>
          </a:stretch>
        </p:blipFill>
        <p:spPr>
          <a:xfrm>
            <a:off x="6384032" y="956436"/>
            <a:ext cx="5595916" cy="5868888"/>
          </a:xfrm>
          <a:prstGeom prst="rect">
            <a:avLst/>
          </a:prstGeom>
        </p:spPr>
      </p:pic>
      <p:sp>
        <p:nvSpPr>
          <p:cNvPr id="4" name="Rectángulo 3"/>
          <p:cNvSpPr/>
          <p:nvPr/>
        </p:nvSpPr>
        <p:spPr>
          <a:xfrm>
            <a:off x="6384032" y="548680"/>
            <a:ext cx="5688632" cy="523220"/>
          </a:xfrm>
          <a:prstGeom prst="rect">
            <a:avLst/>
          </a:prstGeom>
        </p:spPr>
        <p:txBody>
          <a:bodyPr wrap="square">
            <a:spAutoFit/>
          </a:bodyPr>
          <a:lstStyle/>
          <a:p>
            <a:r>
              <a:rPr lang="en-US" sz="1400" b="1" dirty="0"/>
              <a:t>Main milestones in the design and implementation of green policies during the Von der </a:t>
            </a:r>
            <a:r>
              <a:rPr lang="en-US" sz="1400" b="1" dirty="0" err="1"/>
              <a:t>Leyen</a:t>
            </a:r>
            <a:r>
              <a:rPr lang="en-US" sz="1400" b="1" dirty="0"/>
              <a:t> (VDL) Commission (2019-2024)</a:t>
            </a:r>
            <a:endParaRPr lang="es-ES_tradnl" sz="1400" b="1" dirty="0"/>
          </a:p>
        </p:txBody>
      </p:sp>
      <p:sp>
        <p:nvSpPr>
          <p:cNvPr id="10" name="Marcador de texto 6"/>
          <p:cNvSpPr>
            <a:spLocks noGrp="1"/>
          </p:cNvSpPr>
          <p:nvPr>
            <p:ph type="body" sz="quarter" idx="4294967295"/>
          </p:nvPr>
        </p:nvSpPr>
        <p:spPr>
          <a:xfrm>
            <a:off x="9082584" y="6366310"/>
            <a:ext cx="2983528" cy="292472"/>
          </a:xfrm>
          <a:prstGeom prst="rect">
            <a:avLst/>
          </a:prstGeom>
        </p:spPr>
        <p:txBody>
          <a:bodyPr/>
          <a:lstStyle/>
          <a:p>
            <a:r>
              <a:rPr lang="en-US" sz="1000" dirty="0">
                <a:hlinkClick r:id="rId4"/>
              </a:rPr>
              <a:t>EU </a:t>
            </a:r>
            <a:r>
              <a:rPr lang="en-US" sz="1000" dirty="0" smtClean="0">
                <a:hlinkClick r:id="rId4"/>
              </a:rPr>
              <a:t>Policies for the Green Transition, 2019-2024, </a:t>
            </a:r>
            <a:r>
              <a:rPr lang="en-US" sz="1000" dirty="0" err="1" smtClean="0">
                <a:hlinkClick r:id="rId4"/>
              </a:rPr>
              <a:t>L’Hotellerie</a:t>
            </a:r>
            <a:r>
              <a:rPr lang="en-US" sz="1000" dirty="0" smtClean="0">
                <a:hlinkClick r:id="rId4"/>
              </a:rPr>
              <a:t>-F, </a:t>
            </a:r>
            <a:r>
              <a:rPr lang="en-US" sz="1000" dirty="0" err="1" smtClean="0">
                <a:hlinkClick r:id="rId4"/>
              </a:rPr>
              <a:t>Manrique</a:t>
            </a:r>
            <a:r>
              <a:rPr lang="en-US" sz="1000" dirty="0" smtClean="0">
                <a:hlinkClick r:id="rId4"/>
              </a:rPr>
              <a:t>, Bianco. DO 2424</a:t>
            </a:r>
            <a:endParaRPr lang="en-US" sz="1000" dirty="0" smtClean="0"/>
          </a:p>
        </p:txBody>
      </p:sp>
    </p:spTree>
    <p:extLst>
      <p:ext uri="{BB962C8B-B14F-4D97-AF65-F5344CB8AC3E}">
        <p14:creationId xmlns:p14="http://schemas.microsoft.com/office/powerpoint/2010/main" val="38481691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s-ES_tradnl" dirty="0" err="1" smtClean="0"/>
              <a:t>The</a:t>
            </a:r>
            <a:r>
              <a:rPr lang="es-ES_tradnl" dirty="0" smtClean="0"/>
              <a:t> </a:t>
            </a:r>
            <a:r>
              <a:rPr lang="en-US" dirty="0" smtClean="0"/>
              <a:t>European </a:t>
            </a:r>
            <a:r>
              <a:rPr lang="en-US" dirty="0" smtClean="0"/>
              <a:t>green deal as a growth </a:t>
            </a:r>
            <a:r>
              <a:rPr lang="en-US" dirty="0" smtClean="0"/>
              <a:t>strategy in the policy agenda 2019-2024</a:t>
            </a:r>
            <a:endParaRPr lang="es-ES" dirty="0"/>
          </a:p>
        </p:txBody>
      </p:sp>
      <p:sp>
        <p:nvSpPr>
          <p:cNvPr id="5" name="Marcador de texto 4"/>
          <p:cNvSpPr>
            <a:spLocks noGrp="1"/>
          </p:cNvSpPr>
          <p:nvPr>
            <p:ph type="body" sz="quarter" idx="17"/>
          </p:nvPr>
        </p:nvSpPr>
        <p:spPr>
          <a:xfrm>
            <a:off x="0" y="813355"/>
            <a:ext cx="6698277" cy="5289204"/>
          </a:xfrm>
        </p:spPr>
        <p:txBody>
          <a:bodyPr/>
          <a:lstStyle/>
          <a:p>
            <a:r>
              <a:rPr lang="en-US" sz="1600" b="0" dirty="0"/>
              <a:t>The European Green Deal (EGD) (Dec 2019</a:t>
            </a:r>
            <a:r>
              <a:rPr lang="en-US" sz="1600" b="0" dirty="0" smtClean="0"/>
              <a:t>) was designed as a </a:t>
            </a:r>
            <a:r>
              <a:rPr lang="en-US" sz="1600" b="0" dirty="0"/>
              <a:t>roadmap to </a:t>
            </a:r>
            <a:r>
              <a:rPr lang="en-US" sz="1600" b="0" dirty="0" smtClean="0"/>
              <a:t>put the EU on a </a:t>
            </a:r>
            <a:r>
              <a:rPr lang="en-US" sz="1600" b="0" dirty="0"/>
              <a:t>transition </a:t>
            </a:r>
            <a:r>
              <a:rPr lang="en-US" sz="1600" b="0" dirty="0" smtClean="0"/>
              <a:t>path to </a:t>
            </a:r>
            <a:r>
              <a:rPr lang="en-US" sz="1600" b="0" dirty="0"/>
              <a:t>a low carbon </a:t>
            </a:r>
            <a:r>
              <a:rPr lang="en-US" sz="1600" b="0" dirty="0" smtClean="0"/>
              <a:t>economy. It included initiatives on climate</a:t>
            </a:r>
            <a:r>
              <a:rPr lang="en-US" sz="1600" b="0" dirty="0"/>
              <a:t>, </a:t>
            </a:r>
            <a:r>
              <a:rPr lang="en-US" sz="1600" b="0" dirty="0" smtClean="0"/>
              <a:t>environment</a:t>
            </a:r>
            <a:r>
              <a:rPr lang="en-US" sz="1600" b="0" dirty="0"/>
              <a:t>, energy, transport, industry, agriculture and </a:t>
            </a:r>
            <a:r>
              <a:rPr lang="en-US" sz="1600" b="0" dirty="0" smtClean="0"/>
              <a:t>finance: a </a:t>
            </a:r>
            <a:r>
              <a:rPr lang="en-US" sz="1600" b="0" dirty="0"/>
              <a:t>holistic and cross-sectoral </a:t>
            </a:r>
            <a:r>
              <a:rPr lang="en-US" sz="1600" b="0" dirty="0" smtClean="0"/>
              <a:t>approach, with the </a:t>
            </a:r>
            <a:r>
              <a:rPr lang="en-US" sz="1600" b="0" dirty="0"/>
              <a:t>ultimate goal of reaching climate neutrality by </a:t>
            </a:r>
            <a:r>
              <a:rPr lang="en-US" sz="1600" b="0" dirty="0" smtClean="0"/>
              <a:t>2050. </a:t>
            </a:r>
          </a:p>
          <a:p>
            <a:r>
              <a:rPr lang="en-US" sz="1600" b="0" dirty="0" smtClean="0"/>
              <a:t>In other words: the EGD was designed as a </a:t>
            </a:r>
            <a:r>
              <a:rPr lang="en-US" sz="1600" b="0" dirty="0"/>
              <a:t>growth strategy for the EU. </a:t>
            </a:r>
            <a:r>
              <a:rPr lang="en-US" sz="1600" b="0" dirty="0" smtClean="0"/>
              <a:t>Core </a:t>
            </a:r>
            <a:r>
              <a:rPr lang="en-US" sz="1600" b="0" dirty="0"/>
              <a:t>components:</a:t>
            </a:r>
          </a:p>
          <a:p>
            <a:pPr marL="742950" lvl="1" indent="-285750">
              <a:buFont typeface="Arial" panose="020B0604020202020204" pitchFamily="34" charset="0"/>
              <a:buChar char="•"/>
            </a:pPr>
            <a:r>
              <a:rPr lang="en-US" sz="1600" dirty="0">
                <a:hlinkClick r:id="rId2"/>
              </a:rPr>
              <a:t>The EU Climate </a:t>
            </a:r>
            <a:r>
              <a:rPr lang="en-US" sz="1600" dirty="0" smtClean="0">
                <a:hlinkClick r:id="rId2"/>
              </a:rPr>
              <a:t>Law</a:t>
            </a:r>
            <a:r>
              <a:rPr lang="en-US" sz="1600" dirty="0" smtClean="0"/>
              <a:t> </a:t>
            </a:r>
            <a:r>
              <a:rPr lang="en-US" sz="1600" dirty="0"/>
              <a:t>turned the political ambition of reaching climate neutrality by 2050 into a legal obligation for the EU. To that end, the EU &amp; MS </a:t>
            </a:r>
            <a:r>
              <a:rPr lang="en-US" sz="1600" dirty="0" smtClean="0"/>
              <a:t>committed </a:t>
            </a:r>
            <a:r>
              <a:rPr lang="en-US" sz="1600" dirty="0"/>
              <a:t>to cutting net </a:t>
            </a:r>
            <a:r>
              <a:rPr lang="en-US" sz="1600" dirty="0" smtClean="0"/>
              <a:t>GHG emissions </a:t>
            </a:r>
            <a:r>
              <a:rPr lang="en-US" sz="1600" dirty="0"/>
              <a:t>by at least 55% by 2030 (in relation to 1990 levels). </a:t>
            </a:r>
          </a:p>
          <a:p>
            <a:pPr marL="742950" lvl="1" indent="-285750">
              <a:buFont typeface="Arial" panose="020B0604020202020204" pitchFamily="34" charset="0"/>
              <a:buChar char="•"/>
            </a:pPr>
            <a:r>
              <a:rPr lang="en-GB" sz="1600" dirty="0">
                <a:hlinkClick r:id="rId3"/>
              </a:rPr>
              <a:t>‘Fit for 55</a:t>
            </a:r>
            <a:r>
              <a:rPr lang="en-GB" sz="1600" dirty="0" smtClean="0">
                <a:hlinkClick r:id="rId3"/>
              </a:rPr>
              <a:t>’ package</a:t>
            </a:r>
            <a:r>
              <a:rPr lang="en-GB" sz="1600" dirty="0" smtClean="0"/>
              <a:t>:</a:t>
            </a:r>
            <a:r>
              <a:rPr lang="en-GB" sz="1600" dirty="0"/>
              <a:t> a set of initiatives to align EU regulations and legislation with the 55% goal for </a:t>
            </a:r>
            <a:r>
              <a:rPr lang="en-GB" sz="1600" dirty="0" smtClean="0"/>
              <a:t>2030. </a:t>
            </a:r>
            <a:endParaRPr lang="en-GB" sz="1600" dirty="0"/>
          </a:p>
          <a:p>
            <a:pPr marL="742950" lvl="1" indent="-285750">
              <a:buFont typeface="Arial" panose="020B0604020202020204" pitchFamily="34" charset="0"/>
              <a:buChar char="•"/>
            </a:pPr>
            <a:r>
              <a:rPr lang="es-ES" sz="1600" dirty="0" err="1"/>
              <a:t>Investment</a:t>
            </a:r>
            <a:r>
              <a:rPr lang="es-ES" sz="1600" dirty="0"/>
              <a:t> and </a:t>
            </a:r>
            <a:r>
              <a:rPr lang="es-ES" sz="1600" dirty="0" err="1"/>
              <a:t>finance</a:t>
            </a:r>
            <a:r>
              <a:rPr lang="es-ES" sz="1600" dirty="0"/>
              <a:t>: </a:t>
            </a:r>
            <a:r>
              <a:rPr lang="es-ES" sz="1600" dirty="0" smtClean="0">
                <a:hlinkClick r:id="rId4"/>
              </a:rPr>
              <a:t>European </a:t>
            </a:r>
            <a:r>
              <a:rPr lang="es-ES" sz="1600" dirty="0">
                <a:hlinkClick r:id="rId4"/>
              </a:rPr>
              <a:t>Green </a:t>
            </a:r>
            <a:r>
              <a:rPr lang="es-ES" sz="1600" dirty="0" err="1">
                <a:hlinkClick r:id="rId4"/>
              </a:rPr>
              <a:t>Deal</a:t>
            </a:r>
            <a:r>
              <a:rPr lang="es-ES" sz="1600" dirty="0">
                <a:hlinkClick r:id="rId4"/>
              </a:rPr>
              <a:t> </a:t>
            </a:r>
            <a:r>
              <a:rPr lang="es-ES" sz="1600" dirty="0" err="1">
                <a:hlinkClick r:id="rId4"/>
              </a:rPr>
              <a:t>Investment</a:t>
            </a:r>
            <a:r>
              <a:rPr lang="es-ES" sz="1600" dirty="0">
                <a:hlinkClick r:id="rId4"/>
              </a:rPr>
              <a:t> </a:t>
            </a:r>
            <a:r>
              <a:rPr lang="es-ES" sz="1600" dirty="0" smtClean="0">
                <a:hlinkClick r:id="rId4"/>
              </a:rPr>
              <a:t>Plan;</a:t>
            </a:r>
            <a:r>
              <a:rPr lang="es-ES" sz="1600" dirty="0" smtClean="0"/>
              <a:t> </a:t>
            </a:r>
            <a:r>
              <a:rPr lang="es-ES" sz="1600" dirty="0" err="1" smtClean="0"/>
              <a:t>Just</a:t>
            </a:r>
            <a:r>
              <a:rPr lang="es-ES" sz="1600" dirty="0" smtClean="0"/>
              <a:t> </a:t>
            </a:r>
            <a:r>
              <a:rPr lang="es-ES" sz="1600" dirty="0" err="1"/>
              <a:t>Transition</a:t>
            </a:r>
            <a:r>
              <a:rPr lang="es-ES" sz="1600" dirty="0"/>
              <a:t> </a:t>
            </a:r>
            <a:r>
              <a:rPr lang="es-ES" sz="1600" dirty="0" err="1" smtClean="0"/>
              <a:t>Mechanism</a:t>
            </a:r>
            <a:r>
              <a:rPr lang="es-ES" sz="1600" dirty="0" smtClean="0"/>
              <a:t>; </a:t>
            </a:r>
            <a:r>
              <a:rPr lang="es-ES" sz="1600" dirty="0" err="1" smtClean="0"/>
              <a:t>Sustainable</a:t>
            </a:r>
            <a:r>
              <a:rPr lang="es-ES" sz="1600" dirty="0" smtClean="0"/>
              <a:t> </a:t>
            </a:r>
            <a:r>
              <a:rPr lang="es-ES" sz="1600" dirty="0" err="1"/>
              <a:t>Finance</a:t>
            </a:r>
            <a:r>
              <a:rPr lang="es-ES" sz="1600" dirty="0"/>
              <a:t> </a:t>
            </a:r>
            <a:r>
              <a:rPr lang="es-ES" sz="1600" dirty="0" err="1"/>
              <a:t>Strategy</a:t>
            </a:r>
            <a:r>
              <a:rPr lang="es-ES" sz="1600" dirty="0" smtClean="0"/>
              <a:t>.</a:t>
            </a:r>
            <a:endParaRPr lang="es-ES" sz="1600" dirty="0"/>
          </a:p>
          <a:p>
            <a:r>
              <a:rPr lang="en-US" sz="1600" b="0" dirty="0" smtClean="0"/>
              <a:t>The </a:t>
            </a:r>
            <a:r>
              <a:rPr lang="en-GB" sz="1600" b="0" dirty="0">
                <a:hlinkClick r:id="rId5"/>
              </a:rPr>
              <a:t>‘Fit for 55’ </a:t>
            </a:r>
            <a:r>
              <a:rPr lang="en-GB" sz="1600" b="0" dirty="0" smtClean="0">
                <a:hlinkClick r:id="rId5"/>
              </a:rPr>
              <a:t>package </a:t>
            </a:r>
            <a:r>
              <a:rPr lang="en-GB" sz="1600" b="0" dirty="0" smtClean="0"/>
              <a:t>has been </a:t>
            </a:r>
            <a:r>
              <a:rPr lang="en-GB" sz="1600" b="0" dirty="0" smtClean="0">
                <a:hlinkClick r:id="rId6"/>
              </a:rPr>
              <a:t>completed (ex the ETD)</a:t>
            </a:r>
            <a:r>
              <a:rPr lang="en-US" sz="1600" b="0" dirty="0"/>
              <a:t> </a:t>
            </a:r>
            <a:endParaRPr lang="en-US" sz="1600" b="0" dirty="0" smtClean="0"/>
          </a:p>
          <a:p>
            <a:r>
              <a:rPr lang="en-US" sz="1600" b="0" dirty="0" smtClean="0"/>
              <a:t>The </a:t>
            </a:r>
            <a:r>
              <a:rPr lang="en-US" sz="1600" b="0" dirty="0"/>
              <a:t>EGD has been a very important axis for action of the VDL Commission. </a:t>
            </a:r>
          </a:p>
          <a:p>
            <a:endParaRPr lang="en-US" sz="1600" b="0" dirty="0" smtClean="0"/>
          </a:p>
        </p:txBody>
      </p:sp>
      <p:pic>
        <p:nvPicPr>
          <p:cNvPr id="4" name="Imagen 3"/>
          <p:cNvPicPr>
            <a:picLocks noChangeAspect="1"/>
          </p:cNvPicPr>
          <p:nvPr/>
        </p:nvPicPr>
        <p:blipFill>
          <a:blip r:embed="rId7"/>
          <a:stretch>
            <a:fillRect/>
          </a:stretch>
        </p:blipFill>
        <p:spPr>
          <a:xfrm>
            <a:off x="6768049" y="606417"/>
            <a:ext cx="5314879" cy="6219201"/>
          </a:xfrm>
          <a:prstGeom prst="rect">
            <a:avLst/>
          </a:prstGeom>
        </p:spPr>
      </p:pic>
      <p:sp>
        <p:nvSpPr>
          <p:cNvPr id="9" name="Marcador de texto 6"/>
          <p:cNvSpPr>
            <a:spLocks noGrp="1"/>
          </p:cNvSpPr>
          <p:nvPr>
            <p:ph type="body" sz="quarter" idx="4294967295"/>
          </p:nvPr>
        </p:nvSpPr>
        <p:spPr>
          <a:xfrm>
            <a:off x="4614500" y="6102559"/>
            <a:ext cx="2983528" cy="446997"/>
          </a:xfrm>
          <a:prstGeom prst="rect">
            <a:avLst/>
          </a:prstGeom>
        </p:spPr>
        <p:txBody>
          <a:bodyPr/>
          <a:lstStyle/>
          <a:p>
            <a:r>
              <a:rPr lang="en-US" sz="900" dirty="0" smtClean="0">
                <a:hlinkClick r:id="rId8"/>
              </a:rPr>
              <a:t>Climate Change and Sustainable Growth: International Initiatives and European Policies. </a:t>
            </a:r>
            <a:r>
              <a:rPr lang="en-US" sz="900" dirty="0" err="1" smtClean="0">
                <a:hlinkClick r:id="rId8"/>
              </a:rPr>
              <a:t>Dormido</a:t>
            </a:r>
            <a:r>
              <a:rPr lang="en-US" sz="900" dirty="0" smtClean="0">
                <a:hlinkClick r:id="rId8"/>
              </a:rPr>
              <a:t>, Garrido, </a:t>
            </a:r>
            <a:r>
              <a:rPr lang="en-US" sz="900" dirty="0" err="1" smtClean="0">
                <a:hlinkClick r:id="rId8"/>
              </a:rPr>
              <a:t>L’Hotellerie</a:t>
            </a:r>
            <a:r>
              <a:rPr lang="en-US" sz="900" dirty="0" smtClean="0">
                <a:hlinkClick r:id="rId8"/>
              </a:rPr>
              <a:t>-F., </a:t>
            </a:r>
            <a:r>
              <a:rPr lang="en-US" sz="900" dirty="0" err="1" smtClean="0">
                <a:hlinkClick r:id="rId8"/>
              </a:rPr>
              <a:t>Santillán</a:t>
            </a:r>
            <a:r>
              <a:rPr lang="en-US" sz="900" dirty="0" smtClean="0">
                <a:hlinkClick r:id="rId8"/>
              </a:rPr>
              <a:t>. DO 2213.</a:t>
            </a:r>
            <a:endParaRPr lang="en-US" sz="900" dirty="0" smtClean="0"/>
          </a:p>
        </p:txBody>
      </p:sp>
      <p:sp>
        <p:nvSpPr>
          <p:cNvPr id="6" name="Rectángulo 5"/>
          <p:cNvSpPr/>
          <p:nvPr/>
        </p:nvSpPr>
        <p:spPr>
          <a:xfrm>
            <a:off x="7824192" y="1700808"/>
            <a:ext cx="1152128" cy="86409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80814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s-ES" dirty="0" err="1" smtClean="0"/>
              <a:t>Fit</a:t>
            </a:r>
            <a:r>
              <a:rPr lang="es-ES" dirty="0" smtClean="0"/>
              <a:t> </a:t>
            </a:r>
            <a:r>
              <a:rPr lang="es-ES" dirty="0" err="1" smtClean="0"/>
              <a:t>for</a:t>
            </a:r>
            <a:r>
              <a:rPr lang="es-ES" dirty="0" smtClean="0"/>
              <a:t> 55: a set of </a:t>
            </a:r>
            <a:r>
              <a:rPr lang="es-ES" dirty="0" err="1" smtClean="0"/>
              <a:t>proposals</a:t>
            </a:r>
            <a:r>
              <a:rPr lang="es-ES" dirty="0" smtClean="0"/>
              <a:t> to </a:t>
            </a:r>
            <a:r>
              <a:rPr lang="es-ES" dirty="0" err="1" smtClean="0"/>
              <a:t>aling</a:t>
            </a:r>
            <a:r>
              <a:rPr lang="es-ES" dirty="0" smtClean="0"/>
              <a:t> </a:t>
            </a:r>
            <a:r>
              <a:rPr lang="es-ES" dirty="0" err="1" smtClean="0"/>
              <a:t>legislation</a:t>
            </a:r>
            <a:r>
              <a:rPr lang="es-ES" dirty="0" smtClean="0"/>
              <a:t> </a:t>
            </a:r>
            <a:r>
              <a:rPr lang="es-ES" dirty="0" err="1" smtClean="0"/>
              <a:t>with</a:t>
            </a:r>
            <a:r>
              <a:rPr lang="es-ES" dirty="0" smtClean="0"/>
              <a:t> 2030 </a:t>
            </a:r>
            <a:r>
              <a:rPr lang="es-ES" dirty="0" err="1" smtClean="0"/>
              <a:t>climate</a:t>
            </a:r>
            <a:r>
              <a:rPr lang="es-ES" dirty="0" smtClean="0"/>
              <a:t> </a:t>
            </a:r>
            <a:r>
              <a:rPr lang="es-ES" dirty="0" err="1" smtClean="0"/>
              <a:t>goals</a:t>
            </a:r>
            <a:r>
              <a:rPr lang="es-ES" dirty="0" smtClean="0"/>
              <a:t> </a:t>
            </a:r>
            <a:endParaRPr lang="es-ES" dirty="0"/>
          </a:p>
        </p:txBody>
      </p:sp>
      <p:sp>
        <p:nvSpPr>
          <p:cNvPr id="5" name="Marcador de texto 4"/>
          <p:cNvSpPr>
            <a:spLocks noGrp="1"/>
          </p:cNvSpPr>
          <p:nvPr>
            <p:ph type="body" sz="quarter" idx="17"/>
          </p:nvPr>
        </p:nvSpPr>
        <p:spPr>
          <a:xfrm>
            <a:off x="-1" y="620688"/>
            <a:ext cx="5595870" cy="5890386"/>
          </a:xfrm>
        </p:spPr>
        <p:txBody>
          <a:bodyPr/>
          <a:lstStyle/>
          <a:p>
            <a:pPr marL="0" lvl="0" indent="0">
              <a:buNone/>
            </a:pPr>
            <a:r>
              <a:rPr lang="en-US" dirty="0" smtClean="0"/>
              <a:t>EU </a:t>
            </a:r>
            <a:r>
              <a:rPr lang="en-US" dirty="0"/>
              <a:t>emissions trading system</a:t>
            </a:r>
            <a:r>
              <a:rPr lang="en-US" b="0" dirty="0"/>
              <a:t>: </a:t>
            </a:r>
            <a:r>
              <a:rPr lang="en-US" b="0" dirty="0" smtClean="0"/>
              <a:t>changes </a:t>
            </a:r>
            <a:r>
              <a:rPr lang="en-US" b="0" dirty="0"/>
              <a:t>to </a:t>
            </a:r>
            <a:r>
              <a:rPr lang="en-US" b="0" dirty="0" smtClean="0"/>
              <a:t>EU ETS to reach </a:t>
            </a:r>
            <a:r>
              <a:rPr lang="en-US" b="0" dirty="0"/>
              <a:t>an overall emission reduction </a:t>
            </a:r>
            <a:r>
              <a:rPr lang="en-US" b="0" dirty="0" smtClean="0"/>
              <a:t>of</a:t>
            </a:r>
            <a:r>
              <a:rPr lang="en-US" b="0" dirty="0"/>
              <a:t> 61% by 2030 </a:t>
            </a:r>
            <a:r>
              <a:rPr lang="en-US" b="0" dirty="0" smtClean="0"/>
              <a:t>(on 2005). </a:t>
            </a:r>
            <a:endParaRPr lang="es-ES" b="0" dirty="0"/>
          </a:p>
          <a:p>
            <a:pPr marL="0" indent="0">
              <a:buNone/>
            </a:pPr>
            <a:r>
              <a:rPr lang="en-US" b="0" dirty="0" smtClean="0"/>
              <a:t>Binding GHG </a:t>
            </a:r>
            <a:r>
              <a:rPr lang="en-US" b="0" dirty="0"/>
              <a:t>emissions </a:t>
            </a:r>
            <a:r>
              <a:rPr lang="en-US" b="0" dirty="0" smtClean="0"/>
              <a:t>reduction targets </a:t>
            </a:r>
            <a:r>
              <a:rPr lang="en-US" b="0" dirty="0"/>
              <a:t>for 2030 </a:t>
            </a:r>
            <a:r>
              <a:rPr lang="en-US" b="0" dirty="0" smtClean="0"/>
              <a:t>set in the </a:t>
            </a:r>
            <a:r>
              <a:rPr lang="en-US" dirty="0" smtClean="0"/>
              <a:t>Effort </a:t>
            </a:r>
            <a:r>
              <a:rPr lang="en-US" dirty="0"/>
              <a:t>sharing </a:t>
            </a:r>
            <a:r>
              <a:rPr lang="en-US" dirty="0" smtClean="0"/>
              <a:t>regulation </a:t>
            </a:r>
            <a:r>
              <a:rPr lang="en-US" b="0" dirty="0" smtClean="0"/>
              <a:t>(ESR</a:t>
            </a:r>
            <a:r>
              <a:rPr lang="en-US" b="0" dirty="0"/>
              <a:t>) </a:t>
            </a:r>
            <a:r>
              <a:rPr lang="en-US" b="0" dirty="0" smtClean="0"/>
              <a:t>for </a:t>
            </a:r>
            <a:r>
              <a:rPr lang="en-US" b="0" dirty="0"/>
              <a:t>sectors </a:t>
            </a:r>
            <a:r>
              <a:rPr lang="en-US" b="0" dirty="0" smtClean="0"/>
              <a:t>not </a:t>
            </a:r>
            <a:r>
              <a:rPr lang="en-US" b="0" dirty="0"/>
              <a:t>covered by </a:t>
            </a:r>
            <a:r>
              <a:rPr lang="en-US" b="0" dirty="0" smtClean="0"/>
              <a:t>EU ETS are increased at </a:t>
            </a:r>
            <a:r>
              <a:rPr lang="en-US" b="0" dirty="0"/>
              <a:t>EU-level </a:t>
            </a:r>
            <a:r>
              <a:rPr lang="en-US" b="0" dirty="0" smtClean="0"/>
              <a:t>from </a:t>
            </a:r>
            <a:r>
              <a:rPr lang="en-US" b="0" dirty="0"/>
              <a:t>29% to </a:t>
            </a:r>
            <a:r>
              <a:rPr lang="en-US" b="0" dirty="0" smtClean="0"/>
              <a:t>40%b (on 2005). National targets </a:t>
            </a:r>
            <a:r>
              <a:rPr lang="en-US" b="0" dirty="0"/>
              <a:t>are updated </a:t>
            </a:r>
            <a:r>
              <a:rPr lang="en-US" b="0" dirty="0" smtClean="0"/>
              <a:t>accordingly.</a:t>
            </a:r>
            <a:endParaRPr lang="es-ES" b="0" dirty="0"/>
          </a:p>
          <a:p>
            <a:pPr marL="0" lvl="0" indent="0">
              <a:buNone/>
            </a:pPr>
            <a:r>
              <a:rPr lang="en-GB" b="0" dirty="0" smtClean="0"/>
              <a:t>New target for </a:t>
            </a:r>
            <a:r>
              <a:rPr lang="en-GB" dirty="0" smtClean="0"/>
              <a:t>GHG removals </a:t>
            </a:r>
            <a:r>
              <a:rPr lang="en-GB" dirty="0"/>
              <a:t>from land use</a:t>
            </a:r>
            <a:r>
              <a:rPr lang="en-GB" b="0" dirty="0"/>
              <a:t>, land use change and </a:t>
            </a:r>
            <a:r>
              <a:rPr lang="en-GB" b="0" dirty="0" smtClean="0"/>
              <a:t>forestry (</a:t>
            </a:r>
            <a:r>
              <a:rPr lang="en-GB" b="0" dirty="0"/>
              <a:t>LULUCF</a:t>
            </a:r>
            <a:r>
              <a:rPr lang="en-GB" b="0" dirty="0" smtClean="0"/>
              <a:t>) set at EU-level to </a:t>
            </a:r>
            <a:r>
              <a:rPr lang="en-US" b="0" dirty="0" smtClean="0"/>
              <a:t>at </a:t>
            </a:r>
            <a:r>
              <a:rPr lang="en-US" b="0" dirty="0"/>
              <a:t>least 310 </a:t>
            </a:r>
            <a:r>
              <a:rPr lang="en-US" b="0" dirty="0" smtClean="0"/>
              <a:t>million </a:t>
            </a:r>
            <a:r>
              <a:rPr lang="en-US" b="0" dirty="0" err="1"/>
              <a:t>tonnes</a:t>
            </a:r>
            <a:r>
              <a:rPr lang="en-US" b="0" dirty="0"/>
              <a:t> of CO2 equivalent by 2030 </a:t>
            </a:r>
            <a:r>
              <a:rPr lang="en-US" b="0" dirty="0" smtClean="0"/>
              <a:t>and </a:t>
            </a:r>
            <a:r>
              <a:rPr lang="en-US" b="0" dirty="0"/>
              <a:t>distributed among </a:t>
            </a:r>
            <a:r>
              <a:rPr lang="en-US" b="0" dirty="0" smtClean="0"/>
              <a:t>MS.</a:t>
            </a:r>
            <a:endParaRPr lang="es-ES" b="0" dirty="0"/>
          </a:p>
          <a:p>
            <a:pPr marL="0" indent="0">
              <a:buNone/>
            </a:pPr>
            <a:r>
              <a:rPr lang="en-GB" dirty="0"/>
              <a:t>Renewable energy: </a:t>
            </a:r>
            <a:r>
              <a:rPr lang="en-GB" dirty="0" smtClean="0"/>
              <a:t>(</a:t>
            </a:r>
            <a:r>
              <a:rPr lang="en-GB" b="0" dirty="0" smtClean="0"/>
              <a:t>RED) increase </a:t>
            </a:r>
            <a:r>
              <a:rPr lang="en-GB" b="0" dirty="0"/>
              <a:t>the current EU-level target of at least 32% of renewable energy sources in the overall energy mix to at least 40% by 2030. </a:t>
            </a:r>
            <a:endParaRPr lang="es-ES" dirty="0"/>
          </a:p>
          <a:p>
            <a:pPr marL="0" indent="0">
              <a:buNone/>
            </a:pPr>
            <a:r>
              <a:rPr lang="en-GB" dirty="0"/>
              <a:t>Energy efficiency: </a:t>
            </a:r>
            <a:r>
              <a:rPr lang="en-GB" dirty="0" smtClean="0"/>
              <a:t>(</a:t>
            </a:r>
            <a:r>
              <a:rPr lang="en-GB" b="0" dirty="0" smtClean="0"/>
              <a:t>EED) increase </a:t>
            </a:r>
            <a:r>
              <a:rPr lang="en-GB" b="0" dirty="0"/>
              <a:t>the </a:t>
            </a:r>
            <a:r>
              <a:rPr lang="en-GB" b="0" dirty="0" smtClean="0"/>
              <a:t>EU-level </a:t>
            </a:r>
            <a:r>
              <a:rPr lang="en-GB" b="0" dirty="0"/>
              <a:t>target for energy efficiency </a:t>
            </a:r>
            <a:r>
              <a:rPr lang="en-GB" b="0" dirty="0" smtClean="0"/>
              <a:t>for 2030 from 32.5</a:t>
            </a:r>
            <a:r>
              <a:rPr lang="en-GB" b="0" dirty="0"/>
              <a:t>% to </a:t>
            </a:r>
            <a:r>
              <a:rPr lang="en-GB" b="0" dirty="0" smtClean="0"/>
              <a:t>36</a:t>
            </a:r>
            <a:r>
              <a:rPr lang="en-GB" b="0" dirty="0"/>
              <a:t>% for </a:t>
            </a:r>
            <a:r>
              <a:rPr lang="en-GB" b="0" dirty="0" smtClean="0"/>
              <a:t>final </a:t>
            </a:r>
            <a:r>
              <a:rPr lang="en-GB" b="0" dirty="0"/>
              <a:t>and 39% </a:t>
            </a:r>
            <a:r>
              <a:rPr lang="en-GB" b="0" dirty="0" smtClean="0"/>
              <a:t>primary </a:t>
            </a:r>
            <a:r>
              <a:rPr lang="en-GB" b="0" dirty="0"/>
              <a:t>energy </a:t>
            </a:r>
            <a:r>
              <a:rPr lang="en-GB" b="0" dirty="0" smtClean="0"/>
              <a:t>consumption (on 2007 ref. </a:t>
            </a:r>
            <a:r>
              <a:rPr lang="en-GB" b="0" dirty="0" err="1" smtClean="0"/>
              <a:t>scen</a:t>
            </a:r>
            <a:r>
              <a:rPr lang="en-GB" b="0" dirty="0" smtClean="0"/>
              <a:t>.); 9% more ambition. </a:t>
            </a:r>
          </a:p>
          <a:p>
            <a:pPr marL="0" indent="0">
              <a:buNone/>
            </a:pPr>
            <a:r>
              <a:rPr lang="en-GB" dirty="0"/>
              <a:t>Energy performance of buildings: </a:t>
            </a:r>
            <a:r>
              <a:rPr lang="en-GB" b="0" dirty="0" smtClean="0"/>
              <a:t>new </a:t>
            </a:r>
            <a:r>
              <a:rPr lang="en-GB" b="0" dirty="0"/>
              <a:t>buildings should be zero-emission </a:t>
            </a:r>
            <a:r>
              <a:rPr lang="en-GB" b="0" dirty="0" smtClean="0"/>
              <a:t>by 2030; </a:t>
            </a:r>
            <a:r>
              <a:rPr lang="en-GB" b="0" dirty="0"/>
              <a:t>existing buildings should be transformed into zero-emission buildings by 2050. </a:t>
            </a:r>
            <a:endParaRPr lang="es-ES" b="0" dirty="0"/>
          </a:p>
          <a:p>
            <a:pPr marL="0" indent="0">
              <a:buNone/>
            </a:pPr>
            <a:r>
              <a:rPr lang="en-GB" dirty="0"/>
              <a:t>Energy taxation: </a:t>
            </a:r>
            <a:r>
              <a:rPr lang="en-GB" b="0" dirty="0" smtClean="0"/>
              <a:t>align taxation </a:t>
            </a:r>
            <a:r>
              <a:rPr lang="en-GB" b="0" dirty="0"/>
              <a:t>of energy products and electricity with the EU's energy, environment and climate </a:t>
            </a:r>
            <a:r>
              <a:rPr lang="en-GB" b="0" dirty="0" smtClean="0"/>
              <a:t>policies</a:t>
            </a:r>
          </a:p>
          <a:p>
            <a:pPr marL="0" indent="0">
              <a:buNone/>
            </a:pPr>
            <a:r>
              <a:rPr lang="en-GB" dirty="0" smtClean="0"/>
              <a:t>CBAM:</a:t>
            </a:r>
            <a:r>
              <a:rPr lang="en-GB" b="0" dirty="0" smtClean="0"/>
              <a:t> </a:t>
            </a:r>
            <a:r>
              <a:rPr lang="en-US" b="0" dirty="0"/>
              <a:t>to prevent that </a:t>
            </a:r>
            <a:r>
              <a:rPr lang="en-US" b="0" dirty="0" smtClean="0"/>
              <a:t>emissions </a:t>
            </a:r>
            <a:r>
              <a:rPr lang="en-US" b="0" dirty="0"/>
              <a:t>reduction efforts of the EU are offset by </a:t>
            </a:r>
            <a:r>
              <a:rPr lang="en-US" b="0" dirty="0" smtClean="0"/>
              <a:t>through </a:t>
            </a:r>
            <a:r>
              <a:rPr lang="en-US" b="0" dirty="0"/>
              <a:t>relocation of production </a:t>
            </a:r>
            <a:r>
              <a:rPr lang="en-US" b="0" dirty="0" smtClean="0"/>
              <a:t>outside-EU or imports</a:t>
            </a:r>
            <a:endParaRPr lang="es-ES" b="0" dirty="0"/>
          </a:p>
          <a:p>
            <a:pPr marL="0" indent="0">
              <a:buNone/>
            </a:pPr>
            <a:r>
              <a:rPr lang="es-ES" dirty="0" smtClean="0"/>
              <a:t>Social </a:t>
            </a:r>
            <a:r>
              <a:rPr lang="es-ES" dirty="0" err="1"/>
              <a:t>climate</a:t>
            </a:r>
            <a:r>
              <a:rPr lang="es-ES" dirty="0"/>
              <a:t> </a:t>
            </a:r>
            <a:r>
              <a:rPr lang="es-ES" dirty="0" err="1" smtClean="0"/>
              <a:t>fund</a:t>
            </a:r>
            <a:r>
              <a:rPr lang="es-ES" dirty="0" smtClean="0"/>
              <a:t>: </a:t>
            </a:r>
            <a:r>
              <a:rPr lang="en-US" b="0" dirty="0" smtClean="0"/>
              <a:t>to </a:t>
            </a:r>
            <a:r>
              <a:rPr lang="en-US" b="0" dirty="0"/>
              <a:t>address the social and distributional impact of the proposed new </a:t>
            </a:r>
            <a:r>
              <a:rPr lang="en-US" b="0" dirty="0" smtClean="0"/>
              <a:t>ETS </a:t>
            </a:r>
            <a:r>
              <a:rPr lang="en-US" b="0" dirty="0"/>
              <a:t>for buildings and road transport</a:t>
            </a:r>
            <a:endParaRPr lang="es-ES" sz="2000" b="0" dirty="0"/>
          </a:p>
        </p:txBody>
      </p:sp>
      <p:pic>
        <p:nvPicPr>
          <p:cNvPr id="7" name="Imagen 6"/>
          <p:cNvPicPr>
            <a:picLocks noChangeAspect="1"/>
          </p:cNvPicPr>
          <p:nvPr/>
        </p:nvPicPr>
        <p:blipFill>
          <a:blip r:embed="rId3"/>
          <a:stretch>
            <a:fillRect/>
          </a:stretch>
        </p:blipFill>
        <p:spPr>
          <a:xfrm>
            <a:off x="5595869" y="606417"/>
            <a:ext cx="6596131" cy="5904656"/>
          </a:xfrm>
          <a:prstGeom prst="rect">
            <a:avLst/>
          </a:prstGeom>
        </p:spPr>
      </p:pic>
    </p:spTree>
    <p:extLst>
      <p:ext uri="{BB962C8B-B14F-4D97-AF65-F5344CB8AC3E}">
        <p14:creationId xmlns:p14="http://schemas.microsoft.com/office/powerpoint/2010/main" val="9171268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2" name="Marcador de texto 1"/>
          <p:cNvSpPr>
            <a:spLocks noGrp="1"/>
          </p:cNvSpPr>
          <p:nvPr>
            <p:ph type="body" sz="quarter" idx="10"/>
          </p:nvPr>
        </p:nvSpPr>
        <p:spPr>
          <a:xfrm>
            <a:off x="2135560" y="1700808"/>
            <a:ext cx="7376415" cy="2016224"/>
          </a:xfrm>
        </p:spPr>
        <p:txBody>
          <a:bodyPr/>
          <a:lstStyle/>
          <a:p>
            <a:pPr marL="0" indent="0">
              <a:buNone/>
            </a:pPr>
            <a:r>
              <a:rPr lang="es-ES_tradnl" sz="2000" dirty="0" err="1" smtClean="0">
                <a:solidFill>
                  <a:prstClr val="black"/>
                </a:solidFill>
              </a:rPr>
              <a:t>Three</a:t>
            </a:r>
            <a:r>
              <a:rPr lang="es-ES_tradnl" sz="2000" dirty="0" smtClean="0">
                <a:solidFill>
                  <a:prstClr val="black"/>
                </a:solidFill>
              </a:rPr>
              <a:t> </a:t>
            </a:r>
            <a:r>
              <a:rPr lang="es-ES_tradnl" sz="2000" dirty="0" smtClean="0">
                <a:solidFill>
                  <a:prstClr val="black"/>
                </a:solidFill>
              </a:rPr>
              <a:t>shocks </a:t>
            </a:r>
            <a:r>
              <a:rPr lang="es-ES_tradnl" sz="2000" dirty="0" smtClean="0">
                <a:solidFill>
                  <a:prstClr val="black"/>
                </a:solidFill>
              </a:rPr>
              <a:t>(2019-2024) &amp; </a:t>
            </a:r>
            <a:r>
              <a:rPr lang="es-ES_tradnl" sz="2000" dirty="0" err="1" smtClean="0">
                <a:solidFill>
                  <a:prstClr val="black"/>
                </a:solidFill>
              </a:rPr>
              <a:t>their</a:t>
            </a:r>
            <a:r>
              <a:rPr lang="es-ES_tradnl" sz="2000" dirty="0" smtClean="0">
                <a:solidFill>
                  <a:prstClr val="black"/>
                </a:solidFill>
              </a:rPr>
              <a:t> </a:t>
            </a:r>
            <a:r>
              <a:rPr lang="es-ES_tradnl" sz="2000" dirty="0" err="1" smtClean="0">
                <a:solidFill>
                  <a:prstClr val="black"/>
                </a:solidFill>
              </a:rPr>
              <a:t>impact</a:t>
            </a:r>
            <a:r>
              <a:rPr lang="es-ES_tradnl" sz="2000" dirty="0" smtClean="0">
                <a:solidFill>
                  <a:prstClr val="black"/>
                </a:solidFill>
              </a:rPr>
              <a:t> </a:t>
            </a:r>
            <a:r>
              <a:rPr lang="es-ES_tradnl" sz="2000" dirty="0" err="1" smtClean="0">
                <a:solidFill>
                  <a:prstClr val="black"/>
                </a:solidFill>
              </a:rPr>
              <a:t>on</a:t>
            </a:r>
            <a:r>
              <a:rPr lang="es-ES_tradnl" sz="2000" dirty="0" smtClean="0">
                <a:solidFill>
                  <a:prstClr val="black"/>
                </a:solidFill>
              </a:rPr>
              <a:t> EU </a:t>
            </a:r>
            <a:r>
              <a:rPr lang="es-ES_tradnl" sz="2000" dirty="0" err="1" smtClean="0">
                <a:solidFill>
                  <a:prstClr val="black"/>
                </a:solidFill>
              </a:rPr>
              <a:t>climate</a:t>
            </a:r>
            <a:r>
              <a:rPr lang="es-ES_tradnl" sz="2000" dirty="0" smtClean="0">
                <a:solidFill>
                  <a:prstClr val="black"/>
                </a:solidFill>
              </a:rPr>
              <a:t> </a:t>
            </a:r>
            <a:r>
              <a:rPr lang="es-ES_tradnl" sz="2000" dirty="0" err="1" smtClean="0">
                <a:solidFill>
                  <a:prstClr val="black"/>
                </a:solidFill>
              </a:rPr>
              <a:t>policies</a:t>
            </a:r>
            <a:endParaRPr lang="es-ES_tradnl" sz="2000" dirty="0" smtClean="0">
              <a:solidFill>
                <a:prstClr val="black"/>
              </a:solidFill>
            </a:endParaRP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Pandemic</a:t>
            </a:r>
            <a:endParaRPr lang="es-ES_tradnl" sz="2000" dirty="0" smtClean="0">
              <a:solidFill>
                <a:prstClr val="black"/>
              </a:solidFill>
            </a:endParaRP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war</a:t>
            </a:r>
            <a:r>
              <a:rPr lang="es-ES_tradnl" sz="2000" dirty="0" smtClean="0">
                <a:solidFill>
                  <a:prstClr val="black"/>
                </a:solidFill>
              </a:rPr>
              <a:t> in </a:t>
            </a:r>
            <a:r>
              <a:rPr lang="es-ES_tradnl" sz="2000" dirty="0" err="1" smtClean="0">
                <a:solidFill>
                  <a:prstClr val="black"/>
                </a:solidFill>
              </a:rPr>
              <a:t>Ukraine</a:t>
            </a:r>
            <a:r>
              <a:rPr lang="es-ES_tradnl" sz="2000" dirty="0" smtClean="0">
                <a:solidFill>
                  <a:prstClr val="black"/>
                </a:solidFill>
              </a:rPr>
              <a:t> and </a:t>
            </a: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energy</a:t>
            </a:r>
            <a:r>
              <a:rPr lang="es-ES_tradnl" sz="2000" dirty="0" smtClean="0">
                <a:solidFill>
                  <a:prstClr val="black"/>
                </a:solidFill>
              </a:rPr>
              <a:t> crisis</a:t>
            </a: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IRA</a:t>
            </a:r>
          </a:p>
          <a:p>
            <a:pPr marL="0" indent="0">
              <a:buNone/>
            </a:pPr>
            <a:endParaRPr lang="es-ES_tradnl" sz="2000" dirty="0"/>
          </a:p>
        </p:txBody>
      </p:sp>
    </p:spTree>
    <p:extLst>
      <p:ext uri="{BB962C8B-B14F-4D97-AF65-F5344CB8AC3E}">
        <p14:creationId xmlns:p14="http://schemas.microsoft.com/office/powerpoint/2010/main" val="21272855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7</a:t>
            </a:fld>
            <a:endParaRPr lang="es-ES"/>
          </a:p>
        </p:txBody>
      </p:sp>
      <p:sp>
        <p:nvSpPr>
          <p:cNvPr id="8" name="Título 7"/>
          <p:cNvSpPr>
            <a:spLocks noGrp="1"/>
          </p:cNvSpPr>
          <p:nvPr>
            <p:ph type="title"/>
          </p:nvPr>
        </p:nvSpPr>
        <p:spPr>
          <a:xfrm>
            <a:off x="236918" y="116632"/>
            <a:ext cx="9675506" cy="514389"/>
          </a:xfrm>
        </p:spPr>
        <p:txBody>
          <a:bodyPr/>
          <a:lstStyle/>
          <a:p>
            <a:r>
              <a:rPr lang="es-ES" dirty="0" smtClean="0"/>
              <a:t>i. </a:t>
            </a:r>
            <a:r>
              <a:rPr lang="es-ES" dirty="0" err="1" smtClean="0"/>
              <a:t>the</a:t>
            </a:r>
            <a:r>
              <a:rPr lang="es-ES" dirty="0" smtClean="0"/>
              <a:t> </a:t>
            </a:r>
            <a:r>
              <a:rPr lang="es-ES" dirty="0" err="1" smtClean="0"/>
              <a:t>covid</a:t>
            </a:r>
            <a:r>
              <a:rPr lang="es-ES" dirty="0" smtClean="0"/>
              <a:t> </a:t>
            </a:r>
            <a:r>
              <a:rPr lang="es-ES" dirty="0" err="1" smtClean="0"/>
              <a:t>pandemic</a:t>
            </a:r>
            <a:r>
              <a:rPr lang="es-ES" dirty="0" smtClean="0"/>
              <a:t>: THE </a:t>
            </a:r>
            <a:r>
              <a:rPr lang="es-ES" dirty="0" err="1" smtClean="0"/>
              <a:t>impact</a:t>
            </a:r>
            <a:r>
              <a:rPr lang="es-ES" dirty="0" smtClean="0"/>
              <a:t> </a:t>
            </a:r>
            <a:r>
              <a:rPr lang="es-ES" dirty="0" err="1" smtClean="0"/>
              <a:t>on</a:t>
            </a:r>
            <a:r>
              <a:rPr lang="es-ES" dirty="0" smtClean="0"/>
              <a:t> </a:t>
            </a:r>
            <a:r>
              <a:rPr lang="es-ES" dirty="0" err="1" smtClean="0"/>
              <a:t>the</a:t>
            </a:r>
            <a:r>
              <a:rPr lang="es-ES" dirty="0" smtClean="0"/>
              <a:t> </a:t>
            </a:r>
            <a:r>
              <a:rPr lang="es-ES" dirty="0" err="1" smtClean="0"/>
              <a:t>eu</a:t>
            </a:r>
            <a:r>
              <a:rPr lang="es-ES" dirty="0" smtClean="0"/>
              <a:t> </a:t>
            </a:r>
            <a:r>
              <a:rPr lang="es-ES" dirty="0" err="1" smtClean="0"/>
              <a:t>economy</a:t>
            </a:r>
            <a:r>
              <a:rPr lang="es-ES" dirty="0" smtClean="0"/>
              <a:t/>
            </a:r>
            <a:br>
              <a:rPr lang="es-ES" dirty="0" smtClean="0"/>
            </a:br>
            <a:endParaRPr lang="es-ES" dirty="0"/>
          </a:p>
        </p:txBody>
      </p:sp>
      <p:sp>
        <p:nvSpPr>
          <p:cNvPr id="9" name="Marcador de contenido 8"/>
          <p:cNvSpPr>
            <a:spLocks noGrp="1"/>
          </p:cNvSpPr>
          <p:nvPr>
            <p:ph sz="quarter" idx="17"/>
          </p:nvPr>
        </p:nvSpPr>
        <p:spPr>
          <a:xfrm>
            <a:off x="288026" y="631022"/>
            <a:ext cx="11836329" cy="1579696"/>
          </a:xfrm>
        </p:spPr>
        <p:txBody>
          <a:bodyPr/>
          <a:lstStyle/>
          <a:p>
            <a:pPr marL="285750" indent="-285750">
              <a:buFont typeface="Arial" panose="020B0604020202020204" pitchFamily="34" charset="0"/>
              <a:buChar char="•"/>
            </a:pPr>
            <a:r>
              <a:rPr lang="es-ES_tradnl" sz="1600" dirty="0" err="1" smtClean="0"/>
              <a:t>March</a:t>
            </a:r>
            <a:r>
              <a:rPr lang="es-ES_tradnl" sz="1600" dirty="0" smtClean="0"/>
              <a:t> 2020: a </a:t>
            </a:r>
            <a:r>
              <a:rPr lang="es-ES_tradnl" sz="1600" dirty="0" err="1" smtClean="0"/>
              <a:t>sudden</a:t>
            </a:r>
            <a:r>
              <a:rPr lang="es-ES_tradnl" sz="1600" dirty="0" smtClean="0"/>
              <a:t> </a:t>
            </a:r>
            <a:r>
              <a:rPr lang="es-ES_tradnl" sz="1600" dirty="0" err="1" smtClean="0"/>
              <a:t>common</a:t>
            </a:r>
            <a:r>
              <a:rPr lang="es-ES_tradnl" sz="1600" dirty="0" smtClean="0"/>
              <a:t> </a:t>
            </a:r>
            <a:r>
              <a:rPr lang="es-ES_tradnl" sz="1600" dirty="0" err="1" smtClean="0"/>
              <a:t>external</a:t>
            </a:r>
            <a:r>
              <a:rPr lang="es-ES_tradnl" sz="1600" dirty="0" smtClean="0"/>
              <a:t> </a:t>
            </a:r>
            <a:r>
              <a:rPr lang="es-ES_tradnl" sz="1600" dirty="0" err="1" smtClean="0"/>
              <a:t>negative</a:t>
            </a:r>
            <a:r>
              <a:rPr lang="es-ES_tradnl" sz="1600" dirty="0" smtClean="0"/>
              <a:t> shock </a:t>
            </a:r>
            <a:r>
              <a:rPr lang="es-ES_tradnl" sz="1600" dirty="0" err="1" smtClean="0"/>
              <a:t>with</a:t>
            </a:r>
            <a:r>
              <a:rPr lang="es-ES_tradnl" sz="1600" dirty="0" smtClean="0"/>
              <a:t> </a:t>
            </a:r>
            <a:r>
              <a:rPr lang="es-ES_tradnl" sz="1600" dirty="0" err="1" smtClean="0"/>
              <a:t>an</a:t>
            </a:r>
            <a:r>
              <a:rPr lang="es-ES_tradnl" sz="1600" dirty="0" smtClean="0"/>
              <a:t> </a:t>
            </a:r>
            <a:r>
              <a:rPr lang="es-ES_tradnl" sz="1600" dirty="0" err="1" smtClean="0"/>
              <a:t>heterogeneous</a:t>
            </a:r>
            <a:r>
              <a:rPr lang="es-ES_tradnl" sz="1600" dirty="0" smtClean="0"/>
              <a:t> </a:t>
            </a:r>
            <a:r>
              <a:rPr lang="es-ES_tradnl" sz="1600" dirty="0" err="1" smtClean="0"/>
              <a:t>impact</a:t>
            </a:r>
            <a:r>
              <a:rPr lang="es-ES_tradnl" sz="1600" dirty="0" smtClean="0"/>
              <a:t> </a:t>
            </a:r>
            <a:r>
              <a:rPr lang="es-ES_tradnl" sz="1600" dirty="0" err="1" smtClean="0"/>
              <a:t>on</a:t>
            </a:r>
            <a:r>
              <a:rPr lang="es-ES_tradnl" sz="1600" dirty="0" smtClean="0"/>
              <a:t> </a:t>
            </a:r>
            <a:r>
              <a:rPr lang="es-ES_tradnl" sz="1600" dirty="0" err="1" smtClean="0"/>
              <a:t>member</a:t>
            </a:r>
            <a:r>
              <a:rPr lang="es-ES_tradnl" sz="1600" dirty="0" smtClean="0"/>
              <a:t> </a:t>
            </a:r>
            <a:r>
              <a:rPr lang="es-ES_tradnl" sz="1600" dirty="0" err="1" smtClean="0"/>
              <a:t>states</a:t>
            </a:r>
            <a:r>
              <a:rPr lang="es-ES_tradnl" sz="1600" dirty="0" smtClean="0"/>
              <a:t>.  </a:t>
            </a:r>
            <a:endParaRPr lang="es-ES_tradnl" sz="1600" dirty="0" smtClean="0"/>
          </a:p>
          <a:p>
            <a:pPr marL="285750" indent="-285750">
              <a:buFont typeface="Arial" panose="020B0604020202020204" pitchFamily="34" charset="0"/>
              <a:buChar char="•"/>
            </a:pPr>
            <a:r>
              <a:rPr lang="es-ES_tradnl" sz="1600" dirty="0" err="1" smtClean="0"/>
              <a:t>It</a:t>
            </a:r>
            <a:r>
              <a:rPr lang="es-ES_tradnl" sz="1600" dirty="0" smtClean="0"/>
              <a:t> </a:t>
            </a:r>
            <a:r>
              <a:rPr lang="es-ES_tradnl" sz="1600" dirty="0" err="1" smtClean="0"/>
              <a:t>resulted</a:t>
            </a:r>
            <a:r>
              <a:rPr lang="es-ES_tradnl" sz="1600" dirty="0" smtClean="0"/>
              <a:t> in </a:t>
            </a:r>
            <a:r>
              <a:rPr lang="es-ES_tradnl" sz="1600" dirty="0" err="1" smtClean="0"/>
              <a:t>deep</a:t>
            </a:r>
            <a:r>
              <a:rPr lang="es-ES_tradnl" sz="1600" dirty="0" smtClean="0"/>
              <a:t> </a:t>
            </a:r>
            <a:r>
              <a:rPr lang="es-ES_tradnl" sz="1600" dirty="0" smtClean="0"/>
              <a:t>GDP </a:t>
            </a:r>
            <a:r>
              <a:rPr lang="es-ES_tradnl" sz="1600" dirty="0" err="1" smtClean="0"/>
              <a:t>fall</a:t>
            </a:r>
            <a:r>
              <a:rPr lang="es-ES_tradnl" sz="1600" dirty="0" smtClean="0"/>
              <a:t> and </a:t>
            </a:r>
            <a:r>
              <a:rPr lang="es-ES_tradnl" sz="1600" dirty="0" err="1" smtClean="0"/>
              <a:t>big</a:t>
            </a:r>
            <a:r>
              <a:rPr lang="es-ES_tradnl" sz="1600" dirty="0" smtClean="0"/>
              <a:t> </a:t>
            </a:r>
            <a:r>
              <a:rPr lang="es-ES_tradnl" sz="1600" dirty="0" err="1" smtClean="0"/>
              <a:t>increase</a:t>
            </a:r>
            <a:r>
              <a:rPr lang="es-ES_tradnl" sz="1600" dirty="0" smtClean="0"/>
              <a:t> in </a:t>
            </a:r>
            <a:r>
              <a:rPr lang="es-ES_tradnl" sz="1600" dirty="0" err="1" smtClean="0"/>
              <a:t>public</a:t>
            </a:r>
            <a:r>
              <a:rPr lang="es-ES_tradnl" sz="1600" dirty="0" smtClean="0"/>
              <a:t> </a:t>
            </a:r>
            <a:r>
              <a:rPr lang="es-ES_tradnl" sz="1600" dirty="0" err="1" smtClean="0"/>
              <a:t>indebtness</a:t>
            </a:r>
            <a:r>
              <a:rPr lang="es-ES_tradnl" sz="1600" dirty="0" smtClean="0"/>
              <a:t>, </a:t>
            </a:r>
            <a:r>
              <a:rPr lang="es-ES_tradnl" sz="1600" dirty="0" err="1" smtClean="0"/>
              <a:t>constraining</a:t>
            </a:r>
            <a:r>
              <a:rPr lang="es-ES_tradnl" sz="1600" dirty="0" smtClean="0"/>
              <a:t> </a:t>
            </a:r>
            <a:r>
              <a:rPr lang="es-ES_tradnl" sz="1600" dirty="0" err="1" smtClean="0"/>
              <a:t>countries</a:t>
            </a:r>
            <a:r>
              <a:rPr lang="es-ES_tradnl" sz="1600" dirty="0" smtClean="0"/>
              <a:t> in </a:t>
            </a:r>
            <a:r>
              <a:rPr lang="es-ES_tradnl" sz="1600" dirty="0" err="1" smtClean="0"/>
              <a:t>their</a:t>
            </a:r>
            <a:r>
              <a:rPr lang="es-ES_tradnl" sz="1600" dirty="0" smtClean="0"/>
              <a:t> </a:t>
            </a:r>
            <a:r>
              <a:rPr lang="es-ES_tradnl" sz="1600" dirty="0" err="1" smtClean="0"/>
              <a:t>push</a:t>
            </a:r>
            <a:r>
              <a:rPr lang="es-ES_tradnl" sz="1600" dirty="0" smtClean="0"/>
              <a:t> </a:t>
            </a:r>
            <a:r>
              <a:rPr lang="es-ES_tradnl" sz="1600" dirty="0" err="1" smtClean="0"/>
              <a:t>for</a:t>
            </a:r>
            <a:r>
              <a:rPr lang="es-ES_tradnl" sz="1600" dirty="0" smtClean="0"/>
              <a:t> </a:t>
            </a:r>
            <a:r>
              <a:rPr lang="es-ES_tradnl" sz="1600" dirty="0" err="1" smtClean="0"/>
              <a:t>recovery</a:t>
            </a:r>
            <a:r>
              <a:rPr lang="es-ES_tradnl" sz="1600" dirty="0" smtClean="0"/>
              <a:t>.</a:t>
            </a:r>
          </a:p>
          <a:p>
            <a:pPr marL="285750" indent="-285750">
              <a:buFont typeface="Arial" panose="020B0604020202020204" pitchFamily="34" charset="0"/>
              <a:buChar char="•"/>
            </a:pPr>
            <a:r>
              <a:rPr lang="es-ES_tradnl" sz="1600" dirty="0" err="1" smtClean="0"/>
              <a:t>The</a:t>
            </a:r>
            <a:r>
              <a:rPr lang="es-ES_tradnl" sz="1600" dirty="0" smtClean="0"/>
              <a:t> </a:t>
            </a:r>
            <a:r>
              <a:rPr lang="es-ES_tradnl" sz="1600" dirty="0" smtClean="0">
                <a:hlinkClick r:id="rId2"/>
              </a:rPr>
              <a:t>EUCO 7/20 </a:t>
            </a:r>
            <a:r>
              <a:rPr lang="es-ES_tradnl" sz="1600" dirty="0" err="1" smtClean="0">
                <a:hlinkClick r:id="rId2"/>
              </a:rPr>
              <a:t>put</a:t>
            </a:r>
            <a:r>
              <a:rPr lang="es-ES_tradnl" sz="1600" dirty="0" smtClean="0">
                <a:hlinkClick r:id="rId2"/>
              </a:rPr>
              <a:t> forward a </a:t>
            </a:r>
            <a:r>
              <a:rPr lang="es-ES_tradnl" sz="1600" dirty="0" err="1">
                <a:hlinkClick r:id="rId2"/>
              </a:rPr>
              <a:t>R</a:t>
            </a:r>
            <a:r>
              <a:rPr lang="es-ES_tradnl" sz="1600" dirty="0" err="1" smtClean="0">
                <a:hlinkClick r:id="rId2"/>
              </a:rPr>
              <a:t>ecovery</a:t>
            </a:r>
            <a:r>
              <a:rPr lang="es-ES_tradnl" sz="1600" dirty="0" smtClean="0">
                <a:hlinkClick r:id="rId2"/>
              </a:rPr>
              <a:t> </a:t>
            </a:r>
            <a:r>
              <a:rPr lang="es-ES_tradnl" sz="1600" dirty="0" err="1" smtClean="0">
                <a:hlinkClick r:id="rId2"/>
              </a:rPr>
              <a:t>Fund</a:t>
            </a:r>
            <a:r>
              <a:rPr lang="es-ES_tradnl" sz="1600" dirty="0" smtClean="0"/>
              <a:t>, </a:t>
            </a:r>
            <a:r>
              <a:rPr lang="es-ES_tradnl" sz="1600" dirty="0" err="1" smtClean="0"/>
              <a:t>NextGenEU</a:t>
            </a:r>
            <a:r>
              <a:rPr lang="es-ES_tradnl" sz="1600" dirty="0" smtClean="0"/>
              <a:t>, </a:t>
            </a:r>
            <a:r>
              <a:rPr lang="es-ES_tradnl" sz="1600" dirty="0" err="1" smtClean="0"/>
              <a:t>financed</a:t>
            </a:r>
            <a:r>
              <a:rPr lang="es-ES_tradnl" sz="1600" dirty="0" smtClean="0"/>
              <a:t> </a:t>
            </a:r>
            <a:r>
              <a:rPr lang="es-ES_tradnl" sz="1600" dirty="0" err="1" smtClean="0"/>
              <a:t>with</a:t>
            </a:r>
            <a:r>
              <a:rPr lang="es-ES_tradnl" sz="1600" dirty="0" smtClean="0"/>
              <a:t> </a:t>
            </a:r>
            <a:r>
              <a:rPr lang="es-ES_tradnl" sz="1600" dirty="0" err="1" smtClean="0"/>
              <a:t>common</a:t>
            </a:r>
            <a:r>
              <a:rPr lang="es-ES_tradnl" sz="1600" dirty="0" smtClean="0"/>
              <a:t> </a:t>
            </a:r>
            <a:r>
              <a:rPr lang="es-ES_tradnl" sz="1600" dirty="0" err="1" smtClean="0"/>
              <a:t>debt</a:t>
            </a:r>
            <a:r>
              <a:rPr lang="es-ES_tradnl" sz="1600" dirty="0" smtClean="0"/>
              <a:t>; </a:t>
            </a:r>
            <a:r>
              <a:rPr lang="es-ES_tradnl" sz="1600" dirty="0" err="1" smtClean="0"/>
              <a:t>worth</a:t>
            </a:r>
            <a:r>
              <a:rPr lang="es-ES_tradnl" sz="1600" dirty="0" smtClean="0"/>
              <a:t> € 750 </a:t>
            </a:r>
            <a:r>
              <a:rPr lang="es-ES_tradnl" sz="1600" dirty="0" err="1" smtClean="0"/>
              <a:t>bn</a:t>
            </a:r>
            <a:r>
              <a:rPr lang="es-ES_tradnl" sz="1600" dirty="0" smtClean="0"/>
              <a:t>; 2021-2026.</a:t>
            </a:r>
          </a:p>
          <a:p>
            <a:pPr marL="285750" indent="-285750">
              <a:buFont typeface="Arial" panose="020B0604020202020204" pitchFamily="34" charset="0"/>
              <a:buChar char="•"/>
            </a:pPr>
            <a:r>
              <a:rPr lang="es-ES_tradnl" sz="1600" dirty="0" err="1" smtClean="0"/>
              <a:t>The</a:t>
            </a:r>
            <a:r>
              <a:rPr lang="es-ES_tradnl" sz="1600" dirty="0" smtClean="0"/>
              <a:t> </a:t>
            </a:r>
            <a:r>
              <a:rPr lang="es-ES_tradnl" sz="1600" dirty="0" err="1" smtClean="0"/>
              <a:t>Recovery</a:t>
            </a:r>
            <a:r>
              <a:rPr lang="es-ES_tradnl" sz="1600" dirty="0" smtClean="0"/>
              <a:t> and </a:t>
            </a:r>
            <a:r>
              <a:rPr lang="es-ES_tradnl" sz="1600" dirty="0" err="1" smtClean="0"/>
              <a:t>Resilience</a:t>
            </a:r>
            <a:r>
              <a:rPr lang="es-ES_tradnl" sz="1600" dirty="0" smtClean="0"/>
              <a:t> </a:t>
            </a:r>
            <a:r>
              <a:rPr lang="es-ES_tradnl" sz="1600" dirty="0" err="1" smtClean="0"/>
              <a:t>Facility</a:t>
            </a:r>
            <a:r>
              <a:rPr lang="es-ES_tradnl" sz="1600" dirty="0" smtClean="0"/>
              <a:t> (RRF) </a:t>
            </a:r>
            <a:r>
              <a:rPr lang="es-ES_tradnl" sz="1600" dirty="0" err="1" smtClean="0"/>
              <a:t>was</a:t>
            </a:r>
            <a:r>
              <a:rPr lang="es-ES_tradnl" sz="1600" dirty="0" smtClean="0"/>
              <a:t> </a:t>
            </a:r>
            <a:r>
              <a:rPr lang="es-ES_tradnl" sz="1600" dirty="0" err="1" smtClean="0"/>
              <a:t>the</a:t>
            </a:r>
            <a:r>
              <a:rPr lang="es-ES_tradnl" sz="1600" dirty="0" smtClean="0"/>
              <a:t> </a:t>
            </a:r>
            <a:r>
              <a:rPr lang="es-ES_tradnl" sz="1600" dirty="0" err="1" smtClean="0"/>
              <a:t>most</a:t>
            </a:r>
            <a:r>
              <a:rPr lang="es-ES_tradnl" sz="1600" dirty="0" smtClean="0"/>
              <a:t> </a:t>
            </a:r>
            <a:r>
              <a:rPr lang="es-ES_tradnl" sz="1600" dirty="0" err="1" smtClean="0"/>
              <a:t>important</a:t>
            </a:r>
            <a:r>
              <a:rPr lang="es-ES_tradnl" sz="1600" dirty="0" smtClean="0"/>
              <a:t> </a:t>
            </a:r>
            <a:r>
              <a:rPr lang="es-ES_tradnl" sz="1600" dirty="0" err="1" smtClean="0"/>
              <a:t>piece</a:t>
            </a:r>
            <a:r>
              <a:rPr lang="es-ES_tradnl" sz="1600" dirty="0" smtClean="0"/>
              <a:t> of NGEU. </a:t>
            </a:r>
            <a:r>
              <a:rPr lang="es-ES_tradnl" sz="1600" dirty="0" err="1" smtClean="0"/>
              <a:t>The</a:t>
            </a:r>
            <a:r>
              <a:rPr lang="es-ES_tradnl" sz="1600" dirty="0" smtClean="0"/>
              <a:t> RRF </a:t>
            </a:r>
            <a:r>
              <a:rPr lang="es-ES_tradnl" sz="1600" dirty="0" err="1"/>
              <a:t>R</a:t>
            </a:r>
            <a:r>
              <a:rPr lang="es-ES_tradnl" sz="1600" dirty="0" err="1" smtClean="0"/>
              <a:t>egulation</a:t>
            </a:r>
            <a:r>
              <a:rPr lang="es-ES_tradnl" sz="1600" dirty="0" smtClean="0"/>
              <a:t> </a:t>
            </a:r>
            <a:r>
              <a:rPr lang="es-ES_tradnl" sz="1600" dirty="0" err="1"/>
              <a:t>was</a:t>
            </a:r>
            <a:r>
              <a:rPr lang="es-ES_tradnl" sz="1600" dirty="0"/>
              <a:t> </a:t>
            </a:r>
            <a:r>
              <a:rPr lang="es-ES_tradnl" sz="1600" dirty="0" err="1"/>
              <a:t>adopted</a:t>
            </a:r>
            <a:r>
              <a:rPr lang="es-ES_tradnl" sz="1600" dirty="0"/>
              <a:t> in </a:t>
            </a:r>
            <a:r>
              <a:rPr lang="es-ES_tradnl" sz="1600" dirty="0" smtClean="0"/>
              <a:t>Feb 2021.</a:t>
            </a:r>
            <a:endParaRPr lang="es-ES_tradnl" sz="1600" dirty="0"/>
          </a:p>
          <a:p>
            <a:pPr marL="285750" indent="-285750">
              <a:buFont typeface="Arial" panose="020B0604020202020204" pitchFamily="34" charset="0"/>
              <a:buChar char="•"/>
            </a:pPr>
            <a:endParaRPr lang="es-ES" sz="1600" dirty="0"/>
          </a:p>
        </p:txBody>
      </p:sp>
      <p:pic>
        <p:nvPicPr>
          <p:cNvPr id="6" name="Imagen 5"/>
          <p:cNvPicPr>
            <a:picLocks noChangeAspect="1"/>
          </p:cNvPicPr>
          <p:nvPr/>
        </p:nvPicPr>
        <p:blipFill>
          <a:blip r:embed="rId3"/>
          <a:stretch>
            <a:fillRect/>
          </a:stretch>
        </p:blipFill>
        <p:spPr>
          <a:xfrm>
            <a:off x="0" y="2210718"/>
            <a:ext cx="4474280" cy="3594546"/>
          </a:xfrm>
          <a:prstGeom prst="rect">
            <a:avLst/>
          </a:prstGeom>
        </p:spPr>
      </p:pic>
      <p:sp>
        <p:nvSpPr>
          <p:cNvPr id="15" name="Marcador de texto 6"/>
          <p:cNvSpPr>
            <a:spLocks noGrp="1"/>
          </p:cNvSpPr>
          <p:nvPr>
            <p:ph type="body" sz="quarter" idx="4294967295"/>
          </p:nvPr>
        </p:nvSpPr>
        <p:spPr>
          <a:xfrm>
            <a:off x="236918" y="6206867"/>
            <a:ext cx="11763738" cy="273018"/>
          </a:xfrm>
          <a:prstGeom prst="rect">
            <a:avLst/>
          </a:prstGeom>
        </p:spPr>
        <p:txBody>
          <a:bodyPr/>
          <a:lstStyle/>
          <a:p>
            <a:r>
              <a:rPr lang="es-ES_tradnl" sz="1000" dirty="0" smtClean="0">
                <a:hlinkClick r:id="rId4"/>
              </a:rPr>
              <a:t>European Commission Spring </a:t>
            </a:r>
            <a:r>
              <a:rPr lang="es-ES_tradnl" sz="1000" dirty="0">
                <a:hlinkClick r:id="rId4"/>
              </a:rPr>
              <a:t>2023 </a:t>
            </a:r>
            <a:r>
              <a:rPr lang="es-ES_tradnl" sz="1000" dirty="0" err="1">
                <a:hlinkClick r:id="rId4"/>
              </a:rPr>
              <a:t>Economic</a:t>
            </a:r>
            <a:r>
              <a:rPr lang="es-ES_tradnl" sz="1000" dirty="0">
                <a:hlinkClick r:id="rId4"/>
              </a:rPr>
              <a:t> </a:t>
            </a:r>
            <a:r>
              <a:rPr lang="es-ES_tradnl" sz="1000" dirty="0" err="1" smtClean="0">
                <a:hlinkClick r:id="rId4"/>
              </a:rPr>
              <a:t>Forecasts</a:t>
            </a:r>
            <a:endParaRPr lang="es-ES_tradnl" sz="1000" dirty="0"/>
          </a:p>
        </p:txBody>
      </p:sp>
      <p:pic>
        <p:nvPicPr>
          <p:cNvPr id="11" name="Imagen 10"/>
          <p:cNvPicPr>
            <a:picLocks noChangeAspect="1"/>
          </p:cNvPicPr>
          <p:nvPr/>
        </p:nvPicPr>
        <p:blipFill>
          <a:blip r:embed="rId5"/>
          <a:stretch>
            <a:fillRect/>
          </a:stretch>
        </p:blipFill>
        <p:spPr>
          <a:xfrm>
            <a:off x="4500479" y="2210718"/>
            <a:ext cx="7615991" cy="4205504"/>
          </a:xfrm>
          <a:prstGeom prst="rect">
            <a:avLst/>
          </a:prstGeom>
        </p:spPr>
      </p:pic>
      <p:sp>
        <p:nvSpPr>
          <p:cNvPr id="3" name="Rectángulo 2"/>
          <p:cNvSpPr/>
          <p:nvPr/>
        </p:nvSpPr>
        <p:spPr>
          <a:xfrm>
            <a:off x="4484708" y="2201880"/>
            <a:ext cx="7631762" cy="4214342"/>
          </a:xfrm>
          <a:prstGeom prst="rect">
            <a:avLst/>
          </a:prstGeom>
          <a:noFill/>
          <a:ln w="317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671649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8</a:t>
            </a:fld>
            <a:endParaRPr lang="es-ES"/>
          </a:p>
        </p:txBody>
      </p:sp>
      <p:sp>
        <p:nvSpPr>
          <p:cNvPr id="3" name="Título 2"/>
          <p:cNvSpPr>
            <a:spLocks noGrp="1"/>
          </p:cNvSpPr>
          <p:nvPr>
            <p:ph type="title"/>
          </p:nvPr>
        </p:nvSpPr>
        <p:spPr/>
        <p:txBody>
          <a:bodyPr/>
          <a:lstStyle/>
          <a:p>
            <a:r>
              <a:rPr lang="es-ES_tradnl" dirty="0" err="1" smtClean="0"/>
              <a:t>rrf</a:t>
            </a:r>
            <a:r>
              <a:rPr lang="es-ES_tradnl" dirty="0" smtClean="0"/>
              <a:t> </a:t>
            </a:r>
            <a:r>
              <a:rPr lang="es-ES_tradnl" dirty="0" err="1" smtClean="0"/>
              <a:t>implementation</a:t>
            </a:r>
            <a:r>
              <a:rPr lang="es-ES_tradnl" dirty="0" smtClean="0"/>
              <a:t> and </a:t>
            </a:r>
            <a:r>
              <a:rPr lang="es-ES_tradnl" dirty="0" err="1" smtClean="0"/>
              <a:t>adaptation</a:t>
            </a:r>
            <a:r>
              <a:rPr lang="es-ES_tradnl" dirty="0" smtClean="0"/>
              <a:t> to new </a:t>
            </a:r>
            <a:r>
              <a:rPr lang="es-ES_tradnl" dirty="0" err="1" smtClean="0"/>
              <a:t>challenges</a:t>
            </a:r>
            <a:endParaRPr lang="es-ES_tradnl" dirty="0"/>
          </a:p>
        </p:txBody>
      </p:sp>
      <p:sp>
        <p:nvSpPr>
          <p:cNvPr id="6" name="Marcador de texto 5"/>
          <p:cNvSpPr>
            <a:spLocks noGrp="1"/>
          </p:cNvSpPr>
          <p:nvPr>
            <p:ph type="body" sz="quarter" idx="17"/>
          </p:nvPr>
        </p:nvSpPr>
        <p:spPr>
          <a:xfrm>
            <a:off x="115094" y="630631"/>
            <a:ext cx="11953328" cy="2006282"/>
          </a:xfrm>
        </p:spPr>
        <p:txBody>
          <a:bodyPr/>
          <a:lstStyle/>
          <a:p>
            <a:r>
              <a:rPr lang="es-ES_tradnl" sz="1600" dirty="0" err="1" smtClean="0"/>
              <a:t>Under</a:t>
            </a:r>
            <a:r>
              <a:rPr lang="es-ES_tradnl" sz="1600" dirty="0" smtClean="0"/>
              <a:t> </a:t>
            </a:r>
            <a:r>
              <a:rPr lang="es-ES_tradnl" sz="1600" dirty="0" err="1" smtClean="0"/>
              <a:t>the</a:t>
            </a:r>
            <a:r>
              <a:rPr lang="es-ES_tradnl" sz="1600" dirty="0" smtClean="0"/>
              <a:t> RRF, </a:t>
            </a:r>
            <a:r>
              <a:rPr lang="es-ES_tradnl" sz="1600" dirty="0" err="1" smtClean="0"/>
              <a:t>each</a:t>
            </a:r>
            <a:r>
              <a:rPr lang="es-ES_tradnl" sz="1600" dirty="0" smtClean="0"/>
              <a:t> MS </a:t>
            </a:r>
            <a:r>
              <a:rPr lang="es-ES_tradnl" sz="1600" dirty="0" err="1" smtClean="0"/>
              <a:t>negotiated</a:t>
            </a:r>
            <a:r>
              <a:rPr lang="es-ES_tradnl" sz="1600" dirty="0" smtClean="0"/>
              <a:t> a </a:t>
            </a:r>
            <a:r>
              <a:rPr lang="es-ES_tradnl" sz="1600" dirty="0" err="1" smtClean="0"/>
              <a:t>Resilience</a:t>
            </a:r>
            <a:r>
              <a:rPr lang="es-ES_tradnl" sz="1600" dirty="0" smtClean="0"/>
              <a:t> and </a:t>
            </a:r>
            <a:r>
              <a:rPr lang="es-ES_tradnl" sz="1600" dirty="0" err="1"/>
              <a:t>R</a:t>
            </a:r>
            <a:r>
              <a:rPr lang="es-ES_tradnl" sz="1600" dirty="0" err="1" smtClean="0"/>
              <a:t>ecovery</a:t>
            </a:r>
            <a:r>
              <a:rPr lang="es-ES_tradnl" sz="1600" dirty="0" smtClean="0"/>
              <a:t> Plan (RRP) </a:t>
            </a:r>
            <a:r>
              <a:rPr lang="es-ES_tradnl" sz="1600" dirty="0" err="1" smtClean="0"/>
              <a:t>with</a:t>
            </a:r>
            <a:r>
              <a:rPr lang="es-ES_tradnl" sz="1600" dirty="0" smtClean="0"/>
              <a:t> </a:t>
            </a:r>
            <a:r>
              <a:rPr lang="es-ES_tradnl" sz="1600" dirty="0" err="1" smtClean="0"/>
              <a:t>the</a:t>
            </a:r>
            <a:r>
              <a:rPr lang="es-ES_tradnl" sz="1600" dirty="0" smtClean="0"/>
              <a:t> Commission to </a:t>
            </a:r>
            <a:r>
              <a:rPr lang="es-ES_tradnl" sz="1600" dirty="0" err="1" smtClean="0"/>
              <a:t>imp</a:t>
            </a:r>
            <a:r>
              <a:rPr lang="es-ES_tradnl" sz="1600" dirty="0" err="1" smtClean="0"/>
              <a:t>lement</a:t>
            </a:r>
            <a:r>
              <a:rPr lang="es-ES_tradnl" sz="1600" dirty="0" smtClean="0"/>
              <a:t> </a:t>
            </a:r>
            <a:r>
              <a:rPr lang="es-ES_tradnl" sz="1600" dirty="0" err="1" smtClean="0"/>
              <a:t>investments</a:t>
            </a:r>
            <a:r>
              <a:rPr lang="es-ES_tradnl" sz="1600" dirty="0" smtClean="0"/>
              <a:t> and </a:t>
            </a:r>
            <a:r>
              <a:rPr lang="es-ES_tradnl" sz="1600" dirty="0" err="1" smtClean="0"/>
              <a:t>reforms</a:t>
            </a:r>
            <a:r>
              <a:rPr lang="es-ES_tradnl" sz="1600" dirty="0" smtClean="0"/>
              <a:t>, </a:t>
            </a:r>
            <a:r>
              <a:rPr lang="es-ES_tradnl" sz="1600" dirty="0" err="1" smtClean="0"/>
              <a:t>on</a:t>
            </a:r>
            <a:r>
              <a:rPr lang="es-ES_tradnl" sz="1600" dirty="0" smtClean="0"/>
              <a:t> a performance </a:t>
            </a:r>
            <a:r>
              <a:rPr lang="es-ES_tradnl" sz="1600" dirty="0" err="1" smtClean="0"/>
              <a:t>based</a:t>
            </a:r>
            <a:r>
              <a:rPr lang="es-ES_tradnl" sz="1600" dirty="0" smtClean="0"/>
              <a:t> </a:t>
            </a:r>
            <a:r>
              <a:rPr lang="es-ES_tradnl" sz="1600" dirty="0" err="1" smtClean="0"/>
              <a:t>approach</a:t>
            </a:r>
            <a:r>
              <a:rPr lang="es-ES_tradnl" sz="1600" dirty="0" smtClean="0"/>
              <a:t> (</a:t>
            </a:r>
            <a:r>
              <a:rPr lang="es-ES_tradnl" sz="1600" dirty="0" err="1" smtClean="0"/>
              <a:t>fulfillement</a:t>
            </a:r>
            <a:r>
              <a:rPr lang="es-ES_tradnl" sz="1600" dirty="0" smtClean="0"/>
              <a:t> of </a:t>
            </a:r>
            <a:r>
              <a:rPr lang="es-ES_tradnl" sz="1600" dirty="0" err="1" smtClean="0"/>
              <a:t>milestones</a:t>
            </a:r>
            <a:r>
              <a:rPr lang="es-ES_tradnl" sz="1600" dirty="0" smtClean="0"/>
              <a:t> &amp;targets). </a:t>
            </a:r>
            <a:r>
              <a:rPr lang="es-ES_tradnl" sz="1600" dirty="0" err="1" smtClean="0"/>
              <a:t>Funds</a:t>
            </a:r>
            <a:r>
              <a:rPr lang="es-ES_tradnl" sz="1600" dirty="0" smtClean="0"/>
              <a:t> are </a:t>
            </a:r>
            <a:r>
              <a:rPr lang="es-ES_tradnl" sz="1600" dirty="0" err="1" smtClean="0"/>
              <a:t>allocated</a:t>
            </a:r>
            <a:r>
              <a:rPr lang="es-ES_tradnl" sz="1600" dirty="0" smtClean="0"/>
              <a:t> to </a:t>
            </a:r>
            <a:r>
              <a:rPr lang="es-ES_tradnl" sz="1600" dirty="0"/>
              <a:t>6 </a:t>
            </a:r>
            <a:r>
              <a:rPr lang="es-ES_tradnl" sz="1600" dirty="0" err="1"/>
              <a:t>policy</a:t>
            </a:r>
            <a:r>
              <a:rPr lang="es-ES_tradnl" sz="1600" dirty="0"/>
              <a:t> </a:t>
            </a:r>
            <a:r>
              <a:rPr lang="es-ES_tradnl" sz="1600" dirty="0" err="1" smtClean="0"/>
              <a:t>pillars</a:t>
            </a:r>
            <a:r>
              <a:rPr lang="es-ES_tradnl" sz="1600" dirty="0" smtClean="0"/>
              <a:t>; </a:t>
            </a:r>
            <a:r>
              <a:rPr lang="es-ES_tradnl" sz="1600" dirty="0" err="1" smtClean="0"/>
              <a:t>one</a:t>
            </a:r>
            <a:r>
              <a:rPr lang="es-ES_tradnl" sz="1600" dirty="0" smtClean="0"/>
              <a:t> of </a:t>
            </a:r>
            <a:r>
              <a:rPr lang="es-ES_tradnl" sz="1600" dirty="0" err="1" smtClean="0"/>
              <a:t>them</a:t>
            </a:r>
            <a:r>
              <a:rPr lang="es-ES_tradnl" sz="1600" dirty="0" smtClean="0"/>
              <a:t> </a:t>
            </a:r>
            <a:r>
              <a:rPr lang="es-ES_tradnl" sz="1600" dirty="0" err="1" smtClean="0"/>
              <a:t>is</a:t>
            </a:r>
            <a:r>
              <a:rPr lang="es-ES_tradnl" sz="1600" dirty="0" smtClean="0"/>
              <a:t> Green </a:t>
            </a:r>
            <a:r>
              <a:rPr lang="es-ES_tradnl" sz="1600" dirty="0" err="1" smtClean="0"/>
              <a:t>Transition</a:t>
            </a:r>
            <a:r>
              <a:rPr lang="es-ES_tradnl" sz="1600" dirty="0" smtClean="0"/>
              <a:t> (37% of total </a:t>
            </a:r>
            <a:r>
              <a:rPr lang="es-ES_tradnl" sz="1600" dirty="0" err="1" smtClean="0"/>
              <a:t>alllocation</a:t>
            </a:r>
            <a:r>
              <a:rPr lang="es-ES_tradnl" sz="1600" dirty="0" smtClean="0"/>
              <a:t>, at </a:t>
            </a:r>
            <a:r>
              <a:rPr lang="es-ES_tradnl" sz="1600" dirty="0" err="1" smtClean="0"/>
              <a:t>least</a:t>
            </a:r>
            <a:r>
              <a:rPr lang="es-ES_tradnl" sz="1600" dirty="0" smtClean="0"/>
              <a:t>). </a:t>
            </a:r>
          </a:p>
          <a:p>
            <a:r>
              <a:rPr lang="es-ES_tradnl" sz="1600" dirty="0" err="1"/>
              <a:t>RRPs</a:t>
            </a:r>
            <a:r>
              <a:rPr lang="es-ES_tradnl" sz="1600" dirty="0"/>
              <a:t> </a:t>
            </a:r>
            <a:r>
              <a:rPr lang="es-ES_tradnl" sz="1600" dirty="0" err="1"/>
              <a:t>have</a:t>
            </a:r>
            <a:r>
              <a:rPr lang="es-ES_tradnl" sz="1600" dirty="0"/>
              <a:t> </a:t>
            </a:r>
            <a:r>
              <a:rPr lang="es-ES_tradnl" sz="1600" dirty="0" err="1"/>
              <a:t>been</a:t>
            </a:r>
            <a:r>
              <a:rPr lang="es-ES_tradnl" sz="1600" dirty="0"/>
              <a:t> </a:t>
            </a:r>
            <a:r>
              <a:rPr lang="es-ES_tradnl" sz="1600" dirty="0" err="1"/>
              <a:t>revised</a:t>
            </a:r>
            <a:r>
              <a:rPr lang="es-ES_tradnl" sz="1600" dirty="0"/>
              <a:t> in </a:t>
            </a:r>
            <a:r>
              <a:rPr lang="es-ES_tradnl" sz="1600" dirty="0" smtClean="0"/>
              <a:t>23/24 (to </a:t>
            </a:r>
            <a:r>
              <a:rPr lang="es-ES_tradnl" sz="1600" dirty="0" err="1" smtClean="0"/>
              <a:t>include</a:t>
            </a:r>
            <a:r>
              <a:rPr lang="es-ES_tradnl" sz="1600" dirty="0" smtClean="0"/>
              <a:t> </a:t>
            </a:r>
            <a:r>
              <a:rPr lang="es-ES_tradnl" sz="1600" dirty="0" err="1"/>
              <a:t>REPowerEU</a:t>
            </a:r>
            <a:r>
              <a:rPr lang="es-ES_tradnl" sz="1600" dirty="0"/>
              <a:t> </a:t>
            </a:r>
            <a:r>
              <a:rPr lang="es-ES_tradnl" sz="1600" dirty="0" err="1"/>
              <a:t>chapters</a:t>
            </a:r>
            <a:r>
              <a:rPr lang="es-ES_tradnl" sz="1600" dirty="0"/>
              <a:t>, </a:t>
            </a:r>
            <a:r>
              <a:rPr lang="es-ES_tradnl" sz="1600" i="1" dirty="0"/>
              <a:t>inter </a:t>
            </a:r>
            <a:r>
              <a:rPr lang="es-ES_tradnl" sz="1600" i="1" dirty="0" err="1" smtClean="0"/>
              <a:t>allia</a:t>
            </a:r>
            <a:r>
              <a:rPr lang="es-ES_tradnl" sz="1600" i="1" dirty="0" smtClean="0"/>
              <a:t>). </a:t>
            </a:r>
            <a:r>
              <a:rPr lang="es-ES_tradnl" sz="1600" dirty="0" err="1" smtClean="0"/>
              <a:t>The</a:t>
            </a:r>
            <a:r>
              <a:rPr lang="es-ES_tradnl" sz="1600" dirty="0" smtClean="0"/>
              <a:t> total </a:t>
            </a:r>
            <a:r>
              <a:rPr lang="es-ES_tradnl" sz="1600" dirty="0" err="1" smtClean="0"/>
              <a:t>financial</a:t>
            </a:r>
            <a:r>
              <a:rPr lang="es-ES_tradnl" sz="1600" dirty="0" smtClean="0"/>
              <a:t> </a:t>
            </a:r>
            <a:r>
              <a:rPr lang="es-ES_tradnl" sz="1600" dirty="0" err="1" smtClean="0"/>
              <a:t>allowance</a:t>
            </a:r>
            <a:r>
              <a:rPr lang="es-ES_tradnl" sz="1600" dirty="0" smtClean="0"/>
              <a:t> of RRF </a:t>
            </a:r>
            <a:r>
              <a:rPr lang="es-ES_tradnl" sz="1600" dirty="0" err="1" smtClean="0"/>
              <a:t>is</a:t>
            </a:r>
            <a:r>
              <a:rPr lang="es-ES_tradnl" sz="1600" dirty="0" smtClean="0"/>
              <a:t> EUR 650 </a:t>
            </a:r>
            <a:r>
              <a:rPr lang="es-ES_tradnl" sz="1600" dirty="0" err="1" smtClean="0"/>
              <a:t>bn</a:t>
            </a:r>
            <a:r>
              <a:rPr lang="es-ES_tradnl" sz="1600" dirty="0" smtClean="0"/>
              <a:t> (35ª </a:t>
            </a:r>
            <a:r>
              <a:rPr lang="es-ES_tradnl" sz="1600" dirty="0" err="1" smtClean="0"/>
              <a:t>grants</a:t>
            </a:r>
            <a:r>
              <a:rPr lang="es-ES_tradnl" sz="1600" dirty="0" smtClean="0"/>
              <a:t> / 291 </a:t>
            </a:r>
            <a:r>
              <a:rPr lang="es-ES_tradnl" sz="1600" dirty="0" err="1" smtClean="0"/>
              <a:t>loans</a:t>
            </a:r>
            <a:r>
              <a:rPr lang="es-ES_tradnl" sz="1600" dirty="0" smtClean="0"/>
              <a:t>). </a:t>
            </a:r>
            <a:endParaRPr lang="es-ES_tradnl" sz="1600" dirty="0"/>
          </a:p>
          <a:p>
            <a:r>
              <a:rPr lang="es-ES_tradnl" sz="1600" dirty="0" err="1" smtClean="0"/>
              <a:t>Implementation</a:t>
            </a:r>
            <a:r>
              <a:rPr lang="es-ES_tradnl" sz="1600" dirty="0" smtClean="0"/>
              <a:t> of </a:t>
            </a:r>
            <a:r>
              <a:rPr lang="es-ES_tradnl" sz="1600" dirty="0" err="1" smtClean="0"/>
              <a:t>RRPs</a:t>
            </a:r>
            <a:r>
              <a:rPr lang="es-ES_tradnl" sz="1600" dirty="0" smtClean="0"/>
              <a:t> </a:t>
            </a:r>
            <a:r>
              <a:rPr lang="es-ES_tradnl" sz="1600" dirty="0" err="1" smtClean="0"/>
              <a:t>improved</a:t>
            </a:r>
            <a:r>
              <a:rPr lang="es-ES_tradnl" sz="1600" dirty="0" smtClean="0"/>
              <a:t> in 2024. </a:t>
            </a:r>
            <a:r>
              <a:rPr lang="en-US" sz="1600" dirty="0" smtClean="0"/>
              <a:t>The </a:t>
            </a:r>
            <a:r>
              <a:rPr lang="en-US" sz="1600" dirty="0"/>
              <a:t>Commission </a:t>
            </a:r>
            <a:r>
              <a:rPr lang="en-US" sz="1600" dirty="0" smtClean="0"/>
              <a:t>had disbursed EUR 265 </a:t>
            </a:r>
            <a:r>
              <a:rPr lang="en-US" sz="1600" dirty="0" err="1" smtClean="0"/>
              <a:t>bn</a:t>
            </a:r>
            <a:r>
              <a:rPr lang="en-US" sz="1600" dirty="0" smtClean="0"/>
              <a:t> as of 31-08-24 (40% of available funds). </a:t>
            </a:r>
            <a:r>
              <a:rPr lang="en-US" sz="1600" dirty="0" smtClean="0"/>
              <a:t>Focusing on implementation will be needed to complete disbursements by end 2026.</a:t>
            </a:r>
            <a:endParaRPr lang="en-US" sz="1600" dirty="0" smtClean="0"/>
          </a:p>
        </p:txBody>
      </p:sp>
      <p:sp>
        <p:nvSpPr>
          <p:cNvPr id="13" name="Marcador de texto 6"/>
          <p:cNvSpPr>
            <a:spLocks noGrp="1"/>
          </p:cNvSpPr>
          <p:nvPr>
            <p:ph type="body" sz="quarter" idx="18"/>
          </p:nvPr>
        </p:nvSpPr>
        <p:spPr>
          <a:xfrm>
            <a:off x="298683" y="6221068"/>
            <a:ext cx="11512800" cy="245371"/>
          </a:xfrm>
        </p:spPr>
        <p:txBody>
          <a:bodyPr/>
          <a:lstStyle/>
          <a:p>
            <a:r>
              <a:rPr lang="en-US" dirty="0" smtClean="0">
                <a:hlinkClick r:id="rId2"/>
              </a:rPr>
              <a:t>2024 Report on </a:t>
            </a:r>
            <a:r>
              <a:rPr lang="en-US" dirty="0">
                <a:hlinkClick r:id="rId2"/>
              </a:rPr>
              <a:t>the implementation of the Recovery and Resilience Facility</a:t>
            </a:r>
            <a:r>
              <a:rPr lang="es-ES_tradnl" dirty="0" smtClean="0"/>
              <a:t>	</a:t>
            </a:r>
            <a:r>
              <a:rPr lang="es-ES_tradnl" dirty="0" smtClean="0"/>
              <a:t>			</a:t>
            </a:r>
            <a:r>
              <a:rPr lang="es-ES_tradnl" dirty="0" smtClean="0">
                <a:hlinkClick r:id="rId3"/>
              </a:rPr>
              <a:t>RRF </a:t>
            </a:r>
            <a:r>
              <a:rPr lang="es-ES_tradnl" dirty="0" err="1" smtClean="0">
                <a:hlinkClick r:id="rId3"/>
              </a:rPr>
              <a:t>Scoreboard</a:t>
            </a:r>
            <a:r>
              <a:rPr lang="es-ES_tradnl" dirty="0" smtClean="0">
                <a:hlinkClick r:id="rId3"/>
              </a:rPr>
              <a:t> </a:t>
            </a:r>
            <a:r>
              <a:rPr lang="es-ES_tradnl" dirty="0" smtClean="0"/>
              <a:t>			</a:t>
            </a:r>
            <a:endParaRPr lang="es-ES_tradnl" dirty="0"/>
          </a:p>
        </p:txBody>
      </p:sp>
      <p:pic>
        <p:nvPicPr>
          <p:cNvPr id="7" name="Imagen 6"/>
          <p:cNvPicPr>
            <a:picLocks noChangeAspect="1"/>
          </p:cNvPicPr>
          <p:nvPr/>
        </p:nvPicPr>
        <p:blipFill>
          <a:blip r:embed="rId4"/>
          <a:stretch>
            <a:fillRect/>
          </a:stretch>
        </p:blipFill>
        <p:spPr>
          <a:xfrm>
            <a:off x="115094" y="2804572"/>
            <a:ext cx="5688634" cy="3368178"/>
          </a:xfrm>
          <a:prstGeom prst="rect">
            <a:avLst/>
          </a:prstGeom>
        </p:spPr>
      </p:pic>
      <p:pic>
        <p:nvPicPr>
          <p:cNvPr id="8" name="Imagen 7"/>
          <p:cNvPicPr>
            <a:picLocks noChangeAspect="1"/>
          </p:cNvPicPr>
          <p:nvPr/>
        </p:nvPicPr>
        <p:blipFill>
          <a:blip r:embed="rId5"/>
          <a:stretch>
            <a:fillRect/>
          </a:stretch>
        </p:blipFill>
        <p:spPr>
          <a:xfrm>
            <a:off x="5818234" y="2930602"/>
            <a:ext cx="6264694" cy="3013021"/>
          </a:xfrm>
          <a:prstGeom prst="rect">
            <a:avLst/>
          </a:prstGeom>
        </p:spPr>
      </p:pic>
    </p:spTree>
    <p:extLst>
      <p:ext uri="{BB962C8B-B14F-4D97-AF65-F5344CB8AC3E}">
        <p14:creationId xmlns:p14="http://schemas.microsoft.com/office/powerpoint/2010/main" val="10336054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9</a:t>
            </a:fld>
            <a:endParaRPr lang="es-ES"/>
          </a:p>
        </p:txBody>
      </p:sp>
      <p:sp>
        <p:nvSpPr>
          <p:cNvPr id="3" name="Título 2"/>
          <p:cNvSpPr>
            <a:spLocks noGrp="1"/>
          </p:cNvSpPr>
          <p:nvPr>
            <p:ph type="title"/>
          </p:nvPr>
        </p:nvSpPr>
        <p:spPr/>
        <p:txBody>
          <a:bodyPr/>
          <a:lstStyle/>
          <a:p>
            <a:r>
              <a:rPr lang="es-ES_tradnl" dirty="0" smtClean="0"/>
              <a:t>II. </a:t>
            </a:r>
            <a:r>
              <a:rPr lang="es-ES_tradnl" dirty="0" err="1" smtClean="0"/>
              <a:t>Russia’s</a:t>
            </a:r>
            <a:r>
              <a:rPr lang="es-ES_tradnl" dirty="0" smtClean="0"/>
              <a:t> </a:t>
            </a:r>
            <a:r>
              <a:rPr lang="es-ES_tradnl" dirty="0" err="1" smtClean="0"/>
              <a:t>invasion</a:t>
            </a:r>
            <a:r>
              <a:rPr lang="es-ES_tradnl" dirty="0" smtClean="0"/>
              <a:t> of </a:t>
            </a:r>
            <a:r>
              <a:rPr lang="es-ES_tradnl" dirty="0" err="1" smtClean="0"/>
              <a:t>ukraine</a:t>
            </a:r>
            <a:r>
              <a:rPr lang="es-ES_tradnl" dirty="0" smtClean="0"/>
              <a:t> and </a:t>
            </a:r>
            <a:r>
              <a:rPr lang="es-ES_tradnl" dirty="0" err="1" smtClean="0"/>
              <a:t>the</a:t>
            </a:r>
            <a:r>
              <a:rPr lang="es-ES_tradnl" dirty="0" smtClean="0"/>
              <a:t> Energy crisis</a:t>
            </a:r>
            <a:endParaRPr lang="es-ES_tradnl" dirty="0"/>
          </a:p>
        </p:txBody>
      </p:sp>
      <p:sp>
        <p:nvSpPr>
          <p:cNvPr id="6" name="Marcador de texto 5"/>
          <p:cNvSpPr>
            <a:spLocks noGrp="1"/>
          </p:cNvSpPr>
          <p:nvPr>
            <p:ph type="body" sz="quarter" idx="17"/>
          </p:nvPr>
        </p:nvSpPr>
        <p:spPr>
          <a:xfrm>
            <a:off x="124690" y="764704"/>
            <a:ext cx="11958237" cy="1584176"/>
          </a:xfrm>
        </p:spPr>
        <p:txBody>
          <a:bodyPr/>
          <a:lstStyle/>
          <a:p>
            <a:pPr marL="0" indent="0">
              <a:buNone/>
            </a:pPr>
            <a:r>
              <a:rPr lang="es-ES_tradnl" sz="1600" dirty="0" err="1" smtClean="0"/>
              <a:t>Russia</a:t>
            </a:r>
            <a:r>
              <a:rPr lang="es-ES_tradnl" sz="1600" dirty="0" smtClean="0"/>
              <a:t> </a:t>
            </a:r>
            <a:r>
              <a:rPr lang="es-ES_tradnl" sz="1600" dirty="0" err="1" smtClean="0"/>
              <a:t>invaded</a:t>
            </a:r>
            <a:r>
              <a:rPr lang="es-ES_tradnl" sz="1600" dirty="0" smtClean="0"/>
              <a:t> </a:t>
            </a:r>
            <a:r>
              <a:rPr lang="es-ES_tradnl" sz="1600" dirty="0" err="1" smtClean="0"/>
              <a:t>Ukraine</a:t>
            </a:r>
            <a:r>
              <a:rPr lang="es-ES_tradnl" sz="1600" dirty="0" smtClean="0"/>
              <a:t> in feb 2022. </a:t>
            </a:r>
            <a:r>
              <a:rPr lang="es-ES_tradnl" sz="1600" dirty="0" err="1" smtClean="0"/>
              <a:t>Two</a:t>
            </a:r>
            <a:r>
              <a:rPr lang="es-ES_tradnl" sz="1600" dirty="0" smtClean="0"/>
              <a:t> </a:t>
            </a:r>
            <a:r>
              <a:rPr lang="es-ES_tradnl" sz="1600" dirty="0" err="1" smtClean="0"/>
              <a:t>economic</a:t>
            </a:r>
            <a:r>
              <a:rPr lang="es-ES_tradnl" sz="1600" dirty="0" smtClean="0"/>
              <a:t> </a:t>
            </a:r>
            <a:r>
              <a:rPr lang="es-ES_tradnl" sz="1600" dirty="0" err="1" smtClean="0"/>
              <a:t>implications</a:t>
            </a:r>
            <a:r>
              <a:rPr lang="es-ES_tradnl" sz="1600" dirty="0" smtClean="0"/>
              <a:t> led to </a:t>
            </a:r>
            <a:r>
              <a:rPr lang="es-ES_tradnl" sz="1600" dirty="0" err="1" smtClean="0"/>
              <a:t>strong</a:t>
            </a:r>
            <a:r>
              <a:rPr lang="es-ES_tradnl" sz="1600" dirty="0" smtClean="0"/>
              <a:t> </a:t>
            </a:r>
            <a:r>
              <a:rPr lang="es-ES_tradnl" sz="1600" dirty="0" err="1" smtClean="0"/>
              <a:t>policy</a:t>
            </a:r>
            <a:r>
              <a:rPr lang="es-ES_tradnl" sz="1600" dirty="0" smtClean="0"/>
              <a:t> responses: </a:t>
            </a:r>
          </a:p>
          <a:p>
            <a:pPr marL="342900" indent="-342900">
              <a:buFont typeface="+mj-lt"/>
              <a:buAutoNum type="arabicPeriod"/>
            </a:pPr>
            <a:r>
              <a:rPr lang="es-ES_tradnl" sz="1600" dirty="0" err="1" smtClean="0"/>
              <a:t>The</a:t>
            </a:r>
            <a:r>
              <a:rPr lang="es-ES_tradnl" sz="1600" dirty="0" smtClean="0"/>
              <a:t> </a:t>
            </a:r>
            <a:r>
              <a:rPr lang="es-ES_tradnl" sz="1600" dirty="0" err="1" smtClean="0"/>
              <a:t>dependence</a:t>
            </a:r>
            <a:r>
              <a:rPr lang="es-ES_tradnl" sz="1600" dirty="0" smtClean="0"/>
              <a:t> of </a:t>
            </a:r>
            <a:r>
              <a:rPr lang="es-ES_tradnl" sz="1600" dirty="0" err="1" smtClean="0"/>
              <a:t>the</a:t>
            </a:r>
            <a:r>
              <a:rPr lang="es-ES_tradnl" sz="1600" dirty="0" smtClean="0"/>
              <a:t> EU </a:t>
            </a:r>
            <a:r>
              <a:rPr lang="es-ES_tradnl" sz="1600" dirty="0" err="1" smtClean="0"/>
              <a:t>on</a:t>
            </a:r>
            <a:r>
              <a:rPr lang="es-ES_tradnl" sz="1600" dirty="0" smtClean="0"/>
              <a:t> </a:t>
            </a:r>
            <a:r>
              <a:rPr lang="es-ES_tradnl" sz="1600" dirty="0" err="1" smtClean="0"/>
              <a:t>Russian</a:t>
            </a:r>
            <a:r>
              <a:rPr lang="es-ES_tradnl" sz="1600" dirty="0" smtClean="0"/>
              <a:t> gas &amp; </a:t>
            </a:r>
            <a:r>
              <a:rPr lang="es-ES_tradnl" sz="1600" dirty="0" err="1" smtClean="0"/>
              <a:t>oil</a:t>
            </a:r>
            <a:r>
              <a:rPr lang="es-ES_tradnl" sz="1600" dirty="0" smtClean="0"/>
              <a:t> </a:t>
            </a:r>
            <a:r>
              <a:rPr lang="es-ES_tradnl" sz="1600" dirty="0" err="1" smtClean="0"/>
              <a:t>supply</a:t>
            </a:r>
            <a:r>
              <a:rPr lang="es-ES_tradnl" sz="1600" dirty="0" smtClean="0"/>
              <a:t> (</a:t>
            </a:r>
            <a:r>
              <a:rPr lang="es-ES_tradnl" sz="1600" dirty="0" err="1" smtClean="0"/>
              <a:t>even</a:t>
            </a:r>
            <a:r>
              <a:rPr lang="es-ES_tradnl" sz="1600" dirty="0" smtClean="0"/>
              <a:t> </a:t>
            </a:r>
            <a:r>
              <a:rPr lang="es-ES_tradnl" sz="1600" dirty="0" err="1" smtClean="0"/>
              <a:t>if</a:t>
            </a:r>
            <a:r>
              <a:rPr lang="es-ES_tradnl" sz="1600" dirty="0" smtClean="0"/>
              <a:t> </a:t>
            </a:r>
            <a:r>
              <a:rPr lang="es-ES_tradnl" sz="1600" dirty="0" err="1" smtClean="0"/>
              <a:t>very</a:t>
            </a:r>
            <a:r>
              <a:rPr lang="es-ES_tradnl" sz="1600" dirty="0" smtClean="0"/>
              <a:t> </a:t>
            </a:r>
            <a:r>
              <a:rPr lang="es-ES_tradnl" sz="1600" dirty="0" err="1" smtClean="0"/>
              <a:t>heterogeneous</a:t>
            </a:r>
            <a:r>
              <a:rPr lang="es-ES_tradnl" sz="1600" dirty="0" smtClean="0"/>
              <a:t> </a:t>
            </a:r>
            <a:r>
              <a:rPr lang="es-ES_tradnl" sz="1600" dirty="0" err="1" smtClean="0"/>
              <a:t>among</a:t>
            </a:r>
            <a:r>
              <a:rPr lang="es-ES_tradnl" sz="1600" dirty="0" smtClean="0"/>
              <a:t> MS) </a:t>
            </a:r>
            <a:r>
              <a:rPr lang="es-ES_tradnl" sz="1600" dirty="0" err="1" smtClean="0"/>
              <a:t>turned</a:t>
            </a:r>
            <a:r>
              <a:rPr lang="es-ES_tradnl" sz="1600" dirty="0" smtClean="0"/>
              <a:t> </a:t>
            </a:r>
            <a:r>
              <a:rPr lang="es-ES_tradnl" sz="1600" dirty="0" err="1" smtClean="0"/>
              <a:t>out</a:t>
            </a:r>
            <a:r>
              <a:rPr lang="es-ES_tradnl" sz="1600" dirty="0" smtClean="0"/>
              <a:t> to be a </a:t>
            </a:r>
            <a:r>
              <a:rPr lang="es-ES_tradnl" sz="1600" dirty="0" err="1" smtClean="0"/>
              <a:t>main</a:t>
            </a:r>
            <a:r>
              <a:rPr lang="es-ES_tradnl" sz="1600" dirty="0" smtClean="0"/>
              <a:t> </a:t>
            </a:r>
            <a:r>
              <a:rPr lang="es-ES_tradnl" sz="1600" dirty="0" err="1" smtClean="0"/>
              <a:t>vulnerability</a:t>
            </a:r>
            <a:r>
              <a:rPr lang="es-ES_tradnl" sz="1600" dirty="0" smtClean="0"/>
              <a:t>; </a:t>
            </a:r>
            <a:r>
              <a:rPr lang="es-ES_tradnl" sz="1600" dirty="0" err="1" smtClean="0"/>
              <a:t>Russia</a:t>
            </a:r>
            <a:r>
              <a:rPr lang="es-ES_tradnl" sz="1600" dirty="0" smtClean="0"/>
              <a:t> </a:t>
            </a:r>
            <a:r>
              <a:rPr lang="es-ES_tradnl" sz="1600" dirty="0" err="1" smtClean="0"/>
              <a:t>weaponised</a:t>
            </a:r>
            <a:r>
              <a:rPr lang="es-ES_tradnl" sz="1600" dirty="0" smtClean="0"/>
              <a:t> </a:t>
            </a:r>
            <a:r>
              <a:rPr lang="es-ES_tradnl" sz="1600" dirty="0" err="1" smtClean="0"/>
              <a:t>the</a:t>
            </a:r>
            <a:r>
              <a:rPr lang="es-ES_tradnl" sz="1600" dirty="0" smtClean="0"/>
              <a:t> </a:t>
            </a:r>
            <a:r>
              <a:rPr lang="es-ES_tradnl" sz="1600" dirty="0" smtClean="0"/>
              <a:t>pipeline gas </a:t>
            </a:r>
            <a:r>
              <a:rPr lang="es-ES_tradnl" sz="1600" dirty="0" err="1" smtClean="0"/>
              <a:t>supply</a:t>
            </a:r>
            <a:r>
              <a:rPr lang="es-ES_tradnl" sz="1600" dirty="0" smtClean="0"/>
              <a:t> to </a:t>
            </a:r>
            <a:r>
              <a:rPr lang="es-ES_tradnl" sz="1600" dirty="0" err="1" smtClean="0"/>
              <a:t>the</a:t>
            </a:r>
            <a:r>
              <a:rPr lang="es-ES_tradnl" sz="1600" dirty="0" smtClean="0"/>
              <a:t> </a:t>
            </a:r>
            <a:r>
              <a:rPr lang="es-ES_tradnl" sz="1600" dirty="0" smtClean="0"/>
              <a:t>EU </a:t>
            </a:r>
            <a:r>
              <a:rPr lang="es-ES_tradnl" sz="1600" dirty="0" err="1" smtClean="0"/>
              <a:t>ahead</a:t>
            </a:r>
            <a:r>
              <a:rPr lang="es-ES_tradnl" sz="1600" dirty="0" smtClean="0"/>
              <a:t> of </a:t>
            </a:r>
            <a:r>
              <a:rPr lang="es-ES_tradnl" sz="1600" dirty="0" err="1" smtClean="0"/>
              <a:t>the</a:t>
            </a:r>
            <a:r>
              <a:rPr lang="es-ES_tradnl" sz="1600" dirty="0" smtClean="0"/>
              <a:t> </a:t>
            </a:r>
            <a:r>
              <a:rPr lang="es-ES_tradnl" sz="1600" dirty="0" err="1" smtClean="0"/>
              <a:t>aggression</a:t>
            </a:r>
            <a:r>
              <a:rPr lang="es-ES_tradnl" sz="1600" dirty="0" smtClean="0"/>
              <a:t>.  </a:t>
            </a:r>
            <a:endParaRPr lang="es-ES_tradnl" sz="1600" dirty="0" smtClean="0"/>
          </a:p>
          <a:p>
            <a:pPr marL="342900" indent="-342900">
              <a:buFont typeface="+mj-lt"/>
              <a:buAutoNum type="arabicPeriod"/>
            </a:pPr>
            <a:r>
              <a:rPr lang="es-ES_tradnl" sz="1600" dirty="0" smtClean="0"/>
              <a:t>As a </a:t>
            </a:r>
            <a:r>
              <a:rPr lang="es-ES_tradnl" sz="1600" dirty="0" err="1" smtClean="0"/>
              <a:t>result</a:t>
            </a:r>
            <a:r>
              <a:rPr lang="es-ES_tradnl" sz="1600" dirty="0" smtClean="0"/>
              <a:t>, </a:t>
            </a:r>
            <a:r>
              <a:rPr lang="es-ES_tradnl" sz="1600" dirty="0" smtClean="0"/>
              <a:t>gas and </a:t>
            </a:r>
            <a:r>
              <a:rPr lang="es-ES_tradnl" sz="1600" dirty="0" err="1" smtClean="0"/>
              <a:t>electricity</a:t>
            </a:r>
            <a:r>
              <a:rPr lang="es-ES_tradnl" sz="1600" dirty="0" smtClean="0"/>
              <a:t> </a:t>
            </a:r>
            <a:r>
              <a:rPr lang="es-ES_tradnl" sz="1600" dirty="0" err="1" smtClean="0"/>
              <a:t>prices</a:t>
            </a:r>
            <a:r>
              <a:rPr lang="es-ES_tradnl" sz="1600" dirty="0" smtClean="0"/>
              <a:t> </a:t>
            </a:r>
            <a:r>
              <a:rPr lang="es-ES_tradnl" sz="1600" dirty="0" err="1" smtClean="0"/>
              <a:t>soared</a:t>
            </a:r>
            <a:r>
              <a:rPr lang="es-ES_tradnl" sz="1600" dirty="0" smtClean="0"/>
              <a:t>, </a:t>
            </a:r>
            <a:r>
              <a:rPr lang="es-ES_tradnl" sz="1600" dirty="0" err="1" smtClean="0"/>
              <a:t>leading</a:t>
            </a:r>
            <a:r>
              <a:rPr lang="es-ES_tradnl" sz="1600" dirty="0" smtClean="0"/>
              <a:t> to a </a:t>
            </a:r>
            <a:r>
              <a:rPr lang="es-ES_tradnl" sz="1600" dirty="0" err="1" smtClean="0"/>
              <a:t>substantial</a:t>
            </a:r>
            <a:r>
              <a:rPr lang="es-ES_tradnl" sz="1600" dirty="0" smtClean="0"/>
              <a:t> </a:t>
            </a:r>
            <a:r>
              <a:rPr lang="es-ES_tradnl" sz="1600" dirty="0" err="1" smtClean="0"/>
              <a:t>increase</a:t>
            </a:r>
            <a:r>
              <a:rPr lang="es-ES_tradnl" sz="1600" dirty="0" smtClean="0"/>
              <a:t> in </a:t>
            </a:r>
            <a:r>
              <a:rPr lang="es-ES_tradnl" sz="1600" dirty="0" err="1" smtClean="0"/>
              <a:t>inflation</a:t>
            </a:r>
            <a:r>
              <a:rPr lang="es-ES_tradnl" sz="1600" dirty="0" smtClean="0"/>
              <a:t>, </a:t>
            </a:r>
            <a:r>
              <a:rPr lang="es-ES_tradnl" sz="1600" dirty="0" smtClean="0"/>
              <a:t>and </a:t>
            </a:r>
            <a:r>
              <a:rPr lang="es-ES_tradnl" sz="1600" dirty="0" err="1" smtClean="0"/>
              <a:t>uncertainty</a:t>
            </a:r>
            <a:r>
              <a:rPr lang="es-ES_tradnl" sz="1600" dirty="0" smtClean="0"/>
              <a:t> </a:t>
            </a:r>
            <a:r>
              <a:rPr lang="es-ES_tradnl" sz="1600" dirty="0" err="1" smtClean="0"/>
              <a:t>over</a:t>
            </a:r>
            <a:r>
              <a:rPr lang="es-ES_tradnl" sz="1600" dirty="0" smtClean="0"/>
              <a:t> </a:t>
            </a:r>
            <a:r>
              <a:rPr lang="es-ES_tradnl" sz="1600" dirty="0" err="1" smtClean="0"/>
              <a:t>supply</a:t>
            </a:r>
            <a:r>
              <a:rPr lang="es-ES_tradnl" sz="1600" dirty="0" smtClean="0"/>
              <a:t> to </a:t>
            </a:r>
            <a:r>
              <a:rPr lang="es-ES_tradnl" sz="1600" dirty="0" err="1" smtClean="0"/>
              <a:t>households</a:t>
            </a:r>
            <a:r>
              <a:rPr lang="es-ES_tradnl" sz="1600" dirty="0" smtClean="0"/>
              <a:t> and </a:t>
            </a:r>
            <a:r>
              <a:rPr lang="es-ES_tradnl" sz="1600" dirty="0" err="1" smtClean="0"/>
              <a:t>industry</a:t>
            </a:r>
            <a:r>
              <a:rPr lang="es-ES_tradnl" sz="1600" dirty="0" smtClean="0"/>
              <a:t> </a:t>
            </a:r>
            <a:r>
              <a:rPr lang="es-ES_tradnl" sz="1600" dirty="0" err="1" smtClean="0"/>
              <a:t>increased</a:t>
            </a:r>
            <a:r>
              <a:rPr lang="es-ES_tradnl" sz="1600" dirty="0" smtClean="0"/>
              <a:t> </a:t>
            </a:r>
            <a:r>
              <a:rPr lang="es-ES_tradnl" sz="1600" dirty="0" err="1" smtClean="0"/>
              <a:t>substantially</a:t>
            </a:r>
            <a:r>
              <a:rPr lang="es-ES_tradnl" sz="1600" dirty="0" smtClean="0"/>
              <a:t>.</a:t>
            </a:r>
            <a:endParaRPr lang="es-ES_tradnl" sz="1600" dirty="0"/>
          </a:p>
        </p:txBody>
      </p:sp>
      <p:pic>
        <p:nvPicPr>
          <p:cNvPr id="15" name="Marcador de gráfico 14"/>
          <p:cNvPicPr>
            <a:picLocks noGrp="1" noChangeAspect="1"/>
          </p:cNvPicPr>
          <p:nvPr>
            <p:ph type="chart" sz="quarter" idx="15"/>
          </p:nvPr>
        </p:nvPicPr>
        <p:blipFill>
          <a:blip r:embed="rId2"/>
          <a:stretch>
            <a:fillRect/>
          </a:stretch>
        </p:blipFill>
        <p:spPr>
          <a:xfrm>
            <a:off x="6139542" y="2475023"/>
            <a:ext cx="5861114" cy="3360067"/>
          </a:xfrm>
          <a:prstGeom prst="rect">
            <a:avLst/>
          </a:prstGeom>
        </p:spPr>
      </p:pic>
      <p:pic>
        <p:nvPicPr>
          <p:cNvPr id="13" name="Marcador de gráfico 12"/>
          <p:cNvPicPr>
            <a:picLocks noGrp="1" noChangeAspect="1"/>
          </p:cNvPicPr>
          <p:nvPr>
            <p:ph type="chart" sz="quarter" idx="15"/>
          </p:nvPr>
        </p:nvPicPr>
        <p:blipFill>
          <a:blip r:embed="rId3"/>
          <a:stretch>
            <a:fillRect/>
          </a:stretch>
        </p:blipFill>
        <p:spPr>
          <a:xfrm>
            <a:off x="401046" y="2475023"/>
            <a:ext cx="5192831" cy="3360067"/>
          </a:xfrm>
          <a:prstGeom prst="rect">
            <a:avLst/>
          </a:prstGeom>
        </p:spPr>
      </p:pic>
      <p:sp>
        <p:nvSpPr>
          <p:cNvPr id="14" name="Marcador de texto 6"/>
          <p:cNvSpPr>
            <a:spLocks noGrp="1"/>
          </p:cNvSpPr>
          <p:nvPr>
            <p:ph type="body" sz="quarter" idx="18"/>
          </p:nvPr>
        </p:nvSpPr>
        <p:spPr>
          <a:xfrm>
            <a:off x="347408" y="6087129"/>
            <a:ext cx="11512800" cy="210389"/>
          </a:xfrm>
        </p:spPr>
        <p:txBody>
          <a:bodyPr/>
          <a:lstStyle/>
          <a:p>
            <a:r>
              <a:rPr lang="es-ES_tradnl" dirty="0" smtClean="0">
                <a:hlinkClick r:id="rId4"/>
              </a:rPr>
              <a:t>Banco de España </a:t>
            </a:r>
            <a:r>
              <a:rPr lang="es-ES_tradnl" dirty="0" err="1" smtClean="0">
                <a:hlinkClick r:id="rId4"/>
              </a:rPr>
              <a:t>Annual</a:t>
            </a:r>
            <a:r>
              <a:rPr lang="es-ES_tradnl" dirty="0" smtClean="0">
                <a:hlinkClick r:id="rId4"/>
              </a:rPr>
              <a:t> </a:t>
            </a:r>
            <a:r>
              <a:rPr lang="es-ES_tradnl" dirty="0" err="1" smtClean="0">
                <a:hlinkClick r:id="rId4"/>
              </a:rPr>
              <a:t>R</a:t>
            </a:r>
            <a:r>
              <a:rPr lang="es-ES_tradnl" dirty="0" err="1" smtClean="0">
                <a:hlinkClick r:id="rId4"/>
              </a:rPr>
              <a:t>eport</a:t>
            </a:r>
            <a:r>
              <a:rPr lang="es-ES_tradnl" dirty="0" smtClean="0">
                <a:hlinkClick r:id="rId4"/>
              </a:rPr>
              <a:t> 2022, Ch 4</a:t>
            </a:r>
            <a:r>
              <a:rPr lang="es-ES_tradnl" dirty="0" smtClean="0"/>
              <a:t> </a:t>
            </a:r>
            <a:r>
              <a:rPr lang="es-ES_tradnl" dirty="0" err="1" smtClean="0"/>
              <a:t>presentation</a:t>
            </a:r>
            <a:r>
              <a:rPr lang="es-ES_tradnl" dirty="0" smtClean="0"/>
              <a:t>				</a:t>
            </a:r>
            <a:r>
              <a:rPr lang="es-ES_tradnl" dirty="0" err="1" smtClean="0"/>
              <a:t>Keeping</a:t>
            </a:r>
            <a:r>
              <a:rPr lang="es-ES_tradnl" dirty="0" smtClean="0"/>
              <a:t> </a:t>
            </a:r>
            <a:r>
              <a:rPr lang="es-ES_tradnl" dirty="0" err="1" smtClean="0"/>
              <a:t>our</a:t>
            </a:r>
            <a:r>
              <a:rPr lang="es-ES_tradnl" dirty="0" smtClean="0"/>
              <a:t> </a:t>
            </a:r>
            <a:r>
              <a:rPr lang="es-ES_tradnl" dirty="0" err="1" smtClean="0"/>
              <a:t>promise</a:t>
            </a:r>
            <a:r>
              <a:rPr lang="es-ES_tradnl" dirty="0" smtClean="0"/>
              <a:t> to Europe: </a:t>
            </a:r>
            <a:r>
              <a:rPr lang="es-ES_tradnl" dirty="0" err="1" smtClean="0"/>
              <a:t>The</a:t>
            </a:r>
            <a:r>
              <a:rPr lang="es-ES_tradnl" dirty="0" smtClean="0"/>
              <a:t> </a:t>
            </a:r>
            <a:r>
              <a:rPr lang="es-ES_tradnl" dirty="0" err="1" smtClean="0"/>
              <a:t>story</a:t>
            </a:r>
            <a:r>
              <a:rPr lang="es-ES_tradnl" dirty="0" smtClean="0"/>
              <a:t> of </a:t>
            </a:r>
            <a:r>
              <a:rPr lang="es-ES_tradnl" dirty="0" err="1" smtClean="0"/>
              <a:t>the</a:t>
            </a:r>
            <a:r>
              <a:rPr lang="es-ES_tradnl" dirty="0" smtClean="0"/>
              <a:t> Von der </a:t>
            </a:r>
            <a:r>
              <a:rPr lang="es-ES_tradnl" dirty="0" err="1" smtClean="0"/>
              <a:t>Leyen</a:t>
            </a:r>
            <a:r>
              <a:rPr lang="es-ES_tradnl" dirty="0" smtClean="0"/>
              <a:t> Commission </a:t>
            </a:r>
            <a:endParaRPr lang="es-ES_tradnl" dirty="0"/>
          </a:p>
        </p:txBody>
      </p:sp>
    </p:spTree>
    <p:extLst>
      <p:ext uri="{BB962C8B-B14F-4D97-AF65-F5344CB8AC3E}">
        <p14:creationId xmlns:p14="http://schemas.microsoft.com/office/powerpoint/2010/main" val="594305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1.PORTADA">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ción1.potx" id="{84511B09-850B-4517-BD52-8B35DA996D4C}" vid="{BE5F8A11-3127-484B-9861-A0C0E6E2927E}"/>
    </a:ext>
  </a:extLst>
</a:theme>
</file>

<file path=ppt/theme/theme10.xml><?xml version="1.0" encoding="utf-8"?>
<a:theme xmlns:a="http://schemas.openxmlformats.org/drawingml/2006/main" name="Tema de Office">
  <a:themeElements>
    <a:clrScheme name="Presentacion_fondo_blanco_1">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3F3F3F"/>
      </a:hlink>
      <a:folHlink>
        <a:srgbClr val="643C28"/>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Tema de Office">
  <a:themeElements>
    <a:clrScheme name="Presentacion_fondo_blanco_1">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3F3F3F"/>
      </a:hlink>
      <a:folHlink>
        <a:srgbClr val="643C28"/>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INDICE">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potx" id="{84511B09-850B-4517-BD52-8B35DA996D4C}" vid="{600AB691-377F-4271-90BC-0BACE73CB117}"/>
    </a:ext>
  </a:extLst>
</a:theme>
</file>

<file path=ppt/theme/theme3.xml><?xml version="1.0" encoding="utf-8"?>
<a:theme xmlns:a="http://schemas.openxmlformats.org/drawingml/2006/main" name="3.CONTENIDO">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Presentación1.potx" id="{84511B09-850B-4517-BD52-8B35DA996D4C}" vid="{7577413D-407B-48B2-A7B3-3DB2D66EC5EA}"/>
    </a:ext>
  </a:extLst>
</a:theme>
</file>

<file path=ppt/theme/theme4.xml><?xml version="1.0" encoding="utf-8"?>
<a:theme xmlns:a="http://schemas.openxmlformats.org/drawingml/2006/main" name="4.CIERRE">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potx" id="{84511B09-850B-4517-BD52-8B35DA996D4C}" vid="{529775D0-BC22-42A0-8259-EF4FAE2FFCA9}"/>
    </a:ext>
  </a:extLst>
</a:theme>
</file>

<file path=ppt/theme/theme5.xml><?xml version="1.0" encoding="utf-8"?>
<a:theme xmlns:a="http://schemas.openxmlformats.org/drawingml/2006/main" name="1_1.PORTADA">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ción3" id="{2338C69B-5E30-4138-89C9-DE406984C9AE}" vid="{BCA839DF-F49C-44CA-BAE9-72E643C90860}"/>
    </a:ext>
  </a:extLst>
</a:theme>
</file>

<file path=ppt/theme/theme6.xml><?xml version="1.0" encoding="utf-8"?>
<a:theme xmlns:a="http://schemas.openxmlformats.org/drawingml/2006/main" name="1_2.INDICE">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3" id="{2338C69B-5E30-4138-89C9-DE406984C9AE}" vid="{F2821C3E-67E0-45AE-9391-C7B8D8D01B32}"/>
    </a:ext>
  </a:extLst>
</a:theme>
</file>

<file path=ppt/theme/theme7.xml><?xml version="1.0" encoding="utf-8"?>
<a:theme xmlns:a="http://schemas.openxmlformats.org/drawingml/2006/main" name="1_3.CONTENIDO">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Presentación3" id="{2338C69B-5E30-4138-89C9-DE406984C9AE}" vid="{12FE1EDE-CD25-4141-B4A0-7A64C8E64B67}"/>
    </a:ext>
  </a:extLst>
</a:theme>
</file>

<file path=ppt/theme/theme8.xml><?xml version="1.0" encoding="utf-8"?>
<a:theme xmlns:a="http://schemas.openxmlformats.org/drawingml/2006/main" name="2_3.CONTENIDO">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ESP - AG Presentacion 16.9 (panorámico) Portada blanca.potx [solo lectura]" id="{C1AD3966-ED0F-4936-983C-59A32AF34B75}" vid="{FC2BCD5D-6276-42AC-A6F7-A21DCA88606A}"/>
    </a:ext>
  </a:extLst>
</a:theme>
</file>

<file path=ppt/theme/theme9.xml><?xml version="1.0" encoding="utf-8"?>
<a:theme xmlns:a="http://schemas.openxmlformats.org/drawingml/2006/main" name="3_3.CONTENIDO">
  <a:themeElements>
    <a:clrScheme name="Personalizado 26">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Presentación1" id="{9CB068E5-FAF1-4441-A304-ED7CB073753A}" vid="{2B191295-A760-4D06-9A19-860477CF1E27}"/>
    </a:ext>
  </a:extLst>
</a:theme>
</file>

<file path=docProps/app.xml><?xml version="1.0" encoding="utf-8"?>
<Properties xmlns="http://schemas.openxmlformats.org/officeDocument/2006/extended-properties" xmlns:vt="http://schemas.openxmlformats.org/officeDocument/2006/docPropsVTypes">
  <Template>Presentacion_blanca_16_9</Template>
  <TotalTime>0</TotalTime>
  <Words>3987</Words>
  <Application>Microsoft Office PowerPoint</Application>
  <PresentationFormat>Panorámica</PresentationFormat>
  <Paragraphs>193</Paragraphs>
  <Slides>19</Slides>
  <Notes>2</Notes>
  <HiddenSlides>0</HiddenSlides>
  <MMClips>0</MMClips>
  <ScaleCrop>false</ScaleCrop>
  <HeadingPairs>
    <vt:vector size="8" baseType="variant">
      <vt:variant>
        <vt:lpstr>Fuentes usadas</vt:lpstr>
      </vt:variant>
      <vt:variant>
        <vt:i4>7</vt:i4>
      </vt:variant>
      <vt:variant>
        <vt:lpstr>Tema</vt:lpstr>
      </vt:variant>
      <vt:variant>
        <vt:i4>9</vt:i4>
      </vt:variant>
      <vt:variant>
        <vt:lpstr>Servidores OLE incrustados</vt:lpstr>
      </vt:variant>
      <vt:variant>
        <vt:i4>1</vt:i4>
      </vt:variant>
      <vt:variant>
        <vt:lpstr>Títulos de diapositiva</vt:lpstr>
      </vt:variant>
      <vt:variant>
        <vt:i4>19</vt:i4>
      </vt:variant>
    </vt:vector>
  </HeadingPairs>
  <TitlesOfParts>
    <vt:vector size="36" baseType="lpstr">
      <vt:lpstr>aktiv-grotesk</vt:lpstr>
      <vt:lpstr>Arial</vt:lpstr>
      <vt:lpstr>BdE Neue Helvetica 55 Roman</vt:lpstr>
      <vt:lpstr>Calibri</vt:lpstr>
      <vt:lpstr>ConduitITCStd</vt:lpstr>
      <vt:lpstr>Gill Sans</vt:lpstr>
      <vt:lpstr>Helvetica</vt:lpstr>
      <vt:lpstr>1.PORTADA</vt:lpstr>
      <vt:lpstr>2.INDICE</vt:lpstr>
      <vt:lpstr>3.CONTENIDO</vt:lpstr>
      <vt:lpstr>4.CIERRE</vt:lpstr>
      <vt:lpstr>1_1.PORTADA</vt:lpstr>
      <vt:lpstr>1_2.INDICE</vt:lpstr>
      <vt:lpstr>1_3.CONTENIDO</vt:lpstr>
      <vt:lpstr>2_3.CONTENIDO</vt:lpstr>
      <vt:lpstr>3_3.CONTENIDO</vt:lpstr>
      <vt:lpstr>Hoja de cálculo de Microsoft Excel</vt:lpstr>
      <vt:lpstr> the VDL Commission(s) priorities: FROM THE EUROPEAN GREEN DEAL TO THE CLEAN industrial DEAL</vt:lpstr>
      <vt:lpstr>Presentación de PowerPoint</vt:lpstr>
      <vt:lpstr>The priorities of the vdl Commission  2019-2024</vt:lpstr>
      <vt:lpstr>The European green deal as a growth strategy in the policy agenda 2019-2024</vt:lpstr>
      <vt:lpstr>Fit for 55: a set of proposals to aling legislation with 2030 climate goals </vt:lpstr>
      <vt:lpstr>Presentación de PowerPoint</vt:lpstr>
      <vt:lpstr>i. the covid pandemic: THE impact on the eu economy </vt:lpstr>
      <vt:lpstr>rrf implementation and adaptation to new challenges</vt:lpstr>
      <vt:lpstr>II. Russia’s invasion of ukraine and the Energy crisis</vt:lpstr>
      <vt:lpstr>Policy reaction to the dependence on russian gas supplies</vt:lpstr>
      <vt:lpstr>Policy reaction to the rapid increase in Energy Prices</vt:lpstr>
      <vt:lpstr>iii. the US inflation reduction act (IRA) &amp; global fragmentation</vt:lpstr>
      <vt:lpstr>Green Deal Industrial Plan for the Net-Zero Age (GDIP)</vt:lpstr>
      <vt:lpstr>SUMMARY OF Three shocks: impact and policy reaction</vt:lpstr>
      <vt:lpstr>The european economic security strategy &amp; the letta report</vt:lpstr>
      <vt:lpstr>The draghi report </vt:lpstr>
      <vt:lpstr>The new policy guidelines VDL 2.0 2024-2029 – the clean industrial deal </vt:lpstr>
      <vt:lpstr>THANK YOU FOR YOUR ATTENTION</vt:lpstr>
      <vt:lpstr>Electricity market reform</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2021-09-27T19:21:54Z</dcterms:created>
  <dcterms:modified xsi:type="dcterms:W3CDTF">2024-10-22T06:34:31Z</dcterms:modified>
</cp:coreProperties>
</file>

<file path=userCustomization/customUI.xml><?xml version="1.0" encoding="utf-8"?>
<mso:customUI xmlns:mso="http://schemas.microsoft.com/office/2006/01/customui">
  <mso:ribbon>
    <mso:qat>
      <mso:documentControls>
        <mso:control idQ="mso:ViewSlideMasterView" visible="true"/>
        <mso:control idQ="mso:ViewNormalViewPowerPoint" visible="true"/>
      </mso:documentControls>
    </mso:qat>
  </mso:ribbon>
</mso:customUI>
</file>