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68" r:id="rId3"/>
    <p:sldId id="269" r:id="rId4"/>
    <p:sldId id="270" r:id="rId5"/>
    <p:sldId id="258" r:id="rId6"/>
    <p:sldId id="260" r:id="rId7"/>
    <p:sldId id="267" r:id="rId8"/>
    <p:sldId id="261" r:id="rId9"/>
    <p:sldId id="262" r:id="rId10"/>
    <p:sldId id="264" r:id="rId11"/>
    <p:sldId id="265" r:id="rId12"/>
    <p:sldId id="266" r:id="rId13"/>
    <p:sldId id="271" r:id="rId14"/>
    <p:sldId id="278" r:id="rId15"/>
    <p:sldId id="274" r:id="rId16"/>
    <p:sldId id="276" r:id="rId17"/>
    <p:sldId id="277" r:id="rId18"/>
    <p:sldId id="275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6" autoAdjust="0"/>
    <p:restoredTop sz="93186" autoAdjust="0"/>
  </p:normalViewPr>
  <p:slideViewPr>
    <p:cSldViewPr>
      <p:cViewPr varScale="1">
        <p:scale>
          <a:sx n="82" d="100"/>
          <a:sy n="82" d="100"/>
        </p:scale>
        <p:origin x="158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xmlns="" id="{D4D77D7A-B3D2-45E6-8482-5EA4E2BE0A2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1" sz="1200"/>
            </a:lvl1pPr>
          </a:lstStyle>
          <a:p>
            <a:endParaRPr lang="en-US" altLang="en-US" dirty="0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xmlns="" id="{8DF93731-5798-4C3E-B044-54E5EB64BAD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endParaRPr lang="en-US" altLang="en-US" dirty="0"/>
          </a:p>
        </p:txBody>
      </p:sp>
      <p:sp>
        <p:nvSpPr>
          <p:cNvPr id="25604" name="Rectangle 4">
            <a:extLst>
              <a:ext uri="{FF2B5EF4-FFF2-40B4-BE49-F238E27FC236}">
                <a16:creationId xmlns:a16="http://schemas.microsoft.com/office/drawing/2014/main" xmlns="" id="{B8D329DB-BA5A-44A5-A983-AD1271E24D3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1" sz="1200"/>
            </a:lvl1pPr>
          </a:lstStyle>
          <a:p>
            <a:endParaRPr lang="en-US" altLang="en-US" dirty="0"/>
          </a:p>
        </p:txBody>
      </p:sp>
      <p:sp>
        <p:nvSpPr>
          <p:cNvPr id="25605" name="Rectangle 5">
            <a:extLst>
              <a:ext uri="{FF2B5EF4-FFF2-40B4-BE49-F238E27FC236}">
                <a16:creationId xmlns:a16="http://schemas.microsoft.com/office/drawing/2014/main" xmlns="" id="{46AA8471-E120-4BFF-81F9-14DA60E28A1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7A771549-72DA-4B72-96B4-F2D1A2643940}" type="slidenum">
              <a:rPr lang="en-US" altLang="en-US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2190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xmlns="" id="{6BB56D8C-4DF8-4735-80A6-E587F8A5484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endParaRPr lang="en-US" altLang="en-US" dirty="0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xmlns="" id="{05C64A1B-B040-4484-A861-F28BCB27C60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 altLang="en-US" dirty="0"/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xmlns="" id="{DB291AAA-32E9-4DD5-935C-02B1E62B172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>
            <a:extLst>
              <a:ext uri="{FF2B5EF4-FFF2-40B4-BE49-F238E27FC236}">
                <a16:creationId xmlns:a16="http://schemas.microsoft.com/office/drawing/2014/main" xmlns="" id="{9518F63C-093B-4FF3-83E4-33199D74D8A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3558" name="Rectangle 6">
            <a:extLst>
              <a:ext uri="{FF2B5EF4-FFF2-40B4-BE49-F238E27FC236}">
                <a16:creationId xmlns:a16="http://schemas.microsoft.com/office/drawing/2014/main" xmlns="" id="{D0D93930-8832-43F6-807E-84B086D5C02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endParaRPr lang="en-US" altLang="en-US" dirty="0"/>
          </a:p>
        </p:txBody>
      </p:sp>
      <p:sp>
        <p:nvSpPr>
          <p:cNvPr id="23559" name="Rectangle 7">
            <a:extLst>
              <a:ext uri="{FF2B5EF4-FFF2-40B4-BE49-F238E27FC236}">
                <a16:creationId xmlns:a16="http://schemas.microsoft.com/office/drawing/2014/main" xmlns="" id="{14A853B2-F8AC-4C1E-A7DD-C6A4EDFE82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50E710FC-583A-4B89-B160-4EF291437BED}" type="slidenum">
              <a:rPr lang="en-US" altLang="en-US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425045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83B47B42-2190-4C4E-964A-DF4BD7667B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6D09E5-768F-4694-A6A1-4EB4AF7A898B}" type="slidenum">
              <a:rPr lang="en-US" altLang="en-US"/>
              <a:pPr/>
              <a:t>1</a:t>
            </a:fld>
            <a:endParaRPr lang="en-US" altLang="en-US" dirty="0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xmlns="" id="{41D4A7AC-22A4-4EEC-B52A-514EE3BD6B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xmlns="" id="{3B909D59-4CD5-40F6-8872-15227DBA9F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809668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xmlns="" id="{DD4B18E8-CCD3-479A-8640-4898FA3C7F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DDAC395-80C4-4266-92D4-151DB970B538}" type="slidenum">
              <a:rPr lang="en-US" altLang="en-US" sz="1200"/>
              <a:pPr/>
              <a:t>15</a:t>
            </a:fld>
            <a:endParaRPr lang="en-US" altLang="en-US" sz="1200" dirty="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xmlns="" id="{FE9E4B3C-BCA5-438E-A750-9D00CA1E30C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xmlns="" id="{7EAD927C-DD92-465C-9483-22F2827D10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GB" altLang="en-US" noProof="0" dirty="0">
                <a:latin typeface="Times New Roman" panose="02020603050405020304" pitchFamily="18" charset="0"/>
              </a:rPr>
              <a:t>Remarks:</a:t>
            </a:r>
          </a:p>
          <a:p>
            <a:pPr marL="228600" indent="-228600">
              <a:buAutoNum type="arabicParenR"/>
            </a:pPr>
            <a:r>
              <a:rPr lang="en-GB" altLang="en-US" noProof="0" dirty="0">
                <a:latin typeface="Times New Roman" panose="02020603050405020304" pitchFamily="18" charset="0"/>
              </a:rPr>
              <a:t>In this illustration we assume that P</a:t>
            </a:r>
            <a:r>
              <a:rPr lang="en-GB" altLang="en-US" sz="1050" noProof="0" dirty="0">
                <a:latin typeface="Times New Roman" panose="02020603050405020304" pitchFamily="18" charset="0"/>
              </a:rPr>
              <a:t>1 is at the world price Pw and the national price of Spain before the integration is over the world price</a:t>
            </a:r>
            <a:r>
              <a:rPr lang="en-GB" altLang="en-US" noProof="0" dirty="0">
                <a:latin typeface="Times New Roman" panose="02020603050405020304" pitchFamily="18" charset="0"/>
              </a:rPr>
              <a:t> </a:t>
            </a:r>
          </a:p>
          <a:p>
            <a:pPr marL="228600" indent="-228600">
              <a:buAutoNum type="arabicParenR"/>
            </a:pPr>
            <a:r>
              <a:rPr lang="en-GB" altLang="en-US" noProof="0" dirty="0">
                <a:latin typeface="Times New Roman" panose="02020603050405020304" pitchFamily="18" charset="0"/>
              </a:rPr>
              <a:t>The green triangles are the net welfare gain of the nation because of trade creation.</a:t>
            </a:r>
          </a:p>
          <a:p>
            <a:endParaRPr lang="en-GB" altLang="en-US" noProof="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591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xmlns="" id="{4BCF5446-1BEF-4AC5-9D10-DD2DED91E2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CAC9E6D-AE67-43CC-AB93-6F951F9147A9}" type="slidenum">
              <a:rPr lang="en-US" altLang="en-US" sz="1200"/>
              <a:pPr/>
              <a:t>18</a:t>
            </a:fld>
            <a:endParaRPr lang="en-US" altLang="en-US" sz="120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xmlns="" id="{59DB524D-EAF9-4CF1-A9E3-A231A3B69C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xmlns="" id="{F2924FC5-E0C1-4FB2-8AD0-34ADE156C9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s-E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828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4A0ED11B-9078-488A-9AB0-5DF1AA1ABC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EB1C55-8AF7-4CFA-9E4A-36EB19BA5306}" type="slidenum">
              <a:rPr lang="en-US" altLang="en-US"/>
              <a:pPr/>
              <a:t>5</a:t>
            </a:fld>
            <a:endParaRPr lang="en-US" altLang="en-US" dirty="0"/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xmlns="" id="{BFD9A4FB-2843-43CA-A9BA-94559265D9F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xmlns="" id="{EA6A105E-830F-4502-8CAF-77F6D01156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11856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96BF8A84-1B3C-49B4-BA8A-DF99AA0BE97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30B255-9263-4D33-8B38-5A64D7682048}" type="slidenum">
              <a:rPr lang="en-US" altLang="en-US"/>
              <a:pPr/>
              <a:t>6</a:t>
            </a:fld>
            <a:endParaRPr lang="en-US" altLang="en-US" dirty="0"/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xmlns="" id="{97CF760D-A951-4440-8381-33BD57C6DD6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xmlns="" id="{08F97F48-1E1E-4CFE-A2C6-1BAB25AF8F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6131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253A7048-82E9-48FD-B3F8-78BE219F7C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CAE637-8659-48C9-BA75-342294290606}" type="slidenum">
              <a:rPr lang="en-US" altLang="en-US"/>
              <a:pPr/>
              <a:t>7</a:t>
            </a:fld>
            <a:endParaRPr lang="en-US" altLang="en-US" dirty="0"/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xmlns="" id="{F863F317-3321-4259-A41E-10D2701F635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xmlns="" id="{D525DE29-AE5B-4986-B7A4-52C7D6BACB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9508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A515BAC6-34CE-42EF-839A-F7075FCC39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7579A5-1C28-4C72-A29B-8509889D6E6F}" type="slidenum">
              <a:rPr lang="en-US" altLang="en-US"/>
              <a:pPr/>
              <a:t>8</a:t>
            </a:fld>
            <a:endParaRPr lang="en-US" altLang="en-US" dirty="0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xmlns="" id="{4BF059B6-522C-452C-9DDF-E1541A10A1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xmlns="" id="{4D23D24A-AFFF-4B66-9339-F84AD2841A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34674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31260274-8C4E-481F-97D6-55432B0D02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F627B4-EC64-4F1D-845E-985A021D6118}" type="slidenum">
              <a:rPr lang="en-US" altLang="en-US"/>
              <a:pPr/>
              <a:t>9</a:t>
            </a:fld>
            <a:endParaRPr lang="en-US" altLang="en-US" dirty="0"/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xmlns="" id="{D9E1489C-C03A-4680-9B88-1E172EE574A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xmlns="" id="{92C46E88-3C16-4AE7-868F-0B693E8B2F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2812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8537E259-87A6-4EC6-90D1-464CC17290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DF2B9A-C5EC-4BFB-98F6-E5FE951492FC}" type="slidenum">
              <a:rPr lang="en-US" altLang="en-US"/>
              <a:pPr/>
              <a:t>10</a:t>
            </a:fld>
            <a:endParaRPr lang="en-US" altLang="en-US" dirty="0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xmlns="" id="{F776A671-9DE8-4AEC-A8CE-6CF579746AE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xmlns="" id="{BF65A499-EC4D-496B-AB9B-913ED4C030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50078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610C3312-149F-4D4B-9F04-0CBDA958852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42135E-C891-40F5-A2A3-B80F26EBB877}" type="slidenum">
              <a:rPr lang="en-US" altLang="en-US"/>
              <a:pPr/>
              <a:t>11</a:t>
            </a:fld>
            <a:endParaRPr lang="en-US" altLang="en-US" dirty="0"/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xmlns="" id="{3BFB77ED-A527-47A9-A9B6-630FE1A435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xmlns="" id="{4863568E-8401-4FE4-B792-A06FC8DE47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81573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0C0B48EE-6E69-4F09-BE77-35A2B75430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A9D30E-0793-4EE3-9353-9A69E6210B20}" type="slidenum">
              <a:rPr lang="en-US" altLang="en-US"/>
              <a:pPr/>
              <a:t>12</a:t>
            </a:fld>
            <a:endParaRPr lang="en-US" altLang="en-US" dirty="0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xmlns="" id="{E48CF26B-228C-4CF8-98F5-4A35D772ED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xmlns="" id="{D82C03C9-DE2C-45E9-9249-D3E34EC025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32188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C750-12B7-4F2F-89AF-2D21A3AF9BEF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18500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7434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97271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17649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54530" y="3765449"/>
            <a:ext cx="5449871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5359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61665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34971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07373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D84F3-1D09-4252-872D-E624E66FF683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90408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FA59A-CF46-4EC8-8FF1-D88295DACFBC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38871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54617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B3F4-1159-4CF0-884C-F37AA8482189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33780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30E0C-3DF7-4D9D-98E0-31876EA6C0F8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763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4378-D63A-4591-8CF2-D07A9BAC66CE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14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DD6FF-E3F6-4E05-AF65-B933D036B933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6468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09C7-7C4C-49F5-86EE-8E9B952FC61C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67607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A08E-2E22-46DF-9379-82794FB9A906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60431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95BE-304C-457E-B865-1B109815E445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14062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0942C-7076-4449-BB04-2479654376ED}" type="slidenum">
              <a:rPr lang="en-US" altLang="en-US" smtClean="0"/>
              <a:pPr/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126184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conomicshelp.org/blog/glossary/comparative-advantage/" TargetMode="Externa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3.wav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aobab.uc3m.es/monet/monnet/spip.php?rubrique25" TargetMode="External"/><Relationship Id="rId2" Type="http://schemas.openxmlformats.org/officeDocument/2006/relationships/hyperlink" Target="https://baobab.uc3m.es/monet/monnet/spip.php?rubrique2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baobab.uc3m.es/monet/monnet/spip.php?rubrique99" TargetMode="External"/><Relationship Id="rId3" Type="http://schemas.openxmlformats.org/officeDocument/2006/relationships/hyperlink" Target="https://baobab.uc3m.es/monet/monnet/spip.php?rubrique116" TargetMode="External"/><Relationship Id="rId7" Type="http://schemas.openxmlformats.org/officeDocument/2006/relationships/hyperlink" Target="https://baobab.uc3m.es/monet/monnet/spip.php?rubrique55" TargetMode="External"/><Relationship Id="rId2" Type="http://schemas.openxmlformats.org/officeDocument/2006/relationships/hyperlink" Target="https://baobab.uc3m.es/monet/monnet/spip.php?rubrique10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aobab.uc3m.es/monet/monnet/spip.php?rubrique74" TargetMode="External"/><Relationship Id="rId5" Type="http://schemas.openxmlformats.org/officeDocument/2006/relationships/hyperlink" Target="https://baobab.uc3m.es/monet/monnet/spip.php?rubrique121" TargetMode="External"/><Relationship Id="rId4" Type="http://schemas.openxmlformats.org/officeDocument/2006/relationships/hyperlink" Target="https://baobab.uc3m.es/monet/monnet/spip.php?rubrique91" TargetMode="External"/><Relationship Id="rId9" Type="http://schemas.openxmlformats.org/officeDocument/2006/relationships/hyperlink" Target="https://baobab.uc3m.es/monet/monnet/spip.php?rubrique9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baobab.uc3m.es/monet/monnet/spip.php?article144" TargetMode="External"/><Relationship Id="rId2" Type="http://schemas.openxmlformats.org/officeDocument/2006/relationships/hyperlink" Target="https://baobab.uc3m.es/monet/monnet/spip.php?rubrique4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aobab.uc3m.es/monet/monnet/spip.php?article14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xmlns="" id="{A6C26C19-DF17-47C4-927E-8DAE5380F7D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Economics of European Integration</a:t>
            </a:r>
            <a:r>
              <a:rPr lang="en-US" altLang="en-US"/>
              <a:t/>
            </a:r>
            <a:br>
              <a:rPr lang="en-US" altLang="en-US"/>
            </a:br>
            <a:r>
              <a:rPr lang="en-US" altLang="en-US" sz="4000"/>
              <a:t>C</a:t>
            </a:r>
            <a:r>
              <a:rPr lang="en-US" altLang="en-US" sz="4000" smtClean="0"/>
              <a:t>ourse </a:t>
            </a:r>
            <a:r>
              <a:rPr lang="en-US" altLang="en-US" sz="2800" dirty="0" smtClean="0"/>
              <a:t>2022-23</a:t>
            </a:r>
            <a:endParaRPr lang="en-US" altLang="en-US" dirty="0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xmlns="" id="{AB210638-9840-4D0E-B66B-8D47F9D45D5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>
            <a:normAutofit fontScale="70000" lnSpcReduction="20000"/>
          </a:bodyPr>
          <a:lstStyle/>
          <a:p>
            <a:endParaRPr lang="en-US" altLang="en-US" dirty="0"/>
          </a:p>
          <a:p>
            <a:r>
              <a:rPr lang="en-US" altLang="en-US" dirty="0"/>
              <a:t>Prof. dr. CARLOS san JUAN Mesonada</a:t>
            </a:r>
          </a:p>
          <a:p>
            <a:r>
              <a:rPr lang="en-US" altLang="en-US" dirty="0"/>
              <a:t>Jean monnet professor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xmlns="" id="{CA87E75F-A76D-4535-9F5F-1B8C9654E3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sz="4000" dirty="0"/>
              <a:t>The objectives of economic integration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xmlns="" id="{CCA8F315-59B7-4A12-B04D-3ECDA997366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Association between states aim at the realization of a </a:t>
            </a:r>
            <a:r>
              <a:rPr lang="en-US" altLang="en-US" sz="2800" b="1" dirty="0"/>
              <a:t>benefit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All economic associations always have </a:t>
            </a:r>
            <a:r>
              <a:rPr lang="en-US" altLang="en-US" sz="2800" b="1" dirty="0"/>
              <a:t>positive and negative </a:t>
            </a:r>
            <a:r>
              <a:rPr lang="en-US" altLang="en-US" sz="2800" dirty="0"/>
              <a:t>economic implications          trade liberalization and enhanced competition in an enlarged market.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The objectives of the union can be reached efficiently </a:t>
            </a:r>
            <a:r>
              <a:rPr lang="en-US" altLang="en-US" sz="2800" b="1" dirty="0"/>
              <a:t>only</a:t>
            </a:r>
            <a:r>
              <a:rPr lang="en-US" altLang="en-US" sz="2800" dirty="0"/>
              <a:t> with the </a:t>
            </a:r>
            <a:r>
              <a:rPr lang="en-US" alt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sacrifice of national sovereignty  </a:t>
            </a:r>
            <a:r>
              <a:rPr lang="en-US" altLang="en-US" sz="2800" dirty="0"/>
              <a:t>in order to achieve a collective goal.</a:t>
            </a:r>
          </a:p>
        </p:txBody>
      </p:sp>
      <p:sp>
        <p:nvSpPr>
          <p:cNvPr id="12292" name="AutoShape 4">
            <a:extLst>
              <a:ext uri="{FF2B5EF4-FFF2-40B4-BE49-F238E27FC236}">
                <a16:creationId xmlns:a16="http://schemas.microsoft.com/office/drawing/2014/main" xmlns="" id="{88F8BBC1-79E7-4D9B-A96D-95CC93F23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080" y="3573016"/>
            <a:ext cx="744537" cy="306388"/>
          </a:xfrm>
          <a:prstGeom prst="leftRightArrow">
            <a:avLst>
              <a:gd name="adj1" fmla="val 50000"/>
              <a:gd name="adj2" fmla="val 48601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GB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xmlns="" id="{64DACE66-C0CF-43A0-8FCE-B6F349FE3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D57D40AC-B9D8-4060-AD03-75179AC63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xmlns="" id="{1581740E-AEC2-41CF-8AB8-355ADA00F8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4710" y="452718"/>
            <a:ext cx="7831706" cy="1400530"/>
          </a:xfrm>
          <a:noFill/>
          <a:ln/>
        </p:spPr>
        <p:txBody>
          <a:bodyPr/>
          <a:lstStyle/>
          <a:p>
            <a:r>
              <a:rPr lang="en-US" altLang="en-US" sz="4000" dirty="0"/>
              <a:t>Economic integration between developed countries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xmlns="" id="{7FA37BD7-C4ED-48FB-B5AB-8E0D25A7450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15080" y="2209801"/>
            <a:ext cx="6711654" cy="4195481"/>
          </a:xfrm>
          <a:noFill/>
          <a:ln/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The essential requirements for an increasing economic integration are: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en-US" sz="2000" dirty="0"/>
              <a:t>Comparable levels of economic development;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en-US" sz="2000" dirty="0"/>
              <a:t>Similar but potentially complementary structures in production and demand;</a:t>
            </a:r>
          </a:p>
          <a:p>
            <a:pPr marL="990600" lvl="1" indent="-533400">
              <a:lnSpc>
                <a:spcPct val="90000"/>
              </a:lnSpc>
              <a:buFontTx/>
              <a:buNone/>
            </a:pPr>
            <a:r>
              <a:rPr lang="en-US" altLang="en-US" sz="2000" dirty="0"/>
              <a:t>There are static effects (immediate general benefits) and dynamic effects (accelerate development and raise welfare).</a:t>
            </a:r>
          </a:p>
          <a:p>
            <a:pPr marL="990600" lvl="1" indent="-533400">
              <a:lnSpc>
                <a:spcPct val="90000"/>
              </a:lnSpc>
              <a:buFontTx/>
              <a:buNone/>
            </a:pPr>
            <a:r>
              <a:rPr lang="en-US" altLang="en-US" sz="2000" dirty="0"/>
              <a:t>The economic integration will stimulate</a:t>
            </a:r>
            <a:r>
              <a:rPr lang="en-US" altLang="en-US" sz="2000" b="1" dirty="0"/>
              <a:t> research and development</a:t>
            </a:r>
            <a:r>
              <a:rPr lang="en-US" altLang="en-US" sz="2000" dirty="0"/>
              <a:t>, inducing </a:t>
            </a:r>
            <a:r>
              <a:rPr lang="en-US" altLang="en-US" sz="2000" b="1" dirty="0"/>
              <a:t>innovation</a:t>
            </a:r>
            <a:r>
              <a:rPr lang="en-US" altLang="en-US" sz="2000" dirty="0"/>
              <a:t> and </a:t>
            </a:r>
            <a:r>
              <a:rPr lang="en-US" altLang="en-US" sz="2000" b="1" dirty="0"/>
              <a:t>technical change</a:t>
            </a:r>
            <a:r>
              <a:rPr lang="en-US" altLang="en-US" sz="2000" dirty="0"/>
              <a:t>            </a:t>
            </a:r>
            <a:r>
              <a:rPr lang="en-US" alt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faster economic growth.</a:t>
            </a:r>
          </a:p>
        </p:txBody>
      </p:sp>
      <p:sp>
        <p:nvSpPr>
          <p:cNvPr id="13316" name="AutoShape 4">
            <a:extLst>
              <a:ext uri="{FF2B5EF4-FFF2-40B4-BE49-F238E27FC236}">
                <a16:creationId xmlns:a16="http://schemas.microsoft.com/office/drawing/2014/main" xmlns="" id="{C51E70BA-A4FC-46D9-A9EA-4A94D320C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4025" y="5517232"/>
            <a:ext cx="615950" cy="306388"/>
          </a:xfrm>
          <a:prstGeom prst="rightArrow">
            <a:avLst>
              <a:gd name="adj1" fmla="val 50000"/>
              <a:gd name="adj2" fmla="val 50259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GB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xmlns="" id="{AAD59FC3-0724-496D-919B-633F93E7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A5090662-86FC-4E06-8E8B-D9FC4BFFB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xmlns="" id="{52CB76A0-286D-4964-BC32-E75C9E3B11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sz="4000" dirty="0"/>
              <a:t>Integration among developing countries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xmlns="" id="{8F1D18A7-3E47-40D4-90B0-B99EF185D63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altLang="en-US" sz="2000" dirty="0"/>
              <a:t>The economic integration is not based on static benefits, it aims at the potential dynamic effects and the expectation that closer cooperation will foster regional markets.</a:t>
            </a:r>
          </a:p>
          <a:p>
            <a:pPr>
              <a:lnSpc>
                <a:spcPct val="80000"/>
              </a:lnSpc>
            </a:pPr>
            <a:r>
              <a:rPr lang="en-US" altLang="en-US" sz="2000" dirty="0"/>
              <a:t>The objective of their integration is the acceleration of their development by: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/>
              <a:t>enlarging the market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/>
              <a:t>pooling resources essential for economic growth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/>
              <a:t>Avoiding unnecessary and uneconomic duplication in capital investment </a:t>
            </a:r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>
              <a:lnSpc>
                <a:spcPct val="80000"/>
              </a:lnSpc>
            </a:pPr>
            <a:r>
              <a:rPr lang="en-US" altLang="en-US" sz="2000" dirty="0"/>
              <a:t>Integration between developing countries contains also elements of self-destruction, for that reason the economic association rarely survive for a long time. 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/>
              <a:t>Example: East Africa Common Market (EACM), Central American Common Market (CACM).</a:t>
            </a: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xmlns="" id="{6A83DE7A-255D-437D-B3ED-71F6042AF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1FC615EE-A497-4E45-97CC-D63D6C9FB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8EFC9CF-8BAE-4864-AEAC-9452D0E14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Economic </a:t>
            </a:r>
            <a:r>
              <a:rPr lang="en-GB" dirty="0"/>
              <a:t>disintegration</a:t>
            </a:r>
            <a:r>
              <a:rPr lang="es-ES" dirty="0"/>
              <a:t/>
            </a:r>
            <a:br>
              <a:rPr lang="es-ES" dirty="0"/>
            </a:br>
            <a:r>
              <a:rPr lang="es-ES" dirty="0"/>
              <a:t>Back </a:t>
            </a:r>
            <a:r>
              <a:rPr lang="en-GB" dirty="0"/>
              <a:t>to</a:t>
            </a:r>
            <a:r>
              <a:rPr lang="es-ES" dirty="0"/>
              <a:t> </a:t>
            </a:r>
            <a:r>
              <a:rPr lang="en-GB" dirty="0"/>
              <a:t>protectionism</a:t>
            </a:r>
            <a:r>
              <a:rPr lang="es-ES" dirty="0"/>
              <a:t>?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90D814E-2367-4D5E-A1FD-3A6F13FEF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Grexit -&gt; A number of economist defended the option of exit the UE to solve the debt crisis of Greece.</a:t>
            </a:r>
          </a:p>
          <a:p>
            <a:pPr lvl="1"/>
            <a:r>
              <a:rPr lang="en-GB" dirty="0"/>
              <a:t>Finally Greece government opted to remain</a:t>
            </a:r>
          </a:p>
          <a:p>
            <a:r>
              <a:rPr lang="en-GB" dirty="0"/>
              <a:t>The conservative prime minister approve a referendum to end with cyclical claims of the conservatives Eurosceptics</a:t>
            </a:r>
          </a:p>
          <a:p>
            <a:pPr lvl="1"/>
            <a:r>
              <a:rPr lang="en-GB" dirty="0"/>
              <a:t>The Brexit option won, for a narrow margin and the UK sent out the EU in 2020</a:t>
            </a:r>
          </a:p>
          <a:p>
            <a:pPr lvl="1"/>
            <a:r>
              <a:rPr lang="en-GB" dirty="0"/>
              <a:t>A number of issues remains.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D0411F8B-7862-4783-AC8A-E5FD5E3E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0701F34A-9755-4ADD-8A75-0F91439B5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60342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6C6741F-88C1-4899-ACEA-55B93D157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Trade creation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A8D68472-7417-4395-BF32-52E7BB8E2E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Definition of trade creation</a:t>
            </a:r>
            <a:endParaRPr lang="en-GB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C8535554-0285-4485-A41C-0190FA1D264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dirty="0"/>
              <a:t>Trade creation refers to the increase in economic welfare from joining a free trade area, such as a customs union.</a:t>
            </a:r>
          </a:p>
          <a:p>
            <a:r>
              <a:rPr lang="en-GB" dirty="0"/>
              <a:t>Trade creation will occur when there is a reduction in tariff barriers, leading to lower prices.  </a:t>
            </a:r>
          </a:p>
          <a:p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5F7326E5-C942-45D8-B4B4-3F200BA796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Effects of trade creation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BC9DC7C3-E429-4ADC-8D70-C8AE9F145D1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GB" dirty="0"/>
              <a:t>This switch to lower cost producers will lead to an increase in consumer surplus and economic welfare.</a:t>
            </a:r>
          </a:p>
          <a:p>
            <a:r>
              <a:rPr lang="en-GB" dirty="0"/>
              <a:t>But in our next graph we refers to the case in which a country joint a Customs Unions with a lower tariff than before integration.</a:t>
            </a:r>
          </a:p>
          <a:p>
            <a:endParaRPr lang="en-GB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xmlns="" id="{3A598F34-CF1D-4455-9369-6E9C1760A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xmlns="" id="{8AD2D952-7307-40E6-833A-BC2EFCE3B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4378-D63A-4591-8CF2-D07A9BAC66CE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93884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xmlns="" id="{BC7337FA-6319-4D08-97ED-D4BCDFF460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31913" y="0"/>
            <a:ext cx="71247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TRADE CREATION after </a:t>
            </a:r>
            <a:r>
              <a:rPr lang="en-GB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integration in a free trade area</a:t>
            </a:r>
            <a:r>
              <a:rPr lang="es-ES_tradnl" dirty="0"/>
              <a:t>                                                                                     </a:t>
            </a:r>
            <a:endParaRPr lang="es-ES" dirty="0"/>
          </a:p>
        </p:txBody>
      </p:sp>
      <p:sp>
        <p:nvSpPr>
          <p:cNvPr id="52227" name="Line 3">
            <a:extLst>
              <a:ext uri="{FF2B5EF4-FFF2-40B4-BE49-F238E27FC236}">
                <a16:creationId xmlns:a16="http://schemas.microsoft.com/office/drawing/2014/main" xmlns="" id="{67DD6238-E83D-465B-B165-9075510FED37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1295400"/>
            <a:ext cx="0" cy="441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2228" name="Line 4">
            <a:extLst>
              <a:ext uri="{FF2B5EF4-FFF2-40B4-BE49-F238E27FC236}">
                <a16:creationId xmlns:a16="http://schemas.microsoft.com/office/drawing/2014/main" xmlns="" id="{7FDDAF0E-40FF-456B-A695-A375A28F420D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57150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2229" name="Line 5">
            <a:extLst>
              <a:ext uri="{FF2B5EF4-FFF2-40B4-BE49-F238E27FC236}">
                <a16:creationId xmlns:a16="http://schemas.microsoft.com/office/drawing/2014/main" xmlns="" id="{9CE5AA63-41FF-4B4E-9283-CDBCC79708D6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4800600"/>
            <a:ext cx="7467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2230" name="Line 6">
            <a:extLst>
              <a:ext uri="{FF2B5EF4-FFF2-40B4-BE49-F238E27FC236}">
                <a16:creationId xmlns:a16="http://schemas.microsoft.com/office/drawing/2014/main" xmlns="" id="{44830D21-992C-4AAE-94C6-49002F5235CD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3810000"/>
            <a:ext cx="716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2231" name="Line 7">
            <a:extLst>
              <a:ext uri="{FF2B5EF4-FFF2-40B4-BE49-F238E27FC236}">
                <a16:creationId xmlns:a16="http://schemas.microsoft.com/office/drawing/2014/main" xmlns="" id="{A296685C-06FD-4DCC-8BA1-243D656B46E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00200" y="2057400"/>
            <a:ext cx="449580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2232" name="Line 8">
            <a:extLst>
              <a:ext uri="{FF2B5EF4-FFF2-40B4-BE49-F238E27FC236}">
                <a16:creationId xmlns:a16="http://schemas.microsoft.com/office/drawing/2014/main" xmlns="" id="{73B0B621-BDA4-4F56-9B92-9336BFB9DD34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1676400"/>
            <a:ext cx="7391400" cy="342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2233" name="AutoShape 9">
            <a:extLst>
              <a:ext uri="{FF2B5EF4-FFF2-40B4-BE49-F238E27FC236}">
                <a16:creationId xmlns:a16="http://schemas.microsoft.com/office/drawing/2014/main" xmlns="" id="{5BF36661-164C-4B6D-B09F-D6B789688F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3733800"/>
            <a:ext cx="2209800" cy="10668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34" name="AutoShape 10">
            <a:extLst>
              <a:ext uri="{FF2B5EF4-FFF2-40B4-BE49-F238E27FC236}">
                <a16:creationId xmlns:a16="http://schemas.microsoft.com/office/drawing/2014/main" xmlns="" id="{3FE2620B-8353-4084-BB7F-EAE49ACC4D87}"/>
              </a:ext>
            </a:extLst>
          </p:cNvPr>
          <p:cNvSpPr>
            <a:spLocks noChangeArrowheads="1"/>
          </p:cNvSpPr>
          <p:nvPr/>
        </p:nvSpPr>
        <p:spPr bwMode="auto">
          <a:xfrm rot="-5370211">
            <a:off x="2478087" y="3617913"/>
            <a:ext cx="987425" cy="1371600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35" name="Text Box 11">
            <a:extLst>
              <a:ext uri="{FF2B5EF4-FFF2-40B4-BE49-F238E27FC236}">
                <a16:creationId xmlns:a16="http://schemas.microsoft.com/office/drawing/2014/main" xmlns="" id="{C5B7CAC5-3CE6-4CA5-857D-1C8A4D89BE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828800"/>
            <a:ext cx="506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Sx</a:t>
            </a:r>
            <a:endParaRPr lang="es-ES" altLang="en-US" dirty="0"/>
          </a:p>
        </p:txBody>
      </p:sp>
      <p:sp>
        <p:nvSpPr>
          <p:cNvPr id="52236" name="Text Box 12">
            <a:extLst>
              <a:ext uri="{FF2B5EF4-FFF2-40B4-BE49-F238E27FC236}">
                <a16:creationId xmlns:a16="http://schemas.microsoft.com/office/drawing/2014/main" xmlns="" id="{97B741A1-19E7-4488-A8D7-957934EBE7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8525" y="4765675"/>
            <a:ext cx="557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Dx</a:t>
            </a:r>
            <a:endParaRPr lang="es-ES" altLang="en-US" dirty="0"/>
          </a:p>
        </p:txBody>
      </p:sp>
      <p:sp>
        <p:nvSpPr>
          <p:cNvPr id="52237" name="Text Box 13">
            <a:extLst>
              <a:ext uri="{FF2B5EF4-FFF2-40B4-BE49-F238E27FC236}">
                <a16:creationId xmlns:a16="http://schemas.microsoft.com/office/drawing/2014/main" xmlns="" id="{FE75B9A6-7AB3-4D54-8E90-4D3913D40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18737" y="3393137"/>
            <a:ext cx="1453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S</a:t>
            </a:r>
            <a:r>
              <a:rPr lang="es-ES_tradnl" altLang="en-US" sz="1400" dirty="0"/>
              <a:t>1</a:t>
            </a:r>
            <a:r>
              <a:rPr lang="es-ES_tradnl" altLang="en-US" dirty="0"/>
              <a:t>+T = P</a:t>
            </a:r>
            <a:r>
              <a:rPr lang="es-ES_tradnl" altLang="en-US" sz="1800" dirty="0"/>
              <a:t>2</a:t>
            </a:r>
            <a:endParaRPr lang="es-ES" altLang="en-US" dirty="0"/>
          </a:p>
        </p:txBody>
      </p:sp>
      <p:sp>
        <p:nvSpPr>
          <p:cNvPr id="52238" name="Text Box 14">
            <a:extLst>
              <a:ext uri="{FF2B5EF4-FFF2-40B4-BE49-F238E27FC236}">
                <a16:creationId xmlns:a16="http://schemas.microsoft.com/office/drawing/2014/main" xmlns="" id="{E06380A3-751F-4757-ADD9-18858F145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5612" y="4343400"/>
            <a:ext cx="9763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S</a:t>
            </a:r>
            <a:r>
              <a:rPr lang="es-ES_tradnl" altLang="en-US" sz="1200" dirty="0"/>
              <a:t>1 = </a:t>
            </a:r>
            <a:r>
              <a:rPr lang="es-ES_tradnl" altLang="en-US" dirty="0"/>
              <a:t>P</a:t>
            </a:r>
            <a:r>
              <a:rPr lang="es-ES_tradnl" altLang="en-US" sz="1800" dirty="0"/>
              <a:t>1</a:t>
            </a:r>
            <a:endParaRPr lang="es-ES" altLang="en-US" sz="1200" dirty="0"/>
          </a:p>
        </p:txBody>
      </p:sp>
      <p:sp>
        <p:nvSpPr>
          <p:cNvPr id="52239" name="Text Box 15">
            <a:extLst>
              <a:ext uri="{FF2B5EF4-FFF2-40B4-BE49-F238E27FC236}">
                <a16:creationId xmlns:a16="http://schemas.microsoft.com/office/drawing/2014/main" xmlns="" id="{BCC88EDE-258E-4B2F-8466-EE3D924DE2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5334000"/>
            <a:ext cx="412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sz="1800" b="1" dirty="0"/>
              <a:t>W</a:t>
            </a:r>
            <a:endParaRPr lang="es-ES" altLang="en-US" sz="1800" b="1" dirty="0"/>
          </a:p>
        </p:txBody>
      </p:sp>
      <p:sp>
        <p:nvSpPr>
          <p:cNvPr id="52240" name="Oval 16">
            <a:extLst>
              <a:ext uri="{FF2B5EF4-FFF2-40B4-BE49-F238E27FC236}">
                <a16:creationId xmlns:a16="http://schemas.microsoft.com/office/drawing/2014/main" xmlns="" id="{8862D3E1-3EF5-45A7-8059-1156D5ED9A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47244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41" name="Oval 17">
            <a:extLst>
              <a:ext uri="{FF2B5EF4-FFF2-40B4-BE49-F238E27FC236}">
                <a16:creationId xmlns:a16="http://schemas.microsoft.com/office/drawing/2014/main" xmlns="" id="{EC6875B5-4854-42B3-B074-B73B07516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7244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42" name="Oval 18">
            <a:extLst>
              <a:ext uri="{FF2B5EF4-FFF2-40B4-BE49-F238E27FC236}">
                <a16:creationId xmlns:a16="http://schemas.microsoft.com/office/drawing/2014/main" xmlns="" id="{7FF6626C-D372-4805-A56B-9FEA8B6A00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733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43" name="Oval 19">
            <a:extLst>
              <a:ext uri="{FF2B5EF4-FFF2-40B4-BE49-F238E27FC236}">
                <a16:creationId xmlns:a16="http://schemas.microsoft.com/office/drawing/2014/main" xmlns="" id="{EDE7F23B-F91F-4B32-A84C-1AE7264E3D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47244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44" name="Oval 20">
            <a:extLst>
              <a:ext uri="{FF2B5EF4-FFF2-40B4-BE49-F238E27FC236}">
                <a16:creationId xmlns:a16="http://schemas.microsoft.com/office/drawing/2014/main" xmlns="" id="{5C498301-2DF0-4ECF-B328-A7A4B52428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47244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45" name="Oval 21">
            <a:extLst>
              <a:ext uri="{FF2B5EF4-FFF2-40B4-BE49-F238E27FC236}">
                <a16:creationId xmlns:a16="http://schemas.microsoft.com/office/drawing/2014/main" xmlns="" id="{67FCBA26-646F-44A4-9E90-7B3D353B6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5638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46" name="Oval 22">
            <a:extLst>
              <a:ext uri="{FF2B5EF4-FFF2-40B4-BE49-F238E27FC236}">
                <a16:creationId xmlns:a16="http://schemas.microsoft.com/office/drawing/2014/main" xmlns="" id="{692B5510-952C-44C3-BE8E-A40A04007F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0" y="5638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47" name="Oval 23">
            <a:extLst>
              <a:ext uri="{FF2B5EF4-FFF2-40B4-BE49-F238E27FC236}">
                <a16:creationId xmlns:a16="http://schemas.microsoft.com/office/drawing/2014/main" xmlns="" id="{872271E5-83CF-478E-9700-0488E7FF0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733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48" name="Oval 24">
            <a:extLst>
              <a:ext uri="{FF2B5EF4-FFF2-40B4-BE49-F238E27FC236}">
                <a16:creationId xmlns:a16="http://schemas.microsoft.com/office/drawing/2014/main" xmlns="" id="{761CFAA1-8780-48A4-9B16-782AE2576C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5638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49" name="Oval 25">
            <a:extLst>
              <a:ext uri="{FF2B5EF4-FFF2-40B4-BE49-F238E27FC236}">
                <a16:creationId xmlns:a16="http://schemas.microsoft.com/office/drawing/2014/main" xmlns="" id="{B9566DDB-7245-4EAF-9C73-388699D3A5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5638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50" name="Oval 26">
            <a:extLst>
              <a:ext uri="{FF2B5EF4-FFF2-40B4-BE49-F238E27FC236}">
                <a16:creationId xmlns:a16="http://schemas.microsoft.com/office/drawing/2014/main" xmlns="" id="{F214FFE0-31B9-4FB2-AE36-976E36AF7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31242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51" name="Oval 27">
            <a:extLst>
              <a:ext uri="{FF2B5EF4-FFF2-40B4-BE49-F238E27FC236}">
                <a16:creationId xmlns:a16="http://schemas.microsoft.com/office/drawing/2014/main" xmlns="" id="{E883D6F5-D4F1-4B20-8A7E-37D349FA5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47244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52" name="Oval 28">
            <a:extLst>
              <a:ext uri="{FF2B5EF4-FFF2-40B4-BE49-F238E27FC236}">
                <a16:creationId xmlns:a16="http://schemas.microsoft.com/office/drawing/2014/main" xmlns="" id="{DAAFE480-6F6A-45B4-96F3-AA0434540D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733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53" name="Text Box 29">
            <a:extLst>
              <a:ext uri="{FF2B5EF4-FFF2-40B4-BE49-F238E27FC236}">
                <a16:creationId xmlns:a16="http://schemas.microsoft.com/office/drawing/2014/main" xmlns="" id="{DF55098C-493E-4CF5-9FFD-4BB073DA27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1052513"/>
            <a:ext cx="430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P</a:t>
            </a:r>
            <a:r>
              <a:rPr lang="es-ES_tradnl" altLang="en-US" sz="1200" dirty="0"/>
              <a:t>x</a:t>
            </a:r>
            <a:endParaRPr lang="es-ES" altLang="en-US" sz="1200" dirty="0"/>
          </a:p>
        </p:txBody>
      </p:sp>
      <p:sp>
        <p:nvSpPr>
          <p:cNvPr id="52254" name="Text Box 30">
            <a:extLst>
              <a:ext uri="{FF2B5EF4-FFF2-40B4-BE49-F238E27FC236}">
                <a16:creationId xmlns:a16="http://schemas.microsoft.com/office/drawing/2014/main" xmlns="" id="{AB69F3AB-519B-4ECB-9E55-F615AD667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70925" y="5527675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X</a:t>
            </a:r>
            <a:endParaRPr lang="es-ES" altLang="en-US" dirty="0"/>
          </a:p>
        </p:txBody>
      </p:sp>
      <p:sp>
        <p:nvSpPr>
          <p:cNvPr id="52255" name="Text Box 31">
            <a:extLst>
              <a:ext uri="{FF2B5EF4-FFF2-40B4-BE49-F238E27FC236}">
                <a16:creationId xmlns:a16="http://schemas.microsoft.com/office/drawing/2014/main" xmlns="" id="{1665F66C-7D66-49B6-9B33-06E42C4FE3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3429000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G</a:t>
            </a:r>
            <a:endParaRPr lang="es-ES" altLang="en-US" dirty="0"/>
          </a:p>
        </p:txBody>
      </p:sp>
      <p:sp>
        <p:nvSpPr>
          <p:cNvPr id="52256" name="Text Box 32">
            <a:extLst>
              <a:ext uri="{FF2B5EF4-FFF2-40B4-BE49-F238E27FC236}">
                <a16:creationId xmlns:a16="http://schemas.microsoft.com/office/drawing/2014/main" xmlns="" id="{1766FE67-F485-465D-811C-0D5CFA7CEA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419600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A</a:t>
            </a:r>
            <a:endParaRPr lang="es-ES" altLang="en-US" dirty="0"/>
          </a:p>
        </p:txBody>
      </p:sp>
      <p:sp>
        <p:nvSpPr>
          <p:cNvPr id="52257" name="Text Box 33">
            <a:extLst>
              <a:ext uri="{FF2B5EF4-FFF2-40B4-BE49-F238E27FC236}">
                <a16:creationId xmlns:a16="http://schemas.microsoft.com/office/drawing/2014/main" xmlns="" id="{7756A0D3-66DA-421F-B3E8-CA92DA0C8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4343400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C</a:t>
            </a:r>
            <a:endParaRPr lang="es-ES" altLang="en-US" dirty="0"/>
          </a:p>
        </p:txBody>
      </p:sp>
      <p:sp>
        <p:nvSpPr>
          <p:cNvPr id="52258" name="Text Box 34">
            <a:extLst>
              <a:ext uri="{FF2B5EF4-FFF2-40B4-BE49-F238E27FC236}">
                <a16:creationId xmlns:a16="http://schemas.microsoft.com/office/drawing/2014/main" xmlns="" id="{57E3E3A0-136F-4B76-B6CD-8A923B6D9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3352800"/>
            <a:ext cx="303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J</a:t>
            </a:r>
            <a:endParaRPr lang="es-ES" altLang="en-US" dirty="0"/>
          </a:p>
        </p:txBody>
      </p:sp>
      <p:sp>
        <p:nvSpPr>
          <p:cNvPr id="52259" name="Text Box 35">
            <a:extLst>
              <a:ext uri="{FF2B5EF4-FFF2-40B4-BE49-F238E27FC236}">
                <a16:creationId xmlns:a16="http://schemas.microsoft.com/office/drawing/2014/main" xmlns="" id="{60FE55F1-F377-4517-9DDE-41D08DA9A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2743200"/>
            <a:ext cx="369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E</a:t>
            </a:r>
            <a:endParaRPr lang="es-ES" altLang="en-US" dirty="0"/>
          </a:p>
        </p:txBody>
      </p:sp>
      <p:sp>
        <p:nvSpPr>
          <p:cNvPr id="52260" name="Text Box 36">
            <a:extLst>
              <a:ext uri="{FF2B5EF4-FFF2-40B4-BE49-F238E27FC236}">
                <a16:creationId xmlns:a16="http://schemas.microsoft.com/office/drawing/2014/main" xmlns="" id="{B0B57533-4FB0-4069-84A2-59FC0FE2D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4800600"/>
            <a:ext cx="455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M</a:t>
            </a:r>
            <a:endParaRPr lang="es-ES" altLang="en-US" dirty="0"/>
          </a:p>
        </p:txBody>
      </p:sp>
      <p:sp>
        <p:nvSpPr>
          <p:cNvPr id="52261" name="Text Box 37">
            <a:extLst>
              <a:ext uri="{FF2B5EF4-FFF2-40B4-BE49-F238E27FC236}">
                <a16:creationId xmlns:a16="http://schemas.microsoft.com/office/drawing/2014/main" xmlns="" id="{3225F392-FA96-4028-B4D3-57FBE33189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5715000"/>
            <a:ext cx="488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10</a:t>
            </a:r>
            <a:endParaRPr lang="es-ES" altLang="en-US" dirty="0"/>
          </a:p>
        </p:txBody>
      </p:sp>
      <p:sp>
        <p:nvSpPr>
          <p:cNvPr id="52262" name="Text Box 38">
            <a:extLst>
              <a:ext uri="{FF2B5EF4-FFF2-40B4-BE49-F238E27FC236}">
                <a16:creationId xmlns:a16="http://schemas.microsoft.com/office/drawing/2014/main" xmlns="" id="{166C8A30-F765-4E93-B979-122DF10E6F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5715000"/>
            <a:ext cx="488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20</a:t>
            </a:r>
            <a:endParaRPr lang="es-ES" altLang="en-US" dirty="0"/>
          </a:p>
        </p:txBody>
      </p:sp>
      <p:sp>
        <p:nvSpPr>
          <p:cNvPr id="52263" name="Text Box 39">
            <a:extLst>
              <a:ext uri="{FF2B5EF4-FFF2-40B4-BE49-F238E27FC236}">
                <a16:creationId xmlns:a16="http://schemas.microsoft.com/office/drawing/2014/main" xmlns="" id="{AFE7E579-6727-4C60-A548-DB5EB0CB2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5715000"/>
            <a:ext cx="488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50</a:t>
            </a:r>
            <a:endParaRPr lang="es-ES" altLang="en-US" dirty="0"/>
          </a:p>
        </p:txBody>
      </p:sp>
      <p:sp>
        <p:nvSpPr>
          <p:cNvPr id="52264" name="Text Box 40">
            <a:extLst>
              <a:ext uri="{FF2B5EF4-FFF2-40B4-BE49-F238E27FC236}">
                <a16:creationId xmlns:a16="http://schemas.microsoft.com/office/drawing/2014/main" xmlns="" id="{C952AAA9-BB32-4495-A47D-8006A0DCB1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3800" y="5715000"/>
            <a:ext cx="488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70</a:t>
            </a:r>
            <a:endParaRPr lang="es-ES" altLang="en-US" dirty="0"/>
          </a:p>
        </p:txBody>
      </p:sp>
      <p:sp>
        <p:nvSpPr>
          <p:cNvPr id="52265" name="Text Box 41">
            <a:extLst>
              <a:ext uri="{FF2B5EF4-FFF2-40B4-BE49-F238E27FC236}">
                <a16:creationId xmlns:a16="http://schemas.microsoft.com/office/drawing/2014/main" xmlns="" id="{F23D0621-C78E-4DB4-B78D-ACD3AB8525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2925" y="3317875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H</a:t>
            </a:r>
            <a:endParaRPr lang="es-ES" altLang="en-US" dirty="0"/>
          </a:p>
        </p:txBody>
      </p:sp>
      <p:sp>
        <p:nvSpPr>
          <p:cNvPr id="52266" name="Text Box 42">
            <a:extLst>
              <a:ext uri="{FF2B5EF4-FFF2-40B4-BE49-F238E27FC236}">
                <a16:creationId xmlns:a16="http://schemas.microsoft.com/office/drawing/2014/main" xmlns="" id="{5B28589D-1F84-4723-8C39-66B5C2BFDA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4876800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N</a:t>
            </a:r>
            <a:endParaRPr lang="es-ES" altLang="en-US" dirty="0"/>
          </a:p>
        </p:txBody>
      </p:sp>
      <p:sp>
        <p:nvSpPr>
          <p:cNvPr id="52267" name="Text Box 43">
            <a:extLst>
              <a:ext uri="{FF2B5EF4-FFF2-40B4-BE49-F238E27FC236}">
                <a16:creationId xmlns:a16="http://schemas.microsoft.com/office/drawing/2014/main" xmlns="" id="{F7190D4F-CE9B-46BB-A7A7-B59786CBD8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0673" y="4765675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B</a:t>
            </a:r>
            <a:endParaRPr lang="es-ES" altLang="en-US" dirty="0"/>
          </a:p>
        </p:txBody>
      </p:sp>
      <p:sp>
        <p:nvSpPr>
          <p:cNvPr id="52268" name="Line 44">
            <a:extLst>
              <a:ext uri="{FF2B5EF4-FFF2-40B4-BE49-F238E27FC236}">
                <a16:creationId xmlns:a16="http://schemas.microsoft.com/office/drawing/2014/main" xmlns="" id="{D07FE0E6-5A67-47BD-9BE5-5C9768F97890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3200400"/>
            <a:ext cx="71628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2269" name="Oval 45">
            <a:extLst>
              <a:ext uri="{FF2B5EF4-FFF2-40B4-BE49-F238E27FC236}">
                <a16:creationId xmlns:a16="http://schemas.microsoft.com/office/drawing/2014/main" xmlns="" id="{447CE099-9524-45FC-9EBD-F09AC4FF9A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1242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70" name="Text Box 46">
            <a:extLst>
              <a:ext uri="{FF2B5EF4-FFF2-40B4-BE49-F238E27FC236}">
                <a16:creationId xmlns:a16="http://schemas.microsoft.com/office/drawing/2014/main" xmlns="" id="{34EB47A0-49A2-4CB8-B080-F445587A27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44958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1</a:t>
            </a:r>
            <a:endParaRPr lang="es-ES" altLang="en-US" dirty="0"/>
          </a:p>
        </p:txBody>
      </p:sp>
      <p:sp>
        <p:nvSpPr>
          <p:cNvPr id="52271" name="Text Box 47">
            <a:extLst>
              <a:ext uri="{FF2B5EF4-FFF2-40B4-BE49-F238E27FC236}">
                <a16:creationId xmlns:a16="http://schemas.microsoft.com/office/drawing/2014/main" xmlns="" id="{29FB3C88-58B2-427D-B079-6EFF16FE00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525" y="34702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2</a:t>
            </a:r>
            <a:endParaRPr lang="es-ES" altLang="en-US" dirty="0"/>
          </a:p>
        </p:txBody>
      </p:sp>
      <p:sp>
        <p:nvSpPr>
          <p:cNvPr id="52272" name="Text Box 48">
            <a:extLst>
              <a:ext uri="{FF2B5EF4-FFF2-40B4-BE49-F238E27FC236}">
                <a16:creationId xmlns:a16="http://schemas.microsoft.com/office/drawing/2014/main" xmlns="" id="{EE9886EB-C439-4693-B289-834516314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8956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3</a:t>
            </a:r>
            <a:endParaRPr lang="es-ES" altLang="en-US" dirty="0"/>
          </a:p>
        </p:txBody>
      </p:sp>
      <p:sp>
        <p:nvSpPr>
          <p:cNvPr id="52273" name="Rectangle 49">
            <a:extLst>
              <a:ext uri="{FF2B5EF4-FFF2-40B4-BE49-F238E27FC236}">
                <a16:creationId xmlns:a16="http://schemas.microsoft.com/office/drawing/2014/main" xmlns="" id="{FA3381CE-E624-4F27-BB66-B0C814A6F1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3810000"/>
            <a:ext cx="2057400" cy="990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74" name="Line 50">
            <a:extLst>
              <a:ext uri="{FF2B5EF4-FFF2-40B4-BE49-F238E27FC236}">
                <a16:creationId xmlns:a16="http://schemas.microsoft.com/office/drawing/2014/main" xmlns="" id="{65835DFE-D037-4E37-9196-58503846AB45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5715000"/>
            <a:ext cx="449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2275" name="Line 51">
            <a:extLst>
              <a:ext uri="{FF2B5EF4-FFF2-40B4-BE49-F238E27FC236}">
                <a16:creationId xmlns:a16="http://schemas.microsoft.com/office/drawing/2014/main" xmlns="" id="{D39D75DD-D19B-4ACC-888A-8FE1C547A968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5715000"/>
            <a:ext cx="2362200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2276" name="Line 52">
            <a:extLst>
              <a:ext uri="{FF2B5EF4-FFF2-40B4-BE49-F238E27FC236}">
                <a16:creationId xmlns:a16="http://schemas.microsoft.com/office/drawing/2014/main" xmlns="" id="{92A60229-579B-4185-B55F-D304AA207C84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7600" y="5715000"/>
            <a:ext cx="20574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2277" name="Line 53">
            <a:extLst>
              <a:ext uri="{FF2B5EF4-FFF2-40B4-BE49-F238E27FC236}">
                <a16:creationId xmlns:a16="http://schemas.microsoft.com/office/drawing/2014/main" xmlns="" id="{2C033EF3-8282-467A-B108-F7FDA9B8E8B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19200" y="5715000"/>
            <a:ext cx="6629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2278" name="Line 54">
            <a:extLst>
              <a:ext uri="{FF2B5EF4-FFF2-40B4-BE49-F238E27FC236}">
                <a16:creationId xmlns:a16="http://schemas.microsoft.com/office/drawing/2014/main" xmlns="" id="{D066BD33-5A0D-4C09-873D-8E0FDABCEA9B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5715000"/>
            <a:ext cx="9906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2279" name="Line 55">
            <a:extLst>
              <a:ext uri="{FF2B5EF4-FFF2-40B4-BE49-F238E27FC236}">
                <a16:creationId xmlns:a16="http://schemas.microsoft.com/office/drawing/2014/main" xmlns="" id="{91D5618C-9101-408E-B6A3-977377FE2AA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0" y="5715000"/>
            <a:ext cx="55626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2280" name="Rectangle 56">
            <a:extLst>
              <a:ext uri="{FF2B5EF4-FFF2-40B4-BE49-F238E27FC236}">
                <a16:creationId xmlns:a16="http://schemas.microsoft.com/office/drawing/2014/main" xmlns="" id="{4540D674-A28E-44C8-8D62-D20A45E3C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3810000"/>
            <a:ext cx="2057400" cy="990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/>
          </a:p>
        </p:txBody>
      </p:sp>
      <p:sp>
        <p:nvSpPr>
          <p:cNvPr id="52281" name="AutoShape 57">
            <a:extLst>
              <a:ext uri="{FF2B5EF4-FFF2-40B4-BE49-F238E27FC236}">
                <a16:creationId xmlns:a16="http://schemas.microsoft.com/office/drawing/2014/main" xmlns="" id="{C61E65FB-FECD-4ADB-8AC2-59631C9BBF8D}"/>
              </a:ext>
            </a:extLst>
          </p:cNvPr>
          <p:cNvSpPr>
            <a:spLocks/>
          </p:cNvSpPr>
          <p:nvPr/>
        </p:nvSpPr>
        <p:spPr bwMode="auto">
          <a:xfrm>
            <a:off x="-26193" y="3909422"/>
            <a:ext cx="1028700" cy="1023767"/>
          </a:xfrm>
          <a:prstGeom prst="borderCallout3">
            <a:avLst>
              <a:gd name="adj1" fmla="val 12462"/>
              <a:gd name="adj2" fmla="val 99327"/>
              <a:gd name="adj3" fmla="val 10000"/>
              <a:gd name="adj4" fmla="val 112500"/>
              <a:gd name="adj5" fmla="val 29246"/>
              <a:gd name="adj6" fmla="val 145962"/>
              <a:gd name="adj7" fmla="val 42991"/>
              <a:gd name="adj8" fmla="val 162785"/>
            </a:avLst>
          </a:prstGeom>
          <a:solidFill>
            <a:schemeClr val="accent5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en-US" sz="1600" b="1" dirty="0"/>
              <a:t>Producer income lost </a:t>
            </a:r>
            <a:r>
              <a:rPr lang="es-ES_tradnl" altLang="en-US" sz="1600" b="1" dirty="0"/>
              <a:t>GJAC</a:t>
            </a:r>
            <a:endParaRPr lang="es-ES" altLang="en-US" sz="1600" b="1" dirty="0"/>
          </a:p>
        </p:txBody>
      </p:sp>
      <p:sp>
        <p:nvSpPr>
          <p:cNvPr id="52282" name="AutoShape 58">
            <a:extLst>
              <a:ext uri="{FF2B5EF4-FFF2-40B4-BE49-F238E27FC236}">
                <a16:creationId xmlns:a16="http://schemas.microsoft.com/office/drawing/2014/main" xmlns="" id="{C32433BD-F930-40D9-BDAE-7BEC3585C044}"/>
              </a:ext>
            </a:extLst>
          </p:cNvPr>
          <p:cNvSpPr>
            <a:spLocks/>
          </p:cNvSpPr>
          <p:nvPr/>
        </p:nvSpPr>
        <p:spPr bwMode="auto">
          <a:xfrm>
            <a:off x="3827462" y="5791200"/>
            <a:ext cx="1554163" cy="1553260"/>
          </a:xfrm>
          <a:prstGeom prst="borderCallout3">
            <a:avLst>
              <a:gd name="adj1" fmla="val -4581"/>
              <a:gd name="adj2" fmla="val 61251"/>
              <a:gd name="adj3" fmla="val 1885"/>
              <a:gd name="adj4" fmla="val 62172"/>
              <a:gd name="adj5" fmla="val -78045"/>
              <a:gd name="adj6" fmla="val 69618"/>
              <a:gd name="adj7" fmla="val -104271"/>
              <a:gd name="adj8" fmla="val 69795"/>
            </a:avLst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en-US" sz="1600" b="1" dirty="0"/>
              <a:t>Consumer Profit /</a:t>
            </a:r>
          </a:p>
          <a:p>
            <a:pPr eaLnBrk="1" hangingPunct="1"/>
            <a:r>
              <a:rPr lang="en-GB" altLang="en-US" sz="1600" b="1" dirty="0"/>
              <a:t>Loss of Tariff Income</a:t>
            </a:r>
            <a:endParaRPr lang="es-ES" altLang="en-US" sz="1600" b="1" dirty="0"/>
          </a:p>
        </p:txBody>
      </p:sp>
      <p:sp>
        <p:nvSpPr>
          <p:cNvPr id="52283" name="AutoShape 59">
            <a:extLst>
              <a:ext uri="{FF2B5EF4-FFF2-40B4-BE49-F238E27FC236}">
                <a16:creationId xmlns:a16="http://schemas.microsoft.com/office/drawing/2014/main" xmlns="" id="{48C9C777-0E3A-4F20-8D42-2EF7FB6460A2}"/>
              </a:ext>
            </a:extLst>
          </p:cNvPr>
          <p:cNvSpPr>
            <a:spLocks/>
          </p:cNvSpPr>
          <p:nvPr/>
        </p:nvSpPr>
        <p:spPr bwMode="auto">
          <a:xfrm>
            <a:off x="3657600" y="1676400"/>
            <a:ext cx="1600200" cy="990600"/>
          </a:xfrm>
          <a:prstGeom prst="borderCallout2">
            <a:avLst>
              <a:gd name="adj1" fmla="val 11537"/>
              <a:gd name="adj2" fmla="val -4764"/>
              <a:gd name="adj3" fmla="val 11537"/>
              <a:gd name="adj4" fmla="val -9125"/>
              <a:gd name="adj5" fmla="val 267630"/>
              <a:gd name="adj6" fmla="val -24903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en-US" sz="1600" b="1" dirty="0">
                <a:solidFill>
                  <a:schemeClr val="bg1"/>
                </a:solidFill>
              </a:rPr>
              <a:t>Welfare Gain through Production</a:t>
            </a:r>
          </a:p>
        </p:txBody>
      </p:sp>
      <p:sp>
        <p:nvSpPr>
          <p:cNvPr id="52284" name="AutoShape 60">
            <a:extLst>
              <a:ext uri="{FF2B5EF4-FFF2-40B4-BE49-F238E27FC236}">
                <a16:creationId xmlns:a16="http://schemas.microsoft.com/office/drawing/2014/main" xmlns="" id="{3CD7EFDF-35AC-4A4A-8221-B47D86EACC65}"/>
              </a:ext>
            </a:extLst>
          </p:cNvPr>
          <p:cNvSpPr>
            <a:spLocks/>
          </p:cNvSpPr>
          <p:nvPr/>
        </p:nvSpPr>
        <p:spPr bwMode="auto">
          <a:xfrm>
            <a:off x="7497763" y="1752600"/>
            <a:ext cx="1341437" cy="1295400"/>
          </a:xfrm>
          <a:prstGeom prst="borderCallout2">
            <a:avLst>
              <a:gd name="adj1" fmla="val 8824"/>
              <a:gd name="adj2" fmla="val -5681"/>
              <a:gd name="adj3" fmla="val 8824"/>
              <a:gd name="adj4" fmla="val -24852"/>
              <a:gd name="adj5" fmla="val 203310"/>
              <a:gd name="adj6" fmla="val -93727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en-US" sz="1600" b="1" dirty="0"/>
              <a:t>Welfare gain from increased consumption</a:t>
            </a:r>
            <a:endParaRPr lang="es-ES" altLang="en-US" sz="1600" b="1" dirty="0"/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xmlns="" id="{B881CDAD-E196-40E9-8446-AFB3C780690E}"/>
              </a:ext>
            </a:extLst>
          </p:cNvPr>
          <p:cNvCxnSpPr>
            <a:cxnSpLocks/>
          </p:cNvCxnSpPr>
          <p:nvPr/>
        </p:nvCxnSpPr>
        <p:spPr>
          <a:xfrm flipV="1">
            <a:off x="8075612" y="3804076"/>
            <a:ext cx="0" cy="949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17953D29-9D28-4CFF-8F85-B9910F946BB9}"/>
              </a:ext>
            </a:extLst>
          </p:cNvPr>
          <p:cNvSpPr txBox="1"/>
          <p:nvPr/>
        </p:nvSpPr>
        <p:spPr>
          <a:xfrm>
            <a:off x="476327" y="3457242"/>
            <a:ext cx="677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</a:t>
            </a:r>
            <a:r>
              <a:rPr lang="en-GB" sz="1200" dirty="0"/>
              <a:t>Sp</a:t>
            </a:r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AA854C2B-E29D-4161-8711-711582265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E1F00AC9-1EB1-4BA6-AABA-B857708BB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DD6FF-E3F6-4E05-AF65-B933D036B933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2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2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2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2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2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2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2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2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2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2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2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2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2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2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2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2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2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2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2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2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2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2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2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2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2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2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 nodeType="clickPar">
                      <p:stCondLst>
                        <p:cond delay="indefinite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2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2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2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52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 nodeType="clickPar">
                      <p:stCondLst>
                        <p:cond delay="indefinite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 nodeType="clickPar">
                      <p:stCondLst>
                        <p:cond delay="indefinite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52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52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 nodeType="clickPar">
                      <p:stCondLst>
                        <p:cond delay="indefinite"/>
                      </p:stCondLst>
                      <p:childTnLst>
                        <p:par>
                          <p:cTn id="1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52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52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 nodeType="clickPar">
                      <p:stCondLst>
                        <p:cond delay="indefinite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 nodeType="clickPar">
                      <p:stCondLst>
                        <p:cond delay="indefinite"/>
                      </p:stCondLst>
                      <p:childTnLst>
                        <p:par>
                          <p:cTn id="2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52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52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 nodeType="clickPar">
                      <p:stCondLst>
                        <p:cond delay="indefinite"/>
                      </p:stCondLst>
                      <p:childTnLst>
                        <p:par>
                          <p:cTn id="2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 nodeType="clickPar">
                      <p:stCondLst>
                        <p:cond delay="indefinite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52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52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 nodeType="clickPar">
                      <p:stCondLst>
                        <p:cond delay="indefinite"/>
                      </p:stCondLst>
                      <p:childTnLst>
                        <p:par>
                          <p:cTn id="2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 nodeType="clickPar">
                      <p:stCondLst>
                        <p:cond delay="indefinite"/>
                      </p:stCondLst>
                      <p:childTnLst>
                        <p:par>
                          <p:cTn id="2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 nodeType="clickPar">
                      <p:stCondLst>
                        <p:cond delay="indefinite"/>
                      </p:stCondLst>
                      <p:childTnLst>
                        <p:par>
                          <p:cTn id="2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52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52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 nodeType="clickPar">
                      <p:stCondLst>
                        <p:cond delay="indefinite"/>
                      </p:stCondLst>
                      <p:childTnLst>
                        <p:par>
                          <p:cTn id="2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52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52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 nodeType="clickPar">
                      <p:stCondLst>
                        <p:cond delay="indefinite"/>
                      </p:stCondLst>
                      <p:childTnLst>
                        <p:par>
                          <p:cTn id="2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52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52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 nodeType="clickPar">
                      <p:stCondLst>
                        <p:cond delay="indefinite"/>
                      </p:stCondLst>
                      <p:childTnLst>
                        <p:par>
                          <p:cTn id="2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52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52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 nodeType="clickPar">
                      <p:stCondLst>
                        <p:cond delay="indefinite"/>
                      </p:stCondLst>
                      <p:childTnLst>
                        <p:par>
                          <p:cTn id="2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52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52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 nodeType="clickPar">
                      <p:stCondLst>
                        <p:cond delay="indefinite"/>
                      </p:stCondLst>
                      <p:childTnLst>
                        <p:par>
                          <p:cTn id="2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5" dur="500"/>
                                        <p:tgtEl>
                                          <p:spTgt spid="522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 nodeType="clickPar">
                      <p:stCondLst>
                        <p:cond delay="indefinite"/>
                      </p:stCondLst>
                      <p:childTnLst>
                        <p:par>
                          <p:cTn id="2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52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52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 nodeType="clickPar">
                      <p:stCondLst>
                        <p:cond delay="indefinite"/>
                      </p:stCondLst>
                      <p:childTnLst>
                        <p:par>
                          <p:cTn id="2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6" dur="500"/>
                                        <p:tgtEl>
                                          <p:spTgt spid="52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 nodeType="clickPar">
                      <p:stCondLst>
                        <p:cond delay="indefinite"/>
                      </p:stCondLst>
                      <p:childTnLst>
                        <p:par>
                          <p:cTn id="2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52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52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 nodeType="clickPar">
                      <p:stCondLst>
                        <p:cond delay="indefinite"/>
                      </p:stCondLst>
                      <p:childTnLst>
                        <p:par>
                          <p:cTn id="2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7" dur="500"/>
                                        <p:tgtEl>
                                          <p:spTgt spid="522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 nodeType="clickPar">
                      <p:stCondLst>
                        <p:cond delay="indefinite"/>
                      </p:stCondLst>
                      <p:childTnLst>
                        <p:par>
                          <p:cTn id="2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52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52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 nodeType="clickPar">
                      <p:stCondLst>
                        <p:cond delay="indefinite"/>
                      </p:stCondLst>
                      <p:childTnLst>
                        <p:par>
                          <p:cTn id="2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52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52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 nodeType="clickPar">
                      <p:stCondLst>
                        <p:cond delay="indefinite"/>
                      </p:stCondLst>
                      <p:childTnLst>
                        <p:par>
                          <p:cTn id="3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5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 nodeType="clickPar">
                      <p:stCondLst>
                        <p:cond delay="indefinite"/>
                      </p:stCondLst>
                      <p:childTnLst>
                        <p:par>
                          <p:cTn id="3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52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52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 nodeType="clickPar">
                      <p:stCondLst>
                        <p:cond delay="indefinite"/>
                      </p:stCondLst>
                      <p:childTnLst>
                        <p:par>
                          <p:cTn id="3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 nodeType="clickPar">
                      <p:stCondLst>
                        <p:cond delay="indefinite"/>
                      </p:stCondLst>
                      <p:childTnLst>
                        <p:par>
                          <p:cTn id="3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52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52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 nodeType="clickPar">
                      <p:stCondLst>
                        <p:cond delay="indefinite"/>
                      </p:stCondLst>
                      <p:childTnLst>
                        <p:par>
                          <p:cTn id="3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52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9" dur="500" fill="hold"/>
                                        <p:tgtEl>
                                          <p:spTgt spid="52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 nodeType="clickPar">
                      <p:stCondLst>
                        <p:cond delay="indefinite"/>
                      </p:stCondLst>
                      <p:childTnLst>
                        <p:par>
                          <p:cTn id="3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52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52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 nodeType="clickPar">
                      <p:stCondLst>
                        <p:cond delay="indefinite"/>
                      </p:stCondLst>
                      <p:childTnLst>
                        <p:par>
                          <p:cTn id="3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52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1" dur="500" fill="hold"/>
                                        <p:tgtEl>
                                          <p:spTgt spid="52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 nodeType="clickPar">
                      <p:stCondLst>
                        <p:cond delay="indefinite"/>
                      </p:stCondLst>
                      <p:childTnLst>
                        <p:par>
                          <p:cTn id="3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52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52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3" grpId="0" animBg="1"/>
      <p:bldP spid="52234" grpId="0" animBg="1"/>
      <p:bldP spid="52235" grpId="0" build="p" autoUpdateAnimBg="0"/>
      <p:bldP spid="52236" grpId="0" build="p" autoUpdateAnimBg="0"/>
      <p:bldP spid="52237" grpId="0" build="p" autoUpdateAnimBg="0"/>
      <p:bldP spid="52238" grpId="0" build="p" autoUpdateAnimBg="0"/>
      <p:bldP spid="52239" grpId="0" build="p" autoUpdateAnimBg="0"/>
      <p:bldP spid="52240" grpId="0" animBg="1"/>
      <p:bldP spid="52241" grpId="0" animBg="1"/>
      <p:bldP spid="52242" grpId="0" animBg="1"/>
      <p:bldP spid="52243" grpId="0" animBg="1"/>
      <p:bldP spid="52244" grpId="0" animBg="1"/>
      <p:bldP spid="52245" grpId="0" animBg="1"/>
      <p:bldP spid="52246" grpId="0" animBg="1"/>
      <p:bldP spid="52247" grpId="0" animBg="1"/>
      <p:bldP spid="52248" grpId="0" animBg="1"/>
      <p:bldP spid="52249" grpId="0" animBg="1"/>
      <p:bldP spid="52250" grpId="0" animBg="1"/>
      <p:bldP spid="52251" grpId="0" animBg="1"/>
      <p:bldP spid="52252" grpId="0" animBg="1"/>
      <p:bldP spid="52253" grpId="0" build="p" autoUpdateAnimBg="0"/>
      <p:bldP spid="52254" grpId="0" build="p" autoUpdateAnimBg="0"/>
      <p:bldP spid="52255" grpId="0" build="p" autoUpdateAnimBg="0"/>
      <p:bldP spid="52256" grpId="0" build="p" autoUpdateAnimBg="0"/>
      <p:bldP spid="52257" grpId="0" build="p" autoUpdateAnimBg="0"/>
      <p:bldP spid="52258" grpId="0" build="p" autoUpdateAnimBg="0"/>
      <p:bldP spid="52259" grpId="0" build="p" autoUpdateAnimBg="0"/>
      <p:bldP spid="52260" grpId="0" build="p" autoUpdateAnimBg="0"/>
      <p:bldP spid="52261" grpId="0" build="p" autoUpdateAnimBg="0"/>
      <p:bldP spid="52262" grpId="0" build="p" autoUpdateAnimBg="0"/>
      <p:bldP spid="52263" grpId="0" build="p" autoUpdateAnimBg="0"/>
      <p:bldP spid="52264" grpId="0" build="p" autoUpdateAnimBg="0"/>
      <p:bldP spid="52265" grpId="0" build="p" autoUpdateAnimBg="0"/>
      <p:bldP spid="52266" grpId="0" build="p" autoUpdateAnimBg="0"/>
      <p:bldP spid="52267" grpId="0" build="p" autoUpdateAnimBg="0"/>
      <p:bldP spid="52269" grpId="0" animBg="1"/>
      <p:bldP spid="52270" grpId="0" build="p" autoUpdateAnimBg="0"/>
      <p:bldP spid="52271" grpId="0" build="p" autoUpdateAnimBg="0"/>
      <p:bldP spid="52272" grpId="0" build="p" autoUpdateAnimBg="0"/>
      <p:bldP spid="52273" grpId="0" animBg="1"/>
      <p:bldP spid="52280" grpId="0" animBg="1"/>
      <p:bldP spid="52281" grpId="0" animBg="1" autoUpdateAnimBg="0"/>
      <p:bldP spid="52282" grpId="0" animBg="1" autoUpdateAnimBg="0"/>
      <p:bldP spid="52283" grpId="0" animBg="1" autoUpdateAnimBg="0"/>
      <p:bldP spid="52284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C73B381-912B-422C-92E3-53EEE09C5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Trade diversion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20F74FEC-5409-4C8B-8C3E-48FB0EE35E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4080" y="1565117"/>
            <a:ext cx="3298112" cy="576262"/>
          </a:xfrm>
        </p:spPr>
        <p:txBody>
          <a:bodyPr/>
          <a:lstStyle/>
          <a:p>
            <a:r>
              <a:rPr lang="en-GB" dirty="0"/>
              <a:t>Trade diversion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448C9CE3-5961-476A-8FDE-22CBC4CB5C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Trade diversion occurs when tariff agreements cause imports to shift from low-cost countries to higher-cost countries. </a:t>
            </a:r>
          </a:p>
          <a:p>
            <a:r>
              <a:rPr lang="en-GB" dirty="0"/>
              <a:t>Trade diversion is considered undesirable because it concentrates production in countries with a higher opportunity cost and lower </a:t>
            </a:r>
            <a:r>
              <a:rPr lang="en-GB" dirty="0">
                <a:hlinkClick r:id="rId2"/>
              </a:rPr>
              <a:t>comparative advantage.</a:t>
            </a:r>
            <a:endParaRPr lang="en-GB" dirty="0"/>
          </a:p>
          <a:p>
            <a:r>
              <a:rPr lang="en-GB" dirty="0"/>
              <a:t>Trade diversion may occur when a country joins a free trade area with a common external tariff (or Common Market).</a:t>
            </a:r>
          </a:p>
          <a:p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9ABF01C1-79E0-47E7-B122-6180FACA89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241976" y="1276986"/>
            <a:ext cx="3298113" cy="576262"/>
          </a:xfrm>
        </p:spPr>
        <p:txBody>
          <a:bodyPr/>
          <a:lstStyle/>
          <a:p>
            <a:r>
              <a:rPr lang="en-GB" dirty="0"/>
              <a:t>Example: Spain joint the EU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A3542C3F-C991-4B00-8F46-7059487B94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241976" y="1905000"/>
            <a:ext cx="3298113" cy="4351338"/>
          </a:xfrm>
        </p:spPr>
        <p:txBody>
          <a:bodyPr>
            <a:normAutofit fontScale="85000" lnSpcReduction="20000"/>
          </a:bodyPr>
          <a:lstStyle/>
          <a:p>
            <a:r>
              <a:rPr lang="en-GB" altLang="en-US" dirty="0"/>
              <a:t>Suppose</a:t>
            </a:r>
            <a:r>
              <a:rPr lang="es-ES_tradnl" altLang="en-US" dirty="0"/>
              <a:t> that the </a:t>
            </a:r>
            <a:r>
              <a:rPr lang="en-GB" altLang="en-US" dirty="0"/>
              <a:t>international</a:t>
            </a:r>
            <a:r>
              <a:rPr lang="es-ES_tradnl" altLang="en-US" dirty="0"/>
              <a:t> Price </a:t>
            </a:r>
            <a:r>
              <a:rPr lang="en-GB" altLang="en-US" dirty="0"/>
              <a:t>of</a:t>
            </a:r>
            <a:r>
              <a:rPr lang="es-ES_tradnl" altLang="en-US" dirty="0"/>
              <a:t> Lamb </a:t>
            </a:r>
            <a:r>
              <a:rPr lang="es-ES_tradnl" altLang="en-US" dirty="0" err="1"/>
              <a:t>is</a:t>
            </a:r>
            <a:r>
              <a:rPr lang="es-ES_tradnl" altLang="en-US" dirty="0"/>
              <a:t> S</a:t>
            </a:r>
            <a:r>
              <a:rPr lang="es-ES_tradnl" altLang="en-US" sz="1400" dirty="0"/>
              <a:t>1</a:t>
            </a:r>
            <a:r>
              <a:rPr lang="es-ES_tradnl" altLang="en-US" dirty="0"/>
              <a:t> = Pw</a:t>
            </a:r>
          </a:p>
          <a:p>
            <a:r>
              <a:rPr lang="en-GB" altLang="en-US" dirty="0"/>
              <a:t>But</a:t>
            </a:r>
            <a:r>
              <a:rPr lang="es-ES_tradnl" altLang="en-US" dirty="0"/>
              <a:t> </a:t>
            </a:r>
            <a:r>
              <a:rPr lang="es-ES_tradnl" altLang="en-US" dirty="0" err="1"/>
              <a:t>with</a:t>
            </a:r>
            <a:r>
              <a:rPr lang="es-ES_tradnl" altLang="en-US" dirty="0"/>
              <a:t> the </a:t>
            </a:r>
            <a:r>
              <a:rPr lang="es-ES_tradnl" altLang="en-US" dirty="0" err="1"/>
              <a:t>Spanish</a:t>
            </a:r>
            <a:r>
              <a:rPr lang="es-ES_tradnl" altLang="en-US" dirty="0"/>
              <a:t> </a:t>
            </a:r>
            <a:r>
              <a:rPr lang="es-ES_tradnl" altLang="en-US" dirty="0" err="1"/>
              <a:t>tarif</a:t>
            </a:r>
            <a:r>
              <a:rPr lang="es-ES_tradnl" altLang="en-US" dirty="0"/>
              <a:t> </a:t>
            </a:r>
            <a:r>
              <a:rPr lang="es-ES_tradnl" altLang="en-US" dirty="0" err="1"/>
              <a:t>consumers</a:t>
            </a:r>
            <a:r>
              <a:rPr lang="es-ES_tradnl" altLang="en-US" dirty="0"/>
              <a:t> </a:t>
            </a:r>
            <a:r>
              <a:rPr lang="es-ES_tradnl" altLang="en-US" dirty="0" err="1"/>
              <a:t>pay</a:t>
            </a:r>
            <a:r>
              <a:rPr lang="es-ES_tradnl" altLang="en-US" dirty="0"/>
              <a:t> Pw + </a:t>
            </a:r>
            <a:r>
              <a:rPr lang="es-ES_tradnl" altLang="en-US" dirty="0" err="1"/>
              <a:t>T</a:t>
            </a:r>
            <a:r>
              <a:rPr lang="es-ES_tradnl" altLang="en-US" sz="1400" dirty="0" err="1"/>
              <a:t>Sp</a:t>
            </a:r>
            <a:endParaRPr lang="es-ES_tradnl" altLang="en-US" dirty="0"/>
          </a:p>
          <a:p>
            <a:r>
              <a:rPr lang="es-ES_tradnl" altLang="en-US" dirty="0" err="1"/>
              <a:t>Suppose</a:t>
            </a:r>
            <a:r>
              <a:rPr lang="es-ES_tradnl" altLang="en-US" dirty="0"/>
              <a:t> Australia </a:t>
            </a:r>
            <a:r>
              <a:rPr lang="es-ES_tradnl" altLang="en-US" dirty="0" err="1"/>
              <a:t>export</a:t>
            </a:r>
            <a:r>
              <a:rPr lang="es-ES_tradnl" altLang="en-US" dirty="0"/>
              <a:t> </a:t>
            </a:r>
            <a:r>
              <a:rPr lang="es-ES_tradnl" altLang="en-US" dirty="0" err="1"/>
              <a:t>lamb</a:t>
            </a:r>
            <a:r>
              <a:rPr lang="es-ES_tradnl" altLang="en-US" dirty="0"/>
              <a:t> at the </a:t>
            </a:r>
            <a:r>
              <a:rPr lang="en-GB" altLang="en-US" dirty="0"/>
              <a:t>international</a:t>
            </a:r>
            <a:r>
              <a:rPr lang="es-ES_tradnl" altLang="en-US" dirty="0"/>
              <a:t> Price P</a:t>
            </a:r>
            <a:r>
              <a:rPr lang="es-ES_tradnl" altLang="en-US" sz="1400" dirty="0"/>
              <a:t>W</a:t>
            </a:r>
          </a:p>
          <a:p>
            <a:r>
              <a:rPr lang="en-GB" altLang="en-US" dirty="0"/>
              <a:t>Suppose the UE place a tariff </a:t>
            </a:r>
            <a:r>
              <a:rPr lang="en-GB" altLang="en-US" sz="1900" dirty="0"/>
              <a:t>T</a:t>
            </a:r>
            <a:r>
              <a:rPr lang="en-GB" altLang="en-US" sz="1400" dirty="0"/>
              <a:t>EU</a:t>
            </a:r>
            <a:r>
              <a:rPr lang="en-GB" altLang="en-US" dirty="0"/>
              <a:t> on the import of lamb to all countries equally. </a:t>
            </a:r>
          </a:p>
          <a:p>
            <a:r>
              <a:rPr lang="en-GB" altLang="en-US" dirty="0"/>
              <a:t>There is an equal tariff to European countries and so an equal tariff for imports from Australian.</a:t>
            </a:r>
          </a:p>
          <a:p>
            <a:r>
              <a:rPr lang="en-GB" altLang="en-US" dirty="0"/>
              <a:t>Member States do not pay tariff in the internal market, so imports art duty free.</a:t>
            </a:r>
          </a:p>
          <a:p>
            <a:endParaRPr lang="en-GB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xmlns="" id="{53E9963C-A535-41ED-A8A9-BE46A17CB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xmlns="" id="{64D49956-84F1-423D-9B3F-396213476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4378-D63A-4591-8CF2-D07A9BAC66CE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480118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229AF08-2236-4E46-8B9B-A1F3999ED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Trade diversion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C95ADF1E-7F5A-4345-8A98-9D56AB9D64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7700" y="1412776"/>
            <a:ext cx="3298112" cy="864096"/>
          </a:xfrm>
        </p:spPr>
        <p:txBody>
          <a:bodyPr/>
          <a:lstStyle/>
          <a:p>
            <a:r>
              <a:rPr lang="en-GB" dirty="0"/>
              <a:t>Joining the customs union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56FAE8DA-CC7F-417B-B2B7-3DB93726D6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4710" y="2276872"/>
            <a:ext cx="3984092" cy="4248472"/>
          </a:xfrm>
        </p:spPr>
        <p:txBody>
          <a:bodyPr>
            <a:normAutofit fontScale="47500" lnSpcReduction="20000"/>
          </a:bodyPr>
          <a:lstStyle/>
          <a:p>
            <a:r>
              <a:rPr lang="en-GB" altLang="en-US" sz="2900" dirty="0"/>
              <a:t>After the integration of Spain in the EU consumers will pay a price P</a:t>
            </a:r>
            <a:r>
              <a:rPr lang="en-GB" altLang="en-US" sz="2500" dirty="0"/>
              <a:t>U</a:t>
            </a:r>
            <a:r>
              <a:rPr lang="en-GB" altLang="en-US" sz="2900" dirty="0"/>
              <a:t> = P</a:t>
            </a:r>
            <a:r>
              <a:rPr lang="en-GB" altLang="en-US" sz="2500" dirty="0"/>
              <a:t>W</a:t>
            </a:r>
            <a:r>
              <a:rPr lang="en-GB" altLang="en-US" sz="2900" dirty="0"/>
              <a:t> + T</a:t>
            </a:r>
            <a:r>
              <a:rPr lang="en-GB" altLang="en-US" sz="2500" dirty="0"/>
              <a:t>EU</a:t>
            </a:r>
            <a:endParaRPr lang="en-GB" altLang="en-US" sz="2900" dirty="0"/>
          </a:p>
          <a:p>
            <a:r>
              <a:rPr lang="en-GB" altLang="en-US" sz="2900" dirty="0"/>
              <a:t>Now Spanish consumers may import lamb from France duty free diverting trade from Australia to France</a:t>
            </a:r>
          </a:p>
          <a:p>
            <a:pPr lvl="1"/>
            <a:r>
              <a:rPr lang="en-GB" altLang="en-US" sz="2700" dirty="0"/>
              <a:t>France or other ME of the EU</a:t>
            </a:r>
          </a:p>
          <a:p>
            <a:r>
              <a:rPr lang="en-GB" sz="2900" b="1" dirty="0"/>
              <a:t>Consumers gain </a:t>
            </a:r>
            <a:r>
              <a:rPr lang="en-GB" sz="2900" dirty="0"/>
              <a:t>an increase in consumer surplus of areas </a:t>
            </a:r>
            <a:r>
              <a:rPr lang="en-GB" altLang="en-US" sz="2900" b="1" dirty="0"/>
              <a:t>Transfer from producers to consumers plus the Welfare gain triangles plus the Tariff transfer from the government to consumers</a:t>
            </a:r>
          </a:p>
          <a:p>
            <a:pPr lvl="1"/>
            <a:r>
              <a:rPr lang="en-GB" sz="2700" dirty="0"/>
              <a:t>Consumers will pay a price of P1, Pw + T</a:t>
            </a:r>
            <a:r>
              <a:rPr lang="en-GB" sz="2300" dirty="0"/>
              <a:t>EU</a:t>
            </a:r>
            <a:r>
              <a:rPr lang="en-GB" sz="2700" dirty="0"/>
              <a:t>  and total quantity of lamb will be Q4</a:t>
            </a:r>
            <a:endParaRPr lang="en-GB" altLang="en-US" sz="2700" dirty="0"/>
          </a:p>
          <a:p>
            <a:pPr lvl="1"/>
            <a:r>
              <a:rPr lang="en-GB" sz="2700" b="1" dirty="0"/>
              <a:t>Consumers gain </a:t>
            </a:r>
            <a:r>
              <a:rPr lang="en-GB" sz="2700" dirty="0"/>
              <a:t>area between 1 and 1.5 = GG’HB’</a:t>
            </a:r>
          </a:p>
          <a:p>
            <a:endParaRPr lang="es-ES" altLang="en-US" dirty="0"/>
          </a:p>
          <a:p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4186E8BA-F68A-45CD-B105-032BD8F9BD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68802" y="1488798"/>
            <a:ext cx="3298113" cy="576262"/>
          </a:xfrm>
        </p:spPr>
        <p:txBody>
          <a:bodyPr/>
          <a:lstStyle/>
          <a:p>
            <a:r>
              <a:rPr lang="en-GB" dirty="0"/>
              <a:t>Welfare effects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6BE3E1A5-C9AE-4DC7-AEDE-01E6662BA6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72000" y="2274778"/>
            <a:ext cx="4087290" cy="3979466"/>
          </a:xfrm>
        </p:spPr>
        <p:txBody>
          <a:bodyPr>
            <a:normAutofit fontScale="70000" lnSpcReduction="20000"/>
          </a:bodyPr>
          <a:lstStyle/>
          <a:p>
            <a:r>
              <a:rPr lang="en-GB" sz="2900" dirty="0"/>
              <a:t>Spanish producers </a:t>
            </a:r>
            <a:r>
              <a:rPr lang="en-GB" sz="2900" b="1" dirty="0"/>
              <a:t>sell less </a:t>
            </a:r>
            <a:r>
              <a:rPr lang="en-GB" sz="2900" dirty="0"/>
              <a:t>they only sell 15, as we now import more 60 – 15.</a:t>
            </a:r>
          </a:p>
          <a:p>
            <a:pPr lvl="1"/>
            <a:r>
              <a:rPr lang="en-GB" sz="2700" dirty="0"/>
              <a:t>Producers lose GG’JJ’</a:t>
            </a:r>
          </a:p>
          <a:p>
            <a:r>
              <a:rPr lang="en-GB" sz="2900" b="1" dirty="0">
                <a:solidFill>
                  <a:srgbClr val="FF0000"/>
                </a:solidFill>
              </a:rPr>
              <a:t>The government loses tariff area: </a:t>
            </a:r>
            <a:r>
              <a:rPr lang="en-GB" altLang="en-US" sz="2900" b="1" dirty="0">
                <a:solidFill>
                  <a:srgbClr val="FF0000"/>
                </a:solidFill>
              </a:rPr>
              <a:t>Tariff transfer from the government to consumers</a:t>
            </a:r>
          </a:p>
          <a:p>
            <a:pPr lvl="1"/>
            <a:r>
              <a:rPr lang="en-GB" altLang="en-US" sz="2700" dirty="0">
                <a:solidFill>
                  <a:srgbClr val="FF0000"/>
                </a:solidFill>
              </a:rPr>
              <a:t>Other taxes may increase to compensate the losses of income from tariff</a:t>
            </a:r>
          </a:p>
          <a:p>
            <a:r>
              <a:rPr lang="en-GB" altLang="en-US" sz="2900" b="1" dirty="0">
                <a:solidFill>
                  <a:schemeClr val="bg2">
                    <a:lumMod val="50000"/>
                  </a:schemeClr>
                </a:solidFill>
              </a:rPr>
              <a:t>The net gain is </a:t>
            </a:r>
            <a:r>
              <a:rPr lang="en-GB" altLang="en-US" sz="2900" b="1" dirty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en-GB" altLang="en-US" sz="2900" b="1" dirty="0">
                <a:solidFill>
                  <a:schemeClr val="accent6">
                    <a:lumMod val="50000"/>
                  </a:schemeClr>
                </a:solidFill>
              </a:rPr>
              <a:t>rade creation – </a:t>
            </a:r>
            <a:r>
              <a:rPr lang="en-GB" altLang="en-US" sz="2900" b="1" dirty="0">
                <a:solidFill>
                  <a:srgbClr val="FF0000"/>
                </a:solidFill>
              </a:rPr>
              <a:t>Trade diversion</a:t>
            </a:r>
            <a:endParaRPr lang="en-GB" altLang="en-US" sz="29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altLang="en-US" sz="2900" dirty="0">
              <a:solidFill>
                <a:srgbClr val="FF0000"/>
              </a:solidFill>
            </a:endParaRPr>
          </a:p>
          <a:p>
            <a:endParaRPr lang="es-ES" altLang="en-US" b="1" dirty="0"/>
          </a:p>
          <a:p>
            <a:endParaRPr lang="en-GB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xmlns="" id="{2967B3C9-B7F6-46A7-9E67-ADA2D125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xmlns="" id="{F6120111-67D5-495F-B363-F00114F43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4378-D63A-4591-8CF2-D07A9BAC66CE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57804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xmlns="" id="{C5F0B2BC-5A4F-4CE5-9E19-4DE0192F65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70013" y="247650"/>
            <a:ext cx="7772400" cy="517525"/>
          </a:xfrm>
        </p:spPr>
        <p:txBody>
          <a:bodyPr/>
          <a:lstStyle/>
          <a:p>
            <a:pPr eaLnBrk="1" hangingPunct="1"/>
            <a:r>
              <a:rPr lang="es-ES_tradnl" altLang="en-US" sz="2400" dirty="0"/>
              <a:t>TRADE DIVERTION</a:t>
            </a:r>
            <a:endParaRPr lang="es-ES" altLang="en-US" dirty="0"/>
          </a:p>
        </p:txBody>
      </p:sp>
      <p:sp>
        <p:nvSpPr>
          <p:cNvPr id="56323" name="Line 3">
            <a:extLst>
              <a:ext uri="{FF2B5EF4-FFF2-40B4-BE49-F238E27FC236}">
                <a16:creationId xmlns:a16="http://schemas.microsoft.com/office/drawing/2014/main" xmlns="" id="{63CA4C07-D48A-42AA-9915-FB02EDF54FFD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6800" y="1752600"/>
            <a:ext cx="0" cy="464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dirty="0"/>
          </a:p>
        </p:txBody>
      </p:sp>
      <p:sp>
        <p:nvSpPr>
          <p:cNvPr id="56324" name="Line 4">
            <a:extLst>
              <a:ext uri="{FF2B5EF4-FFF2-40B4-BE49-F238E27FC236}">
                <a16:creationId xmlns:a16="http://schemas.microsoft.com/office/drawing/2014/main" xmlns="" id="{397522B7-C881-479E-8BBF-DF3F04BA3C6B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6800" y="6400800"/>
            <a:ext cx="7467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dirty="0"/>
          </a:p>
        </p:txBody>
      </p:sp>
      <p:sp>
        <p:nvSpPr>
          <p:cNvPr id="56325" name="Text Box 5">
            <a:extLst>
              <a:ext uri="{FF2B5EF4-FFF2-40B4-BE49-F238E27FC236}">
                <a16:creationId xmlns:a16="http://schemas.microsoft.com/office/drawing/2014/main" xmlns="" id="{39E476E6-2274-443D-8591-67EF6F18C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371600"/>
            <a:ext cx="506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Px</a:t>
            </a:r>
            <a:endParaRPr lang="es-ES" altLang="en-US" dirty="0"/>
          </a:p>
        </p:txBody>
      </p:sp>
      <p:sp>
        <p:nvSpPr>
          <p:cNvPr id="56326" name="Text Box 6">
            <a:extLst>
              <a:ext uri="{FF2B5EF4-FFF2-40B4-BE49-F238E27FC236}">
                <a16:creationId xmlns:a16="http://schemas.microsoft.com/office/drawing/2014/main" xmlns="" id="{D340406C-F696-44B8-9789-7425BD1CD3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8200" y="6400800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X</a:t>
            </a:r>
            <a:endParaRPr lang="es-ES" altLang="en-US" dirty="0"/>
          </a:p>
        </p:txBody>
      </p:sp>
      <p:sp>
        <p:nvSpPr>
          <p:cNvPr id="56327" name="Line 7">
            <a:extLst>
              <a:ext uri="{FF2B5EF4-FFF2-40B4-BE49-F238E27FC236}">
                <a16:creationId xmlns:a16="http://schemas.microsoft.com/office/drawing/2014/main" xmlns="" id="{2A8C4FDE-E37F-4394-A72E-3330AF4E0AD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00200" y="2057400"/>
            <a:ext cx="5105400" cy="388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dirty="0"/>
          </a:p>
        </p:txBody>
      </p:sp>
      <p:sp>
        <p:nvSpPr>
          <p:cNvPr id="56328" name="Line 8">
            <a:extLst>
              <a:ext uri="{FF2B5EF4-FFF2-40B4-BE49-F238E27FC236}">
                <a16:creationId xmlns:a16="http://schemas.microsoft.com/office/drawing/2014/main" xmlns="" id="{DC81ECAD-E336-4C83-A5B1-111ADA4AD6B5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6800" y="2286000"/>
            <a:ext cx="685800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 dirty="0"/>
          </a:p>
        </p:txBody>
      </p:sp>
      <p:sp>
        <p:nvSpPr>
          <p:cNvPr id="56329" name="Text Box 9">
            <a:extLst>
              <a:ext uri="{FF2B5EF4-FFF2-40B4-BE49-F238E27FC236}">
                <a16:creationId xmlns:a16="http://schemas.microsoft.com/office/drawing/2014/main" xmlns="" id="{944C8A75-3434-4892-8EDD-27B1EEED9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7200" y="5715000"/>
            <a:ext cx="557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Dx</a:t>
            </a:r>
            <a:endParaRPr lang="es-ES" altLang="en-US" dirty="0"/>
          </a:p>
        </p:txBody>
      </p:sp>
      <p:sp>
        <p:nvSpPr>
          <p:cNvPr id="56330" name="Text Box 10">
            <a:extLst>
              <a:ext uri="{FF2B5EF4-FFF2-40B4-BE49-F238E27FC236}">
                <a16:creationId xmlns:a16="http://schemas.microsoft.com/office/drawing/2014/main" xmlns="" id="{0739698E-53CC-48B2-B6B3-DF03E1F26A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1524000"/>
            <a:ext cx="506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Sx</a:t>
            </a:r>
            <a:endParaRPr lang="es-ES" altLang="en-US" dirty="0"/>
          </a:p>
        </p:txBody>
      </p:sp>
      <p:sp>
        <p:nvSpPr>
          <p:cNvPr id="56331" name="Line 11">
            <a:extLst>
              <a:ext uri="{FF2B5EF4-FFF2-40B4-BE49-F238E27FC236}">
                <a16:creationId xmlns:a16="http://schemas.microsoft.com/office/drawing/2014/main" xmlns="" id="{7EBEAFE4-40C6-4812-ABA6-7018B22AE4EB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6800" y="5562600"/>
            <a:ext cx="731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r>
              <a:rPr lang="es-ES_tradnl" altLang="en-US" dirty="0"/>
              <a:t>S1 = </a:t>
            </a:r>
            <a:r>
              <a:rPr lang="es-ES_tradnl" altLang="en-US" dirty="0" err="1"/>
              <a:t>Pw</a:t>
            </a:r>
            <a:endParaRPr lang="es-ES" altLang="en-US" dirty="0"/>
          </a:p>
        </p:txBody>
      </p:sp>
      <p:sp>
        <p:nvSpPr>
          <p:cNvPr id="56332" name="Line 12">
            <a:extLst>
              <a:ext uri="{FF2B5EF4-FFF2-40B4-BE49-F238E27FC236}">
                <a16:creationId xmlns:a16="http://schemas.microsoft.com/office/drawing/2014/main" xmlns="" id="{A31A5D28-7795-43B7-814E-BE941FAE41F9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6800" y="5029200"/>
            <a:ext cx="739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6333" name="Line 13">
            <a:extLst>
              <a:ext uri="{FF2B5EF4-FFF2-40B4-BE49-F238E27FC236}">
                <a16:creationId xmlns:a16="http://schemas.microsoft.com/office/drawing/2014/main" xmlns="" id="{6C4AA363-39E8-4C20-AE96-C311BBA23157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6800" y="4343400"/>
            <a:ext cx="7467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6334" name="Text Box 14">
            <a:extLst>
              <a:ext uri="{FF2B5EF4-FFF2-40B4-BE49-F238E27FC236}">
                <a16:creationId xmlns:a16="http://schemas.microsoft.com/office/drawing/2014/main" xmlns="" id="{B333B223-A71C-4C96-A7FA-D0ABAB768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8525" y="5222875"/>
            <a:ext cx="430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S</a:t>
            </a:r>
            <a:r>
              <a:rPr lang="es-ES_tradnl" altLang="en-US" sz="1200" dirty="0"/>
              <a:t>1</a:t>
            </a:r>
            <a:endParaRPr lang="es-ES" altLang="en-US" sz="1200" dirty="0"/>
          </a:p>
        </p:txBody>
      </p:sp>
      <p:sp>
        <p:nvSpPr>
          <p:cNvPr id="56335" name="Text Box 15">
            <a:extLst>
              <a:ext uri="{FF2B5EF4-FFF2-40B4-BE49-F238E27FC236}">
                <a16:creationId xmlns:a16="http://schemas.microsoft.com/office/drawing/2014/main" xmlns="" id="{6BFA8EA0-8A52-4CA1-975D-1A579F4BF4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6014" y="4582765"/>
            <a:ext cx="16173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ES_tradnl" altLang="en-US" dirty="0"/>
              <a:t>S</a:t>
            </a:r>
            <a:r>
              <a:rPr lang="es-ES_tradnl" altLang="en-US" sz="1200" dirty="0"/>
              <a:t>3       </a:t>
            </a:r>
            <a:r>
              <a:rPr lang="es-ES_tradnl" altLang="en-US" dirty="0"/>
              <a:t>P</a:t>
            </a:r>
            <a:r>
              <a:rPr lang="es-ES_tradnl" altLang="en-US" sz="1200" dirty="0"/>
              <a:t>w + </a:t>
            </a:r>
            <a:r>
              <a:rPr lang="es-ES_tradnl" altLang="en-US" dirty="0"/>
              <a:t>T</a:t>
            </a:r>
            <a:r>
              <a:rPr lang="es-ES_tradnl" altLang="en-US" sz="1200" dirty="0"/>
              <a:t>EU </a:t>
            </a:r>
            <a:endParaRPr lang="es-ES" altLang="en-US" sz="1200" dirty="0"/>
          </a:p>
        </p:txBody>
      </p:sp>
      <p:sp>
        <p:nvSpPr>
          <p:cNvPr id="56336" name="Text Box 16">
            <a:extLst>
              <a:ext uri="{FF2B5EF4-FFF2-40B4-BE49-F238E27FC236}">
                <a16:creationId xmlns:a16="http://schemas.microsoft.com/office/drawing/2014/main" xmlns="" id="{04311CA0-F891-4A30-A128-A6AAD2135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7249" y="3951464"/>
            <a:ext cx="10543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 dirty="0"/>
              <a:t>S + </a:t>
            </a:r>
            <a:r>
              <a:rPr lang="es-ES_tradnl" altLang="en-US" dirty="0" err="1"/>
              <a:t>T</a:t>
            </a:r>
            <a:r>
              <a:rPr lang="es-ES_tradnl" altLang="en-US" sz="1400" dirty="0" err="1"/>
              <a:t>Sp</a:t>
            </a:r>
            <a:endParaRPr lang="es-ES" altLang="en-US" dirty="0"/>
          </a:p>
        </p:txBody>
      </p:sp>
      <p:grpSp>
        <p:nvGrpSpPr>
          <p:cNvPr id="2" name="Group 17">
            <a:extLst>
              <a:ext uri="{FF2B5EF4-FFF2-40B4-BE49-F238E27FC236}">
                <a16:creationId xmlns:a16="http://schemas.microsoft.com/office/drawing/2014/main" xmlns="" id="{4148E509-2F21-4B63-B469-96BEB1422F10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4419600"/>
            <a:ext cx="3429000" cy="1981200"/>
            <a:chOff x="1776" y="2784"/>
            <a:chExt cx="2160" cy="1248"/>
          </a:xfrm>
        </p:grpSpPr>
        <p:sp>
          <p:nvSpPr>
            <p:cNvPr id="14415" name="Line 18">
              <a:extLst>
                <a:ext uri="{FF2B5EF4-FFF2-40B4-BE49-F238E27FC236}">
                  <a16:creationId xmlns:a16="http://schemas.microsoft.com/office/drawing/2014/main" xmlns="" id="{FAA4CE39-9BF7-4DE0-B5B7-CBE8E7D33B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216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4416" name="Line 19">
              <a:extLst>
                <a:ext uri="{FF2B5EF4-FFF2-40B4-BE49-F238E27FC236}">
                  <a16:creationId xmlns:a16="http://schemas.microsoft.com/office/drawing/2014/main" xmlns="" id="{558C4665-544B-4EDD-B9DF-3BFB883152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2" y="2784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4417" name="Line 20">
              <a:extLst>
                <a:ext uri="{FF2B5EF4-FFF2-40B4-BE49-F238E27FC236}">
                  <a16:creationId xmlns:a16="http://schemas.microsoft.com/office/drawing/2014/main" xmlns="" id="{199B1134-DB76-4723-AC69-4536EC6CB2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0" y="2784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4418" name="Line 21">
              <a:extLst>
                <a:ext uri="{FF2B5EF4-FFF2-40B4-BE49-F238E27FC236}">
                  <a16:creationId xmlns:a16="http://schemas.microsoft.com/office/drawing/2014/main" xmlns="" id="{3E2CB67F-953E-4984-802A-CB413B9979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6" y="3216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3" name="Group 22">
            <a:extLst>
              <a:ext uri="{FF2B5EF4-FFF2-40B4-BE49-F238E27FC236}">
                <a16:creationId xmlns:a16="http://schemas.microsoft.com/office/drawing/2014/main" xmlns="" id="{63E799B7-7BAE-4E94-BAE4-159B553C0B48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581400"/>
            <a:ext cx="7118350" cy="3276600"/>
            <a:chOff x="288" y="2256"/>
            <a:chExt cx="4484" cy="2064"/>
          </a:xfrm>
        </p:grpSpPr>
        <p:sp>
          <p:nvSpPr>
            <p:cNvPr id="14405" name="Text Box 23">
              <a:extLst>
                <a:ext uri="{FF2B5EF4-FFF2-40B4-BE49-F238E27FC236}">
                  <a16:creationId xmlns:a16="http://schemas.microsoft.com/office/drawing/2014/main" xmlns="" id="{DA9B74FC-7E7B-4D93-88EA-4DA17E8F20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3360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es-ES_tradnl" altLang="en-US"/>
                <a:t>1</a:t>
              </a:r>
              <a:endParaRPr lang="es-ES" altLang="en-US"/>
            </a:p>
          </p:txBody>
        </p:sp>
        <p:sp>
          <p:nvSpPr>
            <p:cNvPr id="14406" name="Text Box 24">
              <a:extLst>
                <a:ext uri="{FF2B5EF4-FFF2-40B4-BE49-F238E27FC236}">
                  <a16:creationId xmlns:a16="http://schemas.microsoft.com/office/drawing/2014/main" xmlns="" id="{23503F06-DF99-4826-A7A6-25E66C40EC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" y="3024"/>
              <a:ext cx="35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es-ES_tradnl" altLang="en-US"/>
                <a:t>1.5</a:t>
              </a:r>
              <a:endParaRPr lang="es-ES" altLang="en-US"/>
            </a:p>
          </p:txBody>
        </p:sp>
        <p:sp>
          <p:nvSpPr>
            <p:cNvPr id="14407" name="Text Box 25">
              <a:extLst>
                <a:ext uri="{FF2B5EF4-FFF2-40B4-BE49-F238E27FC236}">
                  <a16:creationId xmlns:a16="http://schemas.microsoft.com/office/drawing/2014/main" xmlns="" id="{855D88D4-8EE8-434F-AA18-BC30F0E614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" y="2592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es-ES_tradnl" altLang="en-US"/>
                <a:t>2</a:t>
              </a:r>
              <a:endParaRPr lang="es-ES" altLang="en-US"/>
            </a:p>
          </p:txBody>
        </p:sp>
        <p:sp>
          <p:nvSpPr>
            <p:cNvPr id="14408" name="Text Box 26">
              <a:extLst>
                <a:ext uri="{FF2B5EF4-FFF2-40B4-BE49-F238E27FC236}">
                  <a16:creationId xmlns:a16="http://schemas.microsoft.com/office/drawing/2014/main" xmlns="" id="{9450EE10-B0CA-4CD1-BF78-CA78B08A70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" y="2256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es-ES_tradnl" altLang="en-US"/>
                <a:t>3</a:t>
              </a:r>
              <a:endParaRPr lang="es-ES" altLang="en-US"/>
            </a:p>
          </p:txBody>
        </p:sp>
        <p:sp>
          <p:nvSpPr>
            <p:cNvPr id="14409" name="Text Box 27">
              <a:extLst>
                <a:ext uri="{FF2B5EF4-FFF2-40B4-BE49-F238E27FC236}">
                  <a16:creationId xmlns:a16="http://schemas.microsoft.com/office/drawing/2014/main" xmlns="" id="{AA20B6F5-63C1-4823-BAE9-5A00BB2262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4" y="4032"/>
              <a:ext cx="3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es-ES_tradnl" altLang="en-US"/>
                <a:t>10</a:t>
              </a:r>
              <a:endParaRPr lang="es-ES" altLang="en-US"/>
            </a:p>
          </p:txBody>
        </p:sp>
        <p:sp>
          <p:nvSpPr>
            <p:cNvPr id="14410" name="Text Box 28">
              <a:extLst>
                <a:ext uri="{FF2B5EF4-FFF2-40B4-BE49-F238E27FC236}">
                  <a16:creationId xmlns:a16="http://schemas.microsoft.com/office/drawing/2014/main" xmlns="" id="{07E70030-D37C-47C0-AC97-B11325C90A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2" y="4032"/>
              <a:ext cx="3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es-ES_tradnl" altLang="en-US"/>
                <a:t>15</a:t>
              </a:r>
              <a:endParaRPr lang="es-ES" altLang="en-US"/>
            </a:p>
          </p:txBody>
        </p:sp>
        <p:sp>
          <p:nvSpPr>
            <p:cNvPr id="14411" name="Text Box 29">
              <a:extLst>
                <a:ext uri="{FF2B5EF4-FFF2-40B4-BE49-F238E27FC236}">
                  <a16:creationId xmlns:a16="http://schemas.microsoft.com/office/drawing/2014/main" xmlns="" id="{04BCE4BC-3B30-400B-8433-DC5E274E46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4032"/>
              <a:ext cx="3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es-ES_tradnl" altLang="en-US"/>
                <a:t>20</a:t>
              </a:r>
              <a:endParaRPr lang="es-ES" altLang="en-US"/>
            </a:p>
          </p:txBody>
        </p:sp>
        <p:sp>
          <p:nvSpPr>
            <p:cNvPr id="14412" name="Text Box 30">
              <a:extLst>
                <a:ext uri="{FF2B5EF4-FFF2-40B4-BE49-F238E27FC236}">
                  <a16:creationId xmlns:a16="http://schemas.microsoft.com/office/drawing/2014/main" xmlns="" id="{6D327EFD-9C0C-4954-9F26-B943A3E488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6" y="4032"/>
              <a:ext cx="44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es-ES_tradnl" altLang="en-US"/>
                <a:t>50</a:t>
              </a:r>
              <a:endParaRPr lang="es-ES" altLang="en-US"/>
            </a:p>
          </p:txBody>
        </p:sp>
        <p:sp>
          <p:nvSpPr>
            <p:cNvPr id="14413" name="Text Box 31">
              <a:extLst>
                <a:ext uri="{FF2B5EF4-FFF2-40B4-BE49-F238E27FC236}">
                  <a16:creationId xmlns:a16="http://schemas.microsoft.com/office/drawing/2014/main" xmlns="" id="{D4F05C9C-E479-4472-AE53-75B652A124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4032"/>
              <a:ext cx="3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es-ES_tradnl" altLang="en-US"/>
                <a:t>60</a:t>
              </a:r>
              <a:endParaRPr lang="es-ES" altLang="en-US"/>
            </a:p>
          </p:txBody>
        </p:sp>
        <p:sp>
          <p:nvSpPr>
            <p:cNvPr id="14414" name="Text Box 32">
              <a:extLst>
                <a:ext uri="{FF2B5EF4-FFF2-40B4-BE49-F238E27FC236}">
                  <a16:creationId xmlns:a16="http://schemas.microsoft.com/office/drawing/2014/main" xmlns="" id="{22BD4660-FDD2-4AA6-A46A-DAAA73FDCB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4" y="4032"/>
              <a:ext cx="3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es-ES_tradnl" altLang="en-US"/>
                <a:t>70</a:t>
              </a:r>
              <a:endParaRPr lang="es-ES" altLang="en-US"/>
            </a:p>
          </p:txBody>
        </p:sp>
      </p:grpSp>
      <p:sp>
        <p:nvSpPr>
          <p:cNvPr id="56353" name="AutoShape 33">
            <a:extLst>
              <a:ext uri="{FF2B5EF4-FFF2-40B4-BE49-F238E27FC236}">
                <a16:creationId xmlns:a16="http://schemas.microsoft.com/office/drawing/2014/main" xmlns="" id="{B40703A8-09CE-4850-A9F6-102CD6F23BF7}"/>
              </a:ext>
            </a:extLst>
          </p:cNvPr>
          <p:cNvSpPr>
            <a:spLocks noChangeArrowheads="1"/>
          </p:cNvSpPr>
          <p:nvPr/>
        </p:nvSpPr>
        <p:spPr bwMode="auto">
          <a:xfrm rot="-5352292">
            <a:off x="2895600" y="4191000"/>
            <a:ext cx="762000" cy="914400"/>
          </a:xfrm>
          <a:prstGeom prst="rtTriangle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_tradnl" altLang="en-US">
              <a:solidFill>
                <a:schemeClr val="bg1"/>
              </a:solidFill>
            </a:endParaRPr>
          </a:p>
        </p:txBody>
      </p:sp>
      <p:sp>
        <p:nvSpPr>
          <p:cNvPr id="56354" name="AutoShape 34">
            <a:extLst>
              <a:ext uri="{FF2B5EF4-FFF2-40B4-BE49-F238E27FC236}">
                <a16:creationId xmlns:a16="http://schemas.microsoft.com/office/drawing/2014/main" xmlns="" id="{0703C667-C44F-4F4D-869E-9F8988DBFD2A}"/>
              </a:ext>
            </a:extLst>
          </p:cNvPr>
          <p:cNvSpPr>
            <a:spLocks noChangeArrowheads="1"/>
          </p:cNvSpPr>
          <p:nvPr/>
        </p:nvSpPr>
        <p:spPr bwMode="auto">
          <a:xfrm rot="-101947">
            <a:off x="4953000" y="4267200"/>
            <a:ext cx="1143000" cy="762000"/>
          </a:xfrm>
          <a:prstGeom prst="rtTriangle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/>
          </a:p>
        </p:txBody>
      </p:sp>
      <p:sp>
        <p:nvSpPr>
          <p:cNvPr id="56355" name="AutoShape 35">
            <a:extLst>
              <a:ext uri="{FF2B5EF4-FFF2-40B4-BE49-F238E27FC236}">
                <a16:creationId xmlns:a16="http://schemas.microsoft.com/office/drawing/2014/main" xmlns="" id="{97B9827D-936A-41AB-B8FE-23B6CE823534}"/>
              </a:ext>
            </a:extLst>
          </p:cNvPr>
          <p:cNvSpPr>
            <a:spLocks/>
          </p:cNvSpPr>
          <p:nvPr/>
        </p:nvSpPr>
        <p:spPr bwMode="auto">
          <a:xfrm>
            <a:off x="1524562" y="3126936"/>
            <a:ext cx="1609725" cy="874871"/>
          </a:xfrm>
          <a:prstGeom prst="borderCallout3">
            <a:avLst>
              <a:gd name="adj1" fmla="val 14370"/>
              <a:gd name="adj2" fmla="val 104731"/>
              <a:gd name="adj3" fmla="val 14370"/>
              <a:gd name="adj4" fmla="val 109468"/>
              <a:gd name="adj5" fmla="val 155690"/>
              <a:gd name="adj6" fmla="val 109468"/>
              <a:gd name="adj7" fmla="val 178245"/>
              <a:gd name="adj8" fmla="val 2662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en-US" sz="1400" b="1" dirty="0"/>
              <a:t>Transfer from producers to consumers GJG’C’</a:t>
            </a:r>
            <a:endParaRPr lang="es-ES" altLang="en-US" sz="1400" b="1" dirty="0"/>
          </a:p>
        </p:txBody>
      </p:sp>
      <p:sp>
        <p:nvSpPr>
          <p:cNvPr id="56356" name="Rectangle 36">
            <a:extLst>
              <a:ext uri="{FF2B5EF4-FFF2-40B4-BE49-F238E27FC236}">
                <a16:creationId xmlns:a16="http://schemas.microsoft.com/office/drawing/2014/main" xmlns="" id="{3CA106C1-8563-4037-93A6-2F13B264E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4343400"/>
            <a:ext cx="12192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/>
          </a:p>
        </p:txBody>
      </p:sp>
      <p:sp>
        <p:nvSpPr>
          <p:cNvPr id="56357" name="Text Box 37">
            <a:extLst>
              <a:ext uri="{FF2B5EF4-FFF2-40B4-BE49-F238E27FC236}">
                <a16:creationId xmlns:a16="http://schemas.microsoft.com/office/drawing/2014/main" xmlns="" id="{CE95BCFE-F833-4B4F-9F03-0FDDBF5E2C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4953000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/>
              <a:t>J`</a:t>
            </a:r>
            <a:endParaRPr lang="es-ES" altLang="en-US"/>
          </a:p>
        </p:txBody>
      </p:sp>
      <p:sp>
        <p:nvSpPr>
          <p:cNvPr id="56358" name="Rectangle 38">
            <a:extLst>
              <a:ext uri="{FF2B5EF4-FFF2-40B4-BE49-F238E27FC236}">
                <a16:creationId xmlns:a16="http://schemas.microsoft.com/office/drawing/2014/main" xmlns="" id="{127E15D8-2450-4609-A031-ED8DF281D4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5029200"/>
            <a:ext cx="1219200" cy="533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n-US" dirty="0">
              <a:highlight>
                <a:srgbClr val="FF00FF"/>
              </a:highlight>
            </a:endParaRPr>
          </a:p>
        </p:txBody>
      </p:sp>
      <p:sp>
        <p:nvSpPr>
          <p:cNvPr id="56359" name="AutoShape 39">
            <a:extLst>
              <a:ext uri="{FF2B5EF4-FFF2-40B4-BE49-F238E27FC236}">
                <a16:creationId xmlns:a16="http://schemas.microsoft.com/office/drawing/2014/main" xmlns="" id="{B0018080-DC5D-4A3A-9EF1-317AF07A2258}"/>
              </a:ext>
            </a:extLst>
          </p:cNvPr>
          <p:cNvSpPr>
            <a:spLocks/>
          </p:cNvSpPr>
          <p:nvPr/>
        </p:nvSpPr>
        <p:spPr bwMode="auto">
          <a:xfrm>
            <a:off x="4067175" y="5791200"/>
            <a:ext cx="1800225" cy="1066800"/>
          </a:xfrm>
          <a:prstGeom prst="borderCallout3">
            <a:avLst>
              <a:gd name="adj1" fmla="val 10713"/>
              <a:gd name="adj2" fmla="val -4231"/>
              <a:gd name="adj3" fmla="val 10713"/>
              <a:gd name="adj4" fmla="val -19843"/>
              <a:gd name="adj5" fmla="val 10713"/>
              <a:gd name="adj6" fmla="val -19843"/>
              <a:gd name="adj7" fmla="val -47917"/>
              <a:gd name="adj8" fmla="val 20106"/>
            </a:avLst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en-US" sz="1600" b="1" dirty="0"/>
              <a:t>Trade divertion (tariff loss not accounted for)</a:t>
            </a:r>
            <a:endParaRPr lang="es-ES" altLang="en-US" sz="1600" dirty="0"/>
          </a:p>
        </p:txBody>
      </p:sp>
      <p:sp>
        <p:nvSpPr>
          <p:cNvPr id="56360" name="Text Box 40">
            <a:extLst>
              <a:ext uri="{FF2B5EF4-FFF2-40B4-BE49-F238E27FC236}">
                <a16:creationId xmlns:a16="http://schemas.microsoft.com/office/drawing/2014/main" xmlns="" id="{09102B46-9947-45B2-A2BF-E8411FB7B7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5486400"/>
            <a:ext cx="608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s-ES_tradnl" altLang="en-US"/>
              <a:t>  M</a:t>
            </a:r>
            <a:endParaRPr lang="es-ES" altLang="en-US"/>
          </a:p>
        </p:txBody>
      </p:sp>
      <p:sp>
        <p:nvSpPr>
          <p:cNvPr id="56361" name="AutoShape 41">
            <a:extLst>
              <a:ext uri="{FF2B5EF4-FFF2-40B4-BE49-F238E27FC236}">
                <a16:creationId xmlns:a16="http://schemas.microsoft.com/office/drawing/2014/main" xmlns="" id="{E9B7A377-64AC-455A-BB94-F76FB28CB3DE}"/>
              </a:ext>
            </a:extLst>
          </p:cNvPr>
          <p:cNvSpPr>
            <a:spLocks/>
          </p:cNvSpPr>
          <p:nvPr/>
        </p:nvSpPr>
        <p:spPr bwMode="auto">
          <a:xfrm>
            <a:off x="5537200" y="3233241"/>
            <a:ext cx="2641600" cy="838200"/>
          </a:xfrm>
          <a:prstGeom prst="borderCallout3">
            <a:avLst>
              <a:gd name="adj1" fmla="val 16990"/>
              <a:gd name="adj2" fmla="val 1377"/>
              <a:gd name="adj3" fmla="val 13634"/>
              <a:gd name="adj4" fmla="val -32694"/>
              <a:gd name="adj5" fmla="val 13634"/>
              <a:gd name="adj6" fmla="val -32694"/>
              <a:gd name="adj7" fmla="val 169130"/>
              <a:gd name="adj8" fmla="val -30708"/>
            </a:avLst>
          </a:prstGeom>
          <a:solidFill>
            <a:schemeClr val="accent5">
              <a:lumMod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en-US" sz="1600" b="1" dirty="0"/>
              <a:t>Tariff transfer from the government to consumers</a:t>
            </a:r>
          </a:p>
          <a:p>
            <a:pPr eaLnBrk="1" hangingPunct="1"/>
            <a:r>
              <a:rPr lang="en-GB" altLang="en-US" sz="1600" b="1" dirty="0"/>
              <a:t> JHJ’H’</a:t>
            </a:r>
            <a:endParaRPr lang="es-ES" altLang="en-US" sz="1600" b="1" dirty="0"/>
          </a:p>
        </p:txBody>
      </p:sp>
      <p:grpSp>
        <p:nvGrpSpPr>
          <p:cNvPr id="4" name="Group 42">
            <a:extLst>
              <a:ext uri="{FF2B5EF4-FFF2-40B4-BE49-F238E27FC236}">
                <a16:creationId xmlns:a16="http://schemas.microsoft.com/office/drawing/2014/main" xmlns="" id="{30377271-C712-49F7-A65E-56BEBD547E02}"/>
              </a:ext>
            </a:extLst>
          </p:cNvPr>
          <p:cNvGrpSpPr>
            <a:grpSpLocks/>
          </p:cNvGrpSpPr>
          <p:nvPr/>
        </p:nvGrpSpPr>
        <p:grpSpPr bwMode="auto">
          <a:xfrm>
            <a:off x="1066800" y="3352800"/>
            <a:ext cx="5670550" cy="2625725"/>
            <a:chOff x="672" y="2112"/>
            <a:chExt cx="3572" cy="1654"/>
          </a:xfrm>
        </p:grpSpPr>
        <p:grpSp>
          <p:nvGrpSpPr>
            <p:cNvPr id="14392" name="Group 43">
              <a:extLst>
                <a:ext uri="{FF2B5EF4-FFF2-40B4-BE49-F238E27FC236}">
                  <a16:creationId xmlns:a16="http://schemas.microsoft.com/office/drawing/2014/main" xmlns="" id="{6E8C7A7F-73EA-4D6C-B1B7-7C1F0571D1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" y="2112"/>
              <a:ext cx="3572" cy="1654"/>
              <a:chOff x="672" y="2138"/>
              <a:chExt cx="3572" cy="1654"/>
            </a:xfrm>
          </p:grpSpPr>
          <p:sp>
            <p:nvSpPr>
              <p:cNvPr id="14394" name="Text Box 44">
                <a:extLst>
                  <a:ext uri="{FF2B5EF4-FFF2-40B4-BE49-F238E27FC236}">
                    <a16:creationId xmlns:a16="http://schemas.microsoft.com/office/drawing/2014/main" xmlns="" id="{71AF0388-5BFA-4AC8-B6D9-9CD6492338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34" y="2138"/>
                <a:ext cx="23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/>
                <a:r>
                  <a:rPr lang="es-ES_tradnl" altLang="en-US"/>
                  <a:t>E</a:t>
                </a:r>
                <a:endParaRPr lang="es-ES" altLang="en-US"/>
              </a:p>
            </p:txBody>
          </p:sp>
          <p:sp>
            <p:nvSpPr>
              <p:cNvPr id="14395" name="Text Box 45">
                <a:extLst>
                  <a:ext uri="{FF2B5EF4-FFF2-40B4-BE49-F238E27FC236}">
                    <a16:creationId xmlns:a16="http://schemas.microsoft.com/office/drawing/2014/main" xmlns="" id="{51379C4A-5878-477F-92BC-137705456EA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2" y="2928"/>
                <a:ext cx="319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/>
                <a:r>
                  <a:rPr lang="es-ES_tradnl" altLang="en-US"/>
                  <a:t>G`</a:t>
                </a:r>
                <a:endParaRPr lang="es-ES" altLang="en-US"/>
              </a:p>
            </p:txBody>
          </p:sp>
          <p:sp>
            <p:nvSpPr>
              <p:cNvPr id="14396" name="Text Box 46">
                <a:extLst>
                  <a:ext uri="{FF2B5EF4-FFF2-40B4-BE49-F238E27FC236}">
                    <a16:creationId xmlns:a16="http://schemas.microsoft.com/office/drawing/2014/main" xmlns="" id="{9FA8E9EA-C96F-4C42-9872-6A37856791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2" y="2496"/>
                <a:ext cx="255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/>
                <a:r>
                  <a:rPr lang="es-ES_tradnl" altLang="en-US"/>
                  <a:t>G</a:t>
                </a:r>
                <a:endParaRPr lang="es-ES" altLang="en-US"/>
              </a:p>
            </p:txBody>
          </p:sp>
          <p:sp>
            <p:nvSpPr>
              <p:cNvPr id="14397" name="Text Box 47">
                <a:extLst>
                  <a:ext uri="{FF2B5EF4-FFF2-40B4-BE49-F238E27FC236}">
                    <a16:creationId xmlns:a16="http://schemas.microsoft.com/office/drawing/2014/main" xmlns="" id="{8DFE2131-E21E-4F75-A4C4-70D3889CE0F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36" y="2928"/>
                <a:ext cx="30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/>
                <a:r>
                  <a:rPr lang="es-ES_tradnl" altLang="en-US"/>
                  <a:t>C`</a:t>
                </a:r>
                <a:endParaRPr lang="es-ES" altLang="en-US"/>
              </a:p>
            </p:txBody>
          </p:sp>
          <p:sp>
            <p:nvSpPr>
              <p:cNvPr id="14398" name="Text Box 48">
                <a:extLst>
                  <a:ext uri="{FF2B5EF4-FFF2-40B4-BE49-F238E27FC236}">
                    <a16:creationId xmlns:a16="http://schemas.microsoft.com/office/drawing/2014/main" xmlns="" id="{E01373F7-5527-44E3-8A74-32D66ECDD0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46" y="2426"/>
                <a:ext cx="19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/>
                <a:r>
                  <a:rPr lang="es-ES_tradnl" altLang="en-US"/>
                  <a:t>J</a:t>
                </a:r>
                <a:endParaRPr lang="es-ES" altLang="en-US"/>
              </a:p>
            </p:txBody>
          </p:sp>
          <p:sp>
            <p:nvSpPr>
              <p:cNvPr id="14399" name="Text Box 49">
                <a:extLst>
                  <a:ext uri="{FF2B5EF4-FFF2-40B4-BE49-F238E27FC236}">
                    <a16:creationId xmlns:a16="http://schemas.microsoft.com/office/drawing/2014/main" xmlns="" id="{C3EEF6EC-373C-43AF-84CE-3139E8ABEDD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90" y="2906"/>
                <a:ext cx="116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/>
                <a:endParaRPr lang="es-ES_tradnl" altLang="en-US"/>
              </a:p>
            </p:txBody>
          </p:sp>
          <p:sp>
            <p:nvSpPr>
              <p:cNvPr id="14400" name="Text Box 50">
                <a:extLst>
                  <a:ext uri="{FF2B5EF4-FFF2-40B4-BE49-F238E27FC236}">
                    <a16:creationId xmlns:a16="http://schemas.microsoft.com/office/drawing/2014/main" xmlns="" id="{DDC5B568-D188-435B-BAA7-9AAA39EAA05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80" y="2928"/>
                <a:ext cx="319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/>
                <a:endParaRPr lang="es-ES_tradnl" altLang="en-US"/>
              </a:p>
            </p:txBody>
          </p:sp>
          <p:sp>
            <p:nvSpPr>
              <p:cNvPr id="14401" name="Text Box 51">
                <a:extLst>
                  <a:ext uri="{FF2B5EF4-FFF2-40B4-BE49-F238E27FC236}">
                    <a16:creationId xmlns:a16="http://schemas.microsoft.com/office/drawing/2014/main" xmlns="" id="{0394BCDC-53AE-4762-9F9A-571C3002F8C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20" y="2400"/>
                <a:ext cx="255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/>
                <a:r>
                  <a:rPr lang="es-ES_tradnl" altLang="en-US"/>
                  <a:t>H</a:t>
                </a:r>
                <a:endParaRPr lang="es-ES" altLang="en-US"/>
              </a:p>
            </p:txBody>
          </p:sp>
          <p:sp>
            <p:nvSpPr>
              <p:cNvPr id="14402" name="Text Box 52">
                <a:extLst>
                  <a:ext uri="{FF2B5EF4-FFF2-40B4-BE49-F238E27FC236}">
                    <a16:creationId xmlns:a16="http://schemas.microsoft.com/office/drawing/2014/main" xmlns="" id="{177B81ED-9476-492A-A2E3-FFD8238CA4A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36" y="2928"/>
                <a:ext cx="30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/>
                <a:r>
                  <a:rPr lang="es-ES_tradnl" altLang="en-US"/>
                  <a:t>B`</a:t>
                </a:r>
                <a:endParaRPr lang="es-ES" altLang="en-US"/>
              </a:p>
            </p:txBody>
          </p:sp>
          <p:sp>
            <p:nvSpPr>
              <p:cNvPr id="14403" name="Text Box 53">
                <a:extLst>
                  <a:ext uri="{FF2B5EF4-FFF2-40B4-BE49-F238E27FC236}">
                    <a16:creationId xmlns:a16="http://schemas.microsoft.com/office/drawing/2014/main" xmlns="" id="{CD597651-7FC4-470F-B412-ACF7FC101C6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52" y="3504"/>
                <a:ext cx="116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/>
                <a:endParaRPr lang="es-ES_tradnl" altLang="en-US"/>
              </a:p>
            </p:txBody>
          </p:sp>
          <p:sp>
            <p:nvSpPr>
              <p:cNvPr id="14404" name="Text Box 54">
                <a:extLst>
                  <a:ext uri="{FF2B5EF4-FFF2-40B4-BE49-F238E27FC236}">
                    <a16:creationId xmlns:a16="http://schemas.microsoft.com/office/drawing/2014/main" xmlns="" id="{AD230973-9205-4564-9589-099A33BFCFC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58" y="3434"/>
                <a:ext cx="255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/>
                <a:r>
                  <a:rPr lang="es-ES_tradnl" altLang="en-US"/>
                  <a:t>N</a:t>
                </a:r>
                <a:endParaRPr lang="es-ES" altLang="en-US"/>
              </a:p>
            </p:txBody>
          </p:sp>
        </p:grpSp>
        <p:sp>
          <p:nvSpPr>
            <p:cNvPr id="14393" name="Text Box 55">
              <a:extLst>
                <a:ext uri="{FF2B5EF4-FFF2-40B4-BE49-F238E27FC236}">
                  <a16:creationId xmlns:a16="http://schemas.microsoft.com/office/drawing/2014/main" xmlns="" id="{83CA8850-4BA1-4030-AE64-E922C6116E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58" y="3202"/>
              <a:ext cx="40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es-ES_tradnl" altLang="en-US" dirty="0"/>
                <a:t>H’</a:t>
              </a:r>
              <a:endParaRPr lang="es-ES" altLang="en-US" dirty="0"/>
            </a:p>
          </p:txBody>
        </p:sp>
      </p:grpSp>
      <p:grpSp>
        <p:nvGrpSpPr>
          <p:cNvPr id="6" name="Group 56">
            <a:extLst>
              <a:ext uri="{FF2B5EF4-FFF2-40B4-BE49-F238E27FC236}">
                <a16:creationId xmlns:a16="http://schemas.microsoft.com/office/drawing/2014/main" xmlns="" id="{076D8303-A0F3-40A1-BA42-E4034050C7D5}"/>
              </a:ext>
            </a:extLst>
          </p:cNvPr>
          <p:cNvGrpSpPr>
            <a:grpSpLocks/>
          </p:cNvGrpSpPr>
          <p:nvPr/>
        </p:nvGrpSpPr>
        <p:grpSpPr bwMode="auto">
          <a:xfrm>
            <a:off x="990600" y="3886200"/>
            <a:ext cx="6324600" cy="1752600"/>
            <a:chOff x="624" y="2448"/>
            <a:chExt cx="3984" cy="1104"/>
          </a:xfrm>
        </p:grpSpPr>
        <p:grpSp>
          <p:nvGrpSpPr>
            <p:cNvPr id="14377" name="Group 57">
              <a:extLst>
                <a:ext uri="{FF2B5EF4-FFF2-40B4-BE49-F238E27FC236}">
                  <a16:creationId xmlns:a16="http://schemas.microsoft.com/office/drawing/2014/main" xmlns="" id="{B509195E-D2D7-4DD2-8A12-79D81C17C2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" y="2448"/>
              <a:ext cx="3984" cy="1104"/>
              <a:chOff x="624" y="2448"/>
              <a:chExt cx="3984" cy="1104"/>
            </a:xfrm>
          </p:grpSpPr>
          <p:sp>
            <p:nvSpPr>
              <p:cNvPr id="14379" name="Oval 58">
                <a:extLst>
                  <a:ext uri="{FF2B5EF4-FFF2-40B4-BE49-F238E27FC236}">
                    <a16:creationId xmlns:a16="http://schemas.microsoft.com/office/drawing/2014/main" xmlns="" id="{41B96B74-FBEC-4529-9DA1-DC27D3E56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2" y="2448"/>
                <a:ext cx="144" cy="9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s-ES" altLang="en-US"/>
              </a:p>
            </p:txBody>
          </p:sp>
          <p:sp>
            <p:nvSpPr>
              <p:cNvPr id="14380" name="Oval 59">
                <a:extLst>
                  <a:ext uri="{FF2B5EF4-FFF2-40B4-BE49-F238E27FC236}">
                    <a16:creationId xmlns:a16="http://schemas.microsoft.com/office/drawing/2014/main" xmlns="" id="{411E5914-F6B4-4AB1-AF52-E5C5228253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" y="3456"/>
                <a:ext cx="96" cy="9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s-ES" altLang="en-US"/>
              </a:p>
            </p:txBody>
          </p:sp>
          <p:sp>
            <p:nvSpPr>
              <p:cNvPr id="14381" name="Oval 60">
                <a:extLst>
                  <a:ext uri="{FF2B5EF4-FFF2-40B4-BE49-F238E27FC236}">
                    <a16:creationId xmlns:a16="http://schemas.microsoft.com/office/drawing/2014/main" xmlns="" id="{CCFDAE24-A335-4322-9F1C-6E5FBD97E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456"/>
                <a:ext cx="96" cy="9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s-ES" altLang="en-US"/>
              </a:p>
            </p:txBody>
          </p:sp>
          <p:sp>
            <p:nvSpPr>
              <p:cNvPr id="14382" name="Oval 61">
                <a:extLst>
                  <a:ext uri="{FF2B5EF4-FFF2-40B4-BE49-F238E27FC236}">
                    <a16:creationId xmlns:a16="http://schemas.microsoft.com/office/drawing/2014/main" xmlns="" id="{C19A9522-F6C4-4628-9F5D-D14F303AC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2" y="3456"/>
                <a:ext cx="96" cy="9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s-ES" altLang="en-US"/>
              </a:p>
            </p:txBody>
          </p:sp>
          <p:sp>
            <p:nvSpPr>
              <p:cNvPr id="14383" name="Oval 62">
                <a:extLst>
                  <a:ext uri="{FF2B5EF4-FFF2-40B4-BE49-F238E27FC236}">
                    <a16:creationId xmlns:a16="http://schemas.microsoft.com/office/drawing/2014/main" xmlns="" id="{80D14FBB-8D10-4CF7-8E02-2D3FD1E364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8" y="3120"/>
                <a:ext cx="96" cy="9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s-ES" altLang="en-US"/>
              </a:p>
            </p:txBody>
          </p:sp>
          <p:sp>
            <p:nvSpPr>
              <p:cNvPr id="14384" name="Oval 63">
                <a:extLst>
                  <a:ext uri="{FF2B5EF4-FFF2-40B4-BE49-F238E27FC236}">
                    <a16:creationId xmlns:a16="http://schemas.microsoft.com/office/drawing/2014/main" xmlns="" id="{DF0FEFC9-921D-4A30-AD5E-B63C98D7B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8" y="3120"/>
                <a:ext cx="96" cy="9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s-ES" altLang="en-US"/>
              </a:p>
            </p:txBody>
          </p:sp>
          <p:sp>
            <p:nvSpPr>
              <p:cNvPr id="14385" name="Oval 64">
                <a:extLst>
                  <a:ext uri="{FF2B5EF4-FFF2-40B4-BE49-F238E27FC236}">
                    <a16:creationId xmlns:a16="http://schemas.microsoft.com/office/drawing/2014/main" xmlns="" id="{14BCC186-4752-4BC8-BDDE-8351E293D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2" y="2688"/>
                <a:ext cx="96" cy="9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s-ES" altLang="en-US"/>
              </a:p>
            </p:txBody>
          </p:sp>
          <p:sp>
            <p:nvSpPr>
              <p:cNvPr id="14386" name="Oval 65">
                <a:extLst>
                  <a:ext uri="{FF2B5EF4-FFF2-40B4-BE49-F238E27FC236}">
                    <a16:creationId xmlns:a16="http://schemas.microsoft.com/office/drawing/2014/main" xmlns="" id="{238A820B-DFB1-4F41-8726-B64AE7457B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688"/>
                <a:ext cx="96" cy="9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s-ES" altLang="en-US"/>
              </a:p>
            </p:txBody>
          </p:sp>
          <p:sp>
            <p:nvSpPr>
              <p:cNvPr id="14387" name="Oval 66">
                <a:extLst>
                  <a:ext uri="{FF2B5EF4-FFF2-40B4-BE49-F238E27FC236}">
                    <a16:creationId xmlns:a16="http://schemas.microsoft.com/office/drawing/2014/main" xmlns="" id="{45427155-C9BE-4CA4-89CC-06C0B59D4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" y="3120"/>
                <a:ext cx="96" cy="9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s-ES" altLang="en-US"/>
              </a:p>
            </p:txBody>
          </p:sp>
          <p:sp>
            <p:nvSpPr>
              <p:cNvPr id="14388" name="Oval 67">
                <a:extLst>
                  <a:ext uri="{FF2B5EF4-FFF2-40B4-BE49-F238E27FC236}">
                    <a16:creationId xmlns:a16="http://schemas.microsoft.com/office/drawing/2014/main" xmlns="" id="{1767C533-505B-4E2F-B88B-69FE45C24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" y="2688"/>
                <a:ext cx="96" cy="9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s-ES" altLang="en-US"/>
              </a:p>
            </p:txBody>
          </p:sp>
          <p:sp>
            <p:nvSpPr>
              <p:cNvPr id="14389" name="Oval 68">
                <a:extLst>
                  <a:ext uri="{FF2B5EF4-FFF2-40B4-BE49-F238E27FC236}">
                    <a16:creationId xmlns:a16="http://schemas.microsoft.com/office/drawing/2014/main" xmlns="" id="{54FDF181-6015-46D7-B0E0-D38D1014D5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3120"/>
                <a:ext cx="96" cy="9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s-ES" altLang="en-US"/>
              </a:p>
            </p:txBody>
          </p:sp>
          <p:sp>
            <p:nvSpPr>
              <p:cNvPr id="14390" name="Oval 69">
                <a:extLst>
                  <a:ext uri="{FF2B5EF4-FFF2-40B4-BE49-F238E27FC236}">
                    <a16:creationId xmlns:a16="http://schemas.microsoft.com/office/drawing/2014/main" xmlns="" id="{1DCB4CE6-A425-4A00-998A-70F8E04DBC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3456"/>
                <a:ext cx="96" cy="9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s-ES" altLang="en-US"/>
              </a:p>
            </p:txBody>
          </p:sp>
          <p:sp>
            <p:nvSpPr>
              <p:cNvPr id="14391" name="Oval 70">
                <a:extLst>
                  <a:ext uri="{FF2B5EF4-FFF2-40B4-BE49-F238E27FC236}">
                    <a16:creationId xmlns:a16="http://schemas.microsoft.com/office/drawing/2014/main" xmlns="" id="{8FD231DA-EEED-4862-AA5C-260FC0BF59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2" y="3456"/>
                <a:ext cx="96" cy="9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s-ES" altLang="en-US"/>
              </a:p>
            </p:txBody>
          </p:sp>
        </p:grpSp>
        <p:sp>
          <p:nvSpPr>
            <p:cNvPr id="14378" name="Oval 71">
              <a:extLst>
                <a:ext uri="{FF2B5EF4-FFF2-40B4-BE49-F238E27FC236}">
                  <a16:creationId xmlns:a16="http://schemas.microsoft.com/office/drawing/2014/main" xmlns="" id="{2B75DC2C-85F2-4C9E-9C90-22BA505C9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3120"/>
              <a:ext cx="96" cy="9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en-US"/>
            </a:p>
          </p:txBody>
        </p:sp>
      </p:grpSp>
      <p:grpSp>
        <p:nvGrpSpPr>
          <p:cNvPr id="8" name="Group 72">
            <a:extLst>
              <a:ext uri="{FF2B5EF4-FFF2-40B4-BE49-F238E27FC236}">
                <a16:creationId xmlns:a16="http://schemas.microsoft.com/office/drawing/2014/main" xmlns="" id="{C480671E-545F-4DDA-9810-A39C35D0140A}"/>
              </a:ext>
            </a:extLst>
          </p:cNvPr>
          <p:cNvGrpSpPr>
            <a:grpSpLocks/>
          </p:cNvGrpSpPr>
          <p:nvPr/>
        </p:nvGrpSpPr>
        <p:grpSpPr bwMode="auto">
          <a:xfrm>
            <a:off x="3154380" y="1497672"/>
            <a:ext cx="2133600" cy="3154362"/>
            <a:chOff x="1920" y="1488"/>
            <a:chExt cx="1344" cy="1488"/>
          </a:xfrm>
        </p:grpSpPr>
        <p:sp>
          <p:nvSpPr>
            <p:cNvPr id="14374" name="Text Box 73">
              <a:extLst>
                <a:ext uri="{FF2B5EF4-FFF2-40B4-BE49-F238E27FC236}">
                  <a16:creationId xmlns:a16="http://schemas.microsoft.com/office/drawing/2014/main" xmlns="" id="{D5508DC3-42AE-454A-A2AE-3F81D16739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1488"/>
              <a:ext cx="1344" cy="750"/>
            </a:xfrm>
            <a:prstGeom prst="rect">
              <a:avLst/>
            </a:prstGeom>
            <a:solidFill>
              <a:srgbClr val="92D05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dirty="0">
                  <a:solidFill>
                    <a:schemeClr val="bg1"/>
                  </a:solidFill>
                </a:rPr>
                <a:t>Country welfare gain (Trade creation)</a:t>
              </a:r>
              <a:endParaRPr lang="es-ES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4375" name="Line 74">
              <a:extLst>
                <a:ext uri="{FF2B5EF4-FFF2-40B4-BE49-F238E27FC236}">
                  <a16:creationId xmlns:a16="http://schemas.microsoft.com/office/drawing/2014/main" xmlns="" id="{17324BC3-7CCE-4C97-81B5-6651BE58E5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109" y="2225"/>
              <a:ext cx="51" cy="75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4376" name="Line 75">
              <a:extLst>
                <a:ext uri="{FF2B5EF4-FFF2-40B4-BE49-F238E27FC236}">
                  <a16:creationId xmlns:a16="http://schemas.microsoft.com/office/drawing/2014/main" xmlns="" id="{C35EC7B7-2BD1-473D-84CD-116DDD705E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024" y="2016"/>
              <a:ext cx="192" cy="9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56396" name="Line 76">
            <a:extLst>
              <a:ext uri="{FF2B5EF4-FFF2-40B4-BE49-F238E27FC236}">
                <a16:creationId xmlns:a16="http://schemas.microsoft.com/office/drawing/2014/main" xmlns="" id="{274C1695-F659-4453-8D8D-CC3B6E24ED11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6800" y="6400800"/>
            <a:ext cx="3886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6397" name="Line 77">
            <a:extLst>
              <a:ext uri="{FF2B5EF4-FFF2-40B4-BE49-F238E27FC236}">
                <a16:creationId xmlns:a16="http://schemas.microsoft.com/office/drawing/2014/main" xmlns="" id="{DF0AF9B1-6970-45FF-B0CE-919DEC1ECBAD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6800" y="6400800"/>
            <a:ext cx="2667000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6398" name="Line 78">
            <a:extLst>
              <a:ext uri="{FF2B5EF4-FFF2-40B4-BE49-F238E27FC236}">
                <a16:creationId xmlns:a16="http://schemas.microsoft.com/office/drawing/2014/main" xmlns="" id="{50F25E55-E93A-47B3-A0A0-E601E6760BB4}"/>
              </a:ext>
            </a:extLst>
          </p:cNvPr>
          <p:cNvSpPr>
            <a:spLocks noChangeShapeType="1"/>
          </p:cNvSpPr>
          <p:nvPr/>
        </p:nvSpPr>
        <p:spPr bwMode="auto">
          <a:xfrm>
            <a:off x="3733800" y="6400800"/>
            <a:ext cx="12192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6399" name="Line 79">
            <a:extLst>
              <a:ext uri="{FF2B5EF4-FFF2-40B4-BE49-F238E27FC236}">
                <a16:creationId xmlns:a16="http://schemas.microsoft.com/office/drawing/2014/main" xmlns="" id="{9E20C3E2-2E75-4FC2-B50B-FF00C6B2B20E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6800" y="6400800"/>
            <a:ext cx="5181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6400" name="Line 80">
            <a:extLst>
              <a:ext uri="{FF2B5EF4-FFF2-40B4-BE49-F238E27FC236}">
                <a16:creationId xmlns:a16="http://schemas.microsoft.com/office/drawing/2014/main" xmlns="" id="{7C83C91A-3FF7-4C0C-97B3-431AF2BDF3D1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6800" y="6400800"/>
            <a:ext cx="1752600" cy="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6401" name="Line 81">
            <a:extLst>
              <a:ext uri="{FF2B5EF4-FFF2-40B4-BE49-F238E27FC236}">
                <a16:creationId xmlns:a16="http://schemas.microsoft.com/office/drawing/2014/main" xmlns="" id="{05C01E71-DAAB-4C13-90A1-93CA0E235C10}"/>
              </a:ext>
            </a:extLst>
          </p:cNvPr>
          <p:cNvSpPr>
            <a:spLocks noChangeShapeType="1"/>
          </p:cNvSpPr>
          <p:nvPr/>
        </p:nvSpPr>
        <p:spPr bwMode="auto">
          <a:xfrm>
            <a:off x="2819400" y="6400800"/>
            <a:ext cx="33528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73" name="Rectangle 82">
            <a:extLst>
              <a:ext uri="{FF2B5EF4-FFF2-40B4-BE49-F238E27FC236}">
                <a16:creationId xmlns:a16="http://schemas.microsoft.com/office/drawing/2014/main" xmlns="" id="{70CD6BC2-7AC9-4C3F-8FF0-06290EFD7F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8300" y="260191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s-ES" altLang="en-US">
              <a:solidFill>
                <a:schemeClr val="bg1"/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B068A3F5-D16E-4976-AA61-F82B6EBEEDAD}"/>
              </a:ext>
            </a:extLst>
          </p:cNvPr>
          <p:cNvSpPr/>
          <p:nvPr/>
        </p:nvSpPr>
        <p:spPr>
          <a:xfrm>
            <a:off x="7380825" y="5202496"/>
            <a:ext cx="1024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</a:t>
            </a:r>
            <a:r>
              <a:rPr lang="en-GB" sz="1400" dirty="0"/>
              <a:t>1</a:t>
            </a:r>
            <a:r>
              <a:rPr lang="en-GB" dirty="0"/>
              <a:t> = Pw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xmlns="" id="{1B611619-358F-46F6-9AAF-DED1067A8264}"/>
              </a:ext>
            </a:extLst>
          </p:cNvPr>
          <p:cNvCxnSpPr/>
          <p:nvPr/>
        </p:nvCxnSpPr>
        <p:spPr>
          <a:xfrm flipV="1">
            <a:off x="8458200" y="5105400"/>
            <a:ext cx="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xmlns="" id="{455C73BD-A03A-407F-98B7-1633FFA703E3}"/>
              </a:ext>
            </a:extLst>
          </p:cNvPr>
          <p:cNvCxnSpPr>
            <a:cxnSpLocks/>
          </p:cNvCxnSpPr>
          <p:nvPr/>
        </p:nvCxnSpPr>
        <p:spPr>
          <a:xfrm flipH="1" flipV="1">
            <a:off x="8988047" y="4343402"/>
            <a:ext cx="40462" cy="12284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xmlns="" id="{5D0AAC4A-138F-458F-AFC2-44971FFCA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xmlns="" id="{645FA08A-570E-4862-BE08-1D9A0DD34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DD6FF-E3F6-4E05-AF65-B933D036B933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6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6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6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6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6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6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5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5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6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6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 nodeType="clickPar">
                      <p:stCondLst>
                        <p:cond delay="indefinite"/>
                      </p:stCondLst>
                      <p:childTnLst>
                        <p:par>
                          <p:cTn id="1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6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6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6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6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 nodeType="clickPar">
                      <p:stCondLst>
                        <p:cond delay="indefinite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56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56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 nodeType="clickPar">
                      <p:stCondLst>
                        <p:cond delay="indefinite"/>
                      </p:stCondLst>
                      <p:childTnLst>
                        <p:par>
                          <p:cTn id="1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6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6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 nodeType="clickPar">
                      <p:stCondLst>
                        <p:cond delay="indefinite"/>
                      </p:stCondLst>
                      <p:childTnLst>
                        <p:par>
                          <p:cTn id="1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 nodeType="clickPar">
                      <p:stCondLst>
                        <p:cond delay="indefinite"/>
                      </p:stCondLst>
                      <p:childTnLst>
                        <p:par>
                          <p:cTn id="1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56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56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 nodeType="clickPar">
                      <p:stCondLst>
                        <p:cond delay="indefinite"/>
                      </p:stCondLst>
                      <p:childTnLst>
                        <p:par>
                          <p:cTn id="1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56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56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 nodeType="clickPar">
                      <p:stCondLst>
                        <p:cond delay="indefinite"/>
                      </p:stCondLst>
                      <p:childTnLst>
                        <p:par>
                          <p:cTn id="2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56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56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 nodeType="clickPar">
                      <p:stCondLst>
                        <p:cond delay="indefinite"/>
                      </p:stCondLst>
                      <p:childTnLst>
                        <p:par>
                          <p:cTn id="2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56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56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autoUpdateAnimBg="0"/>
      <p:bldP spid="56325" grpId="0" build="p" autoUpdateAnimBg="0"/>
      <p:bldP spid="56326" grpId="0" build="p" autoUpdateAnimBg="0"/>
      <p:bldP spid="56329" grpId="0" build="p" autoUpdateAnimBg="0"/>
      <p:bldP spid="56330" grpId="0" build="p" autoUpdateAnimBg="0"/>
      <p:bldP spid="56334" grpId="0" build="p" autoUpdateAnimBg="0"/>
      <p:bldP spid="56335" grpId="0" autoUpdateAnimBg="0"/>
      <p:bldP spid="56336" grpId="0" autoUpdateAnimBg="0"/>
      <p:bldP spid="56353" grpId="0" animBg="1" autoUpdateAnimBg="0"/>
      <p:bldP spid="56354" grpId="0" animBg="1"/>
      <p:bldP spid="56355" grpId="0" animBg="1" autoUpdateAnimBg="0"/>
      <p:bldP spid="56356" grpId="0" animBg="1"/>
      <p:bldP spid="56357" grpId="0" autoUpdateAnimBg="0"/>
      <p:bldP spid="56358" grpId="0" animBg="1"/>
      <p:bldP spid="56359" grpId="0" animBg="1" autoUpdateAnimBg="0"/>
      <p:bldP spid="56360" grpId="0" autoUpdateAnimBg="0"/>
      <p:bldP spid="56361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048C735-A6B1-4371-8223-1E7069BED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710" y="188640"/>
            <a:ext cx="7055380" cy="1664608"/>
          </a:xfrm>
        </p:spPr>
        <p:txBody>
          <a:bodyPr/>
          <a:lstStyle/>
          <a:p>
            <a:r>
              <a:rPr lang="en-GB" dirty="0"/>
              <a:t>Trade divertion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B3E2294F-F254-4C4F-B982-E23B5A0E82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Joining custom unions from a position of free trade</a:t>
            </a:r>
          </a:p>
          <a:p>
            <a:endParaRPr lang="en-GB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FA5C75D3-C41B-4860-95D3-5A6EC16793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27700" y="2060848"/>
            <a:ext cx="3960324" cy="479715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The above analysis suggests the UK had equal tariffs to all countries, such as Australia. However, before joining the EU, the </a:t>
            </a:r>
            <a:r>
              <a:rPr lang="en-GB" b="1" dirty="0"/>
              <a:t>UK had free trade agreements </a:t>
            </a:r>
            <a:r>
              <a:rPr lang="en-GB" dirty="0"/>
              <a:t>with countries in the </a:t>
            </a:r>
            <a:r>
              <a:rPr lang="en-GB" b="1" dirty="0"/>
              <a:t>Commonwealth,</a:t>
            </a:r>
            <a:r>
              <a:rPr lang="en-GB" dirty="0"/>
              <a:t> such as New Zealand and Australia.</a:t>
            </a:r>
          </a:p>
          <a:p>
            <a:r>
              <a:rPr lang="en-GB" dirty="0"/>
              <a:t>When the UK joined the EU, it had to implement an EU wide common external tariff of imports from outside the EU. </a:t>
            </a:r>
          </a:p>
          <a:p>
            <a:r>
              <a:rPr lang="en-GB" dirty="0"/>
              <a:t>The effect was to make Australian and NZ agriculture </a:t>
            </a:r>
            <a:r>
              <a:rPr lang="en-GB" b="1" dirty="0"/>
              <a:t>more expensive </a:t>
            </a:r>
            <a:r>
              <a:rPr lang="en-GB" dirty="0"/>
              <a:t>than previously. Therefore we switched imports from New Zealand to European countries. Prices rose for consumers for items like butter.</a:t>
            </a:r>
          </a:p>
          <a:p>
            <a:r>
              <a:rPr lang="en-GB" dirty="0"/>
              <a:t>Consumers in UK tend to lose out because they pay higher prices from the less efficient producer.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70C49549-F582-4298-93C3-D35931DAE7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220072" y="1772717"/>
            <a:ext cx="3298113" cy="576262"/>
          </a:xfrm>
        </p:spPr>
        <p:txBody>
          <a:bodyPr/>
          <a:lstStyle/>
          <a:p>
            <a:r>
              <a:rPr lang="en-GB" b="1" dirty="0"/>
              <a:t>Overall welfare effects</a:t>
            </a:r>
            <a:endParaRPr lang="en-GB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9733F624-1E52-486E-824C-34BB433909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220072" y="2514600"/>
            <a:ext cx="3298113" cy="374173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Australian farmers lose out. Exports fall.</a:t>
            </a:r>
          </a:p>
          <a:p>
            <a:r>
              <a:rPr lang="en-GB" dirty="0"/>
              <a:t>EU farmers gain</a:t>
            </a:r>
          </a:p>
          <a:p>
            <a:r>
              <a:rPr lang="en-GB" dirty="0"/>
              <a:t>The </a:t>
            </a:r>
            <a:r>
              <a:rPr lang="en-GB" b="1" dirty="0"/>
              <a:t>global economy loses out </a:t>
            </a:r>
            <a:r>
              <a:rPr lang="en-GB" dirty="0"/>
              <a:t>because we have shifted from low-cost producers – Australia – to relatively high-cost producers the EU.</a:t>
            </a:r>
          </a:p>
          <a:p>
            <a:r>
              <a:rPr lang="en-GB" dirty="0"/>
              <a:t>By joining the EU, the UK gained from new free trade agreements within Europe. The big losers were New Zealand and Australia who lost trade to the UK.</a:t>
            </a:r>
          </a:p>
          <a:p>
            <a:r>
              <a:rPr lang="en-GB" b="1" dirty="0"/>
              <a:t>Brexit</a:t>
            </a:r>
            <a:r>
              <a:rPr lang="en-GB" dirty="0"/>
              <a:t> may not change the situation if the UK remains in the EU Internal Market.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xmlns="" id="{0D8CF862-9B6F-423F-894D-A79F33E43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xmlns="" id="{2496CD50-379E-46D1-A7CD-FD1D954A5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34378-D63A-4591-8CF2-D07A9BAC66CE}" type="slidenum">
              <a:rPr lang="en-US" altLang="en-US" smtClean="0"/>
              <a:pPr/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13480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A98A39D-0A29-428F-BE4C-05C08D3C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Baobab </a:t>
            </a:r>
            <a:r>
              <a:rPr lang="en-GB" dirty="0"/>
              <a:t>is</a:t>
            </a:r>
            <a:r>
              <a:rPr lang="es-ES" dirty="0"/>
              <a:t> </a:t>
            </a:r>
            <a:r>
              <a:rPr lang="en-GB" dirty="0"/>
              <a:t>the</a:t>
            </a:r>
            <a:r>
              <a:rPr lang="es-ES" dirty="0"/>
              <a:t> web </a:t>
            </a:r>
            <a:r>
              <a:rPr lang="en-GB" dirty="0"/>
              <a:t>of</a:t>
            </a:r>
            <a:r>
              <a:rPr lang="es-ES" dirty="0"/>
              <a:t> Jean Monnet Chair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C9758E3-A08D-471C-801C-8E806ED5E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Were are </a:t>
            </a:r>
            <a:r>
              <a:rPr lang="en-GB" dirty="0"/>
              <a:t>allocated</a:t>
            </a:r>
            <a:r>
              <a:rPr lang="es-ES" dirty="0"/>
              <a:t> </a:t>
            </a:r>
            <a:r>
              <a:rPr lang="en-GB" dirty="0"/>
              <a:t>the</a:t>
            </a:r>
            <a:r>
              <a:rPr lang="es-ES" dirty="0"/>
              <a:t> course resources?: </a:t>
            </a:r>
          </a:p>
          <a:p>
            <a:pPr lvl="1"/>
            <a:r>
              <a:rPr lang="en-GB" dirty="0">
                <a:hlinkClick r:id="rId2"/>
              </a:rPr>
              <a:t>https://baobab.uc3m.es/monet/monnet/spip.php?rubrique24</a:t>
            </a:r>
            <a:endParaRPr lang="en-GB" dirty="0"/>
          </a:p>
          <a:p>
            <a:r>
              <a:rPr lang="en-GB" dirty="0"/>
              <a:t>Course</a:t>
            </a:r>
            <a:r>
              <a:rPr lang="es-ES" dirty="0"/>
              <a:t> </a:t>
            </a:r>
            <a:r>
              <a:rPr lang="en-GB" dirty="0"/>
              <a:t>slides</a:t>
            </a:r>
            <a:r>
              <a:rPr lang="es-ES" dirty="0"/>
              <a:t> are </a:t>
            </a:r>
            <a:r>
              <a:rPr lang="en-GB" dirty="0" err="1"/>
              <a:t>downloable</a:t>
            </a:r>
            <a:r>
              <a:rPr lang="es-ES" dirty="0"/>
              <a:t> at </a:t>
            </a:r>
          </a:p>
          <a:p>
            <a:pPr lvl="1"/>
            <a:r>
              <a:rPr lang="es-ES" dirty="0">
                <a:hlinkClick r:id="rId3"/>
              </a:rPr>
              <a:t>https://baobab.uc3m.es/monet/monnet/spip.php?rubrique25</a:t>
            </a:r>
            <a:endParaRPr lang="es-ES" dirty="0"/>
          </a:p>
          <a:p>
            <a:pPr lvl="1"/>
            <a:r>
              <a:rPr lang="en-GB" dirty="0"/>
              <a:t>Compulsory reading is downloadable in this link from the slides of each lesson.</a:t>
            </a:r>
          </a:p>
          <a:p>
            <a:pPr lvl="1"/>
            <a:r>
              <a:rPr lang="en-GB" dirty="0"/>
              <a:t>Compulsory reading hard copy is available “clave 2” for the course 2020-21 from “reprgrafía” ground floor building 9.</a:t>
            </a:r>
          </a:p>
          <a:p>
            <a:pPr lvl="1"/>
            <a:endParaRPr lang="es-ES" dirty="0"/>
          </a:p>
          <a:p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D6D7A03D-1858-488C-BA72-77BD6B43A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3770718F-A120-44A0-BCB5-4B2F09F2F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0578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4516CA2-B04C-4B04-9A81-5FDB44875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Complementary readings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4300A75-14D0-4C6B-AB34-5CC36CBDE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readings to help writing the course essay are also downloadable from thous link:</a:t>
            </a:r>
          </a:p>
          <a:p>
            <a:pPr lvl="2"/>
            <a:r>
              <a:rPr lang="en-GB" dirty="0"/>
              <a:t>Monetary and fiscal policy in the European Union readings: </a:t>
            </a:r>
            <a:r>
              <a:rPr lang="en-GB" u="sng" dirty="0">
                <a:hlinkClick r:id="rId2"/>
              </a:rPr>
              <a:t>https://baobab.uc3m.es/monet/monnet/spip.php?rubrique108</a:t>
            </a:r>
            <a:endParaRPr lang="en-GB" dirty="0"/>
          </a:p>
          <a:p>
            <a:pPr lvl="2"/>
            <a:r>
              <a:rPr lang="en-GB" dirty="0"/>
              <a:t>Brexit or BINO (Brexit In Name Only)?: </a:t>
            </a:r>
            <a:r>
              <a:rPr lang="en-GB" u="sng" dirty="0">
                <a:hlinkClick r:id="rId3"/>
              </a:rPr>
              <a:t>https://baobab.uc3m.es/monet/monnet/spip.php?rubrique116</a:t>
            </a:r>
            <a:endParaRPr lang="en-GB" dirty="0"/>
          </a:p>
          <a:p>
            <a:pPr lvl="2"/>
            <a:r>
              <a:rPr lang="en-GB" dirty="0"/>
              <a:t>CAP reform and the multiannual financial framework 2014-20 and 2020-26: </a:t>
            </a:r>
            <a:r>
              <a:rPr lang="en-GB" u="sng" dirty="0">
                <a:hlinkClick r:id="rId4"/>
              </a:rPr>
              <a:t>https://baobab.uc3m.es/monet/monnet/spip.php?rubrique91</a:t>
            </a:r>
            <a:endParaRPr lang="en-GB" dirty="0"/>
          </a:p>
          <a:p>
            <a:pPr lvl="2"/>
            <a:r>
              <a:rPr lang="en-GB" dirty="0"/>
              <a:t>Deepening the European Monetary Union. Banking Union: </a:t>
            </a:r>
            <a:r>
              <a:rPr lang="en-GB" u="sng" dirty="0">
                <a:hlinkClick r:id="rId5"/>
              </a:rPr>
              <a:t>https://baobab.uc3m.es/monet/monnet/spip.php?rubrique121</a:t>
            </a:r>
            <a:endParaRPr lang="en-GB" dirty="0"/>
          </a:p>
          <a:p>
            <a:pPr lvl="2"/>
            <a:r>
              <a:rPr lang="es-ES" dirty="0"/>
              <a:t>Environmental policy in the EU / Política Ambiental Europea: </a:t>
            </a:r>
            <a:r>
              <a:rPr lang="es-ES" u="sng" dirty="0">
                <a:hlinkClick r:id="rId6"/>
              </a:rPr>
              <a:t>https://baobab.uc3m.es/monet/monnet/spip.php?rubrique74</a:t>
            </a:r>
            <a:endParaRPr lang="en-GB" dirty="0"/>
          </a:p>
          <a:p>
            <a:pPr lvl="2"/>
            <a:r>
              <a:rPr lang="en-GB" dirty="0"/>
              <a:t>Euro-Area Debt Crisis: Debate readings: </a:t>
            </a:r>
            <a:r>
              <a:rPr lang="en-GB" u="sng" dirty="0">
                <a:hlinkClick r:id="rId7"/>
              </a:rPr>
              <a:t>https://baobab.uc3m.es/monet/monnet/spip.php?rubrique55</a:t>
            </a:r>
            <a:endParaRPr lang="en-GB" dirty="0"/>
          </a:p>
          <a:p>
            <a:pPr lvl="2"/>
            <a:r>
              <a:rPr lang="en-GB" dirty="0"/>
              <a:t>Food price stability and food security: </a:t>
            </a:r>
            <a:r>
              <a:rPr lang="en-GB" u="sng" dirty="0">
                <a:hlinkClick r:id="rId8"/>
              </a:rPr>
              <a:t>https://baobab.uc3m.es/monet/monnet/spip.php?rubrique99</a:t>
            </a:r>
            <a:endParaRPr lang="en-GB" dirty="0"/>
          </a:p>
          <a:p>
            <a:pPr lvl="2"/>
            <a:r>
              <a:rPr lang="en-GB" dirty="0"/>
              <a:t>Lisbon Strategy and the infrastructures and R &amp; D + i policy: </a:t>
            </a:r>
            <a:r>
              <a:rPr lang="en-GB" u="sng" dirty="0">
                <a:hlinkClick r:id="rId9"/>
              </a:rPr>
              <a:t>https://baobab.uc3m.es/monet/monnet/spip.php?rubrique94</a:t>
            </a:r>
            <a:endParaRPr lang="en-GB" dirty="0"/>
          </a:p>
          <a:p>
            <a:r>
              <a:rPr lang="en-GB" dirty="0"/>
              <a:t>More verbal information during the reduce classes will insist on this information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BB94288-4AAF-4629-A2ED-503AA44B5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FB1137E2-EEF0-4066-B397-9D0535B46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75719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894D18F-C330-4528-8A2F-9B77E9E03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Grading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61AF393-84AE-4915-8875-56EE5708C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Grading rules are at</a:t>
            </a:r>
          </a:p>
          <a:p>
            <a:pPr lvl="1"/>
            <a:r>
              <a:rPr lang="en-GB" dirty="0">
                <a:hlinkClick r:id="rId2"/>
              </a:rPr>
              <a:t>https://baobab.uc3m.es/monet/monnet/spip.php?rubrique41</a:t>
            </a:r>
            <a:endParaRPr lang="en-GB" dirty="0"/>
          </a:p>
          <a:p>
            <a:r>
              <a:rPr lang="en-GB" b="1" dirty="0">
                <a:hlinkClick r:id="rId3"/>
              </a:rPr>
              <a:t>Please before start writing your papers read the instructions carefully for written homework and research paper</a:t>
            </a:r>
            <a:r>
              <a:rPr lang="en-GB" b="1" dirty="0"/>
              <a:t>	 at </a:t>
            </a:r>
          </a:p>
          <a:p>
            <a:pPr lvl="1"/>
            <a:r>
              <a:rPr lang="en-GB" dirty="0">
                <a:hlinkClick r:id="rId4"/>
              </a:rPr>
              <a:t>https://baobab.uc3m.es/monet/monnet/spip.php?article144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CFDBF3C0-6955-4CA7-976B-AF0BE83D6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62BCD212-68C0-4E34-9A4F-C0D6A37AD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45381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xmlns="" id="{9CE16CD4-834A-45C4-88E8-D0140B9950F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 altLang="en-US" b="1" dirty="0"/>
              <a:t>Countries -&gt;  </a:t>
            </a:r>
            <a:r>
              <a:rPr lang="en-US" altLang="en-US" dirty="0"/>
              <a:t>regional economic  association.   </a:t>
            </a:r>
          </a:p>
          <a:p>
            <a:pPr lvl="1"/>
            <a:r>
              <a:rPr lang="en-US" altLang="en-US" dirty="0"/>
              <a:t>Meaning trade liberalization for member countries</a:t>
            </a:r>
          </a:p>
          <a:p>
            <a:r>
              <a:rPr lang="es-ES" altLang="en-US" b="1" dirty="0"/>
              <a:t>M</a:t>
            </a:r>
            <a:r>
              <a:rPr lang="en-US" altLang="en-US" b="1" dirty="0" err="1"/>
              <a:t>arket</a:t>
            </a:r>
            <a:r>
              <a:rPr lang="en-US" altLang="en-US" b="1" dirty="0"/>
              <a:t> integration -&gt; </a:t>
            </a:r>
            <a:r>
              <a:rPr lang="en-US" altLang="en-US" dirty="0"/>
              <a:t>and enhanced competition by trade liberalization </a:t>
            </a:r>
          </a:p>
          <a:p>
            <a:pPr lvl="1"/>
            <a:r>
              <a:rPr lang="en-US" altLang="en-US" dirty="0"/>
              <a:t>Market integration drives to</a:t>
            </a:r>
          </a:p>
          <a:p>
            <a:pPr lvl="1"/>
            <a:r>
              <a:rPr lang="en-US" altLang="en-US" dirty="0"/>
              <a:t>                      scale economies</a:t>
            </a:r>
          </a:p>
          <a:p>
            <a:r>
              <a:rPr lang="en-US" altLang="en-US" dirty="0"/>
              <a:t>The origin of the EU were to reach </a:t>
            </a:r>
            <a:r>
              <a:rPr lang="en-US" altLang="en-US" b="1" dirty="0"/>
              <a:t>bigger markets </a:t>
            </a:r>
            <a:r>
              <a:rPr lang="en-US" altLang="en-US" dirty="0"/>
              <a:t>for the European companies allowing to </a:t>
            </a:r>
            <a:r>
              <a:rPr lang="en-US" altLang="en-US" b="1" dirty="0"/>
              <a:t>compete with the US companies</a:t>
            </a:r>
          </a:p>
        </p:txBody>
      </p:sp>
      <p:sp>
        <p:nvSpPr>
          <p:cNvPr id="6152" name="AutoShape 8">
            <a:extLst>
              <a:ext uri="{FF2B5EF4-FFF2-40B4-BE49-F238E27FC236}">
                <a16:creationId xmlns:a16="http://schemas.microsoft.com/office/drawing/2014/main" xmlns="" id="{AF5AB379-2B9C-4EBD-BCD5-260A9ECCDF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704" y="3907777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xmlns="" id="{948F7A87-C834-4758-8232-9E718784A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AA38FF55-4505-4435-9F83-85D4C11AA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5ABEB7AE-6022-408C-879B-856F397EB56E}"/>
              </a:ext>
            </a:extLst>
          </p:cNvPr>
          <p:cNvSpPr txBox="1"/>
          <p:nvPr/>
        </p:nvSpPr>
        <p:spPr>
          <a:xfrm>
            <a:off x="1187624" y="620688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What is Economics of Integration?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xmlns="" id="{B4A7B294-88C1-4B9B-A9D8-EAED90407F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Forms of economic integration: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xmlns="" id="{BF996A2B-4533-4144-A570-E047BE35962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1) </a:t>
            </a:r>
            <a:r>
              <a:rPr lang="en-US" altLang="en-US" sz="2800" b="1" dirty="0">
                <a:solidFill>
                  <a:srgbClr val="FFC000"/>
                </a:solidFill>
              </a:rPr>
              <a:t>Free Trade Area </a:t>
            </a:r>
            <a:r>
              <a:rPr lang="en-US" altLang="en-US" sz="2800" dirty="0"/>
              <a:t>(FTA)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	-Free trade between the members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2) </a:t>
            </a:r>
            <a:r>
              <a:rPr lang="en-US" altLang="en-US" sz="2800" b="1" dirty="0">
                <a:solidFill>
                  <a:srgbClr val="FFC000"/>
                </a:solidFill>
              </a:rPr>
              <a:t>Custom Union </a:t>
            </a:r>
            <a:r>
              <a:rPr lang="en-US" altLang="en-US" sz="2800" dirty="0"/>
              <a:t>(CU)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	-FTA + common external tariffs (CET) on trade with non-members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3) </a:t>
            </a:r>
            <a:r>
              <a:rPr lang="en-US" altLang="en-US" sz="2800" b="1" dirty="0">
                <a:solidFill>
                  <a:srgbClr val="FFC000"/>
                </a:solidFill>
              </a:rPr>
              <a:t>Common Market </a:t>
            </a:r>
            <a:r>
              <a:rPr lang="en-US" altLang="en-US" sz="2800" dirty="0"/>
              <a:t>(CM)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	- CU + free mobility of factors of production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4) </a:t>
            </a:r>
            <a:r>
              <a:rPr lang="en-US" altLang="en-US" sz="2800" b="1" dirty="0">
                <a:solidFill>
                  <a:srgbClr val="FFC000"/>
                </a:solidFill>
              </a:rPr>
              <a:t>Economic Union </a:t>
            </a:r>
            <a:r>
              <a:rPr lang="en-US" altLang="en-US" sz="2800" dirty="0"/>
              <a:t>(EU)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	- CM + common economic policy</a:t>
            </a:r>
          </a:p>
          <a:p>
            <a:pPr lvl="1">
              <a:lnSpc>
                <a:spcPct val="80000"/>
              </a:lnSpc>
            </a:pPr>
            <a:endParaRPr lang="en-US" altLang="en-US" sz="2400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xmlns="" id="{F8A49350-E1CA-4104-B5A5-696D9D0DB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52447DFE-0F4F-405E-A2DD-977082A84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63" name="Rectangle 23">
            <a:extLst>
              <a:ext uri="{FF2B5EF4-FFF2-40B4-BE49-F238E27FC236}">
                <a16:creationId xmlns:a16="http://schemas.microsoft.com/office/drawing/2014/main" xmlns="" id="{43EA4DB3-D167-4FE4-A5B1-BC22A677B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029200" y="-2295525"/>
            <a:ext cx="172212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tIns="152352" bIns="38088">
            <a:spAutoFit/>
          </a:bodyPr>
          <a:lstStyle/>
          <a:p>
            <a:pPr algn="l"/>
            <a:r>
              <a:rPr kumimoji="1" lang="en-AU" altLang="en-US" sz="2000" b="1" i="1" dirty="0">
                <a:latin typeface="Arial" panose="020B0604020202020204" pitchFamily="34" charset="0"/>
              </a:rPr>
              <a:t>Schematic presentation of  economic integration schemes</a:t>
            </a:r>
            <a:endParaRPr kumimoji="1" lang="en-US" altLang="en-US" sz="2000" b="1" i="1" dirty="0">
              <a:latin typeface="Arial" panose="020B0604020202020204" pitchFamily="34" charset="0"/>
            </a:endParaRPr>
          </a:p>
          <a:p>
            <a:pPr algn="just" eaLnBrk="0" hangingPunct="0"/>
            <a:r>
              <a:rPr kumimoji="1" lang="en-AU" altLang="en-US" sz="1400" dirty="0">
                <a:cs typeface="Times New Roman" panose="02020603050405020304" pitchFamily="18" charset="0"/>
              </a:rPr>
              <a:t> </a:t>
            </a:r>
            <a:endParaRPr kumimoji="1" lang="en-US" altLang="en-US" sz="1000" dirty="0">
              <a:cs typeface="Times New Roman" panose="02020603050405020304" pitchFamily="18" charset="0"/>
            </a:endParaRPr>
          </a:p>
          <a:p>
            <a:pPr algn="l" eaLnBrk="0" hangingPunct="0"/>
            <a:endParaRPr kumimoji="1" lang="en-US" altLang="en-US" dirty="0"/>
          </a:p>
        </p:txBody>
      </p:sp>
      <p:grpSp>
        <p:nvGrpSpPr>
          <p:cNvPr id="35974" name="Group 134">
            <a:extLst>
              <a:ext uri="{FF2B5EF4-FFF2-40B4-BE49-F238E27FC236}">
                <a16:creationId xmlns:a16="http://schemas.microsoft.com/office/drawing/2014/main" xmlns="" id="{3DF224E5-FBD0-4F40-BF44-E3884B50FB4B}"/>
              </a:ext>
            </a:extLst>
          </p:cNvPr>
          <p:cNvGrpSpPr>
            <a:grpSpLocks/>
          </p:cNvGrpSpPr>
          <p:nvPr/>
        </p:nvGrpSpPr>
        <p:grpSpPr bwMode="auto">
          <a:xfrm>
            <a:off x="251520" y="339803"/>
            <a:ext cx="8640960" cy="6262609"/>
            <a:chOff x="-2" y="102"/>
            <a:chExt cx="7010" cy="7052"/>
          </a:xfrm>
        </p:grpSpPr>
        <p:grpSp>
          <p:nvGrpSpPr>
            <p:cNvPr id="35972" name="Group 132">
              <a:extLst>
                <a:ext uri="{FF2B5EF4-FFF2-40B4-BE49-F238E27FC236}">
                  <a16:creationId xmlns:a16="http://schemas.microsoft.com/office/drawing/2014/main" xmlns="" id="{15D26025-C398-4C3F-83E9-5FA95B6051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102"/>
              <a:ext cx="7006" cy="7050"/>
              <a:chOff x="0" y="102"/>
              <a:chExt cx="7006" cy="7050"/>
            </a:xfrm>
          </p:grpSpPr>
          <p:grpSp>
            <p:nvGrpSpPr>
              <p:cNvPr id="35901" name="Group 61">
                <a:extLst>
                  <a:ext uri="{FF2B5EF4-FFF2-40B4-BE49-F238E27FC236}">
                    <a16:creationId xmlns:a16="http://schemas.microsoft.com/office/drawing/2014/main" xmlns="" id="{EAF66210-8A34-486F-8D7A-D21B546EDD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120"/>
                <a:ext cx="1681" cy="1695"/>
                <a:chOff x="0" y="120"/>
                <a:chExt cx="1681" cy="1695"/>
              </a:xfrm>
            </p:grpSpPr>
            <p:sp>
              <p:nvSpPr>
                <p:cNvPr id="35864" name="Rectangle 24">
                  <a:extLst>
                    <a:ext uri="{FF2B5EF4-FFF2-40B4-BE49-F238E27FC236}">
                      <a16:creationId xmlns:a16="http://schemas.microsoft.com/office/drawing/2014/main" xmlns="" id="{658AE91F-5398-4B96-9BBE-A07EB356D9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" y="120"/>
                  <a:ext cx="1625" cy="16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bIns="0"/>
                <a:lstStyle/>
                <a:p>
                  <a:pPr algn="just"/>
                  <a:r>
                    <a:rPr kumimoji="1" lang="en-AU" altLang="en-US" sz="2400" b="1" dirty="0">
                      <a:solidFill>
                        <a:srgbClr val="FFC000"/>
                      </a:solidFill>
                    </a:rPr>
                    <a:t>SCHEME</a:t>
                  </a:r>
                  <a:endParaRPr kumimoji="1" lang="en-AU" altLang="en-US" sz="4000" b="1" dirty="0">
                    <a:solidFill>
                      <a:srgbClr val="FFC000"/>
                    </a:solidFill>
                  </a:endParaRPr>
                </a:p>
                <a:p>
                  <a:pPr algn="just" eaLnBrk="0" hangingPunct="0"/>
                  <a:endParaRPr kumimoji="1" lang="en-AU" altLang="en-US" dirty="0"/>
                </a:p>
              </p:txBody>
            </p:sp>
            <p:sp>
              <p:nvSpPr>
                <p:cNvPr id="35900" name="Rectangle 60">
                  <a:extLst>
                    <a:ext uri="{FF2B5EF4-FFF2-40B4-BE49-F238E27FC236}">
                      <a16:creationId xmlns:a16="http://schemas.microsoft.com/office/drawing/2014/main" xmlns="" id="{0B866256-BF3A-4DF2-8D7F-57A0D4B295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120"/>
                  <a:ext cx="1681" cy="1695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03" name="Group 63">
                <a:extLst>
                  <a:ext uri="{FF2B5EF4-FFF2-40B4-BE49-F238E27FC236}">
                    <a16:creationId xmlns:a16="http://schemas.microsoft.com/office/drawing/2014/main" xmlns="" id="{A622CA0E-0264-4C2A-83A1-F9C1E2240F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81" y="120"/>
                <a:ext cx="1065" cy="1695"/>
                <a:chOff x="1681" y="120"/>
                <a:chExt cx="1065" cy="1695"/>
              </a:xfrm>
            </p:grpSpPr>
            <p:sp>
              <p:nvSpPr>
                <p:cNvPr id="35865" name="Rectangle 25">
                  <a:extLst>
                    <a:ext uri="{FF2B5EF4-FFF2-40B4-BE49-F238E27FC236}">
                      <a16:creationId xmlns:a16="http://schemas.microsoft.com/office/drawing/2014/main" xmlns="" id="{275BE75C-9BA9-48F4-86A2-BB0F0F8EAE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9" y="120"/>
                  <a:ext cx="1009" cy="16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2000" b="1" dirty="0">
                      <a:cs typeface="Times New Roman" panose="02020603050405020304" pitchFamily="18" charset="0"/>
                    </a:rPr>
                    <a:t>Free intra-scheme trade</a:t>
                  </a:r>
                  <a:endParaRPr kumimoji="1" lang="en-US" altLang="en-US" sz="1200" b="1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02" name="Rectangle 62">
                  <a:extLst>
                    <a:ext uri="{FF2B5EF4-FFF2-40B4-BE49-F238E27FC236}">
                      <a16:creationId xmlns:a16="http://schemas.microsoft.com/office/drawing/2014/main" xmlns="" id="{111926F7-B63D-4241-B7F9-65E22944C3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81" y="120"/>
                  <a:ext cx="1065" cy="1695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05" name="Group 65">
                <a:extLst>
                  <a:ext uri="{FF2B5EF4-FFF2-40B4-BE49-F238E27FC236}">
                    <a16:creationId xmlns:a16="http://schemas.microsoft.com/office/drawing/2014/main" xmlns="" id="{DB44C5ED-D5A9-4171-A417-DCC1F3B70C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42" y="118"/>
                <a:ext cx="1195" cy="1697"/>
                <a:chOff x="2642" y="118"/>
                <a:chExt cx="1195" cy="1697"/>
              </a:xfrm>
            </p:grpSpPr>
            <p:sp>
              <p:nvSpPr>
                <p:cNvPr id="35866" name="Rectangle 26">
                  <a:extLst>
                    <a:ext uri="{FF2B5EF4-FFF2-40B4-BE49-F238E27FC236}">
                      <a16:creationId xmlns:a16="http://schemas.microsoft.com/office/drawing/2014/main" xmlns="" id="{715AB030-DADF-4D41-9CF3-70ABA77FAD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2" y="118"/>
                  <a:ext cx="1195" cy="169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2000" b="1" dirty="0">
                      <a:cs typeface="Times New Roman" panose="02020603050405020304" pitchFamily="18" charset="0"/>
                    </a:rPr>
                    <a:t>Common comer-cial policy </a:t>
                  </a:r>
                  <a:endParaRPr kumimoji="1" lang="en-US" altLang="en-US" sz="2000" b="1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04" name="Rectangle 64">
                  <a:extLst>
                    <a:ext uri="{FF2B5EF4-FFF2-40B4-BE49-F238E27FC236}">
                      <a16:creationId xmlns:a16="http://schemas.microsoft.com/office/drawing/2014/main" xmlns="" id="{54FA197F-A847-4AC4-B91C-CF34129735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46" y="120"/>
                  <a:ext cx="1065" cy="1695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07" name="Group 67">
                <a:extLst>
                  <a:ext uri="{FF2B5EF4-FFF2-40B4-BE49-F238E27FC236}">
                    <a16:creationId xmlns:a16="http://schemas.microsoft.com/office/drawing/2014/main" xmlns="" id="{A7060BD5-E68C-435F-AFB1-3BC11198CD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11" y="120"/>
                <a:ext cx="1065" cy="1695"/>
                <a:chOff x="3811" y="120"/>
                <a:chExt cx="1065" cy="1695"/>
              </a:xfrm>
            </p:grpSpPr>
            <p:sp>
              <p:nvSpPr>
                <p:cNvPr id="35867" name="Rectangle 27">
                  <a:extLst>
                    <a:ext uri="{FF2B5EF4-FFF2-40B4-BE49-F238E27FC236}">
                      <a16:creationId xmlns:a16="http://schemas.microsoft.com/office/drawing/2014/main" xmlns="" id="{A684D3DC-6AF0-463F-AD79-1FD02BBF8D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39" y="120"/>
                  <a:ext cx="1009" cy="16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2000" b="1" dirty="0">
                      <a:cs typeface="Times New Roman" panose="02020603050405020304" pitchFamily="18" charset="0"/>
                    </a:rPr>
                    <a:t>Free factor mobility</a:t>
                  </a:r>
                  <a:endParaRPr kumimoji="1" lang="en-US" altLang="en-US" sz="2000" b="1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06" name="Rectangle 66">
                  <a:extLst>
                    <a:ext uri="{FF2B5EF4-FFF2-40B4-BE49-F238E27FC236}">
                      <a16:creationId xmlns:a16="http://schemas.microsoft.com/office/drawing/2014/main" xmlns="" id="{A8564F15-2EBF-4799-9D6A-7B588A04F5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1" y="120"/>
                  <a:ext cx="1065" cy="1695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09" name="Group 69">
                <a:extLst>
                  <a:ext uri="{FF2B5EF4-FFF2-40B4-BE49-F238E27FC236}">
                    <a16:creationId xmlns:a16="http://schemas.microsoft.com/office/drawing/2014/main" xmlns="" id="{F34358A3-73EB-4E17-AFFF-2A71F5D604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48" y="102"/>
                <a:ext cx="1119" cy="1713"/>
                <a:chOff x="4848" y="102"/>
                <a:chExt cx="1119" cy="1713"/>
              </a:xfrm>
            </p:grpSpPr>
            <p:sp>
              <p:nvSpPr>
                <p:cNvPr id="35868" name="Rectangle 28">
                  <a:extLst>
                    <a:ext uri="{FF2B5EF4-FFF2-40B4-BE49-F238E27FC236}">
                      <a16:creationId xmlns:a16="http://schemas.microsoft.com/office/drawing/2014/main" xmlns="" id="{02A81AAF-87AC-4324-8A43-5C2633C649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48" y="102"/>
                  <a:ext cx="1119" cy="16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2000" b="1" dirty="0">
                      <a:cs typeface="Times New Roman" panose="02020603050405020304" pitchFamily="18" charset="0"/>
                    </a:rPr>
                    <a:t>Common monetary and fiscal policy</a:t>
                  </a:r>
                  <a:endParaRPr kumimoji="1" lang="en-US" altLang="en-US" sz="2000" b="1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08" name="Rectangle 68">
                  <a:extLst>
                    <a:ext uri="{FF2B5EF4-FFF2-40B4-BE49-F238E27FC236}">
                      <a16:creationId xmlns:a16="http://schemas.microsoft.com/office/drawing/2014/main" xmlns="" id="{F234E4E1-7EE9-4304-9172-526404919D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76" y="120"/>
                  <a:ext cx="1065" cy="1695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11" name="Group 71">
                <a:extLst>
                  <a:ext uri="{FF2B5EF4-FFF2-40B4-BE49-F238E27FC236}">
                    <a16:creationId xmlns:a16="http://schemas.microsoft.com/office/drawing/2014/main" xmlns="" id="{DED108B5-86FA-4592-9014-A2983B69B0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41" y="120"/>
                <a:ext cx="1065" cy="1695"/>
                <a:chOff x="5941" y="120"/>
                <a:chExt cx="1065" cy="1695"/>
              </a:xfrm>
            </p:grpSpPr>
            <p:sp>
              <p:nvSpPr>
                <p:cNvPr id="35869" name="Rectangle 29">
                  <a:extLst>
                    <a:ext uri="{FF2B5EF4-FFF2-40B4-BE49-F238E27FC236}">
                      <a16:creationId xmlns:a16="http://schemas.microsoft.com/office/drawing/2014/main" xmlns="" id="{9D09F521-69C8-44A1-8177-89F625333A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69" y="120"/>
                  <a:ext cx="1009" cy="16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2000" b="1" dirty="0">
                      <a:cs typeface="Times New Roman" panose="02020603050405020304" pitchFamily="18" charset="0"/>
                    </a:rPr>
                    <a:t>One government</a:t>
                  </a:r>
                  <a:endParaRPr kumimoji="1" lang="en-US" altLang="en-US" sz="2000" b="1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10" name="Rectangle 70">
                  <a:extLst>
                    <a:ext uri="{FF2B5EF4-FFF2-40B4-BE49-F238E27FC236}">
                      <a16:creationId xmlns:a16="http://schemas.microsoft.com/office/drawing/2014/main" xmlns="" id="{EF3B69B2-8144-4980-A3ED-32D66FC4B9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41" y="120"/>
                  <a:ext cx="1065" cy="1695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13" name="Group 73">
                <a:extLst>
                  <a:ext uri="{FF2B5EF4-FFF2-40B4-BE49-F238E27FC236}">
                    <a16:creationId xmlns:a16="http://schemas.microsoft.com/office/drawing/2014/main" xmlns="" id="{C38BF77B-1AB4-41C0-ADB3-18E0F212C8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1815"/>
                <a:ext cx="1681" cy="770"/>
                <a:chOff x="0" y="1815"/>
                <a:chExt cx="1681" cy="770"/>
              </a:xfrm>
            </p:grpSpPr>
            <p:sp>
              <p:nvSpPr>
                <p:cNvPr id="35870" name="Rectangle 30">
                  <a:extLst>
                    <a:ext uri="{FF2B5EF4-FFF2-40B4-BE49-F238E27FC236}">
                      <a16:creationId xmlns:a16="http://schemas.microsoft.com/office/drawing/2014/main" xmlns="" id="{F9226EA2-CB6A-45B2-A477-CDD70E0784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" y="1815"/>
                  <a:ext cx="1625" cy="77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bIns="0"/>
                <a:lstStyle/>
                <a:p>
                  <a:pPr algn="just"/>
                  <a:r>
                    <a:rPr kumimoji="1" lang="en-AU" altLang="en-US" sz="1600" b="1" dirty="0">
                      <a:solidFill>
                        <a:srgbClr val="FFC000"/>
                      </a:solidFill>
                      <a:cs typeface="Times New Roman" panose="02020603050405020304" pitchFamily="18" charset="0"/>
                    </a:rPr>
                    <a:t>Free trade area</a:t>
                  </a:r>
                </a:p>
                <a:p>
                  <a:pPr algn="just" eaLnBrk="0" hangingPunct="0"/>
                  <a:endParaRPr kumimoji="1" lang="en-AU" altLang="en-US" dirty="0"/>
                </a:p>
              </p:txBody>
            </p:sp>
            <p:sp>
              <p:nvSpPr>
                <p:cNvPr id="35912" name="Rectangle 72">
                  <a:extLst>
                    <a:ext uri="{FF2B5EF4-FFF2-40B4-BE49-F238E27FC236}">
                      <a16:creationId xmlns:a16="http://schemas.microsoft.com/office/drawing/2014/main" xmlns="" id="{EBA1FDC0-E1DC-4CBF-8370-47EAAB690C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1815"/>
                  <a:ext cx="1681" cy="770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15" name="Group 75">
                <a:extLst>
                  <a:ext uri="{FF2B5EF4-FFF2-40B4-BE49-F238E27FC236}">
                    <a16:creationId xmlns:a16="http://schemas.microsoft.com/office/drawing/2014/main" xmlns="" id="{C6351406-63FC-4FC4-80E6-FC0519B48B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81" y="1815"/>
                <a:ext cx="1065" cy="770"/>
                <a:chOff x="1681" y="1815"/>
                <a:chExt cx="1065" cy="770"/>
              </a:xfrm>
            </p:grpSpPr>
            <p:sp>
              <p:nvSpPr>
                <p:cNvPr id="35871" name="Rectangle 31">
                  <a:extLst>
                    <a:ext uri="{FF2B5EF4-FFF2-40B4-BE49-F238E27FC236}">
                      <a16:creationId xmlns:a16="http://schemas.microsoft.com/office/drawing/2014/main" xmlns="" id="{D6272081-F6B7-487E-8000-8CF69ACB47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9" y="1815"/>
                  <a:ext cx="1009" cy="77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US" altLang="en-US" sz="1400" dirty="0">
                      <a:cs typeface="Times New Roman" panose="02020603050405020304" pitchFamily="18" charset="0"/>
                    </a:rPr>
                    <a:t>Yes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14" name="Rectangle 74">
                  <a:extLst>
                    <a:ext uri="{FF2B5EF4-FFF2-40B4-BE49-F238E27FC236}">
                      <a16:creationId xmlns:a16="http://schemas.microsoft.com/office/drawing/2014/main" xmlns="" id="{D9723758-1DF1-4468-A7EC-0B8D284A24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81" y="1815"/>
                  <a:ext cx="1065" cy="770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17" name="Group 77">
                <a:extLst>
                  <a:ext uri="{FF2B5EF4-FFF2-40B4-BE49-F238E27FC236}">
                    <a16:creationId xmlns:a16="http://schemas.microsoft.com/office/drawing/2014/main" xmlns="" id="{852E8BDF-003E-4E48-A66F-F670C9E148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46" y="1815"/>
                <a:ext cx="1065" cy="770"/>
                <a:chOff x="2746" y="1815"/>
                <a:chExt cx="1065" cy="770"/>
              </a:xfrm>
            </p:grpSpPr>
            <p:sp>
              <p:nvSpPr>
                <p:cNvPr id="35872" name="Rectangle 32">
                  <a:extLst>
                    <a:ext uri="{FF2B5EF4-FFF2-40B4-BE49-F238E27FC236}">
                      <a16:creationId xmlns:a16="http://schemas.microsoft.com/office/drawing/2014/main" xmlns="" id="{A5623507-9158-4248-A96C-E88BC7ED71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4" y="1815"/>
                  <a:ext cx="1009" cy="77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US" altLang="en-US" sz="1400" dirty="0">
                      <a:cs typeface="Times New Roman" panose="02020603050405020304" pitchFamily="18" charset="0"/>
                    </a:rPr>
                    <a:t>No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16" name="Rectangle 76">
                  <a:extLst>
                    <a:ext uri="{FF2B5EF4-FFF2-40B4-BE49-F238E27FC236}">
                      <a16:creationId xmlns:a16="http://schemas.microsoft.com/office/drawing/2014/main" xmlns="" id="{B91CE123-7B69-4576-AF25-78E5B53AF3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46" y="1815"/>
                  <a:ext cx="1065" cy="770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19" name="Group 79">
                <a:extLst>
                  <a:ext uri="{FF2B5EF4-FFF2-40B4-BE49-F238E27FC236}">
                    <a16:creationId xmlns:a16="http://schemas.microsoft.com/office/drawing/2014/main" xmlns="" id="{4A8DFD37-C65A-4710-8B8E-3A5CE67A24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11" y="1815"/>
                <a:ext cx="1065" cy="770"/>
                <a:chOff x="3811" y="1815"/>
                <a:chExt cx="1065" cy="770"/>
              </a:xfrm>
            </p:grpSpPr>
            <p:sp>
              <p:nvSpPr>
                <p:cNvPr id="35873" name="Rectangle 33">
                  <a:extLst>
                    <a:ext uri="{FF2B5EF4-FFF2-40B4-BE49-F238E27FC236}">
                      <a16:creationId xmlns:a16="http://schemas.microsoft.com/office/drawing/2014/main" xmlns="" id="{2DB4B081-76A5-44D5-A39E-E26FAE0685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39" y="1815"/>
                  <a:ext cx="1009" cy="77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US" altLang="en-US" sz="1400" dirty="0">
                      <a:cs typeface="Times New Roman" panose="02020603050405020304" pitchFamily="18" charset="0"/>
                    </a:rPr>
                    <a:t>No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18" name="Rectangle 78">
                  <a:extLst>
                    <a:ext uri="{FF2B5EF4-FFF2-40B4-BE49-F238E27FC236}">
                      <a16:creationId xmlns:a16="http://schemas.microsoft.com/office/drawing/2014/main" xmlns="" id="{02B27D3E-A0B8-40DB-95AF-BB00EB483A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1" y="1815"/>
                  <a:ext cx="1065" cy="770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21" name="Group 81">
                <a:extLst>
                  <a:ext uri="{FF2B5EF4-FFF2-40B4-BE49-F238E27FC236}">
                    <a16:creationId xmlns:a16="http://schemas.microsoft.com/office/drawing/2014/main" xmlns="" id="{2E564022-AB75-4D31-9393-4B20080684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76" y="1815"/>
                <a:ext cx="1065" cy="770"/>
                <a:chOff x="4876" y="1815"/>
                <a:chExt cx="1065" cy="770"/>
              </a:xfrm>
            </p:grpSpPr>
            <p:sp>
              <p:nvSpPr>
                <p:cNvPr id="35874" name="Rectangle 34">
                  <a:extLst>
                    <a:ext uri="{FF2B5EF4-FFF2-40B4-BE49-F238E27FC236}">
                      <a16:creationId xmlns:a16="http://schemas.microsoft.com/office/drawing/2014/main" xmlns="" id="{2B3384CB-E83C-4453-AE47-240064CFD8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04" y="1815"/>
                  <a:ext cx="1009" cy="77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No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20" name="Rectangle 80">
                  <a:extLst>
                    <a:ext uri="{FF2B5EF4-FFF2-40B4-BE49-F238E27FC236}">
                      <a16:creationId xmlns:a16="http://schemas.microsoft.com/office/drawing/2014/main" xmlns="" id="{B7F26057-3F81-4491-91F0-16A837A7D4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76" y="1815"/>
                  <a:ext cx="1065" cy="770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23" name="Group 83">
                <a:extLst>
                  <a:ext uri="{FF2B5EF4-FFF2-40B4-BE49-F238E27FC236}">
                    <a16:creationId xmlns:a16="http://schemas.microsoft.com/office/drawing/2014/main" xmlns="" id="{AAA4DE30-7CAC-4220-8FD4-D6EAE43C27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41" y="1815"/>
                <a:ext cx="1065" cy="770"/>
                <a:chOff x="5941" y="1815"/>
                <a:chExt cx="1065" cy="770"/>
              </a:xfrm>
            </p:grpSpPr>
            <p:sp>
              <p:nvSpPr>
                <p:cNvPr id="35875" name="Rectangle 35">
                  <a:extLst>
                    <a:ext uri="{FF2B5EF4-FFF2-40B4-BE49-F238E27FC236}">
                      <a16:creationId xmlns:a16="http://schemas.microsoft.com/office/drawing/2014/main" xmlns="" id="{80A40E31-322C-470A-8D13-1D587ED756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69" y="1815"/>
                  <a:ext cx="1009" cy="77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No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22" name="Rectangle 82">
                  <a:extLst>
                    <a:ext uri="{FF2B5EF4-FFF2-40B4-BE49-F238E27FC236}">
                      <a16:creationId xmlns:a16="http://schemas.microsoft.com/office/drawing/2014/main" xmlns="" id="{4FBDFB30-5F7F-4882-A6B0-AE1CE6A55E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41" y="1815"/>
                  <a:ext cx="1065" cy="770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25" name="Group 85">
                <a:extLst>
                  <a:ext uri="{FF2B5EF4-FFF2-40B4-BE49-F238E27FC236}">
                    <a16:creationId xmlns:a16="http://schemas.microsoft.com/office/drawing/2014/main" xmlns="" id="{EA3E604A-4CF3-436C-9FDC-74AFF78100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2585"/>
                <a:ext cx="1681" cy="776"/>
                <a:chOff x="0" y="2585"/>
                <a:chExt cx="1681" cy="776"/>
              </a:xfrm>
            </p:grpSpPr>
            <p:sp>
              <p:nvSpPr>
                <p:cNvPr id="35876" name="Rectangle 36">
                  <a:extLst>
                    <a:ext uri="{FF2B5EF4-FFF2-40B4-BE49-F238E27FC236}">
                      <a16:creationId xmlns:a16="http://schemas.microsoft.com/office/drawing/2014/main" xmlns="" id="{8457B8F5-D627-4791-AE2B-84CF08F59B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" y="2585"/>
                  <a:ext cx="1625" cy="7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600" b="1" dirty="0">
                      <a:solidFill>
                        <a:srgbClr val="FFC000"/>
                      </a:solidFill>
                      <a:cs typeface="Times New Roman" panose="02020603050405020304" pitchFamily="18" charset="0"/>
                    </a:rPr>
                    <a:t>Customs</a:t>
                  </a:r>
                  <a:r>
                    <a:rPr kumimoji="1" lang="en-AU" altLang="en-US" sz="2400" b="1" dirty="0">
                      <a:solidFill>
                        <a:srgbClr val="FFC000"/>
                      </a:solidFill>
                      <a:cs typeface="Times New Roman" panose="02020603050405020304" pitchFamily="18" charset="0"/>
                    </a:rPr>
                    <a:t> </a:t>
                  </a:r>
                  <a:r>
                    <a:rPr kumimoji="1" lang="en-AU" altLang="en-US" sz="1600" b="1" dirty="0">
                      <a:solidFill>
                        <a:srgbClr val="FFC000"/>
                      </a:solidFill>
                      <a:cs typeface="Times New Roman" panose="02020603050405020304" pitchFamily="18" charset="0"/>
                    </a:rPr>
                    <a:t>union</a:t>
                  </a:r>
                  <a:endParaRPr kumimoji="1" lang="en-US" altLang="en-US" sz="1600" b="1" dirty="0">
                    <a:solidFill>
                      <a:srgbClr val="FFC000"/>
                    </a:solidFill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24" name="Rectangle 84">
                  <a:extLst>
                    <a:ext uri="{FF2B5EF4-FFF2-40B4-BE49-F238E27FC236}">
                      <a16:creationId xmlns:a16="http://schemas.microsoft.com/office/drawing/2014/main" xmlns="" id="{31188083-CEA0-4129-B253-5C877C93B0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2585"/>
                  <a:ext cx="1681" cy="776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27" name="Group 87">
                <a:extLst>
                  <a:ext uri="{FF2B5EF4-FFF2-40B4-BE49-F238E27FC236}">
                    <a16:creationId xmlns:a16="http://schemas.microsoft.com/office/drawing/2014/main" xmlns="" id="{F74FE48C-36A9-4094-BD05-8DEC64AF44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81" y="2585"/>
                <a:ext cx="1065" cy="776"/>
                <a:chOff x="1681" y="2585"/>
                <a:chExt cx="1065" cy="776"/>
              </a:xfrm>
            </p:grpSpPr>
            <p:sp>
              <p:nvSpPr>
                <p:cNvPr id="35877" name="Rectangle 37">
                  <a:extLst>
                    <a:ext uri="{FF2B5EF4-FFF2-40B4-BE49-F238E27FC236}">
                      <a16:creationId xmlns:a16="http://schemas.microsoft.com/office/drawing/2014/main" xmlns="" id="{C323CB4B-7A36-456A-9772-CB1B332873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9" y="2585"/>
                  <a:ext cx="1009" cy="7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Yes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26" name="Rectangle 86">
                  <a:extLst>
                    <a:ext uri="{FF2B5EF4-FFF2-40B4-BE49-F238E27FC236}">
                      <a16:creationId xmlns:a16="http://schemas.microsoft.com/office/drawing/2014/main" xmlns="" id="{93695F3E-0554-4CF5-A0C1-FF32F80070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81" y="2585"/>
                  <a:ext cx="1065" cy="776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29" name="Group 89">
                <a:extLst>
                  <a:ext uri="{FF2B5EF4-FFF2-40B4-BE49-F238E27FC236}">
                    <a16:creationId xmlns:a16="http://schemas.microsoft.com/office/drawing/2014/main" xmlns="" id="{1F607470-F62F-4A6B-9295-328CC2C32A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46" y="2585"/>
                <a:ext cx="1065" cy="776"/>
                <a:chOff x="2746" y="2585"/>
                <a:chExt cx="1065" cy="776"/>
              </a:xfrm>
            </p:grpSpPr>
            <p:sp>
              <p:nvSpPr>
                <p:cNvPr id="35878" name="Rectangle 38">
                  <a:extLst>
                    <a:ext uri="{FF2B5EF4-FFF2-40B4-BE49-F238E27FC236}">
                      <a16:creationId xmlns:a16="http://schemas.microsoft.com/office/drawing/2014/main" xmlns="" id="{63478C25-6D64-4C0F-8AA5-CC21187BC3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4" y="2585"/>
                  <a:ext cx="1009" cy="7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Yes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28" name="Rectangle 88">
                  <a:extLst>
                    <a:ext uri="{FF2B5EF4-FFF2-40B4-BE49-F238E27FC236}">
                      <a16:creationId xmlns:a16="http://schemas.microsoft.com/office/drawing/2014/main" xmlns="" id="{AA517E7F-9058-4913-A0D5-27EAAAA64B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46" y="2585"/>
                  <a:ext cx="1065" cy="776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31" name="Group 91">
                <a:extLst>
                  <a:ext uri="{FF2B5EF4-FFF2-40B4-BE49-F238E27FC236}">
                    <a16:creationId xmlns:a16="http://schemas.microsoft.com/office/drawing/2014/main" xmlns="" id="{48A750A3-01CE-4204-8F9A-F2BE11431F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11" y="2585"/>
                <a:ext cx="1065" cy="776"/>
                <a:chOff x="3811" y="2585"/>
                <a:chExt cx="1065" cy="776"/>
              </a:xfrm>
            </p:grpSpPr>
            <p:sp>
              <p:nvSpPr>
                <p:cNvPr id="35879" name="Rectangle 39">
                  <a:extLst>
                    <a:ext uri="{FF2B5EF4-FFF2-40B4-BE49-F238E27FC236}">
                      <a16:creationId xmlns:a16="http://schemas.microsoft.com/office/drawing/2014/main" xmlns="" id="{9A4AEE29-115A-4812-AB15-D62A16FECC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39" y="2585"/>
                  <a:ext cx="1009" cy="7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US" altLang="en-US" sz="1400" dirty="0">
                      <a:cs typeface="Times New Roman" panose="02020603050405020304" pitchFamily="18" charset="0"/>
                    </a:rPr>
                    <a:t>No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30" name="Rectangle 90">
                  <a:extLst>
                    <a:ext uri="{FF2B5EF4-FFF2-40B4-BE49-F238E27FC236}">
                      <a16:creationId xmlns:a16="http://schemas.microsoft.com/office/drawing/2014/main" xmlns="" id="{73102764-D1F3-4A73-AB02-823834A455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1" y="2585"/>
                  <a:ext cx="1065" cy="776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33" name="Group 93">
                <a:extLst>
                  <a:ext uri="{FF2B5EF4-FFF2-40B4-BE49-F238E27FC236}">
                    <a16:creationId xmlns:a16="http://schemas.microsoft.com/office/drawing/2014/main" xmlns="" id="{D674D11B-6906-44E4-8834-04C753878D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76" y="2585"/>
                <a:ext cx="1065" cy="776"/>
                <a:chOff x="4876" y="2585"/>
                <a:chExt cx="1065" cy="776"/>
              </a:xfrm>
            </p:grpSpPr>
            <p:sp>
              <p:nvSpPr>
                <p:cNvPr id="35880" name="Rectangle 40">
                  <a:extLst>
                    <a:ext uri="{FF2B5EF4-FFF2-40B4-BE49-F238E27FC236}">
                      <a16:creationId xmlns:a16="http://schemas.microsoft.com/office/drawing/2014/main" xmlns="" id="{36E2B399-C382-4582-B274-D260E955C7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04" y="2585"/>
                  <a:ext cx="1009" cy="7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US" altLang="en-US" sz="1400" dirty="0">
                      <a:cs typeface="Times New Roman" panose="02020603050405020304" pitchFamily="18" charset="0"/>
                    </a:rPr>
                    <a:t>No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32" name="Rectangle 92">
                  <a:extLst>
                    <a:ext uri="{FF2B5EF4-FFF2-40B4-BE49-F238E27FC236}">
                      <a16:creationId xmlns:a16="http://schemas.microsoft.com/office/drawing/2014/main" xmlns="" id="{FA19C785-5DA4-46F1-A0E6-750AE1E294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76" y="2585"/>
                  <a:ext cx="1065" cy="776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35" name="Group 95">
                <a:extLst>
                  <a:ext uri="{FF2B5EF4-FFF2-40B4-BE49-F238E27FC236}">
                    <a16:creationId xmlns:a16="http://schemas.microsoft.com/office/drawing/2014/main" xmlns="" id="{BA3A1844-C79D-41F5-96C9-78EF0B7A3B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41" y="2585"/>
                <a:ext cx="1065" cy="776"/>
                <a:chOff x="5941" y="2585"/>
                <a:chExt cx="1065" cy="776"/>
              </a:xfrm>
            </p:grpSpPr>
            <p:sp>
              <p:nvSpPr>
                <p:cNvPr id="35881" name="Rectangle 41">
                  <a:extLst>
                    <a:ext uri="{FF2B5EF4-FFF2-40B4-BE49-F238E27FC236}">
                      <a16:creationId xmlns:a16="http://schemas.microsoft.com/office/drawing/2014/main" xmlns="" id="{5DCB74D4-9AD9-42C4-BC51-66797F1E7F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69" y="2585"/>
                  <a:ext cx="1009" cy="7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US" altLang="en-US" sz="1400" dirty="0">
                      <a:cs typeface="Times New Roman" panose="02020603050405020304" pitchFamily="18" charset="0"/>
                    </a:rPr>
                    <a:t>No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34" name="Rectangle 94">
                  <a:extLst>
                    <a:ext uri="{FF2B5EF4-FFF2-40B4-BE49-F238E27FC236}">
                      <a16:creationId xmlns:a16="http://schemas.microsoft.com/office/drawing/2014/main" xmlns="" id="{F23B661F-DE1D-43E4-B8A4-E15B4AE4BF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41" y="2585"/>
                  <a:ext cx="1065" cy="776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37" name="Group 97">
                <a:extLst>
                  <a:ext uri="{FF2B5EF4-FFF2-40B4-BE49-F238E27FC236}">
                    <a16:creationId xmlns:a16="http://schemas.microsoft.com/office/drawing/2014/main" xmlns="" id="{A5A0D239-1E2D-4848-A739-B462ED7D5D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3361"/>
                <a:ext cx="1681" cy="875"/>
                <a:chOff x="0" y="3361"/>
                <a:chExt cx="1681" cy="875"/>
              </a:xfrm>
            </p:grpSpPr>
            <p:sp>
              <p:nvSpPr>
                <p:cNvPr id="35882" name="Rectangle 42">
                  <a:extLst>
                    <a:ext uri="{FF2B5EF4-FFF2-40B4-BE49-F238E27FC236}">
                      <a16:creationId xmlns:a16="http://schemas.microsoft.com/office/drawing/2014/main" xmlns="" id="{F7C0B53A-D893-4CD0-BC81-419A70CD37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" y="3361"/>
                  <a:ext cx="1625" cy="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600" b="1" dirty="0">
                      <a:solidFill>
                        <a:srgbClr val="FFC000"/>
                      </a:solidFill>
                      <a:cs typeface="Times New Roman" panose="02020603050405020304" pitchFamily="18" charset="0"/>
                    </a:rPr>
                    <a:t>Common market</a:t>
                  </a:r>
                  <a:endParaRPr kumimoji="1" lang="en-US" altLang="en-US" sz="1600" b="1" dirty="0">
                    <a:solidFill>
                      <a:srgbClr val="FFC000"/>
                    </a:solidFill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36" name="Rectangle 96">
                  <a:extLst>
                    <a:ext uri="{FF2B5EF4-FFF2-40B4-BE49-F238E27FC236}">
                      <a16:creationId xmlns:a16="http://schemas.microsoft.com/office/drawing/2014/main" xmlns="" id="{07071874-E5B4-47F6-A4F9-51322CCD47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3361"/>
                  <a:ext cx="1681" cy="875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39" name="Group 99">
                <a:extLst>
                  <a:ext uri="{FF2B5EF4-FFF2-40B4-BE49-F238E27FC236}">
                    <a16:creationId xmlns:a16="http://schemas.microsoft.com/office/drawing/2014/main" xmlns="" id="{4994A03D-BE43-4F27-81B9-464AE1A0E86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81" y="3361"/>
                <a:ext cx="1065" cy="875"/>
                <a:chOff x="1681" y="3361"/>
                <a:chExt cx="1065" cy="875"/>
              </a:xfrm>
            </p:grpSpPr>
            <p:sp>
              <p:nvSpPr>
                <p:cNvPr id="35883" name="Rectangle 43">
                  <a:extLst>
                    <a:ext uri="{FF2B5EF4-FFF2-40B4-BE49-F238E27FC236}">
                      <a16:creationId xmlns:a16="http://schemas.microsoft.com/office/drawing/2014/main" xmlns="" id="{0B782DB1-756D-444B-8969-84C694FB19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9" y="3361"/>
                  <a:ext cx="1009" cy="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Yes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38" name="Rectangle 98">
                  <a:extLst>
                    <a:ext uri="{FF2B5EF4-FFF2-40B4-BE49-F238E27FC236}">
                      <a16:creationId xmlns:a16="http://schemas.microsoft.com/office/drawing/2014/main" xmlns="" id="{E80F2BAE-F3ED-4D9D-BA3F-6DE6495C95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81" y="3361"/>
                  <a:ext cx="1065" cy="875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41" name="Group 101">
                <a:extLst>
                  <a:ext uri="{FF2B5EF4-FFF2-40B4-BE49-F238E27FC236}">
                    <a16:creationId xmlns:a16="http://schemas.microsoft.com/office/drawing/2014/main" xmlns="" id="{A77325FD-6929-4C9A-A080-43A01F2987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46" y="3361"/>
                <a:ext cx="1065" cy="875"/>
                <a:chOff x="2746" y="3361"/>
                <a:chExt cx="1065" cy="875"/>
              </a:xfrm>
            </p:grpSpPr>
            <p:sp>
              <p:nvSpPr>
                <p:cNvPr id="35884" name="Rectangle 44">
                  <a:extLst>
                    <a:ext uri="{FF2B5EF4-FFF2-40B4-BE49-F238E27FC236}">
                      <a16:creationId xmlns:a16="http://schemas.microsoft.com/office/drawing/2014/main" xmlns="" id="{0E62E38F-26FF-41CE-B044-0BE5C0A6FC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4" y="3361"/>
                  <a:ext cx="1009" cy="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Yes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40" name="Rectangle 100">
                  <a:extLst>
                    <a:ext uri="{FF2B5EF4-FFF2-40B4-BE49-F238E27FC236}">
                      <a16:creationId xmlns:a16="http://schemas.microsoft.com/office/drawing/2014/main" xmlns="" id="{53ECA0BF-2C02-4EB8-928E-4A93E89D71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46" y="3361"/>
                  <a:ext cx="1065" cy="875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43" name="Group 103">
                <a:extLst>
                  <a:ext uri="{FF2B5EF4-FFF2-40B4-BE49-F238E27FC236}">
                    <a16:creationId xmlns:a16="http://schemas.microsoft.com/office/drawing/2014/main" xmlns="" id="{9DE3428C-58EB-443E-91DC-75D652FCBA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11" y="3361"/>
                <a:ext cx="1065" cy="875"/>
                <a:chOff x="3811" y="3361"/>
                <a:chExt cx="1065" cy="875"/>
              </a:xfrm>
            </p:grpSpPr>
            <p:sp>
              <p:nvSpPr>
                <p:cNvPr id="35885" name="Rectangle 45">
                  <a:extLst>
                    <a:ext uri="{FF2B5EF4-FFF2-40B4-BE49-F238E27FC236}">
                      <a16:creationId xmlns:a16="http://schemas.microsoft.com/office/drawing/2014/main" xmlns="" id="{A96430B3-3435-47E7-B3C2-492DEF857F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39" y="3361"/>
                  <a:ext cx="1009" cy="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Yes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42" name="Rectangle 102">
                  <a:extLst>
                    <a:ext uri="{FF2B5EF4-FFF2-40B4-BE49-F238E27FC236}">
                      <a16:creationId xmlns:a16="http://schemas.microsoft.com/office/drawing/2014/main" xmlns="" id="{AE0EE9F9-4184-4B7A-93A1-7A7554BE46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1" y="3361"/>
                  <a:ext cx="1065" cy="875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45" name="Group 105">
                <a:extLst>
                  <a:ext uri="{FF2B5EF4-FFF2-40B4-BE49-F238E27FC236}">
                    <a16:creationId xmlns:a16="http://schemas.microsoft.com/office/drawing/2014/main" xmlns="" id="{6F930972-8F28-4E3F-AFEF-5A4EC32D0B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76" y="3361"/>
                <a:ext cx="1065" cy="875"/>
                <a:chOff x="4876" y="3361"/>
                <a:chExt cx="1065" cy="875"/>
              </a:xfrm>
            </p:grpSpPr>
            <p:sp>
              <p:nvSpPr>
                <p:cNvPr id="35886" name="Rectangle 46">
                  <a:extLst>
                    <a:ext uri="{FF2B5EF4-FFF2-40B4-BE49-F238E27FC236}">
                      <a16:creationId xmlns:a16="http://schemas.microsoft.com/office/drawing/2014/main" xmlns="" id="{73D7AEAF-71AD-46E0-9D15-072A448C57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04" y="3361"/>
                  <a:ext cx="1009" cy="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No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44" name="Rectangle 104">
                  <a:extLst>
                    <a:ext uri="{FF2B5EF4-FFF2-40B4-BE49-F238E27FC236}">
                      <a16:creationId xmlns:a16="http://schemas.microsoft.com/office/drawing/2014/main" xmlns="" id="{4D29C4F2-C1B4-413C-8471-57E3D5EB97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76" y="3361"/>
                  <a:ext cx="1065" cy="875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47" name="Group 107">
                <a:extLst>
                  <a:ext uri="{FF2B5EF4-FFF2-40B4-BE49-F238E27FC236}">
                    <a16:creationId xmlns:a16="http://schemas.microsoft.com/office/drawing/2014/main" xmlns="" id="{BBA3C570-ECAD-4F90-8D6A-F6D1C0C10C3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41" y="3361"/>
                <a:ext cx="1065" cy="875"/>
                <a:chOff x="5941" y="3361"/>
                <a:chExt cx="1065" cy="875"/>
              </a:xfrm>
            </p:grpSpPr>
            <p:sp>
              <p:nvSpPr>
                <p:cNvPr id="35887" name="Rectangle 47">
                  <a:extLst>
                    <a:ext uri="{FF2B5EF4-FFF2-40B4-BE49-F238E27FC236}">
                      <a16:creationId xmlns:a16="http://schemas.microsoft.com/office/drawing/2014/main" xmlns="" id="{42F52E02-D171-4D09-A047-D2A9F1943E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69" y="3361"/>
                  <a:ext cx="1009" cy="8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No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46" name="Rectangle 106">
                  <a:extLst>
                    <a:ext uri="{FF2B5EF4-FFF2-40B4-BE49-F238E27FC236}">
                      <a16:creationId xmlns:a16="http://schemas.microsoft.com/office/drawing/2014/main" xmlns="" id="{1284ACEB-4C62-4776-9B00-848165A75E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41" y="3361"/>
                  <a:ext cx="1065" cy="875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49" name="Group 109">
                <a:extLst>
                  <a:ext uri="{FF2B5EF4-FFF2-40B4-BE49-F238E27FC236}">
                    <a16:creationId xmlns:a16="http://schemas.microsoft.com/office/drawing/2014/main" xmlns="" id="{193914D3-A8E5-47C2-9C20-E594F0427D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4236"/>
                <a:ext cx="1681" cy="832"/>
                <a:chOff x="0" y="4236"/>
                <a:chExt cx="1681" cy="832"/>
              </a:xfrm>
            </p:grpSpPr>
            <p:sp>
              <p:nvSpPr>
                <p:cNvPr id="35888" name="Rectangle 48">
                  <a:extLst>
                    <a:ext uri="{FF2B5EF4-FFF2-40B4-BE49-F238E27FC236}">
                      <a16:creationId xmlns:a16="http://schemas.microsoft.com/office/drawing/2014/main" xmlns="" id="{7FF13685-A437-4DE8-AD41-92661FFE02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" y="4236"/>
                  <a:ext cx="1625" cy="8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600" b="1" dirty="0">
                      <a:solidFill>
                        <a:srgbClr val="FFC000"/>
                      </a:solidFill>
                      <a:cs typeface="Times New Roman" panose="02020603050405020304" pitchFamily="18" charset="0"/>
                    </a:rPr>
                    <a:t>Economic union</a:t>
                  </a:r>
                  <a:endParaRPr kumimoji="1" lang="en-US" altLang="en-US" sz="1600" b="1" dirty="0">
                    <a:solidFill>
                      <a:srgbClr val="FFC000"/>
                    </a:solidFill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48" name="Rectangle 108">
                  <a:extLst>
                    <a:ext uri="{FF2B5EF4-FFF2-40B4-BE49-F238E27FC236}">
                      <a16:creationId xmlns:a16="http://schemas.microsoft.com/office/drawing/2014/main" xmlns="" id="{2CDBF112-AD77-40EB-9A65-A380D997E4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4236"/>
                  <a:ext cx="1681" cy="832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51" name="Group 111">
                <a:extLst>
                  <a:ext uri="{FF2B5EF4-FFF2-40B4-BE49-F238E27FC236}">
                    <a16:creationId xmlns:a16="http://schemas.microsoft.com/office/drawing/2014/main" xmlns="" id="{D1F82D09-EEED-446F-BFD8-4A55C68E1C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81" y="4236"/>
                <a:ext cx="1065" cy="832"/>
                <a:chOff x="1681" y="4236"/>
                <a:chExt cx="1065" cy="832"/>
              </a:xfrm>
            </p:grpSpPr>
            <p:sp>
              <p:nvSpPr>
                <p:cNvPr id="35889" name="Rectangle 49">
                  <a:extLst>
                    <a:ext uri="{FF2B5EF4-FFF2-40B4-BE49-F238E27FC236}">
                      <a16:creationId xmlns:a16="http://schemas.microsoft.com/office/drawing/2014/main" xmlns="" id="{57F89B8A-7DA9-4E9B-9DEF-C52B93DB9A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9" y="4236"/>
                  <a:ext cx="1009" cy="8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Yes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50" name="Rectangle 110">
                  <a:extLst>
                    <a:ext uri="{FF2B5EF4-FFF2-40B4-BE49-F238E27FC236}">
                      <a16:creationId xmlns:a16="http://schemas.microsoft.com/office/drawing/2014/main" xmlns="" id="{827AEC43-1D76-4C84-887E-347DB6B2DF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81" y="4236"/>
                  <a:ext cx="1065" cy="832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53" name="Group 113">
                <a:extLst>
                  <a:ext uri="{FF2B5EF4-FFF2-40B4-BE49-F238E27FC236}">
                    <a16:creationId xmlns:a16="http://schemas.microsoft.com/office/drawing/2014/main" xmlns="" id="{E00CB284-3A12-4FD6-B87E-7A586323B8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46" y="4236"/>
                <a:ext cx="1065" cy="832"/>
                <a:chOff x="2746" y="4236"/>
                <a:chExt cx="1065" cy="832"/>
              </a:xfrm>
            </p:grpSpPr>
            <p:sp>
              <p:nvSpPr>
                <p:cNvPr id="35890" name="Rectangle 50">
                  <a:extLst>
                    <a:ext uri="{FF2B5EF4-FFF2-40B4-BE49-F238E27FC236}">
                      <a16:creationId xmlns:a16="http://schemas.microsoft.com/office/drawing/2014/main" xmlns="" id="{4D3939C9-5553-4B81-8C5E-73306AC066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4" y="4236"/>
                  <a:ext cx="1009" cy="8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Yes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52" name="Rectangle 112">
                  <a:extLst>
                    <a:ext uri="{FF2B5EF4-FFF2-40B4-BE49-F238E27FC236}">
                      <a16:creationId xmlns:a16="http://schemas.microsoft.com/office/drawing/2014/main" xmlns="" id="{157F53E1-DD0E-4360-9FA4-D66296641C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46" y="4236"/>
                  <a:ext cx="1065" cy="832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55" name="Group 115">
                <a:extLst>
                  <a:ext uri="{FF2B5EF4-FFF2-40B4-BE49-F238E27FC236}">
                    <a16:creationId xmlns:a16="http://schemas.microsoft.com/office/drawing/2014/main" xmlns="" id="{B54D7326-6D02-445E-9E34-2F31C0CBB9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11" y="4236"/>
                <a:ext cx="1065" cy="832"/>
                <a:chOff x="3811" y="4236"/>
                <a:chExt cx="1065" cy="832"/>
              </a:xfrm>
            </p:grpSpPr>
            <p:sp>
              <p:nvSpPr>
                <p:cNvPr id="35891" name="Rectangle 51">
                  <a:extLst>
                    <a:ext uri="{FF2B5EF4-FFF2-40B4-BE49-F238E27FC236}">
                      <a16:creationId xmlns:a16="http://schemas.microsoft.com/office/drawing/2014/main" xmlns="" id="{0A1E4D49-B2F4-419C-B97B-35C7012EFE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39" y="4236"/>
                  <a:ext cx="1009" cy="8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Yes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54" name="Rectangle 114">
                  <a:extLst>
                    <a:ext uri="{FF2B5EF4-FFF2-40B4-BE49-F238E27FC236}">
                      <a16:creationId xmlns:a16="http://schemas.microsoft.com/office/drawing/2014/main" xmlns="" id="{9D60F7EB-7C15-4E5D-A3AF-39D08924AC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1" y="4236"/>
                  <a:ext cx="1065" cy="832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57" name="Group 117">
                <a:extLst>
                  <a:ext uri="{FF2B5EF4-FFF2-40B4-BE49-F238E27FC236}">
                    <a16:creationId xmlns:a16="http://schemas.microsoft.com/office/drawing/2014/main" xmlns="" id="{5EEAA85F-B196-4C97-B50C-3939AC3728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76" y="4236"/>
                <a:ext cx="1065" cy="832"/>
                <a:chOff x="4876" y="4236"/>
                <a:chExt cx="1065" cy="832"/>
              </a:xfrm>
            </p:grpSpPr>
            <p:sp>
              <p:nvSpPr>
                <p:cNvPr id="35892" name="Rectangle 52">
                  <a:extLst>
                    <a:ext uri="{FF2B5EF4-FFF2-40B4-BE49-F238E27FC236}">
                      <a16:creationId xmlns:a16="http://schemas.microsoft.com/office/drawing/2014/main" xmlns="" id="{E6357563-E5A6-48C2-8CA1-B5BF7D5BDA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04" y="4236"/>
                  <a:ext cx="1009" cy="8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Yes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56" name="Rectangle 116">
                  <a:extLst>
                    <a:ext uri="{FF2B5EF4-FFF2-40B4-BE49-F238E27FC236}">
                      <a16:creationId xmlns:a16="http://schemas.microsoft.com/office/drawing/2014/main" xmlns="" id="{26E1576A-A042-4D2E-B9EA-BB73E168D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76" y="4236"/>
                  <a:ext cx="1065" cy="832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59" name="Group 119">
                <a:extLst>
                  <a:ext uri="{FF2B5EF4-FFF2-40B4-BE49-F238E27FC236}">
                    <a16:creationId xmlns:a16="http://schemas.microsoft.com/office/drawing/2014/main" xmlns="" id="{3098019E-7A86-4ED5-9A52-601BCC2C3E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41" y="4236"/>
                <a:ext cx="1065" cy="832"/>
                <a:chOff x="5941" y="4236"/>
                <a:chExt cx="1065" cy="832"/>
              </a:xfrm>
            </p:grpSpPr>
            <p:sp>
              <p:nvSpPr>
                <p:cNvPr id="35893" name="Rectangle 53">
                  <a:extLst>
                    <a:ext uri="{FF2B5EF4-FFF2-40B4-BE49-F238E27FC236}">
                      <a16:creationId xmlns:a16="http://schemas.microsoft.com/office/drawing/2014/main" xmlns="" id="{0C298483-CDD4-4D07-9CD0-2C6536B2E8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69" y="4236"/>
                  <a:ext cx="1009" cy="8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No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58" name="Rectangle 118">
                  <a:extLst>
                    <a:ext uri="{FF2B5EF4-FFF2-40B4-BE49-F238E27FC236}">
                      <a16:creationId xmlns:a16="http://schemas.microsoft.com/office/drawing/2014/main" xmlns="" id="{5447841F-6AC8-4EA9-B807-F3C6EEFB9A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41" y="4236"/>
                  <a:ext cx="1065" cy="832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61" name="Group 121">
                <a:extLst>
                  <a:ext uri="{FF2B5EF4-FFF2-40B4-BE49-F238E27FC236}">
                    <a16:creationId xmlns:a16="http://schemas.microsoft.com/office/drawing/2014/main" xmlns="" id="{12F2ED4A-A525-4F5C-8FD4-AB423B2607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5068"/>
                <a:ext cx="1681" cy="2084"/>
                <a:chOff x="0" y="5068"/>
                <a:chExt cx="1681" cy="2084"/>
              </a:xfrm>
            </p:grpSpPr>
            <p:sp>
              <p:nvSpPr>
                <p:cNvPr id="35894" name="Rectangle 54">
                  <a:extLst>
                    <a:ext uri="{FF2B5EF4-FFF2-40B4-BE49-F238E27FC236}">
                      <a16:creationId xmlns:a16="http://schemas.microsoft.com/office/drawing/2014/main" xmlns="" id="{DE3C2B03-3A76-4D68-A91D-A5C380192D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" y="5068"/>
                  <a:ext cx="1625" cy="20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600" b="1" dirty="0">
                      <a:solidFill>
                        <a:srgbClr val="FFC000"/>
                      </a:solidFill>
                      <a:cs typeface="Times New Roman" panose="02020603050405020304" pitchFamily="18" charset="0"/>
                    </a:rPr>
                    <a:t>Complete economic &amp; political integration</a:t>
                  </a:r>
                  <a:endParaRPr kumimoji="1" lang="en-US" altLang="en-US" sz="1600" b="1" dirty="0">
                    <a:solidFill>
                      <a:srgbClr val="FFC000"/>
                    </a:solidFill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60" name="Rectangle 120">
                  <a:extLst>
                    <a:ext uri="{FF2B5EF4-FFF2-40B4-BE49-F238E27FC236}">
                      <a16:creationId xmlns:a16="http://schemas.microsoft.com/office/drawing/2014/main" xmlns="" id="{5CE358DF-6480-4A23-B55F-7CC011DA7D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5068"/>
                  <a:ext cx="1681" cy="2084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63" name="Group 123">
                <a:extLst>
                  <a:ext uri="{FF2B5EF4-FFF2-40B4-BE49-F238E27FC236}">
                    <a16:creationId xmlns:a16="http://schemas.microsoft.com/office/drawing/2014/main" xmlns="" id="{B4E350A1-30DE-46F3-AA14-D05B3EC348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81" y="5068"/>
                <a:ext cx="1065" cy="2084"/>
                <a:chOff x="1681" y="5068"/>
                <a:chExt cx="1065" cy="2084"/>
              </a:xfrm>
            </p:grpSpPr>
            <p:sp>
              <p:nvSpPr>
                <p:cNvPr id="35895" name="Rectangle 55">
                  <a:extLst>
                    <a:ext uri="{FF2B5EF4-FFF2-40B4-BE49-F238E27FC236}">
                      <a16:creationId xmlns:a16="http://schemas.microsoft.com/office/drawing/2014/main" xmlns="" id="{3FDC5581-CD7A-4975-A13A-7675900585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9" y="5068"/>
                  <a:ext cx="1009" cy="20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Yes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62" name="Rectangle 122">
                  <a:extLst>
                    <a:ext uri="{FF2B5EF4-FFF2-40B4-BE49-F238E27FC236}">
                      <a16:creationId xmlns:a16="http://schemas.microsoft.com/office/drawing/2014/main" xmlns="" id="{74DCEEA4-CF3B-4660-A049-275C0835D7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81" y="5068"/>
                  <a:ext cx="1065" cy="2084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65" name="Group 125">
                <a:extLst>
                  <a:ext uri="{FF2B5EF4-FFF2-40B4-BE49-F238E27FC236}">
                    <a16:creationId xmlns:a16="http://schemas.microsoft.com/office/drawing/2014/main" xmlns="" id="{26D3AE5A-8267-4254-AA95-A61495EA0B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46" y="5068"/>
                <a:ext cx="1065" cy="2084"/>
                <a:chOff x="2746" y="5068"/>
                <a:chExt cx="1065" cy="2084"/>
              </a:xfrm>
            </p:grpSpPr>
            <p:sp>
              <p:nvSpPr>
                <p:cNvPr id="35896" name="Rectangle 56">
                  <a:extLst>
                    <a:ext uri="{FF2B5EF4-FFF2-40B4-BE49-F238E27FC236}">
                      <a16:creationId xmlns:a16="http://schemas.microsoft.com/office/drawing/2014/main" xmlns="" id="{B2A09869-67FC-40C3-807F-106CEBF002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4" y="5068"/>
                  <a:ext cx="1009" cy="20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Yes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64" name="Rectangle 124">
                  <a:extLst>
                    <a:ext uri="{FF2B5EF4-FFF2-40B4-BE49-F238E27FC236}">
                      <a16:creationId xmlns:a16="http://schemas.microsoft.com/office/drawing/2014/main" xmlns="" id="{29D3F449-67B9-4F4C-B1E2-B2BA89D34A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46" y="5068"/>
                  <a:ext cx="1065" cy="2084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67" name="Group 127">
                <a:extLst>
                  <a:ext uri="{FF2B5EF4-FFF2-40B4-BE49-F238E27FC236}">
                    <a16:creationId xmlns:a16="http://schemas.microsoft.com/office/drawing/2014/main" xmlns="" id="{F2B999B4-2BE3-46CC-AFA3-71EF587276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11" y="5068"/>
                <a:ext cx="1065" cy="2084"/>
                <a:chOff x="3811" y="5068"/>
                <a:chExt cx="1065" cy="2084"/>
              </a:xfrm>
            </p:grpSpPr>
            <p:sp>
              <p:nvSpPr>
                <p:cNvPr id="35897" name="Rectangle 57">
                  <a:extLst>
                    <a:ext uri="{FF2B5EF4-FFF2-40B4-BE49-F238E27FC236}">
                      <a16:creationId xmlns:a16="http://schemas.microsoft.com/office/drawing/2014/main" xmlns="" id="{C6812AC9-3E0B-44D2-AE8B-BDF7BCD059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39" y="5068"/>
                  <a:ext cx="1009" cy="20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Yes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66" name="Rectangle 126">
                  <a:extLst>
                    <a:ext uri="{FF2B5EF4-FFF2-40B4-BE49-F238E27FC236}">
                      <a16:creationId xmlns:a16="http://schemas.microsoft.com/office/drawing/2014/main" xmlns="" id="{872F28C7-F2D1-4639-8BBE-1F01D953C2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1" y="5068"/>
                  <a:ext cx="1065" cy="2084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69" name="Group 129">
                <a:extLst>
                  <a:ext uri="{FF2B5EF4-FFF2-40B4-BE49-F238E27FC236}">
                    <a16:creationId xmlns:a16="http://schemas.microsoft.com/office/drawing/2014/main" xmlns="" id="{AD6B5C1A-88B6-4C91-989C-3CD228AFEF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76" y="5068"/>
                <a:ext cx="1065" cy="2084"/>
                <a:chOff x="4876" y="5068"/>
                <a:chExt cx="1065" cy="2084"/>
              </a:xfrm>
            </p:grpSpPr>
            <p:sp>
              <p:nvSpPr>
                <p:cNvPr id="35898" name="Rectangle 58">
                  <a:extLst>
                    <a:ext uri="{FF2B5EF4-FFF2-40B4-BE49-F238E27FC236}">
                      <a16:creationId xmlns:a16="http://schemas.microsoft.com/office/drawing/2014/main" xmlns="" id="{5FC8B732-6285-4E6D-8F29-1698D95441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04" y="5068"/>
                  <a:ext cx="1009" cy="20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Yes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68" name="Rectangle 128">
                  <a:extLst>
                    <a:ext uri="{FF2B5EF4-FFF2-40B4-BE49-F238E27FC236}">
                      <a16:creationId xmlns:a16="http://schemas.microsoft.com/office/drawing/2014/main" xmlns="" id="{2E4355FD-348B-475D-8CCE-342005D5BF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76" y="5068"/>
                  <a:ext cx="1065" cy="2084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971" name="Group 131">
                <a:extLst>
                  <a:ext uri="{FF2B5EF4-FFF2-40B4-BE49-F238E27FC236}">
                    <a16:creationId xmlns:a16="http://schemas.microsoft.com/office/drawing/2014/main" xmlns="" id="{3F376050-A7E7-4403-93A8-255E27563D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41" y="5068"/>
                <a:ext cx="1065" cy="2084"/>
                <a:chOff x="5941" y="5068"/>
                <a:chExt cx="1065" cy="2084"/>
              </a:xfrm>
            </p:grpSpPr>
            <p:sp>
              <p:nvSpPr>
                <p:cNvPr id="35899" name="Rectangle 59">
                  <a:extLst>
                    <a:ext uri="{FF2B5EF4-FFF2-40B4-BE49-F238E27FC236}">
                      <a16:creationId xmlns:a16="http://schemas.microsoft.com/office/drawing/2014/main" xmlns="" id="{823453C9-765C-4644-B83A-2F4C0E5F55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69" y="5068"/>
                  <a:ext cx="1009" cy="20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sq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just"/>
                  <a:r>
                    <a:rPr kumimoji="1" lang="en-AU" altLang="en-US" sz="1400" dirty="0">
                      <a:cs typeface="Times New Roman" panose="02020603050405020304" pitchFamily="18" charset="0"/>
                    </a:rPr>
                    <a:t>Yes</a:t>
                  </a:r>
                  <a:endParaRPr kumimoji="1" lang="en-US" altLang="en-US" sz="1000" dirty="0">
                    <a:cs typeface="Times New Roman" panose="02020603050405020304" pitchFamily="18" charset="0"/>
                  </a:endParaRPr>
                </a:p>
                <a:p>
                  <a:pPr algn="just" eaLnBrk="0" hangingPunct="0"/>
                  <a:endParaRPr kumimoji="1" lang="en-US" altLang="en-US" dirty="0"/>
                </a:p>
              </p:txBody>
            </p:sp>
            <p:sp>
              <p:nvSpPr>
                <p:cNvPr id="35970" name="Rectangle 130">
                  <a:extLst>
                    <a:ext uri="{FF2B5EF4-FFF2-40B4-BE49-F238E27FC236}">
                      <a16:creationId xmlns:a16="http://schemas.microsoft.com/office/drawing/2014/main" xmlns="" id="{8D0006F9-F56D-4A6C-9558-4B9079209A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41" y="5068"/>
                  <a:ext cx="1065" cy="2084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35973" name="Rectangle 133">
              <a:extLst>
                <a:ext uri="{FF2B5EF4-FFF2-40B4-BE49-F238E27FC236}">
                  <a16:creationId xmlns:a16="http://schemas.microsoft.com/office/drawing/2014/main" xmlns="" id="{6C87A455-4E5B-40E1-90EB-D63C39167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" y="118"/>
              <a:ext cx="7010" cy="7036"/>
            </a:xfrm>
            <a:prstGeom prst="rect">
              <a:avLst/>
            </a:prstGeom>
            <a:noFill/>
            <a:ln w="6350" cap="sq">
              <a:solidFill>
                <a:srgbClr val="A0A0A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/>
            </a:p>
          </p:txBody>
        </p:sp>
      </p:grpSp>
      <p:sp>
        <p:nvSpPr>
          <p:cNvPr id="35975" name="Rectangle 135">
            <a:extLst>
              <a:ext uri="{FF2B5EF4-FFF2-40B4-BE49-F238E27FC236}">
                <a16:creationId xmlns:a16="http://schemas.microsoft.com/office/drawing/2014/main" xmlns="" id="{8AEAF056-347A-4440-89CF-AE6C4CF5B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928938" y="9061450"/>
            <a:ext cx="15120938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indent="-228600" algn="l">
              <a:tabLst>
                <a:tab pos="2286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2286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2286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2286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2286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/>
            <a:r>
              <a:rPr lang="en-AU" altLang="en-US" sz="1400" dirty="0">
                <a:cs typeface="Times New Roman" panose="02020603050405020304" pitchFamily="18" charset="0"/>
              </a:rPr>
              <a:t> </a:t>
            </a:r>
            <a:endParaRPr lang="en-US" altLang="en-US" sz="10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lang="en-AU" altLang="en-US" sz="1400" dirty="0">
                <a:cs typeface="Times New Roman" panose="02020603050405020304" pitchFamily="18" charset="0"/>
              </a:rPr>
              <a:t> </a:t>
            </a:r>
            <a:endParaRPr lang="en-US" altLang="en-US" sz="10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lang="en-AU" altLang="en-US" sz="1400" dirty="0">
                <a:cs typeface="Times New Roman" panose="02020603050405020304" pitchFamily="18" charset="0"/>
              </a:rPr>
              <a:t>1.2</a:t>
            </a:r>
            <a:r>
              <a:rPr lang="en-AU" altLang="en-US" sz="700" dirty="0">
                <a:cs typeface="Times New Roman" panose="02020603050405020304" pitchFamily="18" charset="0"/>
              </a:rPr>
              <a:t> </a:t>
            </a:r>
            <a:r>
              <a:rPr lang="en-AU" altLang="en-US" sz="1400" dirty="0">
                <a:cs typeface="Times New Roman" panose="02020603050405020304" pitchFamily="18" charset="0"/>
              </a:rPr>
              <a:t>Co-ordination and harmonisation: a set of intervention policies</a:t>
            </a:r>
            <a:endParaRPr lang="en-US" altLang="en-US" sz="1000" dirty="0">
              <a:cs typeface="Times New Roman" panose="02020603050405020304" pitchFamily="18" charset="0"/>
            </a:endParaRPr>
          </a:p>
          <a:p>
            <a:pPr eaLnBrk="0" hangingPunct="0"/>
            <a:endParaRPr lang="en-US" alt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xmlns="" id="{7F418BA0-21F7-4284-989D-9EC5ECD07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CD81D1A9-4D71-4946-BE42-CE5F9B980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F09C7-7C4C-49F5-86EE-8E9B952FC61C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>
            <a:extLst>
              <a:ext uri="{FF2B5EF4-FFF2-40B4-BE49-F238E27FC236}">
                <a16:creationId xmlns:a16="http://schemas.microsoft.com/office/drawing/2014/main" xmlns="" id="{95B8A01C-F762-4BF7-B6FE-8853D92C08F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External economies (maximize the gains)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External diseconomies (minimize the losses)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		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The members adopt either cooperative policies (internalize the externalities- advance economic integration) or non-cooperative policies (looser form of integration- FTA)		</a:t>
            </a:r>
          </a:p>
        </p:txBody>
      </p:sp>
      <p:sp>
        <p:nvSpPr>
          <p:cNvPr id="9221" name="AutoShape 5">
            <a:extLst>
              <a:ext uri="{FF2B5EF4-FFF2-40B4-BE49-F238E27FC236}">
                <a16:creationId xmlns:a16="http://schemas.microsoft.com/office/drawing/2014/main" xmlns="" id="{5CF5FD19-36FF-4C9B-96DF-EE42A90805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3527" y="3174352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GB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D6695B9A-5345-4C32-B538-E3781A6F649B}"/>
              </a:ext>
            </a:extLst>
          </p:cNvPr>
          <p:cNvSpPr txBox="1"/>
          <p:nvPr/>
        </p:nvSpPr>
        <p:spPr>
          <a:xfrm>
            <a:off x="1187624" y="476672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Objectives</a:t>
            </a:r>
            <a:r>
              <a:rPr lang="es-ES" sz="36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 of the economic integration</a:t>
            </a:r>
            <a:endParaRPr lang="en-GB" sz="36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3B384458-9F01-48BC-9106-B549969F3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826610CB-14CD-4BA5-844B-01E2FE773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xmlns="" id="{D920B22C-FAC2-4FF7-87BC-E761FF9FEA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process of economic integration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xmlns="" id="{13BF9BF0-C74A-4EB4-B730-948FC487818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sz="35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Integration increases           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interdependence </a:t>
            </a:r>
            <a:r>
              <a:rPr lang="en-US" altLang="en-US" sz="2400" dirty="0"/>
              <a:t>between the members increases 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/>
              <a:t>the need for </a:t>
            </a:r>
            <a:r>
              <a:rPr lang="en-US" altLang="en-US" sz="2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cooperation</a:t>
            </a:r>
            <a:r>
              <a:rPr lang="en-US" altLang="en-US" sz="2200" dirty="0"/>
              <a:t> is intensified.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During the economic integration the member states voluntarily choose to restrict/ replace their national objectives and policies and undertake it in a </a:t>
            </a:r>
            <a:r>
              <a:rPr lang="en-US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common level of union</a:t>
            </a:r>
            <a:r>
              <a:rPr lang="en-US" altLang="en-US" sz="2400" dirty="0"/>
              <a:t>.</a:t>
            </a:r>
          </a:p>
          <a:p>
            <a:pPr>
              <a:lnSpc>
                <a:spcPct val="90000"/>
              </a:lnSpc>
            </a:pPr>
            <a:endParaRPr lang="en-US" altLang="en-US" sz="2400" dirty="0"/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000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200" dirty="0"/>
              <a:t>Integration is a process during which the </a:t>
            </a:r>
            <a:r>
              <a:rPr lang="en-US" altLang="en-US" sz="2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sovereign</a:t>
            </a:r>
            <a:r>
              <a:rPr lang="en-US" altLang="en-US" sz="2200" dirty="0"/>
              <a:t> power of the member states is progressively </a:t>
            </a:r>
            <a:r>
              <a:rPr lang="en-US" altLang="en-US" sz="2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diminished.</a:t>
            </a:r>
          </a:p>
        </p:txBody>
      </p:sp>
      <p:sp>
        <p:nvSpPr>
          <p:cNvPr id="10246" name="AutoShape 6">
            <a:extLst>
              <a:ext uri="{FF2B5EF4-FFF2-40B4-BE49-F238E27FC236}">
                <a16:creationId xmlns:a16="http://schemas.microsoft.com/office/drawing/2014/main" xmlns="" id="{2E810279-3820-49B5-A353-CE8E345EC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7062" y="4581128"/>
            <a:ext cx="269875" cy="579437"/>
          </a:xfrm>
          <a:prstGeom prst="downArrow">
            <a:avLst>
              <a:gd name="adj1" fmla="val 50000"/>
              <a:gd name="adj2" fmla="val 53676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GB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xmlns="" id="{14E422AA-4693-41E7-9E97-88E6905A8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altLang="en-US"/>
              <a:t>Carlos San Juan Mesonada. Jean Monnet Professor UC3M</a:t>
            </a:r>
            <a:endParaRPr lang="en-US" alt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07358113-6BFA-4AD6-BEA6-DDF2FDAE0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C43B-B104-4356-83A1-0C65941AE8CF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1109</TotalTime>
  <Words>1707</Words>
  <Application>Microsoft Office PowerPoint</Application>
  <PresentationFormat>Presentación en pantalla (4:3)</PresentationFormat>
  <Paragraphs>285</Paragraphs>
  <Slides>19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Times New Roman</vt:lpstr>
      <vt:lpstr>Wingdings 3</vt:lpstr>
      <vt:lpstr>Ion</vt:lpstr>
      <vt:lpstr> Economics of European Integration Course 2022-23</vt:lpstr>
      <vt:lpstr>Baobab is the web of Jean Monnet Chair</vt:lpstr>
      <vt:lpstr>Complementary readings</vt:lpstr>
      <vt:lpstr>Grading</vt:lpstr>
      <vt:lpstr>Presentación de PowerPoint</vt:lpstr>
      <vt:lpstr>Forms of economic integration:</vt:lpstr>
      <vt:lpstr>Presentación de PowerPoint</vt:lpstr>
      <vt:lpstr>Presentación de PowerPoint</vt:lpstr>
      <vt:lpstr>The process of economic integration</vt:lpstr>
      <vt:lpstr>The objectives of economic integration</vt:lpstr>
      <vt:lpstr>Economic integration between developed countries</vt:lpstr>
      <vt:lpstr>Integration among developing countries</vt:lpstr>
      <vt:lpstr>Economic disintegration Back to protectionism?</vt:lpstr>
      <vt:lpstr>Trade creation</vt:lpstr>
      <vt:lpstr>TRADE CREATION after integration in a free trade area                                                                                     </vt:lpstr>
      <vt:lpstr>Trade diversion</vt:lpstr>
      <vt:lpstr>Trade diversion</vt:lpstr>
      <vt:lpstr>TRADE DIVERTION</vt:lpstr>
      <vt:lpstr>Trade divertion</vt:lpstr>
    </vt:vector>
  </TitlesOfParts>
  <Company>HCData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Integration</dc:title>
  <dc:creator>HP</dc:creator>
  <cp:lastModifiedBy>csj</cp:lastModifiedBy>
  <cp:revision>64</cp:revision>
  <cp:lastPrinted>1601-01-01T00:00:00Z</cp:lastPrinted>
  <dcterms:created xsi:type="dcterms:W3CDTF">2006-02-27T22:13:17Z</dcterms:created>
  <dcterms:modified xsi:type="dcterms:W3CDTF">2022-09-05T08:48:33Z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</Properties>
</file>