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84"/>
  </p:notesMasterIdLst>
  <p:handoutMasterIdLst>
    <p:handoutMasterId r:id="rId85"/>
  </p:handoutMasterIdLst>
  <p:sldIdLst>
    <p:sldId id="256" r:id="rId2"/>
    <p:sldId id="257" r:id="rId3"/>
    <p:sldId id="258" r:id="rId4"/>
    <p:sldId id="328" r:id="rId5"/>
    <p:sldId id="32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71" r:id="rId31"/>
    <p:sldId id="309" r:id="rId32"/>
    <p:sldId id="285" r:id="rId33"/>
    <p:sldId id="286" r:id="rId34"/>
    <p:sldId id="287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288" r:id="rId45"/>
    <p:sldId id="289" r:id="rId46"/>
    <p:sldId id="290" r:id="rId47"/>
    <p:sldId id="330" r:id="rId48"/>
    <p:sldId id="331" r:id="rId49"/>
    <p:sldId id="332" r:id="rId50"/>
    <p:sldId id="333" r:id="rId51"/>
    <p:sldId id="334" r:id="rId52"/>
    <p:sldId id="335" r:id="rId53"/>
    <p:sldId id="336" r:id="rId54"/>
    <p:sldId id="337" r:id="rId55"/>
    <p:sldId id="338" r:id="rId56"/>
    <p:sldId id="291" r:id="rId57"/>
    <p:sldId id="292" r:id="rId58"/>
    <p:sldId id="293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294" r:id="rId78"/>
    <p:sldId id="295" r:id="rId79"/>
    <p:sldId id="296" r:id="rId80"/>
    <p:sldId id="306" r:id="rId81"/>
    <p:sldId id="307" r:id="rId82"/>
    <p:sldId id="308" r:id="rId8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5" autoAdjust="0"/>
    <p:restoredTop sz="93186" autoAdjust="0"/>
  </p:normalViewPr>
  <p:slideViewPr>
    <p:cSldViewPr>
      <p:cViewPr>
        <p:scale>
          <a:sx n="125" d="100"/>
          <a:sy n="125" d="100"/>
        </p:scale>
        <p:origin x="1518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Hoja1!$E$27:$H$27</c:f>
              <c:strCache>
                <c:ptCount val="4"/>
                <c:pt idx="0">
                  <c:v>FEDER (52%)</c:v>
                </c:pt>
                <c:pt idx="1">
                  <c:v>FEADER (23%)</c:v>
                </c:pt>
                <c:pt idx="2">
                  <c:v>FSE (21%)</c:v>
                </c:pt>
                <c:pt idx="3">
                  <c:v>FEMP (4%)</c:v>
                </c:pt>
              </c:strCache>
            </c:strRef>
          </c:cat>
          <c:val>
            <c:numRef>
              <c:f>Hoja1!$E$28:$H$28</c:f>
              <c:numCache>
                <c:formatCode>General</c:formatCode>
                <c:ptCount val="4"/>
                <c:pt idx="0">
                  <c:v>52</c:v>
                </c:pt>
                <c:pt idx="1">
                  <c:v>23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00-464D-8452-94E88A5E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Hoja1!$E$27:$H$27</c:f>
              <c:strCache>
                <c:ptCount val="4"/>
                <c:pt idx="0">
                  <c:v>FEDER (52%)</c:v>
                </c:pt>
                <c:pt idx="1">
                  <c:v>FEADER (23%)</c:v>
                </c:pt>
                <c:pt idx="2">
                  <c:v>FSE (21%)</c:v>
                </c:pt>
                <c:pt idx="3">
                  <c:v>FEMP (4%)</c:v>
                </c:pt>
              </c:strCache>
            </c:strRef>
          </c:cat>
          <c:val>
            <c:numRef>
              <c:f>Hoja1!$E$28:$H$28</c:f>
              <c:numCache>
                <c:formatCode>General</c:formatCode>
                <c:ptCount val="4"/>
                <c:pt idx="0">
                  <c:v>52</c:v>
                </c:pt>
                <c:pt idx="1">
                  <c:v>23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00-464D-8452-94E88A5E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Hoja1!$E$27:$H$27</c:f>
              <c:strCache>
                <c:ptCount val="4"/>
                <c:pt idx="0">
                  <c:v>FEDER (52%)</c:v>
                </c:pt>
                <c:pt idx="1">
                  <c:v>FEADER (23%)</c:v>
                </c:pt>
                <c:pt idx="2">
                  <c:v>FSE (21%)</c:v>
                </c:pt>
                <c:pt idx="3">
                  <c:v>FEMP (4%)</c:v>
                </c:pt>
              </c:strCache>
            </c:strRef>
          </c:cat>
          <c:val>
            <c:numRef>
              <c:f>Hoja1!$E$28:$H$28</c:f>
              <c:numCache>
                <c:formatCode>General</c:formatCode>
                <c:ptCount val="4"/>
                <c:pt idx="0">
                  <c:v>52</c:v>
                </c:pt>
                <c:pt idx="1">
                  <c:v>23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00-464D-8452-94E88A5E6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4D77D7A-B3D2-45E6-8482-5EA4E2BE0A2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DF93731-5798-4C3E-B044-54E5EB64BAD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B8D329DB-BA5A-44A5-A983-AD1271E24D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kumimoji="1" sz="1300"/>
            </a:lvl1pPr>
          </a:lstStyle>
          <a:p>
            <a:endParaRPr lang="en-US" altLang="en-US"/>
          </a:p>
        </p:txBody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46AA8471-E120-4BFF-81F9-14DA60E28A1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kumimoji="1" sz="1300"/>
            </a:lvl1pPr>
          </a:lstStyle>
          <a:p>
            <a:fld id="{7A771549-72DA-4B72-96B4-F2D1A2643940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4722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6BB56D8C-4DF8-4735-80A6-E587F8A548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05C64A1B-B040-4484-A861-F28BCB27C6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6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DB291AAA-32E9-4DD5-935C-02B1E62B172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id="{9518F63C-093B-4FF3-83E4-33199D74D8A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09" y="4861441"/>
            <a:ext cx="5209646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D0D93930-8832-43F6-807E-84B086D5C0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/>
            </a:lvl1pPr>
          </a:lstStyle>
          <a:p>
            <a:endParaRPr lang="en-US" altLang="en-US"/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14A853B2-F8AC-4C1E-A7DD-C6A4EDFE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6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fld id="{50E710FC-583A-4B89-B160-4EF291437BED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391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E710FC-583A-4B89-B160-4EF291437BED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243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0FC-583A-4B89-B160-4EF291437BED}" type="slidenum">
              <a:rPr lang="en-US" altLang="en-US" smtClean="0">
                <a:solidFill>
                  <a:srgbClr val="000000"/>
                </a:solidFill>
              </a:rPr>
              <a:pPr/>
              <a:t>64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45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0FC-583A-4B89-B160-4EF291437BED}" type="slidenum">
              <a:rPr lang="en-US" altLang="en-US" smtClean="0">
                <a:solidFill>
                  <a:srgbClr val="000000"/>
                </a:solidFill>
              </a:rPr>
              <a:pPr/>
              <a:t>70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4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0FC-583A-4B89-B160-4EF291437BED}" type="slidenum">
              <a:rPr lang="en-US" altLang="en-US" smtClean="0">
                <a:solidFill>
                  <a:srgbClr val="000000"/>
                </a:solidFill>
              </a:rPr>
              <a:pPr/>
              <a:t>76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45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C750-12B7-4F2F-89AF-2D21A3AF9BEF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50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43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727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359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166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4971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373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84F3-1D09-4252-872D-E624E66FF683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408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A59A-CF46-4EC8-8FF1-D88295DACFBC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87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61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B3F4-1159-4CF0-884C-F37AA8482189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7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0E0C-3DF7-4D9D-98E0-31876EA6C0F8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63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68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09C7-7C4C-49F5-86EE-8E9B952FC61C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60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A08E-2E22-46DF-9379-82794FB9A906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3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95BE-304C-457E-B865-1B109815E445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06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618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s://baobab.uc3m.es/monet/monnet/spip.php?article858" TargetMode="External"/><Relationship Id="rId2" Type="http://schemas.openxmlformats.org/officeDocument/2006/relationships/hyperlink" Target="https://baobab.uc3m.es/monet/monnet/spip.php?rubrique76" TargetMode="Externa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5400" dirty="0"/>
              <a:t>Preparación para la Primera Reunión Individual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Primera sesión de orientación para realizar el TFG</a:t>
            </a:r>
          </a:p>
          <a:p>
            <a:r>
              <a:rPr lang="es-ES" dirty="0"/>
              <a:t>En el departamento de economía</a:t>
            </a:r>
          </a:p>
          <a:p>
            <a:r>
              <a:rPr lang="es-ES" dirty="0"/>
              <a:t>Carlos san juan Mesonada 2024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28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Propuesta de TFE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fontAlgn="base"/>
            <a:r>
              <a:rPr lang="es-ES" b="1" dirty="0"/>
              <a:t>Debe enviarme la propuesta de TFE por correo electrónico</a:t>
            </a:r>
            <a:r>
              <a:rPr lang="es-ES" dirty="0"/>
              <a:t> nunca en menos de dos semanas desde que ha recibido este fichero o ha asistido a esta presentación. </a:t>
            </a:r>
          </a:p>
          <a:p>
            <a:pPr lvl="0" fontAlgn="base"/>
            <a:r>
              <a:rPr lang="es-ES" dirty="0"/>
              <a:t>En el asunto debe poner TFE Primer apellido Título del TFEAÑO abreviado (p. e.: TFE García. Eco Agua) y contestar siempre siguiendo esa cadena de correos. </a:t>
            </a:r>
          </a:p>
          <a:p>
            <a:pPr lvl="0" fontAlgn="base"/>
            <a:r>
              <a:rPr lang="es-ES" b="1" dirty="0">
                <a:solidFill>
                  <a:srgbClr val="FFFF00"/>
                </a:solidFill>
              </a:rPr>
              <a:t>No me escriba nunca fuera de la cadena de correos.</a:t>
            </a:r>
            <a:endParaRPr lang="en-GB" dirty="0">
              <a:solidFill>
                <a:srgbClr val="FFFF00"/>
              </a:solidFill>
            </a:endParaRPr>
          </a:p>
          <a:p>
            <a:r>
              <a:rPr lang="es-ES" dirty="0"/>
              <a:t>Cuanto antes entregue su propuesta, más tiempo tendrá en ejecutar su TFE. </a:t>
            </a:r>
          </a:p>
          <a:p>
            <a:pPr lvl="1"/>
            <a:r>
              <a:rPr lang="es-ES" dirty="0"/>
              <a:t>Sin embargo, debe hacer una buena propuesta. </a:t>
            </a:r>
          </a:p>
          <a:p>
            <a:pPr lvl="1"/>
            <a:r>
              <a:rPr lang="es-ES" dirty="0"/>
              <a:t>Si la propuesta es demasiado ambigua (por ejemplo porque la pregunta que pretende responder no es suficiente precisa), </a:t>
            </a:r>
          </a:p>
          <a:p>
            <a:pPr lvl="1"/>
            <a:r>
              <a:rPr lang="es-ES" dirty="0"/>
              <a:t>o no está bien motivada en la revisión de la literatura (y, por ejemplo, no queda claro si es suficientemente novedosa), o no describe o sugieres una base de datos de forma adecuada, entonces </a:t>
            </a:r>
            <a:r>
              <a:rPr lang="es-ES" sz="2600" b="1" dirty="0">
                <a:solidFill>
                  <a:srgbClr val="FF0000"/>
                </a:solidFill>
              </a:rPr>
              <a:t>le pediré que la vuelva a hacer y le daré un plazo mínimo de dos semanas para que la pueda volver a enviar.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80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548681"/>
            <a:ext cx="6711654" cy="5699726"/>
          </a:xfrm>
        </p:spPr>
        <p:txBody>
          <a:bodyPr>
            <a:normAutofit/>
          </a:bodyPr>
          <a:lstStyle/>
          <a:p>
            <a:r>
              <a:rPr lang="es-ES" dirty="0"/>
              <a:t>Tenga en cuenta que si nuestra primera reunión tiene lugar después de marzo no será muy probable que pueda presentar su TFG en el primer llamamiento. </a:t>
            </a:r>
          </a:p>
          <a:p>
            <a:r>
              <a:rPr lang="es-ES" dirty="0"/>
              <a:t>Si tiene lugar después de abril, será prácticamente imposible su defensa en el primer llamamiento.</a:t>
            </a:r>
            <a:endParaRPr lang="en-GB" dirty="0"/>
          </a:p>
          <a:p>
            <a:r>
              <a:rPr lang="es-ES" b="1" dirty="0"/>
              <a:t>Si la propuesta es aceptable</a:t>
            </a:r>
            <a:r>
              <a:rPr lang="es-ES" dirty="0"/>
              <a:t>, entonces le sugeriré una fecha para nuestra </a:t>
            </a:r>
            <a:r>
              <a:rPr lang="es-ES" b="1" dirty="0"/>
              <a:t>primera reunión </a:t>
            </a:r>
            <a:r>
              <a:rPr lang="es-ES" dirty="0"/>
              <a:t>y le pediré que </a:t>
            </a:r>
            <a:r>
              <a:rPr lang="es-ES" b="1" dirty="0"/>
              <a:t>me envíe por correo electrónico un documento Word o </a:t>
            </a:r>
            <a:r>
              <a:rPr lang="es-ES" b="1" dirty="0" err="1"/>
              <a:t>pdf</a:t>
            </a:r>
            <a:r>
              <a:rPr lang="es-ES" b="1" dirty="0"/>
              <a:t> </a:t>
            </a:r>
            <a:r>
              <a:rPr lang="es-ES" dirty="0"/>
              <a:t>que discutiremos en esa primera reunión. </a:t>
            </a:r>
            <a:r>
              <a:rPr lang="es-ES" dirty="0">
                <a:solidFill>
                  <a:srgbClr val="FF0000"/>
                </a:solidFill>
              </a:rPr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1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Cómo preparar el documento para la primera tutoría</a:t>
            </a:r>
            <a:endParaRPr lang="en-GB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 carácter general, este documento tendrá las siguientes características:</a:t>
            </a:r>
            <a:endParaRPr lang="en-GB" sz="1200" dirty="0"/>
          </a:p>
          <a:p>
            <a:pPr lvl="1" fontAlgn="base"/>
            <a:r>
              <a:rPr lang="es-ES" dirty="0"/>
              <a:t>Debe incluir portada, un índice, tres secciones y una bibliografía. </a:t>
            </a:r>
            <a:endParaRPr lang="en-GB" dirty="0"/>
          </a:p>
          <a:p>
            <a:pPr lvl="1" fontAlgn="base"/>
            <a:r>
              <a:rPr lang="es-ES" dirty="0"/>
              <a:t>La portada debe seguir el formato de portada de TFG incluyendo ya el título provisional.</a:t>
            </a:r>
            <a:endParaRPr lang="en-GB" dirty="0"/>
          </a:p>
          <a:p>
            <a:pPr lvl="1" fontAlgn="base"/>
            <a:r>
              <a:rPr lang="es-ES" dirty="0"/>
              <a:t>APARTADOS o SECCIONES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69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APARTADOS o SECCIONES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4979646"/>
          </a:xfrm>
        </p:spPr>
        <p:txBody>
          <a:bodyPr>
            <a:normAutofit fontScale="85000" lnSpcReduction="10000"/>
          </a:bodyPr>
          <a:lstStyle/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primera sección debe ser la primera versión de la Introducción a su TFG (en el </a:t>
            </a:r>
            <a:r>
              <a:rPr lang="es-ES" dirty="0">
                <a:solidFill>
                  <a:srgbClr val="FFFF00"/>
                </a:solidFill>
              </a:rPr>
              <a:t>archivo </a:t>
            </a:r>
            <a:r>
              <a:rPr lang="es-ES" b="1" dirty="0" err="1">
                <a:solidFill>
                  <a:srgbClr val="FFFF00"/>
                </a:solidFill>
              </a:rPr>
              <a:t>TFG_Borrador</a:t>
            </a:r>
            <a:r>
              <a:rPr lang="es-ES" b="1" dirty="0">
                <a:solidFill>
                  <a:srgbClr val="FFFF00"/>
                </a:solidFill>
              </a:rPr>
              <a:t> (csj).pdf</a:t>
            </a:r>
            <a:r>
              <a:rPr lang="es-ES" dirty="0">
                <a:solidFill>
                  <a:srgbClr val="FFFF00"/>
                </a:solidFill>
              </a:rPr>
              <a:t> </a:t>
            </a:r>
            <a:r>
              <a:rPr lang="es-ES" dirty="0"/>
              <a:t>tiene indicaciones sobre qué estructura es aconsejable para una introducción). </a:t>
            </a:r>
            <a:endParaRPr lang="en-GB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segunda sección deberá incluir una primera versión de la </a:t>
            </a:r>
            <a:r>
              <a:rPr lang="es-ES" dirty="0">
                <a:solidFill>
                  <a:srgbClr val="FFFF00"/>
                </a:solidFill>
              </a:rPr>
              <a:t>revisión de la literatura </a:t>
            </a:r>
            <a:r>
              <a:rPr lang="es-ES" dirty="0"/>
              <a:t>(esta vez sin limitación de citas, aunque más de 10 no serán probablemente necesarias). </a:t>
            </a:r>
            <a:endParaRPr lang="en-GB" dirty="0"/>
          </a:p>
          <a:p>
            <a:pPr marL="800100" lvl="1" indent="-342900" fontAlgn="base">
              <a:buFont typeface="+mj-lt"/>
              <a:buAutoNum type="arabicPeriod"/>
            </a:pPr>
            <a:r>
              <a:rPr lang="es-ES" dirty="0"/>
              <a:t>La tercera sección deberá consistir en una descripción detallada de la </a:t>
            </a:r>
            <a:r>
              <a:rPr lang="es-ES" dirty="0">
                <a:solidFill>
                  <a:srgbClr val="FFFF00"/>
                </a:solidFill>
              </a:rPr>
              <a:t>base de datos</a:t>
            </a:r>
            <a:r>
              <a:rPr lang="es-ES" dirty="0"/>
              <a:t>, resaltando en especial los aspectos que la hacen importante (es decir, el tipo de información que contiene y que la hace útil para responder su pregunta específica). </a:t>
            </a:r>
            <a:endParaRPr lang="en-GB" dirty="0"/>
          </a:p>
          <a:p>
            <a:pPr lvl="1" fontAlgn="base"/>
            <a:r>
              <a:rPr lang="es-ES" dirty="0"/>
              <a:t>Si ya ha conseguido acceso a la base de datos, esta sección deberá incluir también una </a:t>
            </a:r>
            <a:r>
              <a:rPr lang="es-ES" dirty="0">
                <a:solidFill>
                  <a:srgbClr val="FFFF00"/>
                </a:solidFill>
              </a:rPr>
              <a:t>Tabla con estadísticos descriptivos </a:t>
            </a:r>
            <a:r>
              <a:rPr lang="es-ES" dirty="0"/>
              <a:t>básicos de las variables relevantes que vas a utilizar as como comentarios sobre aquellos aspectos mostrados en la Tabla que considere relevantes para la pregunta de su TFG. </a:t>
            </a:r>
          </a:p>
          <a:p>
            <a:pPr lvl="2" fontAlgn="base"/>
            <a:r>
              <a:rPr lang="es-ES" dirty="0"/>
              <a:t>En el caso de que no tenga todavía la base de datos en su poder, deberá en esta sección también explicar qué necesita hacer para conseguirla y cuándo cree que podrá obtenerla.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459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bibliografía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0"/>
            <a:ext cx="6711654" cy="4979646"/>
          </a:xfrm>
        </p:spPr>
        <p:txBody>
          <a:bodyPr>
            <a:normAutofit fontScale="85000" lnSpcReduction="20000"/>
          </a:bodyPr>
          <a:lstStyle/>
          <a:p>
            <a:pPr lvl="1" fontAlgn="base"/>
            <a:r>
              <a:rPr lang="es-ES" dirty="0"/>
              <a:t>La bibliografía deberá incluir solo las referencias que utiliza en el documento y deberá seguir el estilo Harvard (es el que tiene en </a:t>
            </a:r>
            <a:r>
              <a:rPr lang="es-ES" dirty="0" err="1"/>
              <a:t>TFG_Borrador</a:t>
            </a:r>
            <a:r>
              <a:rPr lang="es-ES" dirty="0"/>
              <a:t>) u otro parecido. Pero </a:t>
            </a:r>
            <a:r>
              <a:rPr lang="es-ES" b="1" dirty="0"/>
              <a:t>nunca cambiar de estilo </a:t>
            </a:r>
            <a:r>
              <a:rPr lang="es-ES" dirty="0"/>
              <a:t>en el mismo documento.</a:t>
            </a:r>
            <a:endParaRPr lang="en-GB" dirty="0"/>
          </a:p>
          <a:p>
            <a:pPr lvl="2" fontAlgn="base"/>
            <a:r>
              <a:rPr lang="es-ES" dirty="0"/>
              <a:t>Si lo desea, puede incluir una cuarta sección de </a:t>
            </a:r>
            <a:r>
              <a:rPr lang="es-ES" b="1" dirty="0"/>
              <a:t>Resultados</a:t>
            </a:r>
            <a:r>
              <a:rPr lang="es-ES" dirty="0"/>
              <a:t> en la que puede describir qué resultados espera conseguir (por ejemplo, qué parámetros serán significativos y qué signo tendrán).</a:t>
            </a:r>
            <a:endParaRPr lang="en-GB" dirty="0"/>
          </a:p>
          <a:p>
            <a:r>
              <a:rPr lang="es-ES" dirty="0"/>
              <a:t>Debe hacer un esfuerzo en redactar cada una de las secciones con el cuidado y claridad exigibles en un trabajo científico. </a:t>
            </a:r>
          </a:p>
          <a:p>
            <a:r>
              <a:rPr lang="es-ES" dirty="0"/>
              <a:t>Evite por todos los medios el plagio, las repeticiones innecesarias, las expresiones complejas y las ambigüedades. </a:t>
            </a:r>
          </a:p>
          <a:p>
            <a:r>
              <a:rPr lang="es-ES" dirty="0"/>
              <a:t>Cite siempre los materiales usados, si copia alguna frase (p. e. porque la considera muy relevante o difícil de expresar adecuadamente con sus propias palabras) ponga el texto citado entre comillas y luego indique el autor, año y la página de donde la copió.</a:t>
            </a:r>
          </a:p>
          <a:p>
            <a:pPr lvl="1"/>
            <a:r>
              <a:rPr lang="es-ES" dirty="0"/>
              <a:t>Incluya la referencia completa en la bibliografía (al final del TFE)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631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Valoración/ 1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tutor valora tres dimensiones: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/>
              <a:t>Planificación y progreso </a:t>
            </a:r>
          </a:p>
          <a:p>
            <a:pPr lvl="1"/>
            <a:r>
              <a:rPr lang="es-ES" dirty="0"/>
              <a:t>El estudiante ha asistido a las tutorías y actividades programadas y ha cumplido con los plazos indicados por el tutor. </a:t>
            </a:r>
            <a:endParaRPr lang="en-GB" dirty="0"/>
          </a:p>
          <a:p>
            <a:pPr lvl="1"/>
            <a:r>
              <a:rPr lang="es-ES" dirty="0"/>
              <a:t>El estudiante ha desempeñado su labor con aprovechamiento.</a:t>
            </a:r>
          </a:p>
          <a:p>
            <a:r>
              <a:rPr lang="es-ES" b="1" dirty="0"/>
              <a:t>Seguimiento		</a:t>
            </a:r>
            <a:endParaRPr lang="es-ES" dirty="0"/>
          </a:p>
          <a:p>
            <a:pPr lvl="1"/>
            <a:r>
              <a:rPr lang="es-ES" dirty="0"/>
              <a:t>El estudiante ha seguido eficazmente las recomendaciones del tutor a la vez que ha mostrado iniciativa para buscar soluciones válidas y justificadas de forma autónoma. </a:t>
            </a:r>
          </a:p>
          <a:p>
            <a:endParaRPr lang="es-ES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0634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Valoración/ 2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s-ES" b="1" dirty="0"/>
              <a:t>Presentación</a:t>
            </a:r>
          </a:p>
          <a:p>
            <a:pPr lvl="1" indent="-342900">
              <a:buFont typeface="+mj-lt"/>
              <a:buAutoNum type="arabicParenR"/>
            </a:pPr>
            <a:r>
              <a:rPr lang="es-ES" dirty="0"/>
              <a:t>La memoria cumple los requisitos formales y de calidad exigidos.</a:t>
            </a:r>
          </a:p>
          <a:p>
            <a:pPr marL="400050" lvl="1" indent="0">
              <a:buNone/>
            </a:pPr>
            <a:r>
              <a:rPr lang="es-ES" dirty="0"/>
              <a:t>En total la nota del tutor solo pondera el 30% de la nota final</a:t>
            </a:r>
          </a:p>
          <a:p>
            <a:pPr marL="400050" lvl="1" indent="0">
              <a:buNone/>
            </a:pPr>
            <a:r>
              <a:rPr lang="es-ES" dirty="0"/>
              <a:t>El profesor evaluador o tribunal valora otras dimensiones del trabajo y </a:t>
            </a:r>
            <a:r>
              <a:rPr lang="es-ES" dirty="0">
                <a:solidFill>
                  <a:srgbClr val="FFFF00"/>
                </a:solidFill>
              </a:rPr>
              <a:t>su nota puede ser distinta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98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Estructura</a:t>
            </a:r>
            <a:r>
              <a:rPr lang="en-GB" dirty="0"/>
              <a:t> del TFG / TFE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Estructura del TFG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Resumen y tabla de contenido	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Introducción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Métodos</a:t>
            </a:r>
            <a:r>
              <a:rPr lang="en-GB" dirty="0"/>
              <a:t> o </a:t>
            </a:r>
            <a:r>
              <a:rPr lang="en-GB" dirty="0" err="1"/>
              <a:t>metodología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Revision de la Literatura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Datos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Modelo</a:t>
            </a:r>
            <a:r>
              <a:rPr lang="en-GB" dirty="0"/>
              <a:t> </a:t>
            </a:r>
            <a:r>
              <a:rPr lang="en-GB" dirty="0" err="1"/>
              <a:t>Econométrico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Resultados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Referencias bibliográficas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Apéndice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77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Resumen y tabla de contenido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TFG es conveniente que comience con el resumen del contenido (de unas 500 palabras) y una tabla de contenido. En Word REFERENCIAS/Tabla de contenido) Es necesario marcar primero cada titulo de párrafo en INICIO/Titulo 1…2,3, etc. </a:t>
            </a:r>
          </a:p>
          <a:p>
            <a:r>
              <a:rPr lang="es-ES" dirty="0"/>
              <a:t>1 TABLA DE CONTENIDO </a:t>
            </a:r>
          </a:p>
          <a:p>
            <a:r>
              <a:rPr lang="es-ES" dirty="0"/>
              <a:t>2 Lectura y resumen de artículos científicos </a:t>
            </a:r>
          </a:p>
          <a:p>
            <a:pPr lvl="1"/>
            <a:r>
              <a:rPr lang="es-ES" dirty="0"/>
              <a:t>2,1 BORRADOR DE LA PRIMERA TAREA DE TFG</a:t>
            </a:r>
          </a:p>
          <a:p>
            <a:pPr lvl="1"/>
            <a:r>
              <a:rPr lang="es-ES" dirty="0"/>
              <a:t>2.2 LECTURA Y RESUMEN DE ARTÍCULOS CIENTÍFICOS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262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Borrador de proyecto de TFG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Como preparación para esta primera sesión debe redactar un borrador de proyecto de TFG que al menos tenga las siguientes características: </a:t>
            </a:r>
          </a:p>
          <a:p>
            <a:pPr lvl="1"/>
            <a:r>
              <a:rPr lang="es-ES" dirty="0"/>
              <a:t>(a) El documento debe incluir portada, un índice, tres secciones y una bibliografía. </a:t>
            </a:r>
          </a:p>
          <a:p>
            <a:pPr lvl="1"/>
            <a:r>
              <a:rPr lang="es-ES" dirty="0"/>
              <a:t>(b) La portada debe contener:  Título y autor</a:t>
            </a:r>
          </a:p>
          <a:p>
            <a:pPr lvl="2"/>
            <a:r>
              <a:rPr lang="es-ES" dirty="0"/>
              <a:t>Incluya además en esa primera página su nombre, el de su tutor, el del grado que está estudiando, y el de la universidad.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499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Preparación  de la reunión con el tutor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La primera reunión individual de trabajo tendrá una hora de duración como máximo. </a:t>
            </a:r>
          </a:p>
          <a:p>
            <a:r>
              <a:rPr lang="es-ES" dirty="0"/>
              <a:t>El objetivo de esta reunión es desarrollar un plan de trabajo realista para la ejecución de su TFE. </a:t>
            </a:r>
          </a:p>
          <a:p>
            <a:r>
              <a:rPr lang="es-ES" dirty="0"/>
              <a:t>Para ello, </a:t>
            </a:r>
            <a:r>
              <a:rPr lang="es-ES" b="1" dirty="0">
                <a:solidFill>
                  <a:srgbClr val="FFFF00"/>
                </a:solidFill>
              </a:rPr>
              <a:t>es importante que la prepare correctamente. Envíe el documento de preparación para la primera reunión con el tutor antes de la tutoría.</a:t>
            </a:r>
          </a:p>
          <a:p>
            <a:r>
              <a:rPr lang="es-ES" dirty="0"/>
              <a:t>Estos son los pasos a dar antes de la reunión (puede visitar la página web del grupo para más información: https://baobab.uc3m.es/monet/monnet/spip.php?rubrique68).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6475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Tabla</a:t>
            </a:r>
            <a:r>
              <a:rPr lang="en-GB" dirty="0"/>
              <a:t> de </a:t>
            </a:r>
            <a:r>
              <a:rPr lang="en-GB" dirty="0" err="1"/>
              <a:t>contenido</a:t>
            </a:r>
            <a:r>
              <a:rPr lang="en-GB" dirty="0"/>
              <a:t> 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Un resumen explicando brevemente el contenido del tema (motivación/objetivo/hipótesis a demostrar). </a:t>
            </a:r>
          </a:p>
          <a:p>
            <a:r>
              <a:rPr lang="es-ES" dirty="0"/>
              <a:t>Primera búsqueda bibliográfica y resúmenes personales de los artículos leídos sobre el tema de interés en revistas científicas </a:t>
            </a:r>
          </a:p>
          <a:p>
            <a:r>
              <a:rPr lang="es-ES" dirty="0"/>
              <a:t>Cada una de las primeras dos secciones debe contener un resumen de uno de los artículos elegidos. </a:t>
            </a:r>
          </a:p>
          <a:p>
            <a:pPr lvl="1"/>
            <a:r>
              <a:rPr lang="es-ES" dirty="0"/>
              <a:t>Los resúmenes no tienen que seguir la estructura de los artículos y pueden contener fórmulas matemáticas y referencias a otros artículos. </a:t>
            </a:r>
          </a:p>
          <a:p>
            <a:r>
              <a:rPr lang="es-ES" dirty="0"/>
              <a:t>No copie los resúmenes aportados por los propios autores. La extensión de cada uno de los resúmenes será mayor de una página y menor de dos. </a:t>
            </a:r>
          </a:p>
          <a:p>
            <a:r>
              <a:rPr lang="es-ES" dirty="0"/>
              <a:t>En la tercera sección debes realizar una discusión crítica de los dos artículos. Puede ofrecer sugerencias concretas sobre cómo se podría complementar la información que aportan con nuevos contrastes empíricos o argumentos teóricos.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288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Una estructura razonable para cualquier artículo científico es la denominada IMRAD del acrónimo en inglés,</a:t>
            </a:r>
          </a:p>
          <a:p>
            <a:r>
              <a:rPr lang="es-ES" dirty="0"/>
              <a:t> 1) </a:t>
            </a:r>
            <a:r>
              <a:rPr lang="es-ES" dirty="0" err="1"/>
              <a:t>Introduction</a:t>
            </a:r>
            <a:r>
              <a:rPr lang="es-ES" dirty="0"/>
              <a:t>, </a:t>
            </a:r>
          </a:p>
          <a:p>
            <a:r>
              <a:rPr lang="es-ES" dirty="0"/>
              <a:t>2) </a:t>
            </a:r>
            <a:r>
              <a:rPr lang="es-ES" dirty="0" err="1"/>
              <a:t>Methods</a:t>
            </a:r>
            <a:r>
              <a:rPr lang="es-ES" dirty="0"/>
              <a:t>, </a:t>
            </a:r>
          </a:p>
          <a:p>
            <a:r>
              <a:rPr lang="es-ES" dirty="0"/>
              <a:t>3) </a:t>
            </a:r>
            <a:r>
              <a:rPr lang="es-ES" dirty="0" err="1"/>
              <a:t>Results</a:t>
            </a:r>
            <a:endParaRPr lang="es-ES" dirty="0"/>
          </a:p>
          <a:p>
            <a:r>
              <a:rPr lang="es-ES" dirty="0"/>
              <a:t>4) </a:t>
            </a:r>
            <a:r>
              <a:rPr lang="es-ES" dirty="0" err="1"/>
              <a:t>Discussion</a:t>
            </a:r>
            <a:r>
              <a:rPr lang="es-ES" dirty="0"/>
              <a:t>).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05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Sería conveniente que su trabajo de Fin de Grado tenga una estructura similar. </a:t>
            </a:r>
          </a:p>
          <a:p>
            <a:r>
              <a:rPr lang="es-ES" dirty="0"/>
              <a:t>El trabajo tendrá en su totalidad como máximo 20 páginas, </a:t>
            </a:r>
          </a:p>
          <a:p>
            <a:r>
              <a:rPr lang="es-ES" dirty="0"/>
              <a:t>Estas 20 páginas incluirán tanto la bibliografía como el/los Apéndices pero sin la primera página, la del Resumen, y la de la Tabla de Contenidos.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088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</a:t>
            </a:r>
            <a:r>
              <a:rPr lang="en-GB" dirty="0" err="1"/>
              <a:t>Introducción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Debería tener entre 1 y 3 páginas, dedicará aproximadamente un párrafo a cada uno de los siguientes puntos o aspectos de su trabajo: </a:t>
            </a:r>
          </a:p>
          <a:p>
            <a:r>
              <a:rPr lang="es-ES" dirty="0"/>
              <a:t>a) Motivación de la investigación: Lo que quiere exponer: explica por qué el estudio es llevado a cabo. Muchas veces esto implica aludir a la significatividad social de la cuestión y a investigaciones en economía anteriores. </a:t>
            </a:r>
          </a:p>
          <a:p>
            <a:r>
              <a:rPr lang="es-ES" dirty="0"/>
              <a:t>b) Un párrafo con referencias de estudios científicos relacionados con el tema y sus aportaciones a nuestro conocimiento suele ser una manera convincente de motivar su trabajo. </a:t>
            </a:r>
          </a:p>
          <a:p>
            <a:r>
              <a:rPr lang="es-ES" dirty="0"/>
              <a:t>c) Habrá motivado bien su trabajo si queda claro porqué el tema del que trata es interesante para su audiencia.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737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</a:t>
            </a:r>
            <a:r>
              <a:rPr lang="en-GB" dirty="0" err="1"/>
              <a:t>Introducción</a:t>
            </a:r>
            <a:r>
              <a:rPr lang="en-GB" dirty="0"/>
              <a:t> 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objeto concreto del estudio: </a:t>
            </a:r>
          </a:p>
          <a:p>
            <a:r>
              <a:rPr lang="es-ES" dirty="0"/>
              <a:t>a) Una vez motivado su estudio, debe describir con tanta precisión como pueda la cuestión principal que se va a abordar en su trabajo. </a:t>
            </a:r>
          </a:p>
          <a:p>
            <a:r>
              <a:rPr lang="es-ES" dirty="0"/>
              <a:t>b) Normalmente se quiere describir, por ejemplo, la hipótesis que se va a intentar contrastar de la manera más precisa. </a:t>
            </a:r>
          </a:p>
          <a:p>
            <a:r>
              <a:rPr lang="es-ES" dirty="0"/>
              <a:t>c) Para ello, tendrá que saber explicar brevemente el contexto en el que se va a contrastar la hipótesis (sería útil si describe en una o dos frases los datos que utiliza).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</a:t>
            </a:r>
          </a:p>
          <a:p>
            <a:r>
              <a:rPr lang="es-ES" altLang="en-US" dirty="0"/>
              <a:t> Europea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596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3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699" y="2052925"/>
            <a:ext cx="7449863" cy="4195481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Una vez correctamente contextualizado, deberá escribir, probablemente en una frase, a) el objetivo fundamental de su trabajo. Cuando escriba esta frase, piensa en </a:t>
            </a:r>
            <a:r>
              <a:rPr lang="es-ES" dirty="0" err="1"/>
              <a:t>cúal</a:t>
            </a:r>
            <a:r>
              <a:rPr lang="es-ES" dirty="0"/>
              <a:t> sería la frase que le gustaría que un periodista de una revista de divulgación científica usase para presentar su trabajo. </a:t>
            </a:r>
          </a:p>
          <a:p>
            <a:r>
              <a:rPr lang="es-ES" dirty="0"/>
              <a:t>b) Métodos: </a:t>
            </a:r>
          </a:p>
          <a:p>
            <a:r>
              <a:rPr lang="es-ES" dirty="0"/>
              <a:t>I. Esta parte no es esencial pero, tras haber descrito su objetivo, puede ser importante que informe sobre cómo lo va a llevar a cabo el trabajo. </a:t>
            </a:r>
          </a:p>
          <a:p>
            <a:r>
              <a:rPr lang="es-ES" dirty="0"/>
              <a:t>II. Si el método es muy, muy, estándar (por ejemplo, mediante la utilización de técnicas básicas de regresión o de tablas descriptivas), quizás le baste mencionarlo brevemente al plantear el objetivo del estudio. </a:t>
            </a:r>
          </a:p>
          <a:p>
            <a:r>
              <a:rPr lang="es-ES" dirty="0"/>
              <a:t>III. Pero si el método no es tan estándar, entonces dedicarle un par de frases en un párrafo independiente probablemente ayuda a entender la contribución de su trabajo.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</a:t>
            </a:r>
          </a:p>
          <a:p>
            <a:r>
              <a:rPr lang="es-ES" altLang="en-US" dirty="0"/>
              <a:t> Europea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4141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Por ejemplo, si está intentando estimar un efecto causal mediante el uso de una variable instrumental que no se ha usado en la literatura (al menos en los años/países utilizados), entonces es importante que la describa e incluso que la motive brevemente aquí. </a:t>
            </a:r>
          </a:p>
          <a:p>
            <a:r>
              <a:rPr lang="es-ES" dirty="0"/>
              <a:t>A veces el método no es estándar pero ya ha sido utilizado en trabajos ya publicados. Entonces basta con describir el método de la manera más precisa que pueda y hacer una referencia al autor/es que lo utilizaron por primera vez.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751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/5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Por ejemplo, suponga que quiere estimar un modelo de especialización basado en el modelo de Mora, R. and San Juan, C., 2004. Entonces podría escribir algo así como: </a:t>
            </a:r>
          </a:p>
          <a:p>
            <a:r>
              <a:rPr lang="es-ES" dirty="0"/>
              <a:t>Para contrastar esta hipótesis estimo con los datos descritos el modelo de especialización agraria de Mora, R. y San Juan, C., 2004.</a:t>
            </a:r>
          </a:p>
          <a:p>
            <a:r>
              <a:rPr lang="es-ES" dirty="0"/>
              <a:t> Y en la bibliografía si se selecciona la opción de citar p. e. método Harvard (en Google </a:t>
            </a:r>
            <a:r>
              <a:rPr lang="es-ES" dirty="0" err="1"/>
              <a:t>Scholar</a:t>
            </a:r>
            <a:r>
              <a:rPr lang="es-ES" dirty="0"/>
              <a:t> pinchando en las ”): 	</a:t>
            </a:r>
          </a:p>
          <a:p>
            <a:r>
              <a:rPr lang="es-ES" b="1" dirty="0"/>
              <a:t>Mora, R. and San Juan, C., 2004. Mora, R. and San Juan, C., 2004. </a:t>
            </a:r>
            <a:r>
              <a:rPr lang="es-ES" b="1" dirty="0" err="1"/>
              <a:t>Geographical</a:t>
            </a:r>
            <a:r>
              <a:rPr lang="es-ES" b="1" dirty="0"/>
              <a:t> </a:t>
            </a:r>
            <a:r>
              <a:rPr lang="es-ES" b="1" dirty="0" err="1"/>
              <a:t>specialisation</a:t>
            </a:r>
            <a:r>
              <a:rPr lang="es-ES" b="1" dirty="0"/>
              <a:t> in </a:t>
            </a:r>
            <a:r>
              <a:rPr lang="es-ES" b="1" dirty="0" err="1"/>
              <a:t>Spanish</a:t>
            </a:r>
            <a:r>
              <a:rPr lang="es-ES" b="1" dirty="0"/>
              <a:t> </a:t>
            </a:r>
            <a:r>
              <a:rPr lang="es-ES" b="1" dirty="0" err="1"/>
              <a:t>agriculture</a:t>
            </a:r>
            <a:r>
              <a:rPr lang="es-ES" b="1" dirty="0"/>
              <a:t> </a:t>
            </a:r>
            <a:r>
              <a:rPr lang="es-ES" b="1" dirty="0" err="1"/>
              <a:t>before</a:t>
            </a:r>
            <a:r>
              <a:rPr lang="es-ES" b="1" dirty="0"/>
              <a:t> and </a:t>
            </a:r>
            <a:r>
              <a:rPr lang="es-ES" b="1" dirty="0" err="1"/>
              <a:t>after</a:t>
            </a:r>
            <a:r>
              <a:rPr lang="es-ES" b="1" dirty="0"/>
              <a:t> </a:t>
            </a:r>
            <a:r>
              <a:rPr lang="es-ES" b="1" dirty="0" err="1"/>
              <a:t>integration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European</a:t>
            </a:r>
            <a:r>
              <a:rPr lang="es-ES" b="1" dirty="0"/>
              <a:t> </a:t>
            </a:r>
            <a:r>
              <a:rPr lang="es-ES" b="1" dirty="0" err="1"/>
              <a:t>Union</a:t>
            </a:r>
            <a:r>
              <a:rPr lang="es-ES" b="1" dirty="0"/>
              <a:t>. Regional </a:t>
            </a:r>
            <a:r>
              <a:rPr lang="es-ES" b="1" dirty="0" err="1"/>
              <a:t>Science</a:t>
            </a:r>
            <a:r>
              <a:rPr lang="es-ES" b="1" dirty="0"/>
              <a:t> and </a:t>
            </a:r>
            <a:r>
              <a:rPr lang="es-ES" b="1" dirty="0" err="1"/>
              <a:t>Urban</a:t>
            </a:r>
            <a:r>
              <a:rPr lang="es-ES" b="1" dirty="0"/>
              <a:t> </a:t>
            </a:r>
            <a:r>
              <a:rPr lang="es-ES" b="1" dirty="0" err="1"/>
              <a:t>Economics</a:t>
            </a:r>
            <a:r>
              <a:rPr lang="es-ES" b="1" dirty="0"/>
              <a:t>, 34(3), pp.309-320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5311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Introducción</a:t>
            </a:r>
            <a:r>
              <a:rPr lang="en-GB" dirty="0"/>
              <a:t> /6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Resultado y conclusiones de la investigación: </a:t>
            </a:r>
          </a:p>
          <a:p>
            <a:r>
              <a:rPr lang="es-ES" dirty="0"/>
              <a:t>a) Esta parte es esencial, y en cualquier caso será muy corta. </a:t>
            </a:r>
          </a:p>
          <a:p>
            <a:r>
              <a:rPr lang="es-ES" dirty="0"/>
              <a:t>b) Es importante resaltar el valor añadido por la investigación y precisar un poco más los resultados ya adelantados en el resumen. </a:t>
            </a:r>
          </a:p>
          <a:p>
            <a:r>
              <a:rPr lang="es-ES" dirty="0"/>
              <a:t>c) Es además frecuente en muchos artículos científicos añadir un párrafo en el que se describe el contenido del resto del artículo. </a:t>
            </a:r>
          </a:p>
          <a:p>
            <a:r>
              <a:rPr lang="es-ES" dirty="0"/>
              <a:t>d) En su trabajo de fin de grado este párrafo no es necesario si se mantiene la Tabla de Contenidos. </a:t>
            </a:r>
          </a:p>
          <a:p>
            <a:r>
              <a:rPr lang="es-ES" dirty="0"/>
              <a:t>e) Sin embargo, si por alguna razón cree que puede ser útil justificar la estructura de su trabajo, entonces éste es el momento ideal.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325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Métodos</a:t>
            </a:r>
            <a:r>
              <a:rPr lang="en-GB" dirty="0"/>
              <a:t>/1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En la Sección 1 se han presentado los aspectos más relevantes de su trabajo. En esta Sección deberá explicar los aspectos esenciales necesarios para entender los resultados de su trabajo.</a:t>
            </a:r>
          </a:p>
          <a:p>
            <a:r>
              <a:rPr lang="es-ES" dirty="0"/>
              <a:t>Si su TFG plantea una cuestión a partir de una revisión de la literatura, en esta sección probablemente querrá presentar la revisión de la literatura.</a:t>
            </a:r>
          </a:p>
          <a:p>
            <a:r>
              <a:rPr lang="es-ES" dirty="0"/>
              <a:t>Si su TFG pretende replicar un artículo para plantear una cuestión relacionada con él, entonces aquí podría explicar los métodos llevados a cabo en el artículo y cómo los ha extendido con su análisis.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72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Preparación /1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Deberá redactar una propuesta de TFE o TFG en un documento en formato de texto </a:t>
            </a:r>
          </a:p>
          <a:p>
            <a:pPr lvl="1"/>
            <a:r>
              <a:rPr lang="es-ES" dirty="0"/>
              <a:t>en Windows puede usar, por ejemplo, Word o </a:t>
            </a:r>
            <a:r>
              <a:rPr lang="es-ES" dirty="0" err="1"/>
              <a:t>pdf</a:t>
            </a:r>
            <a:endParaRPr lang="es-ES" dirty="0"/>
          </a:p>
          <a:p>
            <a:r>
              <a:rPr lang="es-ES" dirty="0"/>
              <a:t>que incluya </a:t>
            </a:r>
          </a:p>
          <a:p>
            <a:pPr lvl="1"/>
            <a:r>
              <a:rPr lang="es-ES" dirty="0"/>
              <a:t>el </a:t>
            </a:r>
            <a:r>
              <a:rPr lang="es-ES" b="1" dirty="0"/>
              <a:t>título del proyecto</a:t>
            </a:r>
            <a:r>
              <a:rPr lang="es-ES" dirty="0"/>
              <a:t>, 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un </a:t>
            </a:r>
            <a:r>
              <a:rPr lang="es-ES" b="1" dirty="0"/>
              <a:t>resumen</a:t>
            </a:r>
            <a:r>
              <a:rPr lang="es-ES" dirty="0"/>
              <a:t> (de no más de 500 palabras) y las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b="1" dirty="0"/>
              <a:t>Referencias bibliográficas </a:t>
            </a:r>
            <a:r>
              <a:rPr lang="es-ES" dirty="0"/>
              <a:t>utilizadas. 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368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/>
              <a:t>¿Preguntas?</a:t>
            </a:r>
            <a:endParaRPr lang="en-GB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645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3BB85-353A-4ABC-8359-24E0D255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Segunda sesión de orientación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7E2ACB-827C-4959-8B89-8440901F6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48B9D6-6866-4080-A228-2B455C71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FFF1D1-1AEA-4E6A-9611-4318D61B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78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Métodos</a:t>
            </a:r>
            <a:r>
              <a:rPr lang="en-GB" dirty="0"/>
              <a:t>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Si lo que quiere es desarrollar en una aplicación con un paquete o programa econométrico, como por ejemplo </a:t>
            </a:r>
            <a:r>
              <a:rPr lang="es-ES" dirty="0" err="1"/>
              <a:t>gretl</a:t>
            </a:r>
            <a:r>
              <a:rPr lang="es-ES" dirty="0"/>
              <a:t> o Stata, un procedimiento de estimación, </a:t>
            </a:r>
          </a:p>
          <a:p>
            <a:pPr lvl="1"/>
            <a:r>
              <a:rPr lang="es-ES" dirty="0"/>
              <a:t>a) entonces en esta sección se puede describir con detalle el procedimiento econométrico y los aspectos esenciales del programa informático para llevar a cabo la aplicación.</a:t>
            </a:r>
          </a:p>
          <a:p>
            <a:r>
              <a:rPr lang="es-ES" dirty="0"/>
              <a:t>Recuerde que es en esta Sección es donde describirá todos los detalles necesarios para entender los resultados. </a:t>
            </a:r>
          </a:p>
          <a:p>
            <a:pPr lvl="1"/>
            <a:r>
              <a:rPr lang="es-ES" dirty="0"/>
              <a:t>Es por ello posible que la Sección incluya subsecciones que traten temas relativamente independientes.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261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Subsecciones posibles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/>
          </a:bodyPr>
          <a:lstStyle/>
          <a:p>
            <a:r>
              <a:rPr lang="es-ES" dirty="0"/>
              <a:t>Las siguientes subsecciones son simplemente sugerencias. Puede o no incluirlas en su TFG. También puede por supuesto cambiar los nombres de las subsecciones por otros que te parezcan más adecuados.</a:t>
            </a:r>
          </a:p>
          <a:p>
            <a:r>
              <a:rPr lang="es-ES" dirty="0"/>
              <a:t>No olvide etiquetar todas las subsecciones y secciones para poder referenciarlas fácilmente en cualquier parte de su TFG.</a:t>
            </a:r>
          </a:p>
          <a:p>
            <a:r>
              <a:rPr lang="es-ES" dirty="0"/>
              <a:t>No olvide etiquetar (REFERENCIAS&gt;REFERNCIA CRUZADA&gt;TITULO aquí también se puede elegir ELEMENTO NUMERADO para numerar los cuadros o ilustraciones) todas las subsecciones y secciones para poder referenciarlas (Insertar&gt;marcador) fácilmente en cualquier parte de su TFG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689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Revision de la Literatura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Para un trabajo de la extensión limitada de un trabajo de fin de grado no es probable que necesite subsecciones. </a:t>
            </a:r>
          </a:p>
          <a:p>
            <a:r>
              <a:rPr lang="es-ES" dirty="0"/>
              <a:t>Literatura Teórica: En este párrafo podría mencionar las aportaciones teóricas más interesantes. </a:t>
            </a:r>
          </a:p>
          <a:p>
            <a:r>
              <a:rPr lang="es-ES" dirty="0"/>
              <a:t> ¿Cómo hacer una revisión de la literatura económica sobre un tema?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7056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07A05-0D4A-49CE-8C60-7A5C3588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Revisión sistemática (RS) de la literatura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638FD3-5BD3-40B2-8BD7-B3F068263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Una revisión sistemática (RS), es un artículo de «síntesis de la evidencia disponible», en el que se realiza una revisión de aspectos cuantitativos y cualitativos de estudios anteriores sobre el tema, </a:t>
            </a:r>
          </a:p>
          <a:p>
            <a:r>
              <a:rPr lang="es-ES" dirty="0"/>
              <a:t>El objetivo de resumir la información existente respecto de un tema en particular. </a:t>
            </a:r>
          </a:p>
          <a:p>
            <a:r>
              <a:rPr lang="es-ES" dirty="0"/>
              <a:t>Los investigadores luego de recolectar los artículos de interés; los analizan, y comparan la evidencia que aportan con la de otros similares.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FC20DD-53E6-498D-A08A-7ABF7CB93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F788B3-212C-4C6C-B1CA-5B026633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0752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9BB01-3663-46F1-9A4F-B4CC7F48B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Las razones que justifican la realización de una RS son: </a:t>
            </a:r>
            <a:br>
              <a:rPr lang="es-E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94B92-6BFE-4DA3-9A01-A3357BF4E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 por ejemplo:</a:t>
            </a:r>
          </a:p>
          <a:p>
            <a:r>
              <a:rPr lang="es-ES" dirty="0"/>
              <a:t>cuando existe incertidumbre en relación al </a:t>
            </a:r>
            <a:r>
              <a:rPr lang="es-ES" b="1" dirty="0"/>
              <a:t>efecto de una intervención </a:t>
            </a:r>
            <a:r>
              <a:rPr lang="es-ES" dirty="0"/>
              <a:t>debido a que existe </a:t>
            </a:r>
            <a:r>
              <a:rPr lang="es-ES" b="1" dirty="0"/>
              <a:t>evidencia contrapuesta </a:t>
            </a:r>
            <a:r>
              <a:rPr lang="es-ES" dirty="0"/>
              <a:t>respecto a la utilidad real de una medida o cambio en una política económica  en trabajos anteriores,</a:t>
            </a:r>
          </a:p>
          <a:p>
            <a:r>
              <a:rPr lang="es-ES" dirty="0"/>
              <a:t>cuando se desea </a:t>
            </a:r>
            <a:r>
              <a:rPr lang="es-ES" b="1" dirty="0">
                <a:solidFill>
                  <a:srgbClr val="FFFF00"/>
                </a:solidFill>
              </a:rPr>
              <a:t>conocer el tamaño del efecto</a:t>
            </a:r>
            <a:r>
              <a:rPr lang="es-ES" dirty="0"/>
              <a:t> de una intervención (subvención, tipo impositivo, …); y, </a:t>
            </a:r>
          </a:p>
          <a:p>
            <a:r>
              <a:rPr lang="es-ES" dirty="0"/>
              <a:t>cuando se desea analizar el comportamiento de una intervención en </a:t>
            </a:r>
            <a:r>
              <a:rPr lang="es-ES" dirty="0">
                <a:solidFill>
                  <a:srgbClr val="FFFF00"/>
                </a:solidFill>
              </a:rPr>
              <a:t>subgrupos de sujetos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8552C8-40DA-4479-9F72-32E7AF37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6920A60-87F0-46E1-8884-E871ABEA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559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EA420D-C75A-4834-8148-E1E53DFF2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Nivel de calidad en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3044F6-064C-4D72-AB2E-40B3CC48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Las revisiones sistemáticas (RS) nos permiten estar al día en diversos temas de interés sin invertir demasiado tiempo; </a:t>
            </a:r>
          </a:p>
          <a:p>
            <a:r>
              <a:rPr lang="es-ES" dirty="0"/>
              <a:t>sin embargo, no siempre este tipo de estudio se asocia a un nivel de evidencia que </a:t>
            </a:r>
            <a:r>
              <a:rPr lang="es-ES" b="1" dirty="0"/>
              <a:t>garantiza la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/>
              <a:t>validez o veracidad</a:t>
            </a:r>
            <a:r>
              <a:rPr lang="es-ES" dirty="0"/>
              <a:t>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/>
              <a:t>calidad metodológica</a:t>
            </a:r>
            <a:r>
              <a:rPr lang="es-ES" dirty="0"/>
              <a:t>, y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</a:rPr>
              <a:t>fiabilidad</a:t>
            </a:r>
            <a:r>
              <a:rPr lang="es-ES" dirty="0"/>
              <a:t> o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/>
              <a:t>reproducibilidad de resultados</a:t>
            </a:r>
            <a:r>
              <a:rPr lang="es-ES" dirty="0"/>
              <a:t>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B569D93-BD46-4C12-AE7F-6BA2CD33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F093795-3182-4267-884F-22625ECB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684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B7EB75-F2E9-462F-9AF0-27B97278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 de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AE689E-CBDB-4662-892F-E0F0BF218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74" y="1447803"/>
            <a:ext cx="7055380" cy="4800603"/>
          </a:xfrm>
        </p:spPr>
        <p:txBody>
          <a:bodyPr>
            <a:normAutofit/>
          </a:bodyPr>
          <a:lstStyle/>
          <a:p>
            <a:r>
              <a:rPr lang="es-ES" dirty="0"/>
              <a:t>Las RS son estudios cuya población procede de artículos de </a:t>
            </a:r>
            <a:r>
              <a:rPr lang="es-ES" b="1" dirty="0">
                <a:solidFill>
                  <a:srgbClr val="FFFF00"/>
                </a:solidFill>
              </a:rPr>
              <a:t>casos de estudios</a:t>
            </a:r>
            <a:r>
              <a:rPr lang="es-ES" dirty="0"/>
              <a:t> ya publicados;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es decir, se trata de un estudio de estudios; y como tal,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en una RS se recopila la información generada por investigaciones de un tema determinado,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la cual, </a:t>
            </a:r>
            <a:r>
              <a:rPr lang="es-ES" b="1" dirty="0">
                <a:solidFill>
                  <a:srgbClr val="FFFF00"/>
                </a:solidFill>
              </a:rPr>
              <a:t>en ocasiones</a:t>
            </a:r>
            <a:r>
              <a:rPr lang="es-ES" dirty="0"/>
              <a:t>, es valorada de forma matemática con un </a:t>
            </a:r>
            <a:r>
              <a:rPr lang="es-ES" b="1" dirty="0">
                <a:solidFill>
                  <a:srgbClr val="FFFF00"/>
                </a:solidFill>
              </a:rPr>
              <a:t>metaanálisis</a:t>
            </a:r>
            <a:r>
              <a:rPr lang="es-ES" dirty="0"/>
              <a:t>;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al final estos resultados se plasman en unas </a:t>
            </a:r>
            <a:r>
              <a:rPr lang="es-ES" b="1" dirty="0">
                <a:solidFill>
                  <a:srgbClr val="FFFF00"/>
                </a:solidFill>
              </a:rPr>
              <a:t>conclusiones a modo de resumen </a:t>
            </a:r>
            <a:r>
              <a:rPr lang="es-ES" dirty="0"/>
              <a:t>del efecto de, por ejemplo, una intervención de política económica respecto de otra.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76814F-E69F-4C79-A9F2-E62ABA8C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A7B1A1-D126-4A12-B6F5-BC0E376E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7376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03863-C11F-4AD3-AE63-2DF2DC943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i="0" dirty="0">
                <a:effectLst/>
                <a:latin typeface="NexusSansPro"/>
              </a:rPr>
              <a:t>estrategias que limitan los sesgos y errores en una RS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F6C48-F8FF-41A1-9E85-9392B032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0" i="0" dirty="0">
                <a:effectLst/>
                <a:latin typeface="NexusSansPro"/>
              </a:rPr>
              <a:t>Se utilizan estrategias que limitan los sesgos y errores aleatorios. </a:t>
            </a:r>
          </a:p>
          <a:p>
            <a:r>
              <a:rPr lang="es-ES" b="0" i="0" dirty="0">
                <a:effectLst/>
                <a:latin typeface="NexusSansPro"/>
              </a:rPr>
              <a:t>Estas se resumen en: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i="0" dirty="0">
                <a:solidFill>
                  <a:srgbClr val="FFFF00"/>
                </a:solidFill>
                <a:effectLst/>
                <a:latin typeface="NexusSansPro"/>
              </a:rPr>
              <a:t>búsqueda exhaustiva </a:t>
            </a:r>
            <a:r>
              <a:rPr lang="es-ES" b="0" i="0" dirty="0">
                <a:effectLst/>
                <a:latin typeface="NexusSansPro"/>
              </a:rPr>
              <a:t>de todos los artículos relevantes,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criterios reproducibles </a:t>
            </a:r>
            <a:r>
              <a:rPr lang="es-ES" b="0" i="0" dirty="0">
                <a:effectLst/>
                <a:latin typeface="NexusSansPro"/>
              </a:rPr>
              <a:t>y explícitos de selección,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valoración del diseño </a:t>
            </a:r>
            <a:r>
              <a:rPr lang="es-ES" b="0" i="0" dirty="0">
                <a:effectLst/>
                <a:latin typeface="NexusSansPro"/>
              </a:rPr>
              <a:t>y características de los estudios y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FF00"/>
                </a:solidFill>
                <a:latin typeface="NexusSansPro"/>
              </a:rPr>
              <a:t>síntesis e interpretación </a:t>
            </a:r>
            <a:r>
              <a:rPr lang="es-ES" b="0" i="0" dirty="0">
                <a:effectLst/>
                <a:latin typeface="NexusSansPro"/>
              </a:rPr>
              <a:t>de los resultados.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ACEBC8-17A6-4760-92B3-56CE402C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F491CE2-156F-42F1-A1BF-12DDCA36B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3511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Borrador de proyecto de TFG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Como preparación para esta primera sesión debe redactar un borrador de proyecto de TFG que al menos tenga las siguientes características: </a:t>
            </a:r>
          </a:p>
          <a:p>
            <a:pPr lvl="1"/>
            <a:r>
              <a:rPr lang="es-ES" dirty="0"/>
              <a:t>(a) El documento debe incluir portada, un índice, tres secciones y una bibliografía. </a:t>
            </a:r>
          </a:p>
          <a:p>
            <a:pPr lvl="1"/>
            <a:r>
              <a:rPr lang="es-ES" dirty="0"/>
              <a:t>(b) La portada debe contener:  Título y autor</a:t>
            </a:r>
          </a:p>
          <a:p>
            <a:pPr lvl="2"/>
            <a:r>
              <a:rPr lang="es-ES" dirty="0"/>
              <a:t>Incluya además en esa primera página su nombre, el de su tutor, el del grado que está estudiando, y el de la universidad.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4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248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062B82-F682-4AEA-BAB9-A53FE192E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El problema de </a:t>
            </a:r>
            <a:r>
              <a:rPr lang="es-ES" sz="3200" b="1" dirty="0">
                <a:solidFill>
                  <a:srgbClr val="FFFF00"/>
                </a:solidFill>
              </a:rPr>
              <a:t>la heterogeneidad de los estudios primarios</a:t>
            </a:r>
            <a:endParaRPr lang="en-US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9E323-BC14-4150-AF14-A8DD04A3F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Sin embargo, existe un problema que se ha de tener en mente en esta etapa del Meta </a:t>
            </a:r>
            <a:r>
              <a:rPr lang="es-ES" dirty="0" err="1"/>
              <a:t>Aanálisis</a:t>
            </a:r>
            <a:r>
              <a:rPr lang="es-ES" dirty="0"/>
              <a:t>: </a:t>
            </a:r>
            <a:r>
              <a:rPr lang="es-ES" b="1" dirty="0">
                <a:solidFill>
                  <a:srgbClr val="FFFF00"/>
                </a:solidFill>
              </a:rPr>
              <a:t>la heterogeneidad de los estudios primarios</a:t>
            </a:r>
            <a:r>
              <a:rPr lang="es-ES" dirty="0"/>
              <a:t>, hecho que de presentarse quita veracidad al resultado final. </a:t>
            </a:r>
          </a:p>
          <a:p>
            <a:r>
              <a:rPr lang="es-ES" dirty="0"/>
              <a:t>En estos casos, se recomienda realizar un </a:t>
            </a:r>
            <a:r>
              <a:rPr lang="es-ES" b="1" dirty="0">
                <a:solidFill>
                  <a:srgbClr val="FFFF00"/>
                </a:solidFill>
              </a:rPr>
              <a:t>análisis de subgrupos</a:t>
            </a:r>
            <a:r>
              <a:rPr lang="es-ES" dirty="0"/>
              <a:t>, utilizando para ello los artículos que tienen más semejanza entre sí para cada subgrupo en estudio. </a:t>
            </a:r>
          </a:p>
          <a:p>
            <a:r>
              <a:rPr lang="es-ES" dirty="0"/>
              <a:t>La heterogeneidad de los estudios primarios puede ocurrir a consecuencia de la </a:t>
            </a:r>
          </a:p>
          <a:p>
            <a:pPr marL="457200" indent="-457200">
              <a:buFont typeface="+mj-lt"/>
              <a:buAutoNum type="alphaLcParenR"/>
            </a:pPr>
            <a:r>
              <a:rPr lang="es-ES" b="1" dirty="0">
                <a:solidFill>
                  <a:srgbClr val="FFC000"/>
                </a:solidFill>
              </a:rPr>
              <a:t>aplicación de definiciones</a:t>
            </a:r>
            <a:r>
              <a:rPr lang="es-ES" dirty="0"/>
              <a:t> distintas o al </a:t>
            </a:r>
          </a:p>
          <a:p>
            <a:pPr marL="457200" indent="-457200">
              <a:buFont typeface="+mj-lt"/>
              <a:buAutoNum type="alphaLcParenR"/>
            </a:pPr>
            <a:r>
              <a:rPr lang="es-ES" dirty="0"/>
              <a:t>uso de </a:t>
            </a:r>
            <a:r>
              <a:rPr lang="es-ES" b="1" dirty="0">
                <a:solidFill>
                  <a:srgbClr val="FFFF00"/>
                </a:solidFill>
              </a:rPr>
              <a:t>criterios de selección disímiles </a:t>
            </a:r>
            <a:r>
              <a:rPr lang="es-ES" dirty="0"/>
              <a:t>entre los estudios empíricos originales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A4AC72-868E-4F43-BF63-1F97311C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7E3D28-BFBD-49D5-8D0D-C37EB54F7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7624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825CF6-73A5-4FD4-BAE0-C28CFC44A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metaanálisis</a:t>
            </a:r>
            <a:br>
              <a:rPr lang="es-E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4037B7-B99A-4EA7-B25C-732284D55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/>
          </a:bodyPr>
          <a:lstStyle/>
          <a:p>
            <a:r>
              <a:rPr lang="es-ES" dirty="0"/>
              <a:t>Descrito en 1976 por Gene </a:t>
            </a:r>
            <a:r>
              <a:rPr lang="es-ES" dirty="0" err="1"/>
              <a:t>Glass</a:t>
            </a:r>
            <a:r>
              <a:rPr lang="es-ES" dirty="0"/>
              <a:t>, el MA proviene del griego ‘meta’ (después de) y ‘análisis’ (descripción o interpretación); por ende, consiste en el </a:t>
            </a:r>
            <a:r>
              <a:rPr lang="es-ES" b="1" dirty="0">
                <a:solidFill>
                  <a:srgbClr val="FFFF00"/>
                </a:solidFill>
              </a:rPr>
              <a:t>análisis estadístico de la recolección de resultados extraídos desde estudios primarios </a:t>
            </a:r>
            <a:r>
              <a:rPr lang="es-ES" dirty="0"/>
              <a:t>o individuales, con el </a:t>
            </a:r>
            <a:r>
              <a:rPr lang="es-ES" b="1" dirty="0">
                <a:solidFill>
                  <a:srgbClr val="FFC000"/>
                </a:solidFill>
              </a:rPr>
              <a:t>propósito de integrar los hallazgos obtenidos</a:t>
            </a:r>
            <a:endParaRPr lang="es-ES" dirty="0"/>
          </a:p>
          <a:p>
            <a:r>
              <a:rPr lang="es-ES" dirty="0"/>
              <a:t>Tiene dos etapas.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La primera consiste en calcular el efecto para cada estudio y </a:t>
            </a:r>
            <a:r>
              <a:rPr lang="es-ES" b="1" dirty="0">
                <a:solidFill>
                  <a:srgbClr val="FFFF00"/>
                </a:solidFill>
              </a:rPr>
              <a:t>su intervalo de confianza.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La segunda es </a:t>
            </a:r>
            <a:r>
              <a:rPr lang="es-ES" b="1" dirty="0">
                <a:solidFill>
                  <a:srgbClr val="FFC000"/>
                </a:solidFill>
              </a:rPr>
              <a:t>calcular el efecto global</a:t>
            </a:r>
            <a:r>
              <a:rPr lang="es-ES" dirty="0"/>
              <a:t>, resumen o combinado de la intervención como una </a:t>
            </a:r>
            <a:r>
              <a:rPr lang="es-ES" dirty="0">
                <a:solidFill>
                  <a:srgbClr val="FFC000"/>
                </a:solidFill>
              </a:rPr>
              <a:t>media ponderada de los efectos obtenidos en los estudios individuales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AD07A7A-F062-4AD9-B886-93915522F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74B8D02-FBAC-4C43-9EFE-DAAB924B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86469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C41166-8DF9-4DB0-86CB-C5D26322F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metaanálisis MA; objetivo</a:t>
            </a:r>
            <a:br>
              <a:rPr lang="es-E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76EA7E-DE8F-45A3-B63B-1AA3E5185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El objetivo del MA es la </a:t>
            </a:r>
            <a:r>
              <a:rPr lang="es-ES" b="1" dirty="0">
                <a:solidFill>
                  <a:srgbClr val="FFFF00"/>
                </a:solidFill>
              </a:rPr>
              <a:t>integración de los estudios y la posterior obtención de información </a:t>
            </a:r>
            <a:r>
              <a:rPr lang="es-ES" dirty="0"/>
              <a:t>global de los resultados aportados por cada uno de ellos; </a:t>
            </a:r>
          </a:p>
          <a:p>
            <a:r>
              <a:rPr lang="es-ES" dirty="0"/>
              <a:t>Lo primero que se ha de hacer, es definir a </a:t>
            </a:r>
            <a:r>
              <a:rPr lang="es-ES" b="1" dirty="0"/>
              <a:t>qué tipo de variable corresponde el o los resultados de interés</a:t>
            </a:r>
            <a:r>
              <a:rPr lang="es-ES" dirty="0"/>
              <a:t>. </a:t>
            </a:r>
          </a:p>
          <a:p>
            <a:r>
              <a:rPr lang="es-ES" dirty="0"/>
              <a:t>Si el resultado de interés es una </a:t>
            </a:r>
            <a:r>
              <a:rPr lang="es-ES" dirty="0">
                <a:solidFill>
                  <a:srgbClr val="FFFF00"/>
                </a:solidFill>
              </a:rPr>
              <a:t>variable de tipo continuo </a:t>
            </a:r>
            <a:r>
              <a:rPr lang="es-ES" dirty="0"/>
              <a:t>(días de hospitalización, supervivencia, etc.), deberemos calcular el </a:t>
            </a:r>
            <a:r>
              <a:rPr lang="es-ES" b="1" dirty="0">
                <a:solidFill>
                  <a:srgbClr val="FFFF00"/>
                </a:solidFill>
              </a:rPr>
              <a:t>tamaño del efecto </a:t>
            </a:r>
          </a:p>
          <a:p>
            <a:r>
              <a:rPr lang="es-ES" dirty="0"/>
              <a:t>de este modo, se </a:t>
            </a:r>
            <a:r>
              <a:rPr lang="es-ES" b="1" dirty="0"/>
              <a:t>convierten los resultados </a:t>
            </a:r>
            <a:r>
              <a:rPr lang="es-ES" dirty="0"/>
              <a:t>de los estudios primarios </a:t>
            </a:r>
            <a:r>
              <a:rPr lang="es-ES" b="1" dirty="0"/>
              <a:t>en una unidad de medida común </a:t>
            </a:r>
            <a:r>
              <a:rPr lang="es-ES" dirty="0"/>
              <a:t>pudiendo </a:t>
            </a:r>
            <a:r>
              <a:rPr lang="es-ES" b="1" dirty="0">
                <a:solidFill>
                  <a:srgbClr val="FFC000"/>
                </a:solidFill>
              </a:rPr>
              <a:t>compararse e integrarse</a:t>
            </a:r>
            <a:r>
              <a:rPr lang="es-ES" dirty="0"/>
              <a:t>. </a:t>
            </a:r>
          </a:p>
          <a:p>
            <a:r>
              <a:rPr lang="es-ES" dirty="0"/>
              <a:t>Por otro lado, si el resultado de interés corresponde a una </a:t>
            </a:r>
            <a:r>
              <a:rPr lang="es-ES" b="1" dirty="0">
                <a:solidFill>
                  <a:srgbClr val="FFFF00"/>
                </a:solidFill>
              </a:rPr>
              <a:t>variable dicotómica </a:t>
            </a:r>
            <a:r>
              <a:rPr lang="es-ES" dirty="0"/>
              <a:t>(vivo o muerto, complicado o no complicado, etc.), corresponde utilizar medidas relativas como la </a:t>
            </a:r>
            <a:r>
              <a:rPr lang="es-ES" b="1" dirty="0">
                <a:solidFill>
                  <a:srgbClr val="FFFF00"/>
                </a:solidFill>
              </a:rPr>
              <a:t>razón de probabilidades </a:t>
            </a:r>
            <a:r>
              <a:rPr lang="es-ES" dirty="0"/>
              <a:t>u </a:t>
            </a:r>
            <a:r>
              <a:rPr lang="es-ES" b="1" i="1" dirty="0" err="1">
                <a:solidFill>
                  <a:srgbClr val="FFC000"/>
                </a:solidFill>
              </a:rPr>
              <a:t>odds</a:t>
            </a:r>
            <a:r>
              <a:rPr lang="es-ES" b="1" i="1" dirty="0">
                <a:solidFill>
                  <a:srgbClr val="FFC000"/>
                </a:solidFill>
              </a:rPr>
              <a:t> ratio </a:t>
            </a:r>
            <a:r>
              <a:rPr lang="es-ES" dirty="0"/>
              <a:t>(para lo que se requiere construir tablas de contingencia y la estimación del riesgo relativo)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2DE41AE-07EE-4993-8636-3ADB35DC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067D764-B0AD-454E-B221-CA8532957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4712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751F00-9C41-40E5-BF29-C740AA7C8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para hacer revisión de la literatura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986366-B5B8-4A90-8F39-37DA3998B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Guirao </a:t>
            </a:r>
            <a:r>
              <a:rPr lang="es-ES" dirty="0" err="1"/>
              <a:t>Goris</a:t>
            </a:r>
            <a:r>
              <a:rPr lang="es-ES" dirty="0"/>
              <a:t>, S. J. A. (2015). Utilidad y tipos de revisión de literatura. Ene, 9(2), 0-0.</a:t>
            </a:r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29E253-F23E-4ABE-A5BF-C1130B0CE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B025A46-F17E-4875-B682-05BD5ABB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12232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Literatura </a:t>
            </a:r>
            <a:r>
              <a:rPr lang="en-GB" dirty="0" err="1"/>
              <a:t>Empírica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En la revisión, quizás esté interesado en escribir modelos matemáticos o económicos utilizados por los autores. Será muy útil que se adhiera estrictamente a las convenciones usuales sobre símbolos. Por ejemplo, si va a utilizar una función de utilidad que incluye el consumo del único bien de la economía y el ocio, convendría que lo presentase utilizando los símbolos usuales en la literatura. Por ejemplo, renta igual a consumo más horas de trabajo </a:t>
            </a:r>
          </a:p>
          <a:p>
            <a:pPr marL="0" indent="0" algn="ctr">
              <a:buNone/>
            </a:pPr>
            <a:r>
              <a:rPr lang="es-ES" dirty="0"/>
              <a:t>y = C + h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9898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Un </a:t>
            </a:r>
            <a:r>
              <a:rPr lang="en-GB" sz="4000" dirty="0" err="1"/>
              <a:t>modelo</a:t>
            </a:r>
            <a:r>
              <a:rPr lang="en-GB" sz="4000" dirty="0"/>
              <a:t> </a:t>
            </a:r>
            <a:r>
              <a:rPr lang="en-GB" sz="4000" dirty="0" err="1"/>
              <a:t>básico</a:t>
            </a:r>
            <a:r>
              <a:rPr lang="en-GB" sz="4000" dirty="0"/>
              <a:t> de </a:t>
            </a:r>
            <a:r>
              <a:rPr lang="en-GB" sz="4000" dirty="0" err="1"/>
              <a:t>oferta</a:t>
            </a:r>
            <a:r>
              <a:rPr lang="en-GB" sz="4000" dirty="0"/>
              <a:t> de </a:t>
            </a:r>
            <a:r>
              <a:rPr lang="en-GB" sz="4000" dirty="0" err="1"/>
              <a:t>trabajo</a:t>
            </a:r>
            <a:r>
              <a:rPr lang="en-GB" sz="4000" dirty="0"/>
              <a:t>. </a:t>
            </a:r>
            <a:r>
              <a:rPr lang="en-GB" sz="4000" dirty="0" err="1"/>
              <a:t>Ejemplo</a:t>
            </a:r>
            <a:r>
              <a:rPr lang="en-GB" dirty="0"/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modelo básico de oferta de horas de trabajo que se encuentra en los libros introductorios de microeconomía considera la decisión de </a:t>
            </a:r>
            <a:r>
              <a:rPr lang="es-ES" dirty="0">
                <a:solidFill>
                  <a:srgbClr val="FFFF00"/>
                </a:solidFill>
              </a:rPr>
              <a:t>trabajar h horas</a:t>
            </a:r>
            <a:r>
              <a:rPr lang="es-ES" dirty="0"/>
              <a:t> y </a:t>
            </a:r>
            <a:r>
              <a:rPr lang="es-ES" dirty="0">
                <a:solidFill>
                  <a:srgbClr val="FFC000"/>
                </a:solidFill>
              </a:rPr>
              <a:t>consumir C unidades </a:t>
            </a:r>
            <a:r>
              <a:rPr lang="es-ES" dirty="0"/>
              <a:t>del único bien de la economía. </a:t>
            </a:r>
            <a:r>
              <a:rPr lang="es-ES" altLang="en-US" b="1" dirty="0">
                <a:solidFill>
                  <a:srgbClr val="202124"/>
                </a:solidFill>
                <a:latin typeface="Google Sans"/>
              </a:rPr>
              <a:t>C = renta disponible = consumo</a:t>
            </a:r>
            <a:r>
              <a:rPr lang="es-ES" altLang="en-US" sz="600" b="1" dirty="0"/>
              <a:t> </a:t>
            </a:r>
            <a:endParaRPr lang="es-ES" b="1" dirty="0"/>
          </a:p>
          <a:p>
            <a:r>
              <a:rPr lang="es-ES" dirty="0"/>
              <a:t>El agente representativo maximizará la utilidad que le reportará el consumo del bien y el tiempo dedicado al ocio, </a:t>
            </a:r>
            <a:r>
              <a:rPr lang="es-ES" b="1" dirty="0"/>
              <a:t>l</a:t>
            </a:r>
            <a:r>
              <a:rPr lang="es-ES" dirty="0"/>
              <a:t>, sujeto a su </a:t>
            </a:r>
            <a:r>
              <a:rPr lang="es-ES" b="1" dirty="0"/>
              <a:t>restricción presupuestaria</a:t>
            </a:r>
            <a:r>
              <a:rPr lang="es-ES" dirty="0"/>
              <a:t> y a su </a:t>
            </a:r>
            <a:r>
              <a:rPr lang="es-ES" b="1" dirty="0"/>
              <a:t>restricción temporal</a:t>
            </a:r>
            <a:r>
              <a:rPr lang="es-ES" dirty="0"/>
              <a:t>: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146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Escribir las ecuaciones con las variables usuales en economía</a:t>
            </a:r>
            <a:endParaRPr lang="en-GB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s-ES" dirty="0"/>
              <a:t>El agente representativo maximizará la utilidad que le reportará el consumo del bien y el tiempo dedicado al ocio, l, sujeto a su restricción presupuestaria y a su restricción temporal: </a:t>
            </a:r>
            <a:r>
              <a:rPr lang="es-ES" b="1" dirty="0" err="1"/>
              <a:t>MaxC,lU</a:t>
            </a:r>
            <a:r>
              <a:rPr lang="es-ES" b="1" dirty="0"/>
              <a:t>(C, l) </a:t>
            </a:r>
          </a:p>
          <a:p>
            <a:pPr marL="0" indent="0" algn="ctr">
              <a:buNone/>
            </a:pPr>
            <a:r>
              <a:rPr lang="es-ES" b="1" dirty="0"/>
              <a:t>s.t. C = </a:t>
            </a:r>
            <a:r>
              <a:rPr lang="es-ES" b="1" dirty="0" err="1"/>
              <a:t>wh</a:t>
            </a:r>
            <a:r>
              <a:rPr lang="es-ES" b="1" dirty="0"/>
              <a:t> + V </a:t>
            </a:r>
          </a:p>
          <a:p>
            <a:pPr marL="0" indent="0" algn="ctr">
              <a:buNone/>
            </a:pPr>
            <a:r>
              <a:rPr lang="es-ES" b="1" dirty="0"/>
              <a:t>h = T − l </a:t>
            </a:r>
          </a:p>
          <a:p>
            <a:pPr marL="0" indent="0">
              <a:buNone/>
            </a:pPr>
            <a:r>
              <a:rPr lang="es-ES" dirty="0"/>
              <a:t>Este texto es mucho más fácil de seguir que el siguiente donde no se ha hecho ningún esfuerzo de formateado matemático ni se han mantenido los símbolos usuales: </a:t>
            </a:r>
          </a:p>
          <a:p>
            <a:pPr marL="0" indent="0">
              <a:buNone/>
            </a:pPr>
            <a:r>
              <a:rPr lang="es-ES" b="1" dirty="0" err="1"/>
              <a:t>max</a:t>
            </a:r>
            <a:r>
              <a:rPr lang="es-ES" b="1" dirty="0"/>
              <a:t> d(</a:t>
            </a:r>
            <a:r>
              <a:rPr lang="es-ES" b="1" dirty="0" err="1"/>
              <a:t>b,c</a:t>
            </a:r>
            <a:r>
              <a:rPr lang="es-ES" b="1" dirty="0"/>
              <a:t>) </a:t>
            </a:r>
            <a:r>
              <a:rPr lang="es-ES" b="1" dirty="0" err="1"/>
              <a:t>st</a:t>
            </a:r>
            <a:r>
              <a:rPr lang="es-ES" b="1" dirty="0"/>
              <a:t>: b = </a:t>
            </a:r>
            <a:r>
              <a:rPr lang="es-ES" b="1" dirty="0" err="1"/>
              <a:t>ea</a:t>
            </a:r>
            <a:r>
              <a:rPr lang="es-ES" b="1" dirty="0"/>
              <a:t> + f, a = g-c </a:t>
            </a:r>
          </a:p>
          <a:p>
            <a:pPr marL="0" indent="0">
              <a:buNone/>
            </a:pPr>
            <a:r>
              <a:rPr lang="es-ES" dirty="0"/>
              <a:t>Estrictamente hablando, la segunda presentación es tan matemáticamente correcta como la primera, pero es evidente que requerirá mucho más tiempo para entenderla si la lee cualquier economista.</a:t>
            </a:r>
            <a:endParaRPr lang="en-GB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3345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Ejemplo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El modelo básico de oferta de horas de trabajo que se encuentra en los libros introductorios de microeconomía considera </a:t>
            </a:r>
            <a:r>
              <a:rPr lang="es-ES" b="1" dirty="0"/>
              <a:t>la decisión de trabajar h horas </a:t>
            </a:r>
            <a:r>
              <a:rPr lang="es-ES" dirty="0"/>
              <a:t>y</a:t>
            </a:r>
            <a:r>
              <a:rPr lang="es-ES" b="1" dirty="0"/>
              <a:t> consumir C </a:t>
            </a:r>
            <a:r>
              <a:rPr lang="es-ES" dirty="0"/>
              <a:t>unidades del único bien de la economía. </a:t>
            </a:r>
            <a:r>
              <a:rPr lang="es-ES" altLang="en-US" dirty="0">
                <a:solidFill>
                  <a:srgbClr val="202124"/>
                </a:solidFill>
                <a:latin typeface="Google Sans"/>
              </a:rPr>
              <a:t>C = renta disponible = consumo</a:t>
            </a:r>
            <a:r>
              <a:rPr lang="es-ES" altLang="en-US" sz="450" dirty="0"/>
              <a:t> </a:t>
            </a:r>
            <a:endParaRPr lang="es-ES" dirty="0"/>
          </a:p>
          <a:p>
            <a:pPr marL="0" indent="0" algn="ctr">
              <a:buNone/>
            </a:pPr>
            <a:r>
              <a:rPr lang="es-ES" dirty="0"/>
              <a:t>El agente representativo maximizará la utilidad que le reportará el consumo del bien y el </a:t>
            </a:r>
            <a:r>
              <a:rPr lang="es-ES" b="1" dirty="0"/>
              <a:t>tiempo dedicado al ocio, L,</a:t>
            </a:r>
            <a:r>
              <a:rPr lang="es-ES" dirty="0"/>
              <a:t> sujeto a su restricción presupuestaria y a su restricción temporal: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47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84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Variables del modelo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06533" y="1654819"/>
            <a:ext cx="5673144" cy="3888737"/>
          </a:xfrm>
        </p:spPr>
        <p:txBody>
          <a:bodyPr>
            <a:normAutofit fontScale="55000" lnSpcReduction="20000"/>
          </a:bodyPr>
          <a:lstStyle/>
          <a:p>
            <a:endParaRPr lang="es-ES" dirty="0"/>
          </a:p>
          <a:p>
            <a:pPr marL="0" indent="0" algn="ctr">
              <a:buNone/>
            </a:pPr>
            <a:r>
              <a:rPr lang="es-ES" sz="1875" b="1" dirty="0"/>
              <a:t>U = parte determinística de una función de utilidad ordinal,</a:t>
            </a:r>
          </a:p>
          <a:p>
            <a:pPr marL="0" indent="0" algn="ctr">
              <a:buNone/>
            </a:pPr>
            <a:r>
              <a:rPr lang="es-ES" sz="1875" b="1" dirty="0"/>
              <a:t>C = renta disponible = consumo</a:t>
            </a:r>
          </a:p>
          <a:p>
            <a:pPr marL="0" indent="0" algn="ctr">
              <a:buNone/>
            </a:pPr>
            <a:r>
              <a:rPr lang="es-ES" sz="1875" b="1" dirty="0"/>
              <a:t>h = horas anuales trabajadas</a:t>
            </a:r>
          </a:p>
          <a:p>
            <a:pPr marL="0" indent="0" algn="ctr">
              <a:buNone/>
            </a:pPr>
            <a:r>
              <a:rPr lang="es-ES" sz="1875" b="1" dirty="0"/>
              <a:t>L = ocio = 8760-h</a:t>
            </a:r>
          </a:p>
          <a:p>
            <a:pPr marL="0" indent="0" algn="ctr">
              <a:buNone/>
            </a:pPr>
            <a:r>
              <a:rPr lang="es-ES" sz="1875" b="1" dirty="0"/>
              <a:t>w = tasa salarial</a:t>
            </a:r>
          </a:p>
          <a:p>
            <a:pPr marL="0" indent="0" algn="ctr">
              <a:buNone/>
            </a:pPr>
            <a:r>
              <a:rPr lang="es-ES" sz="1875" b="1" dirty="0"/>
              <a:t>k = ingresos no salariales</a:t>
            </a:r>
          </a:p>
          <a:p>
            <a:pPr marL="0" indent="0" algn="ctr">
              <a:buNone/>
            </a:pPr>
            <a:r>
              <a:rPr lang="es-ES" sz="1875" b="1" dirty="0"/>
              <a:t>T = función fiscal</a:t>
            </a:r>
          </a:p>
          <a:p>
            <a:pPr marL="0" indent="0" algn="ctr">
              <a:buNone/>
            </a:pPr>
            <a:r>
              <a:rPr lang="es-ES" sz="1875" dirty="0"/>
              <a:t>El comportamiento del individuo se deriva de resolver la siguiente maximización</a:t>
            </a:r>
          </a:p>
          <a:p>
            <a:pPr marL="0" indent="0" algn="ctr">
              <a:buNone/>
            </a:pPr>
            <a:r>
              <a:rPr lang="es-ES" sz="1875" b="1" dirty="0"/>
              <a:t>h(3) 0 horas</a:t>
            </a:r>
          </a:p>
          <a:p>
            <a:pPr marL="0" indent="0" algn="ctr">
              <a:buNone/>
            </a:pPr>
            <a:r>
              <a:rPr lang="es-ES" sz="1875" b="1" dirty="0"/>
              <a:t>Max U (C, L)</a:t>
            </a:r>
          </a:p>
          <a:p>
            <a:pPr marL="0" indent="0" algn="ctr">
              <a:buNone/>
            </a:pPr>
            <a:r>
              <a:rPr lang="es-ES" sz="1875" dirty="0"/>
              <a:t>sujeto a la restricción presupuestaria</a:t>
            </a:r>
          </a:p>
          <a:p>
            <a:pPr marL="0" indent="0" algn="ctr">
              <a:buNone/>
            </a:pPr>
            <a:r>
              <a:rPr lang="es-ES" sz="1875" dirty="0"/>
              <a:t>(1) </a:t>
            </a:r>
            <a:r>
              <a:rPr lang="es-ES" sz="1875" b="1" dirty="0"/>
              <a:t>C </a:t>
            </a:r>
            <a:r>
              <a:rPr lang="es-ES" sz="1875" b="1" dirty="0" err="1"/>
              <a:t>wh</a:t>
            </a:r>
            <a:r>
              <a:rPr lang="es-ES" sz="1875" b="1" dirty="0"/>
              <a:t> k T (</a:t>
            </a:r>
            <a:r>
              <a:rPr lang="es-ES" sz="1875" b="1" dirty="0" err="1"/>
              <a:t>wh</a:t>
            </a:r>
            <a:r>
              <a:rPr lang="es-ES" sz="1875" b="1" dirty="0"/>
              <a:t>, k)</a:t>
            </a:r>
          </a:p>
          <a:p>
            <a:pPr marL="0" indent="0" algn="ctr">
              <a:buNone/>
            </a:pPr>
            <a:r>
              <a:rPr lang="es-ES" sz="1875" dirty="0"/>
              <a:t>(2) </a:t>
            </a:r>
            <a:r>
              <a:rPr lang="es-ES" sz="1875" b="1" dirty="0"/>
              <a:t>L 8760 h</a:t>
            </a:r>
            <a:endParaRPr lang="en-GB" sz="1875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48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135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700" dirty="0"/>
              <a:t>Escribir las ecuaciones con las variables usuales en economía</a:t>
            </a:r>
            <a:endParaRPr lang="en-GB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texto es mucho más fácil de seguir que el siguiente donde no se ha hecho ningún esfuerzo de formateado matemático ni se han mantenido los símbolos usuales: </a:t>
            </a:r>
          </a:p>
          <a:p>
            <a:pPr marL="0" indent="0">
              <a:buNone/>
            </a:pPr>
            <a:r>
              <a:rPr lang="es-ES" b="1" dirty="0" err="1"/>
              <a:t>max</a:t>
            </a:r>
            <a:r>
              <a:rPr lang="es-ES" b="1" dirty="0"/>
              <a:t> d(</a:t>
            </a:r>
            <a:r>
              <a:rPr lang="es-ES" b="1" dirty="0" err="1"/>
              <a:t>b,c</a:t>
            </a:r>
            <a:r>
              <a:rPr lang="es-ES" b="1" dirty="0"/>
              <a:t>) </a:t>
            </a:r>
            <a:r>
              <a:rPr lang="es-ES" b="1" dirty="0" err="1"/>
              <a:t>st</a:t>
            </a:r>
            <a:r>
              <a:rPr lang="es-ES" b="1" dirty="0"/>
              <a:t>: b = </a:t>
            </a:r>
            <a:r>
              <a:rPr lang="es-ES" b="1" dirty="0" err="1"/>
              <a:t>ea</a:t>
            </a:r>
            <a:r>
              <a:rPr lang="es-ES" b="1" dirty="0"/>
              <a:t> + f, a = g-c </a:t>
            </a:r>
          </a:p>
          <a:p>
            <a:pPr marL="0" indent="0">
              <a:buNone/>
            </a:pPr>
            <a:r>
              <a:rPr lang="es-ES" dirty="0"/>
              <a:t>Estrictamente hablando, la segunda presentación es tan matemáticamente correcta como la primera, pero es evidente que requerirá mucho más tiempo para entenderla si la lee cualquier economista.</a:t>
            </a:r>
            <a:endParaRPr lang="en-GB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49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54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Borrador de proyecto de TFG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Como preparación para esta primera sesión debe redactar un borrador de proyecto de TFG que al menos tenga las siguientes características: </a:t>
            </a:r>
          </a:p>
          <a:p>
            <a:pPr lvl="1"/>
            <a:r>
              <a:rPr lang="es-ES" dirty="0"/>
              <a:t>(a) El documento debe incluir portada, un índice, tres secciones y una bibliografía. </a:t>
            </a:r>
          </a:p>
          <a:p>
            <a:pPr lvl="1"/>
            <a:r>
              <a:rPr lang="es-ES" dirty="0"/>
              <a:t>(b) La portada debe contener:  Título y autor</a:t>
            </a:r>
          </a:p>
          <a:p>
            <a:pPr lvl="2"/>
            <a:r>
              <a:rPr lang="es-ES" dirty="0"/>
              <a:t>Incluya además en esa primera página su nombre, el de su tutor, el del grado que está estudiando, y el de la universidad.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2765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Ejemplo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El modelo básico de oferta de horas de trabajo que se encuentra en los libros introductorios de microeconomía considera </a:t>
            </a:r>
            <a:r>
              <a:rPr lang="es-ES" b="1" dirty="0"/>
              <a:t>la decisión de trabajar h horas </a:t>
            </a:r>
            <a:r>
              <a:rPr lang="es-ES" dirty="0"/>
              <a:t>y</a:t>
            </a:r>
            <a:r>
              <a:rPr lang="es-ES" b="1" dirty="0"/>
              <a:t> consumir C </a:t>
            </a:r>
            <a:r>
              <a:rPr lang="es-ES" dirty="0"/>
              <a:t>unidades del único bien de la economía. </a:t>
            </a:r>
            <a:r>
              <a:rPr lang="es-ES" altLang="en-US" dirty="0">
                <a:solidFill>
                  <a:srgbClr val="202124"/>
                </a:solidFill>
                <a:latin typeface="Google Sans"/>
              </a:rPr>
              <a:t>C = renta disponible = consumo</a:t>
            </a:r>
            <a:r>
              <a:rPr lang="es-ES" altLang="en-US" sz="450" dirty="0"/>
              <a:t> </a:t>
            </a:r>
            <a:endParaRPr lang="es-ES" dirty="0"/>
          </a:p>
          <a:p>
            <a:pPr marL="0" indent="0" algn="ctr">
              <a:buNone/>
            </a:pPr>
            <a:r>
              <a:rPr lang="es-ES" dirty="0"/>
              <a:t>El agente representativo maximizará la utilidad que le reportará el consumo del bien y el </a:t>
            </a:r>
            <a:r>
              <a:rPr lang="es-ES" b="1" dirty="0"/>
              <a:t>tiempo dedicado al ocio, L,</a:t>
            </a:r>
            <a:r>
              <a:rPr lang="es-ES" dirty="0"/>
              <a:t> sujeto a su restricción presupuestaria y a su restricción temporal: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50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6392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Variables del modelo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06533" y="1654819"/>
            <a:ext cx="5673144" cy="3888737"/>
          </a:xfrm>
        </p:spPr>
        <p:txBody>
          <a:bodyPr>
            <a:normAutofit fontScale="55000" lnSpcReduction="20000"/>
          </a:bodyPr>
          <a:lstStyle/>
          <a:p>
            <a:endParaRPr lang="es-ES" dirty="0"/>
          </a:p>
          <a:p>
            <a:pPr marL="0" indent="0" algn="ctr">
              <a:buNone/>
            </a:pPr>
            <a:r>
              <a:rPr lang="es-ES" sz="1875" b="1" dirty="0"/>
              <a:t>U = parte determinística de una función de utilidad ordinal,</a:t>
            </a:r>
          </a:p>
          <a:p>
            <a:pPr marL="0" indent="0" algn="ctr">
              <a:buNone/>
            </a:pPr>
            <a:r>
              <a:rPr lang="es-ES" sz="1875" b="1" dirty="0"/>
              <a:t>C = renta disponible = consumo</a:t>
            </a:r>
          </a:p>
          <a:p>
            <a:pPr marL="0" indent="0" algn="ctr">
              <a:buNone/>
            </a:pPr>
            <a:r>
              <a:rPr lang="es-ES" sz="1875" b="1" dirty="0"/>
              <a:t>h = horas anuales trabajadas</a:t>
            </a:r>
          </a:p>
          <a:p>
            <a:pPr marL="0" indent="0" algn="ctr">
              <a:buNone/>
            </a:pPr>
            <a:r>
              <a:rPr lang="es-ES" sz="1875" b="1" dirty="0"/>
              <a:t>L = ocio = 8760-h</a:t>
            </a:r>
          </a:p>
          <a:p>
            <a:pPr marL="0" indent="0" algn="ctr">
              <a:buNone/>
            </a:pPr>
            <a:r>
              <a:rPr lang="es-ES" sz="1875" b="1" dirty="0"/>
              <a:t>w = tasa salarial</a:t>
            </a:r>
          </a:p>
          <a:p>
            <a:pPr marL="0" indent="0" algn="ctr">
              <a:buNone/>
            </a:pPr>
            <a:r>
              <a:rPr lang="es-ES" sz="1875" b="1" dirty="0"/>
              <a:t>k = ingresos no salariales</a:t>
            </a:r>
          </a:p>
          <a:p>
            <a:pPr marL="0" indent="0" algn="ctr">
              <a:buNone/>
            </a:pPr>
            <a:r>
              <a:rPr lang="es-ES" sz="1875" b="1" dirty="0"/>
              <a:t>T = función fiscal</a:t>
            </a:r>
          </a:p>
          <a:p>
            <a:pPr marL="0" indent="0" algn="ctr">
              <a:buNone/>
            </a:pPr>
            <a:r>
              <a:rPr lang="es-ES" sz="1875" dirty="0"/>
              <a:t>El comportamiento del individuo se deriva de resolver la siguiente maximización</a:t>
            </a:r>
          </a:p>
          <a:p>
            <a:pPr marL="0" indent="0" algn="ctr">
              <a:buNone/>
            </a:pPr>
            <a:r>
              <a:rPr lang="es-ES" sz="1875" b="1" dirty="0"/>
              <a:t>h(3) 0 horas</a:t>
            </a:r>
          </a:p>
          <a:p>
            <a:pPr marL="0" indent="0" algn="ctr">
              <a:buNone/>
            </a:pPr>
            <a:r>
              <a:rPr lang="es-ES" sz="1875" b="1" dirty="0"/>
              <a:t>Max U (C, L)</a:t>
            </a:r>
          </a:p>
          <a:p>
            <a:pPr marL="0" indent="0" algn="ctr">
              <a:buNone/>
            </a:pPr>
            <a:r>
              <a:rPr lang="es-ES" sz="1875" dirty="0"/>
              <a:t>sujeto a la restricción presupuestaria</a:t>
            </a:r>
          </a:p>
          <a:p>
            <a:pPr marL="0" indent="0" algn="ctr">
              <a:buNone/>
            </a:pPr>
            <a:r>
              <a:rPr lang="es-ES" sz="1875" dirty="0"/>
              <a:t>(1) </a:t>
            </a:r>
            <a:r>
              <a:rPr lang="es-ES" sz="1875" b="1" dirty="0"/>
              <a:t>C </a:t>
            </a:r>
            <a:r>
              <a:rPr lang="es-ES" sz="1875" b="1" dirty="0" err="1"/>
              <a:t>wh</a:t>
            </a:r>
            <a:r>
              <a:rPr lang="es-ES" sz="1875" b="1" dirty="0"/>
              <a:t> k T (</a:t>
            </a:r>
            <a:r>
              <a:rPr lang="es-ES" sz="1875" b="1" dirty="0" err="1"/>
              <a:t>wh</a:t>
            </a:r>
            <a:r>
              <a:rPr lang="es-ES" sz="1875" b="1" dirty="0"/>
              <a:t>, k)</a:t>
            </a:r>
          </a:p>
          <a:p>
            <a:pPr marL="0" indent="0" algn="ctr">
              <a:buNone/>
            </a:pPr>
            <a:r>
              <a:rPr lang="es-ES" sz="1875" dirty="0"/>
              <a:t>(2) </a:t>
            </a:r>
            <a:r>
              <a:rPr lang="es-ES" sz="1875" b="1" dirty="0"/>
              <a:t>L 8760 h</a:t>
            </a:r>
            <a:endParaRPr lang="en-GB" sz="1875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51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349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700" dirty="0"/>
              <a:t>Escribir las ecuaciones con las variables usuales en economía</a:t>
            </a:r>
            <a:endParaRPr lang="en-GB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texto es mucho más fácil de seguir que el siguiente donde no se ha hecho ningún esfuerzo de formateado matemático ni se han mantenido los símbolos usuales: </a:t>
            </a:r>
          </a:p>
          <a:p>
            <a:pPr marL="0" indent="0">
              <a:buNone/>
            </a:pPr>
            <a:r>
              <a:rPr lang="es-ES" b="1" dirty="0" err="1"/>
              <a:t>max</a:t>
            </a:r>
            <a:r>
              <a:rPr lang="es-ES" b="1" dirty="0"/>
              <a:t> d(</a:t>
            </a:r>
            <a:r>
              <a:rPr lang="es-ES" b="1" dirty="0" err="1"/>
              <a:t>b,c</a:t>
            </a:r>
            <a:r>
              <a:rPr lang="es-ES" b="1" dirty="0"/>
              <a:t>) </a:t>
            </a:r>
            <a:r>
              <a:rPr lang="es-ES" b="1" dirty="0" err="1"/>
              <a:t>st</a:t>
            </a:r>
            <a:r>
              <a:rPr lang="es-ES" b="1" dirty="0"/>
              <a:t>: b = </a:t>
            </a:r>
            <a:r>
              <a:rPr lang="es-ES" b="1" dirty="0" err="1"/>
              <a:t>ea</a:t>
            </a:r>
            <a:r>
              <a:rPr lang="es-ES" b="1" dirty="0"/>
              <a:t> + f, a = g-c </a:t>
            </a:r>
          </a:p>
          <a:p>
            <a:pPr marL="0" indent="0">
              <a:buNone/>
            </a:pPr>
            <a:r>
              <a:rPr lang="es-ES" dirty="0"/>
              <a:t>Estrictamente hablando, la segunda presentación es tan matemáticamente correcta como la primera, pero es evidente que requerirá mucho más tiempo para entenderla si la lee cualquier economista.</a:t>
            </a:r>
            <a:endParaRPr lang="en-GB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52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109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Ejemplo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El modelo básico de oferta de horas de trabajo que se encuentra en los libros introductorios de microeconomía considera </a:t>
            </a:r>
            <a:r>
              <a:rPr lang="es-ES" b="1" dirty="0"/>
              <a:t>la decisión de trabajar h horas </a:t>
            </a:r>
            <a:r>
              <a:rPr lang="es-ES" dirty="0"/>
              <a:t>y</a:t>
            </a:r>
            <a:r>
              <a:rPr lang="es-ES" b="1" dirty="0"/>
              <a:t> consumir C </a:t>
            </a:r>
            <a:r>
              <a:rPr lang="es-ES" dirty="0"/>
              <a:t>unidades del único bien de la economía. </a:t>
            </a:r>
            <a:r>
              <a:rPr lang="es-ES" altLang="en-US" dirty="0">
                <a:solidFill>
                  <a:srgbClr val="202124"/>
                </a:solidFill>
                <a:latin typeface="Google Sans"/>
              </a:rPr>
              <a:t>C = renta disponible = consumo</a:t>
            </a:r>
            <a:r>
              <a:rPr lang="es-ES" altLang="en-US" sz="450" dirty="0"/>
              <a:t> </a:t>
            </a:r>
            <a:endParaRPr lang="es-ES" dirty="0"/>
          </a:p>
          <a:p>
            <a:pPr marL="0" indent="0" algn="ctr">
              <a:buNone/>
            </a:pPr>
            <a:r>
              <a:rPr lang="es-ES" dirty="0"/>
              <a:t>El agente representativo maximizará la utilidad que le reportará el consumo del bien y el </a:t>
            </a:r>
            <a:r>
              <a:rPr lang="es-ES" b="1" dirty="0"/>
              <a:t>tiempo dedicado al ocio, L,</a:t>
            </a:r>
            <a:r>
              <a:rPr lang="es-ES" dirty="0"/>
              <a:t> sujeto a su restricción presupuestaria y a su restricción temporal: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53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575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Variables del modelo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369" y="1063423"/>
            <a:ext cx="6921308" cy="4480133"/>
          </a:xfrm>
        </p:spPr>
        <p:txBody>
          <a:bodyPr>
            <a:normAutofit fontScale="70000" lnSpcReduction="20000"/>
          </a:bodyPr>
          <a:lstStyle/>
          <a:p>
            <a:endParaRPr lang="es-ES" dirty="0"/>
          </a:p>
          <a:p>
            <a:pPr marL="0" indent="0" algn="ctr">
              <a:buNone/>
            </a:pPr>
            <a:r>
              <a:rPr lang="es-ES" sz="1875" b="1" dirty="0"/>
              <a:t>U = parte determinística de una función de utilidad ordinal,</a:t>
            </a:r>
          </a:p>
          <a:p>
            <a:pPr marL="0" indent="0" algn="ctr">
              <a:buNone/>
            </a:pPr>
            <a:r>
              <a:rPr lang="es-ES" sz="1875" b="1" dirty="0"/>
              <a:t>C = renta disponible = consumo</a:t>
            </a:r>
          </a:p>
          <a:p>
            <a:pPr marL="0" indent="0" algn="ctr">
              <a:buNone/>
            </a:pPr>
            <a:r>
              <a:rPr lang="es-ES" sz="1875" b="1" dirty="0"/>
              <a:t>h = horas anuales trabajadas</a:t>
            </a:r>
          </a:p>
          <a:p>
            <a:pPr marL="0" indent="0" algn="ctr">
              <a:buNone/>
            </a:pPr>
            <a:r>
              <a:rPr lang="es-ES" sz="1875" b="1" dirty="0"/>
              <a:t>L = ocio = 8760-h</a:t>
            </a:r>
          </a:p>
          <a:p>
            <a:pPr marL="0" indent="0" algn="ctr">
              <a:buNone/>
            </a:pPr>
            <a:r>
              <a:rPr lang="es-ES" sz="1875" b="1" dirty="0"/>
              <a:t>w = tasa salarial</a:t>
            </a:r>
          </a:p>
          <a:p>
            <a:pPr marL="0" indent="0" algn="ctr">
              <a:buNone/>
            </a:pPr>
            <a:r>
              <a:rPr lang="es-ES" sz="1875" b="1" dirty="0"/>
              <a:t>k = ingresos no salariales</a:t>
            </a:r>
          </a:p>
          <a:p>
            <a:pPr marL="0" indent="0" algn="ctr">
              <a:buNone/>
            </a:pPr>
            <a:r>
              <a:rPr lang="es-ES" sz="1875" b="1" dirty="0"/>
              <a:t>T = función fiscal</a:t>
            </a:r>
          </a:p>
          <a:p>
            <a:pPr marL="0" indent="0" algn="ctr">
              <a:buNone/>
            </a:pPr>
            <a:r>
              <a:rPr lang="es-ES" sz="1875" dirty="0"/>
              <a:t>El comportamiento del individuo se deriva de resolver la siguiente maximización</a:t>
            </a:r>
          </a:p>
          <a:p>
            <a:pPr marL="0" indent="0" algn="ctr">
              <a:buNone/>
            </a:pPr>
            <a:r>
              <a:rPr lang="es-ES" sz="1875" b="1" dirty="0"/>
              <a:t>h(3) 0 horas</a:t>
            </a:r>
          </a:p>
          <a:p>
            <a:pPr marL="0" indent="0" algn="ctr">
              <a:buNone/>
            </a:pPr>
            <a:r>
              <a:rPr lang="es-ES" sz="1875" b="1" dirty="0"/>
              <a:t>Max U (C, L)</a:t>
            </a:r>
          </a:p>
          <a:p>
            <a:pPr marL="0" indent="0" algn="ctr">
              <a:buNone/>
            </a:pPr>
            <a:r>
              <a:rPr lang="es-ES" sz="1875" dirty="0"/>
              <a:t>sujeto a la restricción presupuestaria</a:t>
            </a:r>
          </a:p>
          <a:p>
            <a:pPr marL="0" indent="0" algn="ctr">
              <a:buNone/>
            </a:pPr>
            <a:r>
              <a:rPr lang="es-ES" sz="1875" dirty="0"/>
              <a:t>(1) </a:t>
            </a:r>
            <a:r>
              <a:rPr lang="es-ES" sz="1875" b="1" dirty="0"/>
              <a:t>C </a:t>
            </a:r>
            <a:r>
              <a:rPr lang="es-ES" sz="1875" b="1" dirty="0" err="1"/>
              <a:t>wh</a:t>
            </a:r>
            <a:r>
              <a:rPr lang="es-ES" sz="1875" b="1" dirty="0"/>
              <a:t> k T (</a:t>
            </a:r>
            <a:r>
              <a:rPr lang="es-ES" sz="1875" b="1" dirty="0" err="1"/>
              <a:t>wh</a:t>
            </a:r>
            <a:r>
              <a:rPr lang="es-ES" sz="1875" b="1" dirty="0"/>
              <a:t>, k)</a:t>
            </a:r>
          </a:p>
          <a:p>
            <a:pPr marL="0" indent="0" algn="ctr">
              <a:buNone/>
            </a:pPr>
            <a:r>
              <a:rPr lang="es-ES" sz="1875" dirty="0"/>
              <a:t>(2) </a:t>
            </a:r>
            <a:r>
              <a:rPr lang="es-ES" sz="1875" b="1" dirty="0"/>
              <a:t>L 8760 h</a:t>
            </a:r>
            <a:endParaRPr lang="en-GB" sz="1875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54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774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700" dirty="0"/>
              <a:t>Escribir las ecuaciones con las variables usuales en economía</a:t>
            </a:r>
            <a:endParaRPr lang="en-GB" sz="27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texto es mucho más fácil de seguir que el siguiente donde no se ha hecho ningún esfuerzo de formateado matemático ni se han mantenido los símbolos usuales: </a:t>
            </a:r>
          </a:p>
          <a:p>
            <a:pPr marL="0" indent="0">
              <a:buNone/>
            </a:pPr>
            <a:r>
              <a:rPr lang="es-ES" b="1" dirty="0" err="1"/>
              <a:t>max</a:t>
            </a:r>
            <a:r>
              <a:rPr lang="es-ES" b="1" dirty="0"/>
              <a:t> d(</a:t>
            </a:r>
            <a:r>
              <a:rPr lang="es-ES" b="1" dirty="0" err="1"/>
              <a:t>b,c</a:t>
            </a:r>
            <a:r>
              <a:rPr lang="es-ES" b="1" dirty="0"/>
              <a:t>) </a:t>
            </a:r>
            <a:r>
              <a:rPr lang="es-ES" b="1" dirty="0" err="1"/>
              <a:t>st</a:t>
            </a:r>
            <a:r>
              <a:rPr lang="es-ES" b="1" dirty="0"/>
              <a:t>: b = </a:t>
            </a:r>
            <a:r>
              <a:rPr lang="es-ES" b="1" dirty="0" err="1"/>
              <a:t>ea</a:t>
            </a:r>
            <a:r>
              <a:rPr lang="es-ES" b="1" dirty="0"/>
              <a:t> + f, a = g-c </a:t>
            </a:r>
          </a:p>
          <a:p>
            <a:pPr marL="0" indent="0">
              <a:buNone/>
            </a:pPr>
            <a:r>
              <a:rPr lang="es-ES" dirty="0"/>
              <a:t>Estrictamente hablando, la segunda presentación es tan matemáticamente correcta como la primera, pero es evidente que requerirá mucho más tiempo para entenderla si la lee cualquier economista.</a:t>
            </a:r>
            <a:endParaRPr lang="en-GB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55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1456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196753"/>
            <a:ext cx="6711654" cy="5051654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Si vas a utilizar varias bases de datos, o crees que es importante la descripción de algunas variables (porque van a ser utilizadas como instrumentos, por ejemplo), puede ser útil que incluyas una subsección en el texto principal donde incluyas toda la información sobre los datos que te parezca relevante. </a:t>
            </a:r>
          </a:p>
          <a:p>
            <a:r>
              <a:rPr lang="es-ES" dirty="0"/>
              <a:t>En muchos trabajos empíricos, este es el lugar ideal para insertar un gráfico o una Tabla de Estadísticos Descriptivos para los datos.</a:t>
            </a:r>
          </a:p>
          <a:p>
            <a:r>
              <a:rPr lang="es-ES" dirty="0"/>
              <a:t> Mirar bien esta tabla es importante para diseñar bien el modelo. </a:t>
            </a:r>
          </a:p>
          <a:p>
            <a:r>
              <a:rPr lang="es-ES" dirty="0"/>
              <a:t>Excel permite insertar los gráficos directamente en Word pero antes de convertirlos en una imagen es importante poner bien los títulos, las unidades y la fuente (Elaboración propia, en el caso de que sean resultados de estimaciones o cálculos. En caso contrario citar adecuadamente).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955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Datos/2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/>
          <a:lstStyle/>
          <a:p>
            <a:r>
              <a:rPr lang="es-ES" dirty="0"/>
              <a:t>Evite pegar salidas de Stata o </a:t>
            </a:r>
            <a:r>
              <a:rPr lang="es-ES" dirty="0" err="1"/>
              <a:t>gretl</a:t>
            </a:r>
            <a:r>
              <a:rPr lang="es-ES" dirty="0"/>
              <a:t> sin reducir a uno o dos los decimales (máximo cuatro en caso necesario para el problema en cuestión). Recuerde que en economía raramente se dan resultados que requieran tanta precisión.</a:t>
            </a:r>
          </a:p>
          <a:p>
            <a:r>
              <a:rPr lang="es-ES" dirty="0"/>
              <a:t>Las figuras o gráficos pueden ser insertadas en el documento de varias formas. La más flexible en Word es insertarla como un objeto, p. e.: Gráfico 1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06196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10705"/>
          </a:xfrm>
        </p:spPr>
        <p:txBody>
          <a:bodyPr/>
          <a:lstStyle/>
          <a:p>
            <a:r>
              <a:rPr lang="en-GB" dirty="0" err="1"/>
              <a:t>Cuadros</a:t>
            </a:r>
            <a:r>
              <a:rPr lang="en-GB" dirty="0"/>
              <a:t> y </a:t>
            </a:r>
            <a:r>
              <a:rPr lang="en-GB" dirty="0" err="1"/>
              <a:t>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268761"/>
            <a:ext cx="6711654" cy="4979646"/>
          </a:xfrm>
        </p:spPr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CUADRO o GRÁFICO. </a:t>
            </a:r>
          </a:p>
          <a:p>
            <a:r>
              <a:rPr lang="es-ES" dirty="0"/>
              <a:t>De esta forma se pueden pasar los resultados principales al documento final con la seguridad de que si luego hay cambios de orden no se van a equivocar los números de referencia de los gráficos o cuadros. </a:t>
            </a:r>
          </a:p>
          <a:p>
            <a:endParaRPr lang="es-ES" dirty="0"/>
          </a:p>
          <a:p>
            <a:r>
              <a:rPr lang="es-ES" dirty="0"/>
              <a:t>INSERTAR GRAFICO DE EJEMPLO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5156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Cuadros y 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CUADRO o GRÁFICO. </a:t>
            </a:r>
          </a:p>
          <a:p>
            <a:r>
              <a:rPr lang="es-ES" dirty="0"/>
              <a:t>De esta forma se pueden pasar los resultados principales al documento final con la seguridad de que si luego hay cambios de orden no se van a equivocar los números de referencia de los gráficos o cuadros. </a:t>
            </a:r>
          </a:p>
          <a:p>
            <a:endParaRPr lang="es-ES" dirty="0"/>
          </a:p>
          <a:p>
            <a:r>
              <a:rPr lang="es-ES" dirty="0"/>
              <a:t>INSERTAR GRAFICO DE EJEMPLO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59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0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resumen </a:t>
            </a:r>
            <a:r>
              <a:rPr lang="en-US" dirty="0"/>
              <a:t>contendrá</a:t>
            </a:r>
            <a:r>
              <a:rPr lang="es-ES" dirty="0"/>
              <a:t>: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Una breve revisión de la literatura académica más reciente (evite en lo posible que la revisión tenga más de 8 trabajos). </a:t>
            </a:r>
          </a:p>
          <a:p>
            <a:r>
              <a:rPr lang="es-ES" dirty="0"/>
              <a:t>Los artículos citados deben ser académicos y es deseable que hayan sido publicados en revistas de reconocido prestigio internacional, </a:t>
            </a:r>
          </a:p>
          <a:p>
            <a:r>
              <a:rPr lang="es-ES" dirty="0"/>
              <a:t>pero puede incluir artículos en revistas científicas nacionales si el tema lo requiere.</a:t>
            </a:r>
            <a:endParaRPr lang="en-GB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8987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Estadísticos descriptivos</a:t>
            </a: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47102" y="2348881"/>
          <a:ext cx="4391025" cy="2045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2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Non 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Statistics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GDP per capita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26845.08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7297.58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11214.37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70407.74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15419.18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3904.83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7690.89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35587.54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ESIF expenditure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31.79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51.89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778.6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240.95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165.42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1056.91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investment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5586.08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1714.13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1572.45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23754.3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3614.23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1395.09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1106.28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11917.45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Employment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176.51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383.7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4.67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4282.57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60.39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106.73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680.17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Primary education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12.01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54.22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84.5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Population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358.65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644.94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7228.89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154.82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261.93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1693.64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Quality of government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0.21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60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5318" y="-955060"/>
            <a:ext cx="1858522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Descriptive statistics NUTS2: 1989-2013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35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04522" y="4535707"/>
            <a:ext cx="42130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prstClr val="white"/>
                </a:solidFill>
              </a:rPr>
              <a:t>Source</a:t>
            </a:r>
            <a:r>
              <a:rPr lang="es-ES" sz="1350" dirty="0">
                <a:solidFill>
                  <a:prstClr val="white"/>
                </a:solidFill>
              </a:rPr>
              <a:t>: </a:t>
            </a:r>
            <a:r>
              <a:rPr lang="es-ES" sz="1350" dirty="0" err="1">
                <a:solidFill>
                  <a:prstClr val="white"/>
                </a:solidFill>
              </a:rPr>
              <a:t>Own</a:t>
            </a:r>
            <a:r>
              <a:rPr lang="es-ES" sz="1350" dirty="0">
                <a:solidFill>
                  <a:prstClr val="white"/>
                </a:solidFill>
              </a:rPr>
              <a:t> </a:t>
            </a:r>
            <a:r>
              <a:rPr lang="es-ES" sz="1350" dirty="0" err="1">
                <a:solidFill>
                  <a:prstClr val="white"/>
                </a:solidFill>
              </a:rPr>
              <a:t>elaboration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476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Relative</a:t>
            </a:r>
            <a:r>
              <a:rPr lang="es-ES" dirty="0"/>
              <a:t> </a:t>
            </a:r>
            <a:r>
              <a:rPr lang="es-ES" dirty="0" err="1"/>
              <a:t>size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ESIF </a:t>
            </a:r>
            <a:r>
              <a:rPr lang="es-ES" dirty="0" err="1"/>
              <a:t>funds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244980" y="2520554"/>
            <a:ext cx="3083476" cy="2447628"/>
          </a:xfrm>
        </p:spPr>
        <p:txBody>
          <a:bodyPr>
            <a:normAutofit fontScale="85000" lnSpcReduction="10000"/>
          </a:bodyPr>
          <a:lstStyle/>
          <a:p>
            <a:pPr marL="289322" indent="-289322">
              <a:lnSpc>
                <a:spcPct val="107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Regional Development Fund </a:t>
            </a:r>
            <a:r>
              <a:rPr lang="en-US" b="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ERDF 52%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79F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Agricultural Fund for Rural Development EAFRD 23%</a:t>
            </a:r>
            <a:r>
              <a:rPr lang="en-US" b="0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Social Fund ESF 21%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European Fund for Fisheries, Fishing and Maritime EFFFM, 4%</a:t>
            </a:r>
            <a:endParaRPr lang="en-US" sz="900" b="1" dirty="0">
              <a:solidFill>
                <a:srgbClr val="5B9BD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</p:nvPr>
        </p:nvGraphicFramePr>
        <p:xfrm>
          <a:off x="1614488" y="2527102"/>
          <a:ext cx="2914650" cy="24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159454" y="2339068"/>
            <a:ext cx="172062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>
                <a:solidFill>
                  <a:prstClr val="white"/>
                </a:solidFill>
              </a:rPr>
              <a:t>Illustration 2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61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959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1800" dirty="0" err="1"/>
              <a:t>Evolution</a:t>
            </a:r>
            <a:r>
              <a:rPr lang="es-ES" sz="1800" dirty="0"/>
              <a:t>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n-US" sz="1800" dirty="0"/>
              <a:t>Sigma convergence of the </a:t>
            </a:r>
            <a:br>
              <a:rPr lang="en-US" sz="1800" dirty="0"/>
            </a:br>
            <a:r>
              <a:rPr lang="en-US" sz="1800" i="1" dirty="0"/>
              <a:t>ln GDP</a:t>
            </a:r>
            <a:r>
              <a:rPr lang="en-US" sz="1200" i="1" dirty="0"/>
              <a:t>pc</a:t>
            </a:r>
            <a:r>
              <a:rPr lang="en-US" sz="1800" i="1" dirty="0"/>
              <a:t> </a:t>
            </a:r>
            <a:r>
              <a:rPr lang="en-US" sz="1800" dirty="0"/>
              <a:t>by region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78716" y="2483048"/>
            <a:ext cx="2473584" cy="432197"/>
          </a:xfrm>
        </p:spPr>
        <p:txBody>
          <a:bodyPr/>
          <a:lstStyle/>
          <a:p>
            <a:r>
              <a:rPr lang="en-US" sz="1050" dirty="0"/>
              <a:t>Illustration 3.  Sigma convergence of the ln GDP pc by region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59266" y="3003053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σ-convergence: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σ-convergence </a:t>
            </a:r>
            <a:r>
              <a:rPr lang="en-US" b="1">
                <a:solidFill>
                  <a:srgbClr val="00B050"/>
                </a:solidFill>
              </a:rPr>
              <a:t>if the dispersion </a:t>
            </a:r>
            <a:r>
              <a:rPr lang="en-US"/>
              <a:t>of regional relative per capita income levels </a:t>
            </a:r>
            <a:r>
              <a:rPr lang="en-US" b="1">
                <a:solidFill>
                  <a:srgbClr val="00B050"/>
                </a:solidFill>
              </a:rPr>
              <a:t>tends to decrease </a:t>
            </a:r>
            <a:r>
              <a:rPr lang="en-US"/>
              <a:t>over time.</a:t>
            </a:r>
          </a:p>
          <a:p>
            <a:r>
              <a:rPr lang="en-US"/>
              <a:t>cyclical fluctuations in economic activity (financial crisis of  2008) that tend to </a:t>
            </a:r>
            <a:r>
              <a:rPr lang="en-US" b="1">
                <a:solidFill>
                  <a:srgbClr val="FF0000"/>
                </a:solidFill>
              </a:rPr>
              <a:t>increase dispersion</a:t>
            </a:r>
            <a:r>
              <a:rPr lang="en-US"/>
              <a:t>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H="1" flipV="1">
            <a:off x="3494315" y="3869872"/>
            <a:ext cx="1200150" cy="91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6" idx="1"/>
          </p:cNvCxnSpPr>
          <p:nvPr/>
        </p:nvCxnSpPr>
        <p:spPr>
          <a:xfrm flipH="1" flipV="1">
            <a:off x="4063773" y="3502480"/>
            <a:ext cx="551090" cy="44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2134963" y="3032332"/>
            <a:ext cx="2559503" cy="146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H="1">
            <a:off x="3285998" y="3090350"/>
            <a:ext cx="1328865" cy="7305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62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734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3" y="1196790"/>
            <a:ext cx="5291535" cy="664007"/>
          </a:xfrm>
        </p:spPr>
        <p:txBody>
          <a:bodyPr/>
          <a:lstStyle/>
          <a:p>
            <a:r>
              <a:rPr lang="es-ES" sz="2400" dirty="0"/>
              <a:t>Sigma convergence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i="1" dirty="0"/>
              <a:t>per </a:t>
            </a:r>
            <a:r>
              <a:rPr lang="es-ES" sz="2400" i="1" dirty="0" err="1"/>
              <a:t>capita</a:t>
            </a:r>
            <a:r>
              <a:rPr lang="es-ES" sz="2400" i="1" dirty="0"/>
              <a:t> </a:t>
            </a:r>
            <a:r>
              <a:rPr lang="es-ES" sz="2400" dirty="0"/>
              <a:t>GDP</a:t>
            </a:r>
            <a:endParaRPr lang="en-US" sz="2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50" dirty="0"/>
              <a:t>Illustration 3 Sigma convergence of the </a:t>
            </a:r>
            <a:r>
              <a:rPr lang="en-US" sz="1350" i="1" dirty="0"/>
              <a:t>ln GDP</a:t>
            </a:r>
            <a:r>
              <a:rPr lang="en-US" sz="900" i="1" dirty="0"/>
              <a:t>pc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15382" y="2915694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σ-convergence: </a:t>
            </a:r>
          </a:p>
          <a:p>
            <a:endParaRPr lang="en-U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590371" y="2677568"/>
            <a:ext cx="2707337" cy="207258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empirical results shows: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solidFill>
                  <a:srgbClr val="92D050"/>
                </a:solidFill>
              </a:rPr>
              <a:t>cconvergence</a:t>
            </a:r>
            <a:r>
              <a:rPr lang="en-US" dirty="0">
                <a:solidFill>
                  <a:srgbClr val="92D050"/>
                </a:solidFill>
              </a:rPr>
              <a:t> during the expansion 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 during the recession (</a:t>
            </a:r>
            <a:r>
              <a:rPr lang="en-US" dirty="0">
                <a:solidFill>
                  <a:srgbClr val="FF0000"/>
                </a:solidFill>
              </a:rPr>
              <a:t>increase in the income variance</a:t>
            </a:r>
            <a:r>
              <a:rPr lang="en-US" dirty="0"/>
              <a:t>)</a:t>
            </a:r>
          </a:p>
          <a:p>
            <a:pPr marL="289322" indent="-289322">
              <a:buFont typeface="+mj-lt"/>
              <a:buAutoNum type="arabicPeriod"/>
            </a:pPr>
            <a:r>
              <a:rPr lang="es-ES" dirty="0"/>
              <a:t>Drivers of </a:t>
            </a: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vergence?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>
          <a:xfrm rot="5400000">
            <a:off x="6151471" y="3231067"/>
            <a:ext cx="2894846" cy="318920"/>
          </a:xfrm>
        </p:spPr>
        <p:txBody>
          <a:bodyPr/>
          <a:lstStyle/>
          <a:p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</a:t>
            </a:r>
            <a:r>
              <a:rPr lang="es-ES" dirty="0" err="1">
                <a:solidFill>
                  <a:prstClr val="white">
                    <a:tint val="75000"/>
                    <a:alpha val="60000"/>
                  </a:prstClr>
                </a:solidFill>
              </a:rPr>
              <a:t>Pekin</a:t>
            </a:r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 flipH="1" flipV="1">
            <a:off x="4045404" y="3441248"/>
            <a:ext cx="569459" cy="367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 flipV="1">
            <a:off x="3518809" y="3747407"/>
            <a:ext cx="1096055" cy="116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2220686" y="3143401"/>
            <a:ext cx="2737077" cy="48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3304496" y="3191472"/>
            <a:ext cx="153080" cy="54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290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2" y="1196790"/>
            <a:ext cx="4685648" cy="458029"/>
          </a:xfrm>
        </p:spPr>
        <p:txBody>
          <a:bodyPr/>
          <a:lstStyle/>
          <a:p>
            <a:pPr defTabSz="685800" eaLnBrk="0" fontAlgn="base" hangingPunct="0">
              <a:spcAft>
                <a:spcPct val="0"/>
              </a:spcAft>
            </a:pPr>
            <a:r>
              <a:rPr lang="es-ES" sz="525" dirty="0"/>
              <a:t> </a:t>
            </a:r>
            <a:br>
              <a:rPr lang="es-ES" sz="525" dirty="0"/>
            </a:br>
            <a:r>
              <a:rPr lang="en-US" altLang="en-US" sz="1200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6</a:t>
            </a:r>
            <a:br>
              <a:rPr lang="es-E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Estimation of the model with the artificial variable crisis </a:t>
            </a:r>
            <a:r>
              <a:rPr lang="en-US" altLang="en-US" sz="33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br>
              <a:rPr lang="es-ES" altLang="en-US" sz="33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06534" y="1754815"/>
          <a:ext cx="5171700" cy="3348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4424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Independent variable: ln(growth GDP pc)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9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GDP pc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-3.76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 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-0.83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1.34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en-US" sz="900" baseline="-25000">
                          <a:effectLst/>
                        </a:rPr>
                        <a:t>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en-US" sz="900" baseline="-25000">
                          <a:effectLst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employment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 + g + δ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-2.56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constant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1.845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5.475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R</a:t>
                      </a:r>
                      <a:r>
                        <a:rPr lang="en-US" sz="900" baseline="30000">
                          <a:effectLst/>
                        </a:rPr>
                        <a:t>2</a:t>
                      </a:r>
                      <a:r>
                        <a:rPr lang="en-US" sz="900">
                          <a:effectLst/>
                        </a:rPr>
                        <a:t> within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41.39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45.70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groups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42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average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13.9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4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64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39653" y="5178966"/>
            <a:ext cx="8945117" cy="15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5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Source: Own elaboration.</a:t>
            </a:r>
            <a:endParaRPr lang="en-US" altLang="en-US" sz="135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49851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Cuadros y 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CUADRO o GRÁFICO. </a:t>
            </a:r>
          </a:p>
          <a:p>
            <a:r>
              <a:rPr lang="es-ES" dirty="0"/>
              <a:t>De esta forma se pueden pasar los resultados principales al documento final con la seguridad de que si luego hay cambios de orden no se van a equivocar los números de referencia de los gráficos o cuadros. </a:t>
            </a:r>
          </a:p>
          <a:p>
            <a:endParaRPr lang="es-ES" dirty="0"/>
          </a:p>
          <a:p>
            <a:r>
              <a:rPr lang="es-ES" dirty="0"/>
              <a:t>INSERTAR GRAFICO DE EJEMPLO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65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85961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Estadísticos descriptivos</a:t>
            </a: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47102" y="2348881"/>
          <a:ext cx="4391025" cy="2045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2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Non 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Statistics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GDP per capita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26845.08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7297.58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11214.37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70407.74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15419.18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3904.83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7690.89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35587.54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ESIF expenditure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31.79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51.89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778.6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240.95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165.42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1056.91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investment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5586.08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1714.13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1572.45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23754.3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3614.23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1395.09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1106.28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11917.45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Employment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176.51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383.7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4.67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4282.57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60.39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106.73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680.17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Primary education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12.01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54.22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84.5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Population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358.65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644.94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7228.89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154.82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261.93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1693.64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Quality of government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0.21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66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5318" y="-955060"/>
            <a:ext cx="1858522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Descriptive statistics NUTS2: 1989-2013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35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04522" y="4535707"/>
            <a:ext cx="42130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prstClr val="white"/>
                </a:solidFill>
              </a:rPr>
              <a:t>Source</a:t>
            </a:r>
            <a:r>
              <a:rPr lang="es-ES" sz="1350" dirty="0">
                <a:solidFill>
                  <a:prstClr val="white"/>
                </a:solidFill>
              </a:rPr>
              <a:t>: </a:t>
            </a:r>
            <a:r>
              <a:rPr lang="es-ES" sz="1350" dirty="0" err="1">
                <a:solidFill>
                  <a:prstClr val="white"/>
                </a:solidFill>
              </a:rPr>
              <a:t>Own</a:t>
            </a:r>
            <a:r>
              <a:rPr lang="es-ES" sz="1350" dirty="0">
                <a:solidFill>
                  <a:prstClr val="white"/>
                </a:solidFill>
              </a:rPr>
              <a:t> </a:t>
            </a:r>
            <a:r>
              <a:rPr lang="es-ES" sz="1350" dirty="0" err="1">
                <a:solidFill>
                  <a:prstClr val="white"/>
                </a:solidFill>
              </a:rPr>
              <a:t>elaboration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4748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Relative</a:t>
            </a:r>
            <a:r>
              <a:rPr lang="es-ES" dirty="0"/>
              <a:t> </a:t>
            </a:r>
            <a:r>
              <a:rPr lang="es-ES" dirty="0" err="1"/>
              <a:t>size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ESIF </a:t>
            </a:r>
            <a:r>
              <a:rPr lang="es-ES" dirty="0" err="1"/>
              <a:t>funds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244980" y="2520554"/>
            <a:ext cx="3083476" cy="2447628"/>
          </a:xfrm>
        </p:spPr>
        <p:txBody>
          <a:bodyPr>
            <a:normAutofit fontScale="85000" lnSpcReduction="10000"/>
          </a:bodyPr>
          <a:lstStyle/>
          <a:p>
            <a:pPr marL="289322" indent="-289322">
              <a:lnSpc>
                <a:spcPct val="107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Regional Development Fund </a:t>
            </a:r>
            <a:r>
              <a:rPr lang="en-US" b="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ERDF 52%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79F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Agricultural Fund for Rural Development EAFRD 23%</a:t>
            </a:r>
            <a:r>
              <a:rPr lang="en-US" b="0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Social Fund ESF 21%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European Fund for Fisheries, Fishing and Maritime EFFFM, 4%</a:t>
            </a:r>
            <a:endParaRPr lang="en-US" sz="900" b="1" dirty="0">
              <a:solidFill>
                <a:srgbClr val="5B9BD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</p:nvPr>
        </p:nvGraphicFramePr>
        <p:xfrm>
          <a:off x="1614488" y="2527102"/>
          <a:ext cx="2914650" cy="24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159454" y="2339068"/>
            <a:ext cx="172062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>
                <a:solidFill>
                  <a:prstClr val="white"/>
                </a:solidFill>
              </a:rPr>
              <a:t>Illustration 2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67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25495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1800" dirty="0" err="1"/>
              <a:t>Evolution</a:t>
            </a:r>
            <a:r>
              <a:rPr lang="es-ES" sz="1800" dirty="0"/>
              <a:t>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n-US" sz="1800" dirty="0"/>
              <a:t>Sigma convergence of the </a:t>
            </a:r>
            <a:br>
              <a:rPr lang="en-US" sz="1800" dirty="0"/>
            </a:br>
            <a:r>
              <a:rPr lang="en-US" sz="1800" i="1" dirty="0"/>
              <a:t>ln GDP</a:t>
            </a:r>
            <a:r>
              <a:rPr lang="en-US" sz="1200" i="1" dirty="0"/>
              <a:t>pc</a:t>
            </a:r>
            <a:r>
              <a:rPr lang="en-US" sz="1800" i="1" dirty="0"/>
              <a:t> </a:t>
            </a:r>
            <a:r>
              <a:rPr lang="en-US" sz="1800" dirty="0"/>
              <a:t>by region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78716" y="2483048"/>
            <a:ext cx="2473584" cy="432197"/>
          </a:xfrm>
        </p:spPr>
        <p:txBody>
          <a:bodyPr/>
          <a:lstStyle/>
          <a:p>
            <a:r>
              <a:rPr lang="en-US" sz="1050" dirty="0"/>
              <a:t>Illustration 3.  Sigma convergence of the ln GDP pc by region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59266" y="3003053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σ-convergence: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σ-convergence </a:t>
            </a:r>
            <a:r>
              <a:rPr lang="en-US" b="1">
                <a:solidFill>
                  <a:srgbClr val="00B050"/>
                </a:solidFill>
              </a:rPr>
              <a:t>if the dispersion </a:t>
            </a:r>
            <a:r>
              <a:rPr lang="en-US"/>
              <a:t>of regional relative per capita income levels </a:t>
            </a:r>
            <a:r>
              <a:rPr lang="en-US" b="1">
                <a:solidFill>
                  <a:srgbClr val="00B050"/>
                </a:solidFill>
              </a:rPr>
              <a:t>tends to decrease </a:t>
            </a:r>
            <a:r>
              <a:rPr lang="en-US"/>
              <a:t>over time.</a:t>
            </a:r>
          </a:p>
          <a:p>
            <a:r>
              <a:rPr lang="en-US"/>
              <a:t>cyclical fluctuations in economic activity (financial crisis of  2008) that tend to </a:t>
            </a:r>
            <a:r>
              <a:rPr lang="en-US" b="1">
                <a:solidFill>
                  <a:srgbClr val="FF0000"/>
                </a:solidFill>
              </a:rPr>
              <a:t>increase dispersion</a:t>
            </a:r>
            <a:r>
              <a:rPr lang="en-US"/>
              <a:t>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H="1" flipV="1">
            <a:off x="3494315" y="3869872"/>
            <a:ext cx="1200150" cy="91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6" idx="1"/>
          </p:cNvCxnSpPr>
          <p:nvPr/>
        </p:nvCxnSpPr>
        <p:spPr>
          <a:xfrm flipH="1" flipV="1">
            <a:off x="4063773" y="3502480"/>
            <a:ext cx="551090" cy="44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2134963" y="3032332"/>
            <a:ext cx="2559503" cy="146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H="1">
            <a:off x="3285998" y="3090350"/>
            <a:ext cx="1328865" cy="7305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68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21206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3" y="1196790"/>
            <a:ext cx="5291535" cy="664007"/>
          </a:xfrm>
        </p:spPr>
        <p:txBody>
          <a:bodyPr/>
          <a:lstStyle/>
          <a:p>
            <a:r>
              <a:rPr lang="es-ES" sz="2400" dirty="0"/>
              <a:t>Sigma convergence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i="1" dirty="0"/>
              <a:t>per </a:t>
            </a:r>
            <a:r>
              <a:rPr lang="es-ES" sz="2400" i="1" dirty="0" err="1"/>
              <a:t>capita</a:t>
            </a:r>
            <a:r>
              <a:rPr lang="es-ES" sz="2400" i="1" dirty="0"/>
              <a:t> </a:t>
            </a:r>
            <a:r>
              <a:rPr lang="es-ES" sz="2400" dirty="0"/>
              <a:t>GDP</a:t>
            </a:r>
            <a:endParaRPr lang="en-US" sz="2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50" dirty="0"/>
              <a:t>Illustration 3 Sigma convergence of the </a:t>
            </a:r>
            <a:r>
              <a:rPr lang="en-US" sz="1350" i="1" dirty="0"/>
              <a:t>ln GDP</a:t>
            </a:r>
            <a:r>
              <a:rPr lang="en-US" sz="900" i="1" dirty="0"/>
              <a:t>pc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15382" y="2915694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σ-convergence: </a:t>
            </a:r>
          </a:p>
          <a:p>
            <a:endParaRPr lang="en-U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590371" y="2677568"/>
            <a:ext cx="2707337" cy="207258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empirical results shows: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solidFill>
                  <a:srgbClr val="92D050"/>
                </a:solidFill>
              </a:rPr>
              <a:t>cconvergence</a:t>
            </a:r>
            <a:r>
              <a:rPr lang="en-US" dirty="0">
                <a:solidFill>
                  <a:srgbClr val="92D050"/>
                </a:solidFill>
              </a:rPr>
              <a:t> during the expansion 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 during the recession (</a:t>
            </a:r>
            <a:r>
              <a:rPr lang="en-US" dirty="0">
                <a:solidFill>
                  <a:srgbClr val="FF0000"/>
                </a:solidFill>
              </a:rPr>
              <a:t>increase in the income variance</a:t>
            </a:r>
            <a:r>
              <a:rPr lang="en-US" dirty="0"/>
              <a:t>)</a:t>
            </a:r>
          </a:p>
          <a:p>
            <a:pPr marL="289322" indent="-289322">
              <a:buFont typeface="+mj-lt"/>
              <a:buAutoNum type="arabicPeriod"/>
            </a:pPr>
            <a:r>
              <a:rPr lang="es-ES" dirty="0"/>
              <a:t>Drivers of </a:t>
            </a: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vergence?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>
          <a:xfrm rot="5400000">
            <a:off x="6151471" y="3231067"/>
            <a:ext cx="2894846" cy="318920"/>
          </a:xfrm>
        </p:spPr>
        <p:txBody>
          <a:bodyPr/>
          <a:lstStyle/>
          <a:p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</a:t>
            </a:r>
            <a:r>
              <a:rPr lang="es-ES" dirty="0" err="1">
                <a:solidFill>
                  <a:prstClr val="white">
                    <a:tint val="75000"/>
                    <a:alpha val="60000"/>
                  </a:prstClr>
                </a:solidFill>
              </a:rPr>
              <a:t>Pekin</a:t>
            </a:r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 flipH="1" flipV="1">
            <a:off x="4045404" y="3441248"/>
            <a:ext cx="569459" cy="367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 flipV="1">
            <a:off x="3518809" y="3747407"/>
            <a:ext cx="1096055" cy="116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2220686" y="3143401"/>
            <a:ext cx="2737077" cy="48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3304496" y="3191472"/>
            <a:ext cx="153080" cy="54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69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9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Pregunta de investigación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 fontAlgn="base"/>
            <a:r>
              <a:rPr lang="es-ES" dirty="0"/>
              <a:t>Motivada por la revisión de la literatura, formule a continuación una pregunta de interés que será la hipótesis de su TFE. Aquí tiene tres ejemplos:</a:t>
            </a:r>
            <a:endParaRPr lang="en-GB" dirty="0"/>
          </a:p>
          <a:p>
            <a:pPr lvl="1"/>
            <a:r>
              <a:rPr lang="es-ES" dirty="0"/>
              <a:t>Estos autores han obtenido este resultado para estos países, pero </a:t>
            </a:r>
            <a:r>
              <a:rPr lang="es-ES" b="1" dirty="0"/>
              <a:t>¿Es posible la misma situación en este otro país?</a:t>
            </a:r>
            <a:r>
              <a:rPr lang="es-ES" dirty="0"/>
              <a:t> o </a:t>
            </a:r>
            <a:r>
              <a:rPr lang="es-ES" b="1" dirty="0"/>
              <a:t>¿En este otro momento del tiempo?</a:t>
            </a:r>
            <a:endParaRPr lang="en-GB" b="1" dirty="0"/>
          </a:p>
          <a:p>
            <a:pPr lvl="1"/>
            <a:r>
              <a:rPr lang="es-ES" dirty="0"/>
              <a:t>Estos autores han obtenido este resultado haciendo este tipo de análisis econométrico, pero </a:t>
            </a:r>
            <a:r>
              <a:rPr lang="es-ES" b="1" dirty="0"/>
              <a:t>¿Se mantendrá el resultado con esta otra técnica econométrica?</a:t>
            </a:r>
            <a:r>
              <a:rPr lang="es-ES" dirty="0"/>
              <a:t> o </a:t>
            </a:r>
            <a:r>
              <a:rPr lang="es-ES" b="1" dirty="0"/>
              <a:t>¿Controlando por esta nueva variable?</a:t>
            </a:r>
            <a:endParaRPr lang="en-GB" b="1" dirty="0"/>
          </a:p>
          <a:p>
            <a:pPr lvl="1"/>
            <a:r>
              <a:rPr lang="es-ES" dirty="0"/>
              <a:t>La literatura econométrica ha desarrollado un modelo, pero todavía no hay un </a:t>
            </a:r>
            <a:r>
              <a:rPr lang="es-ES" b="1" dirty="0"/>
              <a:t>contraste empírico actualizado </a:t>
            </a:r>
            <a:r>
              <a:rPr lang="es-ES" dirty="0"/>
              <a:t>hasta los últimos años con datos disponibles </a:t>
            </a:r>
            <a:r>
              <a:rPr lang="es-ES" b="1" dirty="0"/>
              <a:t>¿Lo puede actualizar y comprobar si se mantienen los resultados después de la crisis financiera? ¿Sería fácil hacerlo en, por ejemplo, </a:t>
            </a:r>
            <a:r>
              <a:rPr lang="es-ES" b="1" dirty="0" err="1"/>
              <a:t>gretl</a:t>
            </a:r>
            <a:r>
              <a:rPr lang="es-ES" b="1" dirty="0"/>
              <a:t> o Stata?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6017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2" y="1196790"/>
            <a:ext cx="4685648" cy="458029"/>
          </a:xfrm>
        </p:spPr>
        <p:txBody>
          <a:bodyPr/>
          <a:lstStyle/>
          <a:p>
            <a:pPr defTabSz="685800" eaLnBrk="0" fontAlgn="base" hangingPunct="0">
              <a:spcAft>
                <a:spcPct val="0"/>
              </a:spcAft>
            </a:pPr>
            <a:r>
              <a:rPr lang="es-ES" sz="525" dirty="0"/>
              <a:t> </a:t>
            </a:r>
            <a:br>
              <a:rPr lang="es-ES" sz="525" dirty="0"/>
            </a:br>
            <a:r>
              <a:rPr lang="en-US" altLang="en-US" sz="1200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6</a:t>
            </a:r>
            <a:br>
              <a:rPr lang="es-E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Estimation of the model with the artificial variable crisis </a:t>
            </a:r>
            <a:r>
              <a:rPr lang="en-US" altLang="en-US" sz="33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br>
              <a:rPr lang="es-ES" altLang="en-US" sz="33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06534" y="1754815"/>
          <a:ext cx="5171700" cy="3348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4424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Independent variable: ln(growth GDP pc)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9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GDP pc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-3.76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 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-0.83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1.34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en-US" sz="900" baseline="-25000">
                          <a:effectLst/>
                        </a:rPr>
                        <a:t>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en-US" sz="900" baseline="-25000">
                          <a:effectLst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employment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 + g + δ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-2.56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constant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1.845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5.475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R</a:t>
                      </a:r>
                      <a:r>
                        <a:rPr lang="en-US" sz="900" baseline="30000">
                          <a:effectLst/>
                        </a:rPr>
                        <a:t>2</a:t>
                      </a:r>
                      <a:r>
                        <a:rPr lang="en-US" sz="900">
                          <a:effectLst/>
                        </a:rPr>
                        <a:t> within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41.39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45.70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groups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42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average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13.9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4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70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39653" y="5178966"/>
            <a:ext cx="8945117" cy="15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5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Source: Own elaboration.</a:t>
            </a:r>
            <a:endParaRPr lang="en-US" altLang="en-US" sz="135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56259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Cuadros y Gráficos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 procedimiento de elaboración de cuadros numerados que es similar al de insertar gráficos: Insertar &gt; tabla de ilustraciones&gt; Cambiar el texto a CUADRO o GRÁFICO. </a:t>
            </a:r>
          </a:p>
          <a:p>
            <a:r>
              <a:rPr lang="es-ES" dirty="0"/>
              <a:t>De esta forma se pueden pasar los resultados principales al documento final con la seguridad de que si luego hay cambios de orden no se van a equivocar los números de referencia de los gráficos o cuadros. </a:t>
            </a:r>
          </a:p>
          <a:p>
            <a:endParaRPr lang="es-ES" dirty="0"/>
          </a:p>
          <a:p>
            <a:r>
              <a:rPr lang="es-ES" dirty="0"/>
              <a:t>INSERTAR GRAFICO DE EJEMPLO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71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332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Estadísticos descriptivos</a:t>
            </a: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47102" y="2348881"/>
          <a:ext cx="4391029" cy="2171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2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6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0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Non 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Objective 1 regions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Statistics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Mean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StdDev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Max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GDP per capita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26845.08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7297.58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11214.37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70407.74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15419.18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3904.83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7690.89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35587.54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ESIF expenditure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31.79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51.89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778.6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240.95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165.42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1056.91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 investment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5586.08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1714.13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1572.45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23754.3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3614.23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1395.09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1106.28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11917.45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Employment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176.51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383.7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4.67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4282.57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60.39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106.73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680.17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Primary education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30.63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12.01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54.22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84.5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Population density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358.65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644.94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7228.89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154.82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261.93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10.37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1693.64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0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Quality of government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0.75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0.53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0.21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72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5318" y="-955060"/>
            <a:ext cx="1858522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75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Descriptive statistics NUTS2: 1989-2013</a:t>
            </a:r>
            <a:endParaRPr lang="en-GB" altLang="en-US" sz="525">
              <a:solidFill>
                <a:prstClr val="white"/>
              </a:solidFill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35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04522" y="4535707"/>
            <a:ext cx="42130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prstClr val="white"/>
                </a:solidFill>
              </a:rPr>
              <a:t>Source</a:t>
            </a:r>
            <a:r>
              <a:rPr lang="es-ES" sz="1350" dirty="0">
                <a:solidFill>
                  <a:prstClr val="white"/>
                </a:solidFill>
              </a:rPr>
              <a:t>: </a:t>
            </a:r>
            <a:r>
              <a:rPr lang="es-ES" sz="1350" dirty="0" err="1">
                <a:solidFill>
                  <a:prstClr val="white"/>
                </a:solidFill>
              </a:rPr>
              <a:t>Own</a:t>
            </a:r>
            <a:r>
              <a:rPr lang="es-ES" sz="1350" dirty="0">
                <a:solidFill>
                  <a:prstClr val="white"/>
                </a:solidFill>
              </a:rPr>
              <a:t> </a:t>
            </a:r>
            <a:r>
              <a:rPr lang="es-ES" sz="1350" dirty="0" err="1">
                <a:solidFill>
                  <a:prstClr val="white"/>
                </a:solidFill>
              </a:rPr>
              <a:t>elaboration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49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Relative</a:t>
            </a:r>
            <a:r>
              <a:rPr lang="es-ES" dirty="0"/>
              <a:t> </a:t>
            </a:r>
            <a:r>
              <a:rPr lang="es-ES" dirty="0" err="1"/>
              <a:t>size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ESIF </a:t>
            </a:r>
            <a:r>
              <a:rPr lang="es-ES" dirty="0" err="1"/>
              <a:t>funds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244980" y="2520554"/>
            <a:ext cx="3083476" cy="2447628"/>
          </a:xfrm>
        </p:spPr>
        <p:txBody>
          <a:bodyPr>
            <a:normAutofit fontScale="85000" lnSpcReduction="10000"/>
          </a:bodyPr>
          <a:lstStyle/>
          <a:p>
            <a:pPr marL="289322" indent="-289322">
              <a:lnSpc>
                <a:spcPct val="107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Regional Development Fund </a:t>
            </a:r>
            <a:r>
              <a:rPr lang="en-US" b="0" dirty="0">
                <a:solidFill>
                  <a:srgbClr val="92D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ERDF 52%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79F4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Agricultural Fund for Rural Development EAFRD 23%</a:t>
            </a:r>
            <a:r>
              <a:rPr lang="en-US" b="0" dirty="0">
                <a:solidFill>
                  <a:srgbClr val="5B9BD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Social Fund ESF 21% </a:t>
            </a:r>
          </a:p>
          <a:p>
            <a:pPr marL="160735" indent="-289322">
              <a:spcBef>
                <a:spcPts val="0"/>
              </a:spcBef>
              <a:spcAft>
                <a:spcPts val="563"/>
              </a:spcAft>
              <a:buFont typeface="+mj-lt"/>
              <a:buAutoNum type="alphaLcParenR"/>
            </a:pPr>
            <a:r>
              <a:rPr lang="en-US" b="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European Fund for Fisheries, Fishing and Maritime EFFFM, 4%</a:t>
            </a:r>
            <a:endParaRPr lang="en-US" sz="900" b="1" dirty="0">
              <a:solidFill>
                <a:srgbClr val="5B9BD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1"/>
          </p:nvPr>
        </p:nvGraphicFramePr>
        <p:xfrm>
          <a:off x="1614488" y="2527102"/>
          <a:ext cx="2914650" cy="244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159454" y="2339068"/>
            <a:ext cx="172062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13" dirty="0">
                <a:solidFill>
                  <a:prstClr val="white"/>
                </a:solidFill>
              </a:rPr>
              <a:t>Illustration 2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70928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1800" dirty="0" err="1"/>
              <a:t>Evolution</a:t>
            </a:r>
            <a:r>
              <a:rPr lang="es-ES" sz="1800" dirty="0"/>
              <a:t>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n-US" sz="1800" dirty="0"/>
              <a:t>Sigma convergence of the </a:t>
            </a:r>
            <a:br>
              <a:rPr lang="en-US" sz="1800" dirty="0"/>
            </a:br>
            <a:r>
              <a:rPr lang="en-US" sz="1800" i="1" dirty="0"/>
              <a:t>ln GDP</a:t>
            </a:r>
            <a:r>
              <a:rPr lang="en-US" sz="1200" i="1" dirty="0"/>
              <a:t>pc</a:t>
            </a:r>
            <a:r>
              <a:rPr lang="en-US" sz="1800" i="1" dirty="0"/>
              <a:t> </a:t>
            </a:r>
            <a:r>
              <a:rPr lang="en-US" sz="1800" dirty="0"/>
              <a:t>by region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78716" y="2483048"/>
            <a:ext cx="2473584" cy="432197"/>
          </a:xfrm>
        </p:spPr>
        <p:txBody>
          <a:bodyPr/>
          <a:lstStyle/>
          <a:p>
            <a:r>
              <a:rPr lang="en-US" sz="1050" dirty="0"/>
              <a:t>Illustration 3.  Sigma convergence of the ln GDP pc by region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59266" y="3003053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σ-convergence: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σ-convergence </a:t>
            </a:r>
            <a:r>
              <a:rPr lang="en-US" b="1">
                <a:solidFill>
                  <a:srgbClr val="00B050"/>
                </a:solidFill>
              </a:rPr>
              <a:t>if the dispersion </a:t>
            </a:r>
            <a:r>
              <a:rPr lang="en-US"/>
              <a:t>of regional relative per capita income levels </a:t>
            </a:r>
            <a:r>
              <a:rPr lang="en-US" b="1">
                <a:solidFill>
                  <a:srgbClr val="00B050"/>
                </a:solidFill>
              </a:rPr>
              <a:t>tends to decrease </a:t>
            </a:r>
            <a:r>
              <a:rPr lang="en-US"/>
              <a:t>over time.</a:t>
            </a:r>
          </a:p>
          <a:p>
            <a:r>
              <a:rPr lang="en-US"/>
              <a:t>cyclical fluctuations in economic activity (financial crisis of  2008) that tend to </a:t>
            </a:r>
            <a:r>
              <a:rPr lang="en-US" b="1">
                <a:solidFill>
                  <a:srgbClr val="FF0000"/>
                </a:solidFill>
              </a:rPr>
              <a:t>increase dispersion</a:t>
            </a:r>
            <a:r>
              <a:rPr lang="en-US"/>
              <a:t>.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Pekin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H="1" flipV="1">
            <a:off x="3494315" y="3869872"/>
            <a:ext cx="1200150" cy="91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6" idx="1"/>
          </p:cNvCxnSpPr>
          <p:nvPr/>
        </p:nvCxnSpPr>
        <p:spPr>
          <a:xfrm flipH="1" flipV="1">
            <a:off x="4063773" y="3502480"/>
            <a:ext cx="551090" cy="44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2134963" y="3032332"/>
            <a:ext cx="2559503" cy="146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H="1">
            <a:off x="3285998" y="3090350"/>
            <a:ext cx="1328865" cy="7305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74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11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3" y="1196790"/>
            <a:ext cx="5291535" cy="664007"/>
          </a:xfrm>
        </p:spPr>
        <p:txBody>
          <a:bodyPr/>
          <a:lstStyle/>
          <a:p>
            <a:r>
              <a:rPr lang="es-ES" sz="2400" dirty="0"/>
              <a:t>Sigma convergence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i="1" dirty="0"/>
              <a:t>per </a:t>
            </a:r>
            <a:r>
              <a:rPr lang="es-ES" sz="2400" i="1" dirty="0" err="1"/>
              <a:t>capita</a:t>
            </a:r>
            <a:r>
              <a:rPr lang="es-ES" sz="2400" i="1" dirty="0"/>
              <a:t> </a:t>
            </a:r>
            <a:r>
              <a:rPr lang="es-ES" sz="2400" dirty="0"/>
              <a:t>GDP</a:t>
            </a:r>
            <a:endParaRPr lang="en-US" sz="2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50" dirty="0"/>
              <a:t>Illustration 3 Sigma convergence of the </a:t>
            </a:r>
            <a:r>
              <a:rPr lang="en-US" sz="1350" i="1" dirty="0"/>
              <a:t>ln GDP</a:t>
            </a:r>
            <a:r>
              <a:rPr lang="en-US" sz="900" i="1" dirty="0"/>
              <a:t>pc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15382" y="2915694"/>
            <a:ext cx="2740009" cy="146774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σ-convergence: </a:t>
            </a:r>
          </a:p>
          <a:p>
            <a:endParaRPr lang="en-US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590371" y="2677568"/>
            <a:ext cx="2707337" cy="207258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empirical results shows: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solidFill>
                  <a:srgbClr val="92D050"/>
                </a:solidFill>
              </a:rPr>
              <a:t>cconvergence</a:t>
            </a:r>
            <a:r>
              <a:rPr lang="en-US" dirty="0">
                <a:solidFill>
                  <a:srgbClr val="92D050"/>
                </a:solidFill>
              </a:rPr>
              <a:t> during the expansion </a:t>
            </a:r>
          </a:p>
          <a:p>
            <a:pPr marL="289322" indent="-289322">
              <a:buFont typeface="+mj-lt"/>
              <a:buAutoNum type="arabicPeriod"/>
            </a:pP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 during the recession (</a:t>
            </a:r>
            <a:r>
              <a:rPr lang="en-US" dirty="0">
                <a:solidFill>
                  <a:srgbClr val="FF0000"/>
                </a:solidFill>
              </a:rPr>
              <a:t>increase in the income variance</a:t>
            </a:r>
            <a:r>
              <a:rPr lang="en-US" dirty="0"/>
              <a:t>)</a:t>
            </a:r>
          </a:p>
          <a:p>
            <a:pPr marL="289322" indent="-289322">
              <a:buFont typeface="+mj-lt"/>
              <a:buAutoNum type="arabicPeriod"/>
            </a:pPr>
            <a:r>
              <a:rPr lang="es-ES" dirty="0"/>
              <a:t>Drivers of </a:t>
            </a:r>
            <a:r>
              <a:rPr lang="en-US" dirty="0"/>
              <a:t>sigma </a:t>
            </a:r>
            <a:r>
              <a:rPr lang="en-US" b="1" dirty="0">
                <a:solidFill>
                  <a:srgbClr val="FF0000"/>
                </a:solidFill>
              </a:rPr>
              <a:t>di</a:t>
            </a:r>
            <a:r>
              <a:rPr lang="en-US" dirty="0"/>
              <a:t>vergence?</a:t>
            </a: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>
          <a:xfrm rot="5400000">
            <a:off x="6151471" y="3231067"/>
            <a:ext cx="2894846" cy="318920"/>
          </a:xfrm>
        </p:spPr>
        <p:txBody>
          <a:bodyPr/>
          <a:lstStyle/>
          <a:p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and Carlos Sunyer UC3M                                                    Univ. of </a:t>
            </a:r>
            <a:r>
              <a:rPr lang="es-ES" dirty="0" err="1">
                <a:solidFill>
                  <a:prstClr val="white">
                    <a:tint val="75000"/>
                    <a:alpha val="60000"/>
                  </a:prstClr>
                </a:solidFill>
              </a:rPr>
              <a:t>Pekin</a:t>
            </a:r>
            <a:r>
              <a:rPr lang="es-ES" dirty="0">
                <a:solidFill>
                  <a:prstClr val="white">
                    <a:tint val="75000"/>
                    <a:alpha val="60000"/>
                  </a:prstClr>
                </a:solidFill>
              </a:rPr>
              <a:t> 2019</a:t>
            </a:r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 flipH="1" flipV="1">
            <a:off x="4045404" y="3441248"/>
            <a:ext cx="569459" cy="367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 flipV="1">
            <a:off x="3518809" y="3747407"/>
            <a:ext cx="1096055" cy="116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2220686" y="3143401"/>
            <a:ext cx="2737077" cy="48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>
            <a:off x="3304496" y="3191472"/>
            <a:ext cx="153080" cy="54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7C70A-8435-4881-BAE8-F91C66A56323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865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532" y="1196790"/>
            <a:ext cx="4685648" cy="458029"/>
          </a:xfrm>
        </p:spPr>
        <p:txBody>
          <a:bodyPr/>
          <a:lstStyle/>
          <a:p>
            <a:pPr defTabSz="685800" eaLnBrk="0" fontAlgn="base" hangingPunct="0">
              <a:spcAft>
                <a:spcPct val="0"/>
              </a:spcAft>
            </a:pPr>
            <a:r>
              <a:rPr lang="es-ES" sz="525" dirty="0"/>
              <a:t> </a:t>
            </a:r>
            <a:br>
              <a:rPr lang="es-ES" sz="525" dirty="0"/>
            </a:br>
            <a:r>
              <a:rPr lang="en-US" altLang="en-US" sz="1200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6</a:t>
            </a:r>
            <a:br>
              <a:rPr lang="es-E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2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Estimation of the model with the artificial variable crisis </a:t>
            </a:r>
            <a:r>
              <a:rPr lang="en-US" altLang="en-US" sz="3300" b="1" dirty="0" bmk="_Toc9841208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br>
              <a:rPr lang="es-ES" altLang="en-US" sz="33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</p:nvPr>
        </p:nvGraphicFramePr>
        <p:xfrm>
          <a:off x="1506534" y="1754815"/>
          <a:ext cx="5171702" cy="33483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5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4424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Independent variable: ln(growth GDP pc)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9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Coefficient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GDP pc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-.167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-3.76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 ERDF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crisis*program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-0.83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Program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1.34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en-US" sz="900" baseline="-25000">
                          <a:effectLst/>
                        </a:rPr>
                        <a:t>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en-US" sz="900" baseline="-25000">
                          <a:effectLst/>
                        </a:rPr>
                        <a:t>p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-0.09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.005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employment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.022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 + g + δ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-.038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-2.85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agr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-1.61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-1.15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crisis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-.048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-11.44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-.028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-2.56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constant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1.845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5.475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3.27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R</a:t>
                      </a:r>
                      <a:r>
                        <a:rPr lang="en-US" sz="900" baseline="30000">
                          <a:effectLst/>
                        </a:rPr>
                        <a:t>2</a:t>
                      </a:r>
                      <a:r>
                        <a:rPr lang="en-US" sz="900">
                          <a:effectLst/>
                        </a:rPr>
                        <a:t> within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41.39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45.70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nº groups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42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average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13.9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13.9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4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>
                <a:solidFill>
                  <a:prstClr val="white">
                    <a:tint val="75000"/>
                    <a:alpha val="60000"/>
                  </a:prstClr>
                </a:solidFill>
              </a:rPr>
              <a:t>Carlos San Juan Mesonada   Cátedra Jean Monnet de Integración Económica Europea</a:t>
            </a:r>
            <a:endParaRPr lang="en-US" alt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>
                <a:solidFill>
                  <a:prstClr val="white">
                    <a:tint val="75000"/>
                  </a:prstClr>
                </a:solidFill>
              </a:rPr>
              <a:pPr/>
              <a:t>76</a:t>
            </a:fld>
            <a:endParaRPr lang="en-US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39653" y="5178966"/>
            <a:ext cx="8945117" cy="15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5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Source: Own elaboration.</a:t>
            </a:r>
            <a:endParaRPr lang="en-US" altLang="en-US" sz="135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8941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Modelo</a:t>
            </a:r>
            <a:r>
              <a:rPr lang="en-GB" dirty="0"/>
              <a:t> </a:t>
            </a:r>
            <a:r>
              <a:rPr lang="en-GB" dirty="0" err="1"/>
              <a:t>Econométrico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>
            <a:normAutofit lnSpcReduction="10000"/>
          </a:bodyPr>
          <a:lstStyle/>
          <a:p>
            <a:r>
              <a:rPr lang="es-ES" dirty="0"/>
              <a:t>Las modalidades básicas de las ecuaciones son tres: </a:t>
            </a:r>
          </a:p>
          <a:p>
            <a:r>
              <a:rPr lang="es-ES" dirty="0"/>
              <a:t>• as ecuaciones que se expresan en la misma línea de texto, las cuales sirven para indicar pequeñas igualdades, como </a:t>
            </a:r>
            <a:r>
              <a:rPr lang="es-ES" b="1" dirty="0"/>
              <a:t>L = 50 * y </a:t>
            </a:r>
            <a:r>
              <a:rPr lang="es-ES" dirty="0" err="1"/>
              <a:t>ó</a:t>
            </a:r>
            <a:r>
              <a:rPr lang="es-ES" dirty="0"/>
              <a:t> </a:t>
            </a:r>
            <a:r>
              <a:rPr lang="es-ES" b="1" dirty="0"/>
              <a:t>y = Y/N </a:t>
            </a:r>
          </a:p>
          <a:p>
            <a:pPr lvl="1"/>
            <a:r>
              <a:rPr lang="es-ES" dirty="0"/>
              <a:t>Word no es lo más cómodo pero funciona si son pocas ecuaciones y simples, </a:t>
            </a:r>
          </a:p>
          <a:p>
            <a:pPr lvl="1"/>
            <a:r>
              <a:rPr lang="es-ES" dirty="0"/>
              <a:t>para ecuaciones con abundante simbología matemática es mejor escribirlo en algún paquete más especializado que permita luego pegar las ecuaciones como imagen. </a:t>
            </a:r>
          </a:p>
          <a:p>
            <a:r>
              <a:rPr lang="es-ES" dirty="0"/>
              <a:t>Las ecuaciones que son más grandes y requieren más atención, pero que no volverán a ser citadas. Deben ser colocadas en líneas aparte, mejor si se numeran para luego poder hacer referencia a ellas en el texto. 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77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1032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Resultados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6711654" cy="4907638"/>
          </a:xfrm>
        </p:spPr>
        <p:txBody>
          <a:bodyPr/>
          <a:lstStyle/>
          <a:p>
            <a:r>
              <a:rPr lang="es-ES" dirty="0"/>
              <a:t>En esta sección deberá presentar los principales resultados de su Trabajo de Fin de Grado. </a:t>
            </a:r>
          </a:p>
          <a:p>
            <a:r>
              <a:rPr lang="es-ES" dirty="0"/>
              <a:t>¿Qué respuesta se encontró sobre la pregunta de investigación? </a:t>
            </a:r>
          </a:p>
          <a:p>
            <a:r>
              <a:rPr lang="es-ES" dirty="0"/>
              <a:t>¿Qué hizo el estudio? </a:t>
            </a:r>
          </a:p>
          <a:p>
            <a:r>
              <a:rPr lang="es-ES" dirty="0"/>
              <a:t>¿Fue la hipótesis probada de verdad?</a:t>
            </a:r>
          </a:p>
          <a:p>
            <a:pPr lvl="1"/>
            <a:r>
              <a:rPr lang="es-ES" dirty="0"/>
              <a:t>Posibles vías para continuar la investigación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78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4162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Apéndice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Quizás la descripción detallada de los datos no es tan relevante. </a:t>
            </a:r>
          </a:p>
          <a:p>
            <a:r>
              <a:rPr lang="es-ES" dirty="0"/>
              <a:t>Quizás la derivación del modelo básico es compleja y no añade nada esencial en el texto principal. </a:t>
            </a:r>
          </a:p>
          <a:p>
            <a:r>
              <a:rPr lang="es-ES" dirty="0"/>
              <a:t>Quizás ha hecho más regresiones pero no quiere presentarla en el texto principal para dejar sólo lo realmente importante y que no se pierda el hilo argumental. </a:t>
            </a:r>
          </a:p>
          <a:p>
            <a:r>
              <a:rPr lang="es-ES" dirty="0"/>
              <a:t>Todas estas circunstancias —y muchas otras— justifican la creación apéndices.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989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Bases de datos</a:t>
            </a:r>
            <a:r>
              <a:rPr lang="es-ES" dirty="0"/>
              <a:t> 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Deberá indicar una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base de datos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con la que espera podrá responder a la pregunta de interés. </a:t>
            </a:r>
          </a:p>
          <a:p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No olvide incluir en su resumen el nombre oficial de la base de datos, </a:t>
            </a:r>
          </a:p>
          <a:p>
            <a:pPr lvl="1"/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Fuente: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su ubicación (por ejemplo, la página web desde donde se puede descargar), su disponibilidad (si es pública, si debe ser solicitada, si yo puedo solicitarla,...), </a:t>
            </a:r>
          </a:p>
          <a:p>
            <a:pPr lvl="1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su </a:t>
            </a:r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estructura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(si es una sección cruzada de individuos, un panel de regiones en varios periodos de tiempo, etc.), y</a:t>
            </a:r>
          </a:p>
          <a:p>
            <a:pPr lvl="1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¡muy importante!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las </a:t>
            </a:r>
            <a:r>
              <a:rPr lang="es-ES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variables disponibles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</a:rPr>
              <a:t>en la base de datos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</a:rPr>
              <a:t> que le permitirán realizar el análisis.</a:t>
            </a:r>
          </a:p>
          <a:p>
            <a:pPr lvl="2"/>
            <a:r>
              <a:rPr lang="es-ES" dirty="0">
                <a:latin typeface="Calibri" panose="020F0502020204030204" pitchFamily="34" charset="0"/>
              </a:rPr>
              <a:t>Defina </a:t>
            </a:r>
            <a:r>
              <a:rPr lang="es-ES" b="1" dirty="0">
                <a:latin typeface="Calibri" panose="020F0502020204030204" pitchFamily="34" charset="0"/>
              </a:rPr>
              <a:t>de forma precisa las variables </a:t>
            </a:r>
            <a:r>
              <a:rPr lang="es-ES" dirty="0">
                <a:latin typeface="Calibri" panose="020F0502020204030204" pitchFamily="34" charset="0"/>
              </a:rPr>
              <a:t>que usa (periodo temporal disponible, rupturas en la serie…)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 dirty="0"/>
              <a:t>Carlos San Juan Mesonada   Cátedra Jean Monnet de Integración Económica Europea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79977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55E9B-8EA1-46B9-B864-ED2A395F3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0" dirty="0">
                <a:solidFill>
                  <a:srgbClr val="FFFF00"/>
                </a:solidFill>
                <a:effectLst/>
                <a:latin typeface="Trebuchet MS" panose="020B0603020202020204" pitchFamily="34" charset="0"/>
              </a:rPr>
              <a:t>Materiales útiles para realizar el TFG</a:t>
            </a:r>
            <a:br>
              <a:rPr lang="es-E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B34EF-4E62-41FA-8087-CDA3C5053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Puede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encontrar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herramientas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útiles</a:t>
            </a:r>
            <a:r>
              <a:rPr lang="en-US" dirty="0">
                <a:hlinkClick r:id="rId2"/>
              </a:rPr>
              <a:t> para </a:t>
            </a:r>
            <a:r>
              <a:rPr lang="en-US" dirty="0" err="1">
                <a:hlinkClick r:id="rId2"/>
              </a:rPr>
              <a:t>realizar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sutrabajo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en</a:t>
            </a:r>
            <a:r>
              <a:rPr lang="en-US" dirty="0">
                <a:hlinkClick r:id="rId2"/>
              </a:rPr>
              <a:t>: https://baobab.uc3m.es/monet/monnet/spip.php?rubrique76</a:t>
            </a:r>
            <a:endParaRPr lang="en-US" dirty="0"/>
          </a:p>
          <a:p>
            <a:r>
              <a:rPr lang="en-US" dirty="0"/>
              <a:t>Si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estimar</a:t>
            </a:r>
            <a:r>
              <a:rPr lang="en-US" dirty="0"/>
              <a:t> un </a:t>
            </a:r>
            <a:r>
              <a:rPr lang="en-US" dirty="0" err="1"/>
              <a:t>modelo</a:t>
            </a:r>
            <a:r>
              <a:rPr lang="en-US" dirty="0"/>
              <a:t> un </a:t>
            </a:r>
            <a:r>
              <a:rPr lang="en-US" dirty="0" err="1"/>
              <a:t>buen</a:t>
            </a:r>
            <a:r>
              <a:rPr lang="en-US" dirty="0"/>
              <a:t> </a:t>
            </a:r>
            <a:r>
              <a:rPr lang="en-US" dirty="0" err="1"/>
              <a:t>libro</a:t>
            </a:r>
            <a:r>
              <a:rPr lang="en-US" dirty="0"/>
              <a:t> de consulta (</a:t>
            </a:r>
            <a:r>
              <a:rPr lang="en-US" dirty="0" err="1"/>
              <a:t>digitalizado</a:t>
            </a:r>
            <a:r>
              <a:rPr lang="en-US" dirty="0"/>
              <a:t> para </a:t>
            </a:r>
            <a:r>
              <a:rPr lang="en-US" dirty="0" err="1"/>
              <a:t>favorecer</a:t>
            </a:r>
            <a:r>
              <a:rPr lang="en-US" dirty="0"/>
              <a:t> las </a:t>
            </a:r>
            <a:r>
              <a:rPr lang="en-US" dirty="0" err="1"/>
              <a:t>busquedas</a:t>
            </a:r>
            <a:r>
              <a:rPr lang="en-US" dirty="0"/>
              <a:t> </a:t>
            </a:r>
            <a:r>
              <a:rPr lang="en-US" dirty="0" err="1"/>
              <a:t>rápidas</a:t>
            </a:r>
            <a:r>
              <a:rPr lang="en-US" dirty="0"/>
              <a:t>) es </a:t>
            </a:r>
            <a:r>
              <a:rPr lang="en-U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Introductory Econometrics. A modern Approach. </a:t>
            </a:r>
            <a:r>
              <a:rPr lang="en-US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2 E.</a:t>
            </a:r>
            <a:r>
              <a:rPr lang="en-US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en-US" b="1" dirty="0" err="1">
                <a:solidFill>
                  <a:srgbClr val="333333"/>
                </a:solidFill>
                <a:latin typeface="Trebuchet MS" panose="020B0603020202020204" pitchFamily="34" charset="0"/>
              </a:rPr>
              <a:t>Gooldrige</a:t>
            </a:r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, Jeffrey M. 2002</a:t>
            </a:r>
            <a:endParaRPr lang="en-US" b="1" i="0" dirty="0">
              <a:solidFill>
                <a:srgbClr val="000000"/>
              </a:solidFill>
              <a:effectLst/>
              <a:latin typeface="Trebuchet MS" panose="020B0603020202020204" pitchFamily="34" charset="0"/>
            </a:endParaRPr>
          </a:p>
          <a:p>
            <a:pPr marL="0" indent="0" algn="l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Trebuchet MS" panose="020B0603020202020204" pitchFamily="34" charset="0"/>
                <a:hlinkClick r:id="rId3"/>
              </a:rPr>
              <a:t>https://baobab.uc3m.es/monet/monnet/spip.php?article858</a:t>
            </a:r>
            <a:endParaRPr lang="en-US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pPr marL="0" indent="0" algn="l">
              <a:buNone/>
            </a:pPr>
            <a:endParaRPr lang="en-US" b="0" i="0" dirty="0">
              <a:solidFill>
                <a:srgbClr val="333333"/>
              </a:solidFill>
              <a:effectLst/>
              <a:latin typeface="Trebuchet MS" panose="020B0603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0A80BC2-7094-4B91-9832-8A346823F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8A4998-D8D7-483C-A9B4-35F745C3E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46045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69C53C-42DE-4B3C-8663-C675CBB2F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</a:t>
            </a:r>
            <a:r>
              <a:rPr lang="es-ES" sz="2000" dirty="0"/>
              <a:t>Qué normas de presentación (extensión, interlineado, etc.) debe cumplir el documento de TFG?</a:t>
            </a:r>
            <a:br>
              <a:rPr lang="es-ES" sz="2000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6AB0A3-32C3-435A-AAB8-AD75E43AA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¿Qué normas de presentación (extensión, interlineado, etc.) debe cumplir el documento de TFG?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1" i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Estas normas son de aplicación obligatoria a cualquier TFG de Economía, tanto en el área de Economía como en el área de Historia Económica</a:t>
            </a:r>
            <a:r>
              <a:rPr lang="es-ES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El documento debe incluir, antes del texto principal, las cuatro páginas siguientes: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(i) una página de portada con el logo de la universidad, titulación y curso académico; título del trabajo, nombre completo del/de la estudiante y su NIU y nombre del/de la tutor/a;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ii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dos resúmenes del trabajo, en español e inglés, de un máximo de 200 palabras cada uno;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iii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el índice de contenidos, divididos en secciones (en formato 1., 2., etc.) y subsecciones (en formato 1.1, 1.2, etc.);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iv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) una página con la lista de Tablas y Gráficos, cada uno con su propio título y número de página en que se encuentra.</a:t>
            </a:r>
          </a:p>
          <a:p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El texto principal del documento debe tener una </a:t>
            </a:r>
            <a:r>
              <a:rPr lang="es-ES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extensión máxima de 20 páginas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, incluyendo la bibliografía y las notas explicativas a pie de página, con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letra Times New </a:t>
            </a:r>
            <a:r>
              <a:rPr lang="es-ES" b="1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Roman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de tamaño 12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 e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interlineado doble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 y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márgenes 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(superior, inferior, izquierdo y derecho) de </a:t>
            </a:r>
            <a:r>
              <a:rPr lang="es-ES" b="1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2.25 cm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A94E77-987D-42B9-8148-3C780992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C467BE5-B720-4811-B211-0BC33772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865447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68826-F7D5-4218-8012-0E358AB61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notas, gráficos y tablas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953759-1532-4015-A28F-A6423D9C4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notas explicativas deben ir a pie de página dentro del texto principal (no al final del documento) y numeradas correlativamente, con letra Times New </a:t>
            </a:r>
            <a:r>
              <a:rPr lang="es-ES" b="0" i="0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Roman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de tamaño 11 e interlineado sencillo.</a:t>
            </a:r>
          </a:p>
          <a:p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sz="2500" b="1" i="0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Las Tablas/Cuadros y Gráficos y, en su caso, el/los Apéndice/s irán a continuación del texto 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principal y, al igual que las cuatro primeras páginas del documento, no computan a efectos de extensión.</a:t>
            </a:r>
          </a:p>
          <a:p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Todas las páginas deberán ir numeradas correlativamente, con el número centrado en la parte inferior de cada página. Para la numeración de páginas, notas a pie de página, secciones y subsecciones, tablas y gráficos, etc., se utilizarán números arábigos.</a:t>
            </a:r>
          </a:p>
          <a:p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referencias bibliográficas irán ordenadas alfabéticamente por el apellido (en mayúsculas) del autor, bajo el título “Bibliografía” y al final del original. Si se citan dos o más obras de un determinado autor publicadas en el mismo año, éstas se distinguirán por medio de una letra. Ejemplo: Clark (2004a) y Clark (2004b). </a:t>
            </a:r>
          </a:p>
          <a:p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referencias se limitarán a obras citadas en el trabajo.</a:t>
            </a:r>
            <a:b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</a:b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Las Tablas o Cuadros deben ser creados originalmente por el/la estudiante y tener una apariencia profesional, pudiendo tomar como referencia el estilo de alguno de los artículos científicos utilizados como referencia. </a:t>
            </a:r>
            <a:r>
              <a:rPr lang="es-ES" b="0" i="0" u="sng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No es admisible presentar tablas de resultados mediante una captura de pantalla o una salida o </a:t>
            </a:r>
            <a:r>
              <a:rPr lang="es-ES" b="0" i="0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printout</a:t>
            </a:r>
            <a:r>
              <a:rPr lang="es-ES" b="0" i="0" u="sng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 de los resultados de los programas o paquetes econométricos utilizados</a:t>
            </a:r>
            <a:r>
              <a:rPr lang="es-ES" b="0" i="0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. Deben tener un formato estandarizado: cada tabla o cuadro llevará un encabezamiento breve, con una numeración por orden de aparición en el texto, y con una nota al pie explicativa especificando la fuente de la que proceden. Esta misma norma aplica a los Gráficos o Figuras.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EAE936F-5FCA-4760-AC32-72EFCC74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505FDC1-6966-41CD-AB31-C534934EE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69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Metodología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deberá indicar el tipo de metodología que pretende aplicar a los datos para obtener la respuesta a su pregunta.</a:t>
            </a:r>
            <a:endParaRPr lang="en-GB" dirty="0"/>
          </a:p>
          <a:p>
            <a:r>
              <a:rPr lang="es-ES" dirty="0">
                <a:solidFill>
                  <a:srgbClr val="FFFF00"/>
                </a:solidFill>
              </a:rPr>
              <a:t>Muestre que domina las técnicas aprendidas en el grado o haga una revisión de la literatura</a:t>
            </a:r>
          </a:p>
          <a:p>
            <a:r>
              <a:rPr lang="es-ES" dirty="0"/>
              <a:t>Señale la adecuación de la metodología a la resolución del problema que aborda.	</a:t>
            </a:r>
          </a:p>
          <a:p>
            <a:pPr lvl="1"/>
            <a:r>
              <a:rPr lang="es-ES" dirty="0"/>
              <a:t>Señale autores que la han usado para otras investigaciones o para resolver el mismo tipo de cuestión en un periodo anterior o país distinto o en la zona euro o la UE o EEUU,…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   Cátedra Jean Monnet de Integración Económica Europea</a:t>
            </a:r>
            <a:endParaRPr lang="en-US" alt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9420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6255</TotalTime>
  <Words>8634</Words>
  <Application>Microsoft Office PowerPoint</Application>
  <PresentationFormat>Presentación en pantalla (4:3)</PresentationFormat>
  <Paragraphs>1109</Paragraphs>
  <Slides>82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82</vt:i4>
      </vt:variant>
    </vt:vector>
  </HeadingPairs>
  <TitlesOfParts>
    <vt:vector size="91" baseType="lpstr">
      <vt:lpstr>Arial</vt:lpstr>
      <vt:lpstr>Calibri</vt:lpstr>
      <vt:lpstr>Century Gothic</vt:lpstr>
      <vt:lpstr>Google Sans</vt:lpstr>
      <vt:lpstr>NexusSansPro</vt:lpstr>
      <vt:lpstr>Times New Roman</vt:lpstr>
      <vt:lpstr>Trebuchet MS</vt:lpstr>
      <vt:lpstr>Wingdings 3</vt:lpstr>
      <vt:lpstr>Ion</vt:lpstr>
      <vt:lpstr>Preparación para la Primera Reunión Individual </vt:lpstr>
      <vt:lpstr>Preparación  de la reunión con el tutor</vt:lpstr>
      <vt:lpstr>Preparación /1</vt:lpstr>
      <vt:lpstr>Borrador de proyecto de TFG</vt:lpstr>
      <vt:lpstr>Borrador de proyecto de TFG</vt:lpstr>
      <vt:lpstr>El resumen contendrá: </vt:lpstr>
      <vt:lpstr>Pregunta de investigación</vt:lpstr>
      <vt:lpstr>Bases de datos </vt:lpstr>
      <vt:lpstr>Metodología</vt:lpstr>
      <vt:lpstr>Propuesta de TFE </vt:lpstr>
      <vt:lpstr>Presentación de PowerPoint</vt:lpstr>
      <vt:lpstr>Cómo preparar el documento para la primera tutoría</vt:lpstr>
      <vt:lpstr>APARTADOS o SECCIONES </vt:lpstr>
      <vt:lpstr>La bibliografía </vt:lpstr>
      <vt:lpstr>Valoración/ 1</vt:lpstr>
      <vt:lpstr>Valoración/ 2</vt:lpstr>
      <vt:lpstr>Estructura del TFG / TFE</vt:lpstr>
      <vt:lpstr>Resumen y tabla de contenido</vt:lpstr>
      <vt:lpstr>Borrador de proyecto de TFG</vt:lpstr>
      <vt:lpstr>Tabla de contenido /2</vt:lpstr>
      <vt:lpstr>Introducción</vt:lpstr>
      <vt:lpstr>Estructura</vt:lpstr>
      <vt:lpstr>La Introducción</vt:lpstr>
      <vt:lpstr>La Introducción /2</vt:lpstr>
      <vt:lpstr>Introducción 3</vt:lpstr>
      <vt:lpstr>Introducción /4</vt:lpstr>
      <vt:lpstr>Introducción /5</vt:lpstr>
      <vt:lpstr>Introducción /6</vt:lpstr>
      <vt:lpstr>Métodos/1</vt:lpstr>
      <vt:lpstr>Presentación de PowerPoint</vt:lpstr>
      <vt:lpstr>Segunda sesión de orientación</vt:lpstr>
      <vt:lpstr>Métodos/2</vt:lpstr>
      <vt:lpstr>Subsecciones posibles</vt:lpstr>
      <vt:lpstr>Revision de la Literatura</vt:lpstr>
      <vt:lpstr>Revisión sistemática (RS) de la literatura</vt:lpstr>
      <vt:lpstr>Las razones que justifican la realización de una RS son:  </vt:lpstr>
      <vt:lpstr>Nivel de calidad en una RS</vt:lpstr>
      <vt:lpstr>Resultados de una RS</vt:lpstr>
      <vt:lpstr>estrategias que limitan los sesgos y errores en una RS</vt:lpstr>
      <vt:lpstr>El problema de la heterogeneidad de los estudios primarios</vt:lpstr>
      <vt:lpstr>El metaanálisis </vt:lpstr>
      <vt:lpstr>El metaanálisis MA; objetivo </vt:lpstr>
      <vt:lpstr>Bibliografía para hacer revisión de la literatura</vt:lpstr>
      <vt:lpstr>Literatura Empírica</vt:lpstr>
      <vt:lpstr>Un modelo básico de oferta de trabajo. Ejemplo.</vt:lpstr>
      <vt:lpstr>Escribir las ecuaciones con las variables usuales en economía</vt:lpstr>
      <vt:lpstr>Ejemplo</vt:lpstr>
      <vt:lpstr>Variables del modelo</vt:lpstr>
      <vt:lpstr>Escribir las ecuaciones con las variables usuales en economía</vt:lpstr>
      <vt:lpstr>Ejemplo</vt:lpstr>
      <vt:lpstr>Variables del modelo</vt:lpstr>
      <vt:lpstr>Escribir las ecuaciones con las variables usuales en economía</vt:lpstr>
      <vt:lpstr>Ejemplo</vt:lpstr>
      <vt:lpstr>Variables del modelo</vt:lpstr>
      <vt:lpstr>Escribir las ecuaciones con las variables usuales en economía</vt:lpstr>
      <vt:lpstr>Datos</vt:lpstr>
      <vt:lpstr>Datos/2</vt:lpstr>
      <vt:lpstr>Cuadros y gráficos</vt:lpstr>
      <vt:lpstr>Cuadros y Gráficos</vt:lpstr>
      <vt:lpstr>Estadísticos descriptivos</vt:lpstr>
      <vt:lpstr>Relative size of the ESIF funds</vt:lpstr>
      <vt:lpstr>Evolution of the Sigma convergence of the  ln GDPpc by region</vt:lpstr>
      <vt:lpstr>Sigma convergence of the per capita GDP</vt:lpstr>
      <vt:lpstr>  TABLE 6 Estimation of the model with the artificial variable crisis included </vt:lpstr>
      <vt:lpstr>Cuadros y Gráficos</vt:lpstr>
      <vt:lpstr>Estadísticos descriptivos</vt:lpstr>
      <vt:lpstr>Relative size of the ESIF funds</vt:lpstr>
      <vt:lpstr>Evolution of the Sigma convergence of the  ln GDPpc by region</vt:lpstr>
      <vt:lpstr>Sigma convergence of the per capita GDP</vt:lpstr>
      <vt:lpstr>  TABLE 6 Estimation of the model with the artificial variable crisis included </vt:lpstr>
      <vt:lpstr>Cuadros y Gráficos</vt:lpstr>
      <vt:lpstr>Estadísticos descriptivos</vt:lpstr>
      <vt:lpstr>Relative size of the ESIF funds</vt:lpstr>
      <vt:lpstr>Evolution of the Sigma convergence of the  ln GDPpc by region</vt:lpstr>
      <vt:lpstr>Sigma convergence of the per capita GDP</vt:lpstr>
      <vt:lpstr>  TABLE 6 Estimation of the model with the artificial variable crisis included </vt:lpstr>
      <vt:lpstr>Modelo Econométrico</vt:lpstr>
      <vt:lpstr>Resultados</vt:lpstr>
      <vt:lpstr>Apéndice</vt:lpstr>
      <vt:lpstr>Materiales útiles para realizar el TFG </vt:lpstr>
      <vt:lpstr>¿Qué normas de presentación (extensión, interlineado, etc.) debe cumplir el documento de TFG? </vt:lpstr>
      <vt:lpstr>Las notas, gráficos y tablas</vt:lpstr>
    </vt:vector>
  </TitlesOfParts>
  <Company>HCData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Integration</dc:title>
  <dc:creator>HP</dc:creator>
  <cp:lastModifiedBy>Carlos San Juan Mesonada</cp:lastModifiedBy>
  <cp:revision>159</cp:revision>
  <cp:lastPrinted>2020-09-23T02:02:20Z</cp:lastPrinted>
  <dcterms:created xsi:type="dcterms:W3CDTF">2006-02-27T22:13:17Z</dcterms:created>
  <dcterms:modified xsi:type="dcterms:W3CDTF">2024-01-30T13:00:53Z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