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43"/>
  </p:notesMasterIdLst>
  <p:handoutMasterIdLst>
    <p:handoutMasterId r:id="rId44"/>
  </p:handoutMasterIdLst>
  <p:sldIdLst>
    <p:sldId id="256" r:id="rId3"/>
    <p:sldId id="257" r:id="rId4"/>
    <p:sldId id="258" r:id="rId5"/>
    <p:sldId id="259" r:id="rId6"/>
    <p:sldId id="357" r:id="rId7"/>
    <p:sldId id="351" r:id="rId8"/>
    <p:sldId id="352" r:id="rId9"/>
    <p:sldId id="262" r:id="rId10"/>
    <p:sldId id="263" r:id="rId11"/>
    <p:sldId id="264" r:id="rId12"/>
    <p:sldId id="265" r:id="rId13"/>
    <p:sldId id="295" r:id="rId14"/>
    <p:sldId id="266" r:id="rId15"/>
    <p:sldId id="267" r:id="rId16"/>
    <p:sldId id="317" r:id="rId17"/>
    <p:sldId id="323" r:id="rId18"/>
    <p:sldId id="315" r:id="rId19"/>
    <p:sldId id="297" r:id="rId20"/>
    <p:sldId id="350" r:id="rId21"/>
    <p:sldId id="314" r:id="rId22"/>
    <p:sldId id="292" r:id="rId23"/>
    <p:sldId id="310" r:id="rId24"/>
    <p:sldId id="318" r:id="rId25"/>
    <p:sldId id="326" r:id="rId26"/>
    <p:sldId id="327" r:id="rId27"/>
    <p:sldId id="328" r:id="rId28"/>
    <p:sldId id="329" r:id="rId29"/>
    <p:sldId id="330" r:id="rId30"/>
    <p:sldId id="331" r:id="rId31"/>
    <p:sldId id="341" r:id="rId32"/>
    <p:sldId id="340" r:id="rId33"/>
    <p:sldId id="342" r:id="rId34"/>
    <p:sldId id="355" r:id="rId35"/>
    <p:sldId id="343" r:id="rId36"/>
    <p:sldId id="344" r:id="rId37"/>
    <p:sldId id="300" r:id="rId38"/>
    <p:sldId id="353" r:id="rId39"/>
    <p:sldId id="354" r:id="rId40"/>
    <p:sldId id="356" r:id="rId41"/>
    <p:sldId id="348" r:id="rId42"/>
  </p:sldIdLst>
  <p:sldSz cx="9144000" cy="6858000" type="screen4x3"/>
  <p:notesSz cx="67611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os Sunyer" initials="CS" lastIdx="10" clrIdx="0">
    <p:extLst>
      <p:ext uri="{19B8F6BF-5375-455C-9EA6-DF929625EA0E}">
        <p15:presenceInfo xmlns:p15="http://schemas.microsoft.com/office/powerpoint/2012/main" userId="dc705d55c92db8d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0" autoAdjust="0"/>
  </p:normalViewPr>
  <p:slideViewPr>
    <p:cSldViewPr>
      <p:cViewPr varScale="1">
        <p:scale>
          <a:sx n="113" d="100"/>
          <a:sy n="113" d="100"/>
        </p:scale>
        <p:origin x="131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688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2096"/>
    </p:cViewPr>
  </p:sorterViewPr>
  <p:notesViewPr>
    <p:cSldViewPr>
      <p:cViewPr varScale="1">
        <p:scale>
          <a:sx n="85" d="100"/>
          <a:sy n="85" d="100"/>
        </p:scale>
        <p:origin x="376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450" cy="4990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altLang="en-US" dirty="0"/>
              <a:t>OECD April, 2019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29183" y="0"/>
            <a:ext cx="2930450" cy="4990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C70BE-CF9D-474E-9BCE-17EE98C88B3D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43508"/>
            <a:ext cx="4838988" cy="4990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en-US" dirty="0"/>
              <a:t>Ball, San Juan Mesonada, Sheng &amp; Sunyer. Catching-up in OECD-17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81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AD2A8AE9-2EF1-414A-A74D-4A9323D56DB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30450" cy="49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>
            <a:extLst>
              <a:ext uri="{FF2B5EF4-FFF2-40B4-BE49-F238E27FC236}">
                <a16:creationId xmlns="" xmlns:a16="http://schemas.microsoft.com/office/drawing/2014/main" id="{49FF88AE-A574-4AD7-9E49-2C5308C8671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29183" y="1"/>
            <a:ext cx="2930450" cy="49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4538"/>
            <a:ext cx="4970463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="" xmlns:a16="http://schemas.microsoft.com/office/drawing/2014/main" id="{F6230888-EFCE-4064-AAB1-0430A9ADFB6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729" y="4723463"/>
            <a:ext cx="5407706" cy="447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Haga clic para modificar el estilo de texto del patrón</a:t>
            </a:r>
          </a:p>
          <a:p>
            <a:pPr lvl="1"/>
            <a:r>
              <a:rPr lang="en-US" noProof="0"/>
              <a:t>Segundo nivel</a:t>
            </a:r>
          </a:p>
          <a:p>
            <a:pPr lvl="2"/>
            <a:r>
              <a:rPr lang="en-US" noProof="0"/>
              <a:t>Tercer nivel</a:t>
            </a:r>
          </a:p>
          <a:p>
            <a:pPr lvl="3"/>
            <a:r>
              <a:rPr lang="en-US" noProof="0"/>
              <a:t>Cuarto nivel</a:t>
            </a:r>
          </a:p>
          <a:p>
            <a:pPr lvl="4"/>
            <a:r>
              <a:rPr lang="en-US" noProof="0"/>
              <a:t>Quinto nivel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="" xmlns:a16="http://schemas.microsoft.com/office/drawing/2014/main" id="{B44D2445-3B54-4BA9-8805-CAB021C8886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508"/>
            <a:ext cx="2930450" cy="49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>
            <a:extLst>
              <a:ext uri="{FF2B5EF4-FFF2-40B4-BE49-F238E27FC236}">
                <a16:creationId xmlns="" xmlns:a16="http://schemas.microsoft.com/office/drawing/2014/main" id="{9D11CE1C-87DB-4691-8E7B-3D6925C711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183" y="9443508"/>
            <a:ext cx="2930450" cy="49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90B31EB-DDF9-4D8F-A9D0-B782B70D5B2C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179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D69F909-19CD-4748-8AC3-AD45402EABD5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1567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D9C4CD5-324F-45E1-8C98-BB695DFA0B8A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633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5B2E34-2D2F-4C34-8DC0-C6795C13616D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118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F1A0AD-7D53-4FF6-B295-5F5F47494EF6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083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ACB42B-15CB-4529-8B1F-E9C249A6D28E}" type="slidenum">
              <a:rPr lang="en-US" altLang="en-US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380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866B39A-E8CD-4E98-AAAB-1ADE26462913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956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60216A-4D1A-4547-8804-7E12FCE7BB49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58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A3FD24-2DB3-438E-8C08-41D9E8807E1C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9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DACB42B-15CB-4529-8B1F-E9C249A6D28E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089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47D7CB4-847F-4EF1-B3E0-6FAB83FC1120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977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E9A586-114E-4879-8369-3CEACBB75F02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309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D0999AB-B213-46AC-ACF6-65C73A41EDDD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43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4CE8DE8-3FD2-4A0A-822C-229983A549BD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735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A28CA-85D5-45D6-A4A4-84270B96261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228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006E7-30B4-46F2-9B27-630C3D33FCD3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58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F5C3D-92F8-45AE-96BA-AA21F113CB7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041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23FBA-9401-45DF-8E76-D572CF85FFFE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19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3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75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21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17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25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09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771800" y="6245225"/>
            <a:ext cx="36004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B3C5D-7D43-411D-A40B-BA5C08ECCDC7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973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60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41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37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31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36547-899D-418E-8797-E574722D0C7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17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6C0E4-0879-461F-982B-067522C2779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975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3201F-C431-413D-A386-0A745FA39838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85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E7A7A-F244-4276-A835-DD97F6101B24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843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740F1-DEB8-4169-8F70-0B763BC3130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17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77914-2996-47EA-B095-720382F650A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60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D69A2-48AF-48D8-BB56-E7C0C828C491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673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Haga clic para modificar el estilo de texto del patrón</a:t>
            </a:r>
          </a:p>
          <a:p>
            <a:pPr lvl="1"/>
            <a:r>
              <a:rPr lang="en-US" altLang="en-US"/>
              <a:t>Segundo nivel</a:t>
            </a:r>
          </a:p>
          <a:p>
            <a:pPr lvl="2"/>
            <a:r>
              <a:rPr lang="en-US" altLang="en-US"/>
              <a:t>Tercer nivel</a:t>
            </a:r>
          </a:p>
          <a:p>
            <a:pPr lvl="3"/>
            <a:r>
              <a:rPr lang="en-US" altLang="en-US"/>
              <a:t>Cuarto nivel</a:t>
            </a:r>
          </a:p>
          <a:p>
            <a:pPr lvl="4"/>
            <a:r>
              <a:rPr lang="en-US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37C1A2C7-A83B-4422-9AA0-420C500D752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973C107F-4068-4282-8AEC-726F7586C96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44CB54E9-17BB-4C48-82B8-164EEA0AA5D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600AFD69-DDD9-4D1B-84FE-962E7592B179}" type="slidenum">
              <a:rPr lang="en-US" altLang="en-US"/>
              <a:pPr>
                <a:defRPr/>
              </a:pPr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 Beijing June, 2019 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Ball, San Juan Mesonada, Sheng &amp; Sunyer. Catching-up in OECD-17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F54C0-41A6-41E8-B425-A414BDDB4CB5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1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cb.europa.eu/pub/pdf/other/mb200502_focus05.en.pdf?cb1e42a54296e7dbc045d5dd6411265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f.org/external/pubs/ft/weo/2018/02/weodata/weoselgr.asp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mailto:eball@ers.usda.gov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f.org/external/pubs/ft/weo/2018/02/weodata/weoselgr.aspx" TargetMode="External"/><Relationship Id="rId2" Type="http://schemas.openxmlformats.org/officeDocument/2006/relationships/hyperlink" Target="http://www.ggdc.net/pw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ug.nl/ggdc/productivity/pw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3987" cy="2692400"/>
          </a:xfrm>
        </p:spPr>
        <p:txBody>
          <a:bodyPr/>
          <a:lstStyle/>
          <a:p>
            <a:pPr eaLnBrk="1" hangingPunct="1"/>
            <a:r>
              <a:rPr lang="en-US" altLang="en-US" dirty="0"/>
              <a:t>Catching-Up </a:t>
            </a:r>
            <a:r>
              <a:rPr lang="es-ES" altLang="en-US" dirty="0"/>
              <a:t>in the OECD-17</a:t>
            </a:r>
            <a:endParaRPr lang="en-US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70781" y="2924944"/>
            <a:ext cx="6800850" cy="2206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1800" b="1" dirty="0"/>
              <a:t>V. Eldon Ball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900" b="1" dirty="0"/>
              <a:t>Institute of Economics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900" b="1" dirty="0"/>
              <a:t>University Carlos III of Madrid</a:t>
            </a:r>
            <a:endParaRPr lang="es-ES" altLang="en-US" sz="900" b="1" dirty="0"/>
          </a:p>
          <a:p>
            <a:pPr eaLnBrk="1" hangingPunct="1">
              <a:lnSpc>
                <a:spcPct val="80000"/>
              </a:lnSpc>
            </a:pPr>
            <a:r>
              <a:rPr lang="es-ES" altLang="en-US" sz="1800" b="1" dirty="0"/>
              <a:t>Carlos San Juan Mesonada</a:t>
            </a:r>
            <a:endParaRPr lang="en-US" altLang="en-US" sz="1800" b="1" dirty="0"/>
          </a:p>
          <a:p>
            <a:pPr eaLnBrk="1" hangingPunct="1">
              <a:lnSpc>
                <a:spcPct val="80000"/>
              </a:lnSpc>
            </a:pPr>
            <a:r>
              <a:rPr lang="en-US" altLang="en-US" sz="900" b="1" dirty="0"/>
              <a:t>Department of Economics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900" b="1" dirty="0"/>
              <a:t>University Carlos III of Madrid </a:t>
            </a:r>
          </a:p>
          <a:p>
            <a:pPr eaLnBrk="1" hangingPunct="1">
              <a:lnSpc>
                <a:spcPct val="80000"/>
              </a:lnSpc>
            </a:pPr>
            <a:r>
              <a:rPr lang="es-ES" altLang="en-US" sz="1200" b="1" dirty="0"/>
              <a:t>and </a:t>
            </a:r>
          </a:p>
          <a:p>
            <a:pPr eaLnBrk="1" hangingPunct="1">
              <a:lnSpc>
                <a:spcPct val="80000"/>
              </a:lnSpc>
            </a:pPr>
            <a:r>
              <a:rPr lang="es-ES" altLang="en-US" sz="1800" b="1" dirty="0" err="1"/>
              <a:t>Yu</a:t>
            </a:r>
            <a:r>
              <a:rPr lang="es-ES" altLang="en-US" sz="1800" b="1" dirty="0"/>
              <a:t> Sheng</a:t>
            </a:r>
          </a:p>
          <a:p>
            <a:pPr eaLnBrk="1" hangingPunct="1">
              <a:lnSpc>
                <a:spcPct val="80000"/>
              </a:lnSpc>
            </a:pPr>
            <a:r>
              <a:rPr lang="es-ES" altLang="en-US" sz="900" b="1" dirty="0" err="1"/>
              <a:t>Pekin</a:t>
            </a:r>
            <a:r>
              <a:rPr lang="es-ES" altLang="en-US" sz="900" b="1" dirty="0"/>
              <a:t> </a:t>
            </a:r>
            <a:r>
              <a:rPr lang="es-ES" altLang="en-US" sz="900" b="1" dirty="0" err="1"/>
              <a:t>University</a:t>
            </a:r>
            <a:endParaRPr lang="es-ES" altLang="en-US" sz="900" b="1" dirty="0"/>
          </a:p>
          <a:p>
            <a:pPr eaLnBrk="1" hangingPunct="1">
              <a:lnSpc>
                <a:spcPct val="80000"/>
              </a:lnSpc>
            </a:pPr>
            <a:r>
              <a:rPr lang="es-ES" altLang="en-US" sz="1800" b="1" dirty="0"/>
              <a:t>Carlos Sunyer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800" b="1" dirty="0"/>
              <a:t> </a:t>
            </a:r>
            <a:r>
              <a:rPr lang="en-US" altLang="en-US" sz="900" b="1" dirty="0"/>
              <a:t>University Carlos III of Madrid </a:t>
            </a:r>
          </a:p>
          <a:p>
            <a:pPr eaLnBrk="1" hangingPunct="1">
              <a:lnSpc>
                <a:spcPct val="80000"/>
              </a:lnSpc>
            </a:pPr>
            <a:endParaRPr lang="es-ES" altLang="en-US" sz="1800" b="1" dirty="0"/>
          </a:p>
          <a:p>
            <a:pPr eaLnBrk="1" hangingPunct="1">
              <a:lnSpc>
                <a:spcPct val="80000"/>
              </a:lnSpc>
            </a:pPr>
            <a:endParaRPr lang="en-US" altLang="en-US" sz="9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 </a:t>
            </a:r>
            <a:endParaRPr lang="en-US" altLang="en-US" sz="4000" dirty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075612" cy="4535488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It follows that </a:t>
            </a:r>
            <a:r>
              <a:rPr lang="en-GB" altLang="en-US" sz="2800" i="1" dirty="0"/>
              <a:t>β</a:t>
            </a:r>
            <a:r>
              <a:rPr lang="en-GB" altLang="en-US" sz="2800" dirty="0"/>
              <a:t>-convergence is a necessary but not a sufficient condition for σ-convergence (</a:t>
            </a:r>
            <a:r>
              <a:rPr lang="en-GB" altLang="en-US" sz="2800" dirty="0" err="1"/>
              <a:t>Quah</a:t>
            </a:r>
            <a:r>
              <a:rPr lang="en-GB" altLang="en-US" sz="2800" dirty="0"/>
              <a:t>, 1993a, b)</a:t>
            </a:r>
          </a:p>
          <a:p>
            <a:pPr eaLnBrk="1" hangingPunct="1">
              <a:buFontTx/>
              <a:buNone/>
            </a:pPr>
            <a:endParaRPr lang="en-GB" altLang="en-US" sz="2800" dirty="0"/>
          </a:p>
          <a:p>
            <a:pPr eaLnBrk="1" hangingPunct="1"/>
            <a:r>
              <a:rPr lang="en-GB" altLang="en-US" sz="2800" dirty="0"/>
              <a:t>An important implication of this result is that </a:t>
            </a:r>
            <a:r>
              <a:rPr lang="en-GB" altLang="en-US" sz="2800" b="1" dirty="0"/>
              <a:t>income inequality </a:t>
            </a:r>
            <a:r>
              <a:rPr lang="en-GB" altLang="en-US" sz="2800" dirty="0"/>
              <a:t>across countries or regions </a:t>
            </a:r>
            <a:r>
              <a:rPr lang="en-GB" altLang="en-US" sz="2800" b="1" dirty="0"/>
              <a:t>may persist due to shocks </a:t>
            </a:r>
            <a:r>
              <a:rPr lang="en-GB" altLang="en-US" sz="2800" dirty="0"/>
              <a:t>(</a:t>
            </a:r>
            <a:r>
              <a:rPr lang="en-GB" altLang="en-US" sz="2800" i="1" dirty="0"/>
              <a:t>e.g.</a:t>
            </a:r>
            <a:r>
              <a:rPr lang="en-GB" altLang="en-US" sz="2800" dirty="0"/>
              <a:t>, cyclical fluctuations in economic activity) that tend to increase dispersion. </a:t>
            </a:r>
            <a:endParaRPr lang="en-US" altLang="en-US" sz="2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Convergence and the business cycle </a:t>
            </a:r>
            <a:endParaRPr lang="en-US" altLang="en-US" sz="4000" dirty="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18487" cy="43529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 dirty="0"/>
              <a:t>Two alternative explanations have been proposed in the literature to explain why convergence patterns may be related to the business cycle: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The first refers to the </a:t>
            </a:r>
            <a:r>
              <a:rPr lang="en-US" altLang="en-US" sz="2800" dirty="0" err="1"/>
              <a:t>pro­cyclical</a:t>
            </a:r>
            <a:r>
              <a:rPr lang="en-US" altLang="en-US" sz="2800" dirty="0"/>
              <a:t> nature of the innovation process (</a:t>
            </a:r>
            <a:r>
              <a:rPr lang="en-US" altLang="en-US" sz="2800" dirty="0" err="1"/>
              <a:t>Basu</a:t>
            </a:r>
            <a:r>
              <a:rPr lang="en-US" altLang="en-US" sz="2800" dirty="0"/>
              <a:t> and Fernald, 2001; </a:t>
            </a:r>
            <a:r>
              <a:rPr lang="en-US" altLang="en-US" sz="2800" dirty="0" err="1"/>
              <a:t>Geroski</a:t>
            </a:r>
            <a:r>
              <a:rPr lang="en-US" altLang="en-US" sz="2800" dirty="0"/>
              <a:t> and Walters, 1995),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The second is that our empirical results indicate </a:t>
            </a:r>
            <a:r>
              <a:rPr lang="en-US" altLang="en-US" b="1" dirty="0">
                <a:solidFill>
                  <a:srgbClr val="0070C0"/>
                </a:solidFill>
              </a:rPr>
              <a:t>counter-cyclical innovation</a:t>
            </a:r>
            <a:r>
              <a:rPr lang="en-US" altLang="en-US" dirty="0"/>
              <a:t>: faster TFP convergence during downturns.</a:t>
            </a:r>
            <a:endParaRPr lang="en-US" altLang="en-US" sz="36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323850" y="1700213"/>
            <a:ext cx="7993063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en-US" dirty="0"/>
              <a:t>  </a:t>
            </a:r>
            <a:r>
              <a:rPr lang="en-GB" altLang="en-US" sz="2800" dirty="0"/>
              <a:t>According to this argument, productivity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 leaders tend to innovate more during periods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of expansion in response to positive demand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shocks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altLang="en-US" sz="2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GB" altLang="en-US" sz="2800" dirty="0"/>
              <a:t>  However, due to the existence of informational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barriers, productivity followers, who tend to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learn by imitation, postpone the adoption of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innovations made by the technology leaders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  until economic downturns</a:t>
            </a:r>
            <a:endParaRPr lang="en-US" altLang="en-US" sz="28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Convergence and the business cycle </a:t>
            </a:r>
            <a:endParaRPr lang="en-US" altLang="en-US" sz="40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566738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91512" cy="4568825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The second explanation base on the relation between competition and productivity</a:t>
            </a:r>
          </a:p>
          <a:p>
            <a:pPr eaLnBrk="1" hangingPunct="1">
              <a:buFontTx/>
              <a:buNone/>
            </a:pPr>
            <a:endParaRPr lang="en-GB" altLang="en-US" sz="2800" dirty="0"/>
          </a:p>
          <a:p>
            <a:pPr eaLnBrk="1" hangingPunct="1"/>
            <a:r>
              <a:rPr lang="en-GB" altLang="en-US" sz="2800" dirty="0"/>
              <a:t>Productivity </a:t>
            </a:r>
            <a:r>
              <a:rPr lang="en-GB" altLang="en-US" sz="2800" b="1" dirty="0"/>
              <a:t>followers</a:t>
            </a:r>
            <a:r>
              <a:rPr lang="en-GB" altLang="en-US" sz="2800" dirty="0"/>
              <a:t> have </a:t>
            </a:r>
            <a:r>
              <a:rPr lang="en-GB" altLang="en-US" sz="2800" b="1" dirty="0"/>
              <a:t>more incentive to reduce their costs during downturns</a:t>
            </a:r>
            <a:r>
              <a:rPr lang="en-GB" altLang="en-US" sz="2800" dirty="0"/>
              <a:t> when negative demand shocks </a:t>
            </a:r>
            <a:r>
              <a:rPr lang="en-GB" altLang="en-US" sz="2800" b="1" dirty="0">
                <a:solidFill>
                  <a:srgbClr val="FF0000"/>
                </a:solidFill>
              </a:rPr>
              <a:t>increase the probability </a:t>
            </a:r>
            <a:r>
              <a:rPr lang="en-GB" altLang="en-US" sz="2800" dirty="0"/>
              <a:t>that these firms will </a:t>
            </a:r>
            <a:r>
              <a:rPr lang="en-GB" altLang="en-US" sz="2800" b="1" dirty="0">
                <a:solidFill>
                  <a:srgbClr val="FF0000"/>
                </a:solidFill>
              </a:rPr>
              <a:t>exit</a:t>
            </a:r>
            <a:r>
              <a:rPr lang="en-GB" altLang="en-US" sz="2800" dirty="0"/>
              <a:t> the industry (Escribano and Stucchi, 2008) </a:t>
            </a:r>
            <a:endParaRPr lang="en-US" altLang="en-US" sz="2800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850900"/>
          </a:xfrm>
        </p:spPr>
        <p:txBody>
          <a:bodyPr/>
          <a:lstStyle/>
          <a:p>
            <a:pPr eaLnBrk="1" hangingPunct="1"/>
            <a:r>
              <a:rPr lang="en-GB" altLang="en-US" sz="4000" dirty="0"/>
              <a:t>Convergence and the business cycle </a:t>
            </a:r>
            <a:endParaRPr lang="en-US" altLang="en-US" sz="40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800" dirty="0"/>
              <a:t>Taken together, these arguments point to faster rates of convergence during contractions in economic activity and slower rates of convergence, or even divergence, during periods of expansion. </a:t>
            </a:r>
          </a:p>
          <a:p>
            <a:pPr eaLnBrk="1" hangingPunct="1">
              <a:buFontTx/>
              <a:buNone/>
            </a:pPr>
            <a:endParaRPr lang="en-US" alt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Convergence and the business cycle </a:t>
            </a:r>
            <a:endParaRPr lang="en-US" altLang="en-US" sz="40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olidFill>
                  <a:srgbClr val="000066"/>
                </a:solidFill>
              </a:rPr>
              <a:t>Model specification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/>
              <a:t>We follow the approach of Escribano and Stucchi (2008)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dirty="0"/>
              <a:t>First, </a:t>
            </a:r>
            <a:r>
              <a:rPr lang="en-GB" altLang="en-US" dirty="0">
                <a:solidFill>
                  <a:srgbClr val="000066"/>
                </a:solidFill>
              </a:rPr>
              <a:t>we test the catch-up hypothesis</a:t>
            </a:r>
            <a:r>
              <a:rPr lang="en-GB" altLang="en-US" dirty="0"/>
              <a:t> using a model that ignores the business cycle (</a:t>
            </a:r>
            <a:r>
              <a:rPr lang="en-GB" altLang="en-US" i="1" dirty="0"/>
              <a:t>i.e.</a:t>
            </a:r>
            <a:r>
              <a:rPr lang="en-GB" altLang="en-US" dirty="0"/>
              <a:t>, the benchmark model)</a:t>
            </a:r>
          </a:p>
          <a:p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4402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6183"/>
            <a:ext cx="8229600" cy="1143000"/>
          </a:xfrm>
        </p:spPr>
        <p:txBody>
          <a:bodyPr/>
          <a:lstStyle/>
          <a:p>
            <a:r>
              <a:rPr lang="en-US" altLang="en-US" dirty="0"/>
              <a:t>Benchmark model /1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32926" y="627683"/>
                <a:ext cx="8531561" cy="4741987"/>
              </a:xfrm>
            </p:spPr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sz="2000" dirty="0"/>
                  <a:t>The dependent variable is t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he</m:t>
                    </m:r>
                    <m:func>
                      <m:func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𝑇𝐹𝑃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𝑇𝐹𝑃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  <m:r>
                                      <a:rPr lang="es-E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s-ES" sz="2000" i="1" dirty="0"/>
                  <a:t> </a:t>
                </a:r>
                <a:r>
                  <a:rPr lang="es-ES" sz="2000" dirty="0"/>
                  <a:t>the </a:t>
                </a:r>
                <a:r>
                  <a:rPr lang="es-ES" sz="2000" dirty="0" err="1"/>
                  <a:t>productivity</a:t>
                </a:r>
                <a:r>
                  <a:rPr lang="es-ES" sz="2000" dirty="0"/>
                  <a:t> </a:t>
                </a:r>
                <a:r>
                  <a:rPr lang="es-ES" sz="2000" dirty="0" err="1"/>
                  <a:t>rate</a:t>
                </a:r>
                <a:r>
                  <a:rPr lang="es-ES" sz="2000" dirty="0"/>
                  <a:t> of </a:t>
                </a:r>
                <a:r>
                  <a:rPr lang="es-ES" sz="2000" dirty="0" err="1"/>
                  <a:t>growth</a:t>
                </a:r>
                <a:endParaRPr lang="es-E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𝑇𝐹𝑃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𝑖𝑡</m:t>
                        </m:r>
                        <m:r>
                          <a:rPr lang="es-E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−1</m:t>
                        </m:r>
                      </m:sub>
                    </m:sSub>
                    <m:r>
                      <m:rPr>
                        <m:sty m:val="p"/>
                      </m:rPr>
                      <a:rPr lang="es-ES" sz="2400" b="0" i="0" dirty="0" smtClean="0">
                        <a:latin typeface="Cambria Math" panose="02040503050406030204" pitchFamily="18" charset="0"/>
                      </a:rPr>
                      <m:t>is</m:t>
                    </m:r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400" b="0" i="0" smtClean="0">
                        <a:latin typeface="Cambria Math" panose="02040503050406030204" pitchFamily="18" charset="0"/>
                      </a:rPr>
                      <m:t>the</m:t>
                    </m:r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400" b="0" i="0" dirty="0" smtClean="0">
                        <a:latin typeface="Cambria Math" panose="02040503050406030204" pitchFamily="18" charset="0"/>
                      </a:rPr>
                      <m:t>lag</m:t>
                    </m:r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s-E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0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400" b="0" i="0" dirty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400" b="0" i="0" smtClean="0">
                        <a:latin typeface="Cambria Math" panose="02040503050406030204" pitchFamily="18" charset="0"/>
                      </a:rPr>
                      <m:t>the</m:t>
                    </m:r>
                    <m:r>
                      <a:rPr lang="es-E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s-ES" sz="2400" b="0" i="0" dirty="0" smtClean="0">
                        <a:latin typeface="Cambria Math" panose="02040503050406030204" pitchFamily="18" charset="0"/>
                      </a:rPr>
                      <m:t>TFP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the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initial</m:t>
                    </m:r>
                    <m:r>
                      <a:rPr lang="en-US" sz="2400" b="0" i="0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level</m:t>
                    </m:r>
                    <m:r>
                      <a:rPr lang="en-US" sz="2400" b="0" i="0" dirty="0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𝑇𝐹𝑃</m:t>
                    </m:r>
                  </m:oMath>
                </a14:m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s-ES" sz="2400" i="1">
                            <a:latin typeface="Cambria Math" panose="02040503050406030204" pitchFamily="18" charset="0"/>
                          </a:rPr>
                          <m:t>0 </m:t>
                        </m:r>
                      </m:sub>
                    </m:sSub>
                  </m:oMath>
                </a14:m>
                <a:r>
                  <a:rPr lang="en-US" sz="2400" dirty="0"/>
                  <a:t> is the constant </a:t>
                </a:r>
                <a:endParaRPr lang="en-US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sz="2400" i="1" dirty="0"/>
                  <a:t> </a:t>
                </a:r>
                <a:r>
                  <a:rPr lang="es-ES" sz="2400" dirty="0" err="1"/>
                  <a:t>is</a:t>
                </a:r>
                <a:r>
                  <a:rPr lang="es-ES" sz="2400" dirty="0"/>
                  <a:t> the </a:t>
                </a:r>
                <a:r>
                  <a:rPr lang="es-ES" sz="2400" dirty="0" err="1"/>
                  <a:t>coefficient</a:t>
                </a:r>
                <a:r>
                  <a:rPr lang="es-ES" sz="2400" dirty="0"/>
                  <a:t> of the TFP level, </a:t>
                </a:r>
                <a:r>
                  <a:rPr lang="es-ES" sz="2400" dirty="0" err="1">
                    <a:solidFill>
                      <a:srgbClr val="0070C0"/>
                    </a:solidFill>
                  </a:rPr>
                  <a:t>negative</a:t>
                </a:r>
                <a:r>
                  <a:rPr lang="es-ES" sz="2400" dirty="0">
                    <a:solidFill>
                      <a:srgbClr val="0070C0"/>
                    </a:solidFill>
                  </a:rPr>
                  <a:t> </a:t>
                </a:r>
                <a:r>
                  <a:rPr lang="es-ES" sz="2400" dirty="0" err="1">
                    <a:solidFill>
                      <a:srgbClr val="0070C0"/>
                    </a:solidFill>
                  </a:rPr>
                  <a:t>if</a:t>
                </a:r>
                <a:r>
                  <a:rPr lang="es-ES" sz="2400" dirty="0">
                    <a:solidFill>
                      <a:srgbClr val="0070C0"/>
                    </a:solidFill>
                  </a:rPr>
                  <a:t> </a:t>
                </a:r>
                <a:r>
                  <a:rPr lang="es-ES" sz="2400" dirty="0" err="1">
                    <a:solidFill>
                      <a:srgbClr val="0070C0"/>
                    </a:solidFill>
                  </a:rPr>
                  <a:t>there</a:t>
                </a:r>
                <a:r>
                  <a:rPr lang="es-ES" sz="2400" dirty="0">
                    <a:solidFill>
                      <a:srgbClr val="0070C0"/>
                    </a:solidFill>
                  </a:rPr>
                  <a:t> </a:t>
                </a:r>
                <a:r>
                  <a:rPr lang="es-ES" sz="2400" dirty="0" err="1">
                    <a:solidFill>
                      <a:srgbClr val="0070C0"/>
                    </a:solidFill>
                  </a:rPr>
                  <a:t>is</a:t>
                </a:r>
                <a:r>
                  <a:rPr lang="es-ES" sz="2400" dirty="0">
                    <a:solidFill>
                      <a:srgbClr val="0070C0"/>
                    </a:solidFill>
                  </a:rPr>
                  <a:t> </a:t>
                </a:r>
                <a:r>
                  <a:rPr lang="es-ES" sz="2400" dirty="0" err="1">
                    <a:solidFill>
                      <a:srgbClr val="0070C0"/>
                    </a:solidFill>
                  </a:rPr>
                  <a:t>convergence</a:t>
                </a:r>
                <a:endParaRPr lang="es-ES" sz="2400" dirty="0">
                  <a:solidFill>
                    <a:srgbClr val="0070C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sz="2400" dirty="0"/>
                  <a:t> </a:t>
                </a:r>
                <a:r>
                  <a:rPr lang="es-ES" sz="2400" dirty="0" err="1"/>
                  <a:t>coefficient</a:t>
                </a:r>
                <a:r>
                  <a:rPr lang="es-ES" sz="2400" dirty="0"/>
                  <a:t> of the </a:t>
                </a:r>
                <a:r>
                  <a:rPr lang="es-ES" sz="2400" dirty="0">
                    <a:solidFill>
                      <a:srgbClr val="0070C0"/>
                    </a:solidFill>
                  </a:rPr>
                  <a:t>control variables </a:t>
                </a:r>
                <a:r>
                  <a:rPr lang="es-ES" sz="2400" dirty="0"/>
                  <a:t>vector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endParaRPr lang="es-E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are the non-country observed specific effects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s-ES" sz="2400" dirty="0"/>
                  <a:t> time </a:t>
                </a:r>
                <a:r>
                  <a:rPr lang="es-ES" sz="2400" dirty="0" err="1"/>
                  <a:t>specific</a:t>
                </a:r>
                <a:r>
                  <a:rPr lang="es-ES" sz="2400" dirty="0"/>
                  <a:t> country </a:t>
                </a:r>
                <a:r>
                  <a:rPr lang="es-ES" sz="2400" dirty="0" err="1"/>
                  <a:t>effects</a:t>
                </a:r>
                <a:endParaRPr lang="es-E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sz="2400" dirty="0" err="1"/>
                  <a:t>i.i.d</a:t>
                </a:r>
                <a:r>
                  <a:rPr lang="en-US" sz="2400" dirty="0"/>
                  <a:t>. residuals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2926" y="627683"/>
                <a:ext cx="8531561" cy="4741987"/>
              </a:xfrm>
              <a:blipFill rotWithShape="0">
                <a:blip r:embed="rId2"/>
                <a:stretch>
                  <a:fillRect l="-1071" b="-12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ángulo 6"/>
              <p:cNvSpPr/>
              <p:nvPr/>
            </p:nvSpPr>
            <p:spPr>
              <a:xfrm>
                <a:off x="827584" y="1069625"/>
                <a:ext cx="7200800" cy="5673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marR="0" algn="just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𝑇𝐹𝑃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𝑇𝐹𝑃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𝑖𝑡</m:t>
                                    </m:r>
                                    <m:r>
                                      <a:rPr lang="es-ES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−1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  <m:r>
                      <a:rPr lang="es-E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s-E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𝑇𝐹𝑃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𝑖𝑡</m:t>
                                </m:r>
                                <m:r>
                                  <a:rPr lang="es-E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s-E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func>
                      <m:func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s-ES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𝑖𝑡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s-E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𝜑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ES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𝑖𝑡</m:t>
                        </m:r>
                      </m:sub>
                    </m:sSub>
                  </m:oMath>
                </a14:m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069625"/>
                <a:ext cx="7200800" cy="56733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74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Benchmark model /2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058114"/>
                <a:ext cx="8229600" cy="503275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s-ES" b="0" i="1">
                            <a:latin typeface="Cambria Math" panose="02040503050406030204" pitchFamily="18" charset="0"/>
                          </a:rPr>
                          <m:t>𝑙</m:t>
                        </m:r>
                        <m:r>
                          <m:rPr>
                            <m:sty m:val="p"/>
                          </m:rPr>
                          <a:rPr lang="es-ES" b="0" i="0" smtClean="0">
                            <a:latin typeface="Cambria Math" panose="02040503050406030204" pitchFamily="18" charset="0"/>
                          </a:rPr>
                          <m:t>og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GB" b="0" i="1">
                                    <a:latin typeface="Cambria Math" panose="02040503050406030204" pitchFamily="18" charset="0"/>
                                  </a:rPr>
                                  <m:t>𝑖𝑡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s-ES" dirty="0"/>
                  <a:t> </a:t>
                </a:r>
                <a:r>
                  <a:rPr lang="es-ES" dirty="0" err="1"/>
                  <a:t>is</a:t>
                </a:r>
                <a:r>
                  <a:rPr lang="es-ES" dirty="0"/>
                  <a:t> the log control variables vector:</a:t>
                </a:r>
              </a:p>
              <a:p>
                <a:pPr marL="514350" indent="-51435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i="1" dirty="0">
                    <a:solidFill>
                      <a:srgbClr val="7030A0"/>
                    </a:solidFill>
                  </a:rPr>
                  <a:t> </a:t>
                </a:r>
                <a:r>
                  <a:rPr lang="es-ES" dirty="0" err="1"/>
                  <a:t>is</a:t>
                </a:r>
                <a:r>
                  <a:rPr lang="es-ES" dirty="0"/>
                  <a:t> the </a:t>
                </a:r>
                <a:r>
                  <a:rPr lang="en-US" dirty="0"/>
                  <a:t>coefficient of the control variable matrix</a:t>
                </a:r>
                <a:endParaRPr lang="es-ES" dirty="0">
                  <a:solidFill>
                    <a:srgbClr val="7030A0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s-ES" dirty="0"/>
                  <a:t>K/L capital per labor </a:t>
                </a:r>
                <a:r>
                  <a:rPr lang="es-ES" dirty="0" err="1"/>
                  <a:t>unit</a:t>
                </a:r>
                <a:r>
                  <a:rPr lang="es-ES" i="1" dirty="0">
                    <a:solidFill>
                      <a:srgbClr val="7030A0"/>
                    </a:solidFill>
                  </a:rPr>
                  <a:t> </a:t>
                </a:r>
                <a:r>
                  <a:rPr lang="es-ES" altLang="en-US" dirty="0"/>
                  <a:t>(</a:t>
                </a:r>
                <a:r>
                  <a:rPr lang="es-ES" altLang="en-US" dirty="0" err="1"/>
                  <a:t>hours</a:t>
                </a:r>
                <a:r>
                  <a:rPr lang="es-ES" altLang="en-US" dirty="0"/>
                  <a:t> -&gt; AWU)</a:t>
                </a:r>
                <a:endParaRPr lang="es-ES" i="1" dirty="0">
                  <a:solidFill>
                    <a:srgbClr val="7030A0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s-ES" dirty="0"/>
                  <a:t>K/A </a:t>
                </a:r>
                <a:r>
                  <a:rPr lang="en-US" dirty="0"/>
                  <a:t> capital per quantity of land  </a:t>
                </a:r>
                <a:r>
                  <a:rPr lang="en-US" i="1" dirty="0">
                    <a:solidFill>
                      <a:srgbClr val="7030A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en-US" i="1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058114"/>
                <a:ext cx="8229600" cy="5032753"/>
              </a:xfrm>
              <a:blipFill>
                <a:blip r:embed="rId2"/>
                <a:stretch>
                  <a:fillRect l="-1704" t="-1576" r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325" y="1451339"/>
            <a:ext cx="6840305" cy="573074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9603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dirty="0"/>
              <a:t>Control variables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endParaRPr lang="en-US" altLang="en-US" sz="2800" dirty="0"/>
          </a:p>
        </p:txBody>
      </p:sp>
      <p:sp>
        <p:nvSpPr>
          <p:cNvPr id="33795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3379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23728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33798" name="Rectangle 5"/>
          <p:cNvSpPr>
            <a:spLocks noChangeArrowheads="1"/>
          </p:cNvSpPr>
          <p:nvPr/>
        </p:nvSpPr>
        <p:spPr bwMode="auto">
          <a:xfrm>
            <a:off x="457200" y="973632"/>
            <a:ext cx="843528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GB" altLang="en-US" sz="2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None/>
            </a:pPr>
            <a:r>
              <a:rPr lang="en-GB" altLang="en-US" sz="2800" dirty="0"/>
              <a:t>Other ‘control variables’ include:</a:t>
            </a:r>
          </a:p>
          <a:p>
            <a:pPr marL="514350" indent="-514350" eaLnBrk="1" hangingPunct="1">
              <a:lnSpc>
                <a:spcPct val="80000"/>
              </a:lnSpc>
              <a:spcBef>
                <a:spcPct val="0"/>
              </a:spcBef>
              <a:buFont typeface="+mj-lt"/>
              <a:buAutoNum type="alphaLcParenR"/>
            </a:pPr>
            <a:r>
              <a:rPr lang="en-GB" altLang="en-US" sz="2800" dirty="0"/>
              <a:t>Investment in </a:t>
            </a:r>
            <a:r>
              <a:rPr lang="en-GB" altLang="en-US" sz="2800" b="1" dirty="0"/>
              <a:t>human capital, </a:t>
            </a:r>
            <a:r>
              <a:rPr lang="en-GB" altLang="en-US" sz="2800" b="1" dirty="0" err="1"/>
              <a:t>hc</a:t>
            </a:r>
            <a:r>
              <a:rPr lang="en-GB" altLang="en-US" sz="2800" b="1" dirty="0"/>
              <a:t>: </a:t>
            </a:r>
            <a:r>
              <a:rPr lang="en-GB" altLang="en-US" sz="2800" dirty="0"/>
              <a:t>Years of schooling to capture possible technology spillovers from </a:t>
            </a:r>
            <a:r>
              <a:rPr lang="en-GB" altLang="en-US" sz="2800" b="1" dirty="0" err="1"/>
              <a:t>hc</a:t>
            </a:r>
            <a:r>
              <a:rPr lang="en-GB" altLang="en-US" sz="2800" dirty="0"/>
              <a:t> (</a:t>
            </a:r>
            <a:r>
              <a:rPr lang="en-GB" altLang="en-US" sz="2800" dirty="0" err="1"/>
              <a:t>Parman</a:t>
            </a:r>
            <a:r>
              <a:rPr lang="en-GB" altLang="en-US" sz="2800" dirty="0"/>
              <a:t>, 2009) and </a:t>
            </a:r>
          </a:p>
          <a:p>
            <a:pPr marL="514350" indent="-514350" eaLnBrk="1" hangingPunct="1">
              <a:lnSpc>
                <a:spcPct val="80000"/>
              </a:lnSpc>
              <a:spcBef>
                <a:spcPct val="0"/>
              </a:spcBef>
              <a:buFont typeface="+mj-lt"/>
              <a:buAutoNum type="alphaLcParenR"/>
            </a:pPr>
            <a:r>
              <a:rPr lang="en-GB" altLang="en-US" sz="2800" dirty="0"/>
              <a:t>The level of productivity of the national economy, nTFP</a:t>
            </a:r>
          </a:p>
          <a:p>
            <a:pPr marL="514350" indent="-514350" eaLnBrk="1" hangingPunct="1">
              <a:lnSpc>
                <a:spcPct val="80000"/>
              </a:lnSpc>
              <a:spcBef>
                <a:spcPct val="0"/>
              </a:spcBef>
              <a:buFont typeface="+mj-lt"/>
              <a:buAutoNum type="alphaLcParenR" startAt="3"/>
            </a:pPr>
            <a:r>
              <a:rPr lang="es-ES" sz="2800" dirty="0"/>
              <a:t>Output gap to control </a:t>
            </a:r>
            <a:r>
              <a:rPr lang="es-ES" sz="2800" dirty="0" err="1"/>
              <a:t>by</a:t>
            </a:r>
            <a:r>
              <a:rPr lang="es-ES" sz="2800" dirty="0"/>
              <a:t> the </a:t>
            </a:r>
            <a:r>
              <a:rPr lang="es-ES" sz="2800" dirty="0" err="1"/>
              <a:t>business</a:t>
            </a:r>
            <a:r>
              <a:rPr lang="es-ES" sz="2800" dirty="0"/>
              <a:t> </a:t>
            </a:r>
            <a:r>
              <a:rPr lang="es-ES" sz="2800" dirty="0" err="1"/>
              <a:t>cycle</a:t>
            </a:r>
            <a:r>
              <a:rPr lang="es-ES" sz="2800" dirty="0"/>
              <a:t> phase </a:t>
            </a:r>
            <a:endParaRPr lang="en-US" sz="2800" dirty="0"/>
          </a:p>
          <a:p>
            <a:pPr marL="514350" indent="-514350" eaLnBrk="1" hangingPunct="1">
              <a:lnSpc>
                <a:spcPct val="80000"/>
              </a:lnSpc>
              <a:spcBef>
                <a:spcPct val="0"/>
              </a:spcBef>
              <a:buFont typeface="+mj-lt"/>
              <a:buAutoNum type="alphaLcParenR" startAt="3"/>
            </a:pPr>
            <a:endParaRPr lang="en-GB" altLang="en-US" sz="2800" dirty="0">
              <a:solidFill>
                <a:srgbClr val="002060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Output-gap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61516" y="1196752"/>
            <a:ext cx="8229600" cy="4525963"/>
          </a:xfrm>
        </p:spPr>
        <p:txBody>
          <a:bodyPr/>
          <a:lstStyle/>
          <a:p>
            <a:r>
              <a:rPr lang="en-US" b="1" dirty="0" err="1"/>
              <a:t>Og</a:t>
            </a:r>
            <a:r>
              <a:rPr lang="en-US" dirty="0"/>
              <a:t>: is </a:t>
            </a:r>
            <a:r>
              <a:rPr lang="en-US" b="1" dirty="0"/>
              <a:t>defined</a:t>
            </a:r>
            <a:r>
              <a:rPr lang="en-US" dirty="0"/>
              <a:t> as the difference between the actual and potential levels of </a:t>
            </a:r>
            <a:r>
              <a:rPr lang="en-US" b="1" dirty="0"/>
              <a:t>output</a:t>
            </a:r>
            <a:r>
              <a:rPr lang="en-US" dirty="0"/>
              <a:t> of an economy, expressed as a percentage of </a:t>
            </a:r>
            <a:r>
              <a:rPr lang="en-US" b="1" dirty="0"/>
              <a:t>potential output</a:t>
            </a:r>
            <a:r>
              <a:rPr lang="en-US" dirty="0"/>
              <a:t> </a:t>
            </a:r>
          </a:p>
          <a:p>
            <a:r>
              <a:rPr lang="en-US" sz="2800" b="1" dirty="0"/>
              <a:t>potential output: defined</a:t>
            </a:r>
            <a:r>
              <a:rPr lang="en-US" sz="2800" dirty="0"/>
              <a:t> as the level of </a:t>
            </a:r>
            <a:r>
              <a:rPr lang="en-US" sz="2800" b="1" dirty="0"/>
              <a:t>output</a:t>
            </a:r>
            <a:r>
              <a:rPr lang="en-US" sz="2800" dirty="0"/>
              <a:t> that can be achieved when the factors of production are utilized at non- inflationary levels, </a:t>
            </a:r>
          </a:p>
          <a:p>
            <a:pPr lvl="1"/>
            <a:r>
              <a:rPr lang="en-US" sz="2400" b="1" dirty="0" err="1"/>
              <a:t>Og</a:t>
            </a:r>
            <a:r>
              <a:rPr lang="en-US" sz="2400" dirty="0"/>
              <a:t> is an indicator commonly used to summarise the </a:t>
            </a:r>
            <a:r>
              <a:rPr lang="en-US" sz="2400" dirty="0">
                <a:solidFill>
                  <a:srgbClr val="0070C0"/>
                </a:solidFill>
              </a:rPr>
              <a:t>overall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amount of slack present </a:t>
            </a:r>
            <a:r>
              <a:rPr lang="en-US" sz="2400" dirty="0"/>
              <a:t>in the economy.</a:t>
            </a:r>
          </a:p>
          <a:p>
            <a:r>
              <a:rPr lang="en-US" sz="1100" dirty="0"/>
              <a:t>See ECB, 2005: </a:t>
            </a:r>
            <a:r>
              <a:rPr lang="en-US" sz="1100" dirty="0">
                <a:hlinkClick r:id="rId2"/>
              </a:rPr>
              <a:t>https://www.ecb.europa.eu/pub/pdf/other/mb200502_focus05.en.pdf?cb1e42a54296e7dbc045d5dd64112655</a:t>
            </a:r>
            <a:endParaRPr lang="en-US" sz="1100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404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103984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/>
              <a:t>Ball, San Juan Mesonada, Sheng &amp; Sunyer. Catching-up in OECD-17</a:t>
            </a: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Objectives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628800"/>
            <a:ext cx="8218487" cy="3992563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This paper examines the </a:t>
            </a:r>
            <a:r>
              <a:rPr lang="en-US" altLang="en-US" sz="2800" i="1" dirty="0"/>
              <a:t>embodiment hypothesis</a:t>
            </a:r>
            <a:r>
              <a:rPr lang="en-US" altLang="en-US" sz="2800" dirty="0"/>
              <a:t>: assessing the </a:t>
            </a:r>
            <a:r>
              <a:rPr lang="en-US" altLang="en-US" sz="2800" b="1" dirty="0"/>
              <a:t>impact of cyclical fluctuations</a:t>
            </a:r>
            <a:r>
              <a:rPr lang="en-US" altLang="en-US" sz="2800" dirty="0"/>
              <a:t> in economic activity on the capital </a:t>
            </a:r>
            <a:r>
              <a:rPr lang="en-US" altLang="en-US" sz="2800" b="1" dirty="0"/>
              <a:t>embodiment of technical progress.</a:t>
            </a:r>
          </a:p>
          <a:p>
            <a:pPr eaLnBrk="1" hangingPunct="1"/>
            <a:r>
              <a:rPr lang="en-US" altLang="en-US" sz="2800" dirty="0"/>
              <a:t>We also analyze the relationship between the </a:t>
            </a:r>
            <a:r>
              <a:rPr lang="en-US" altLang="en-US" sz="2800" b="1" dirty="0"/>
              <a:t>business cycle </a:t>
            </a:r>
            <a:r>
              <a:rPr lang="en-US" altLang="en-US" sz="2800" dirty="0"/>
              <a:t>and </a:t>
            </a:r>
            <a:r>
              <a:rPr lang="en-US" altLang="en-US" sz="2800" b="1" dirty="0"/>
              <a:t>convergence</a:t>
            </a:r>
            <a:r>
              <a:rPr lang="en-US" altLang="en-US" sz="2800" dirty="0"/>
              <a:t> in levels of agricultural total factor productivity (TFP) across OECD-17 advanced economies.</a:t>
            </a:r>
            <a:endParaRPr lang="es-ES" altLang="en-US" sz="28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458616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4000" dirty="0"/>
              <a:t>Business cycle and the TFP convergence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/>
              <a:t>We investigate the possible impacts of the business cycle on the convergence process by showing how the </a:t>
            </a:r>
            <a:r>
              <a:rPr lang="en-GB" altLang="en-US" sz="2400" b="1" dirty="0"/>
              <a:t>speed of convergence </a:t>
            </a:r>
            <a:r>
              <a:rPr lang="en-GB" altLang="en-US" sz="2400" dirty="0"/>
              <a:t>changes across different phases of the business cycle</a:t>
            </a:r>
          </a:p>
          <a:p>
            <a:r>
              <a:rPr lang="en-GB" altLang="en-US" sz="2400" dirty="0"/>
              <a:t>To define cycles, we accept the IMF output-gap data:  </a:t>
            </a:r>
            <a:r>
              <a:rPr lang="es-ES" sz="1800" dirty="0">
                <a:hlinkClick r:id="rId2"/>
              </a:rPr>
              <a:t>https://www.imf.org/external/pubs/ft/weo/2018/02/weodata/weoselgr.aspx</a:t>
            </a:r>
            <a:endParaRPr lang="en-GB" altLang="en-US" sz="2800" dirty="0"/>
          </a:p>
          <a:p>
            <a:r>
              <a:rPr lang="en-GB" altLang="en-US" sz="2800" dirty="0"/>
              <a:t>So a year with negative output-gap means that the economy is performing below full economic capacity</a:t>
            </a:r>
          </a:p>
          <a:p>
            <a:pPr marL="0" indent="0">
              <a:buNone/>
            </a:pPr>
            <a:r>
              <a:rPr lang="en-GB" altLang="en-US" sz="2800" dirty="0"/>
              <a:t>Output-gap--&gt; </a:t>
            </a:r>
            <a:r>
              <a:rPr lang="en-GB" altLang="en-US" b="1" dirty="0"/>
              <a:t>Og = (GDP – PGDP) / GDP</a:t>
            </a:r>
          </a:p>
          <a:p>
            <a:endParaRPr lang="en-US" altLang="en-US" dirty="0"/>
          </a:p>
          <a:p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5067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512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dirty="0"/>
              <a:t>Empirical results: convergence and the business cycle</a:t>
            </a:r>
            <a:r>
              <a:rPr lang="es-ES" altLang="en-US" sz="4000" dirty="0"/>
              <a:t> </a:t>
            </a:r>
            <a:endParaRPr lang="en-US" altLang="en-US" sz="4000" dirty="0"/>
          </a:p>
        </p:txBody>
      </p:sp>
      <p:sp>
        <p:nvSpPr>
          <p:cNvPr id="512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00213"/>
            <a:ext cx="8713787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800" dirty="0"/>
              <a:t>We find evidence of </a:t>
            </a:r>
            <a:r>
              <a:rPr lang="en-GB" altLang="en-US" sz="2800" b="1" dirty="0"/>
              <a:t>convergence</a:t>
            </a:r>
            <a:r>
              <a:rPr lang="en-GB" altLang="en-US" sz="2800" dirty="0"/>
              <a:t> in levels of TFP in years with </a:t>
            </a:r>
            <a:r>
              <a:rPr lang="en-GB" altLang="en-US" sz="2800" b="1" dirty="0"/>
              <a:t>negative output-gap </a:t>
            </a:r>
            <a:r>
              <a:rPr lang="en-GB" altLang="en-US" sz="2800" dirty="0"/>
              <a:t>of the country economy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800" dirty="0"/>
              <a:t>Moreover, the </a:t>
            </a:r>
            <a:r>
              <a:rPr lang="en-GB" altLang="en-US" sz="2800" b="1" dirty="0">
                <a:solidFill>
                  <a:srgbClr val="002060"/>
                </a:solidFill>
              </a:rPr>
              <a:t>rate of catch-up is faster </a:t>
            </a:r>
            <a:r>
              <a:rPr lang="en-GB" altLang="en-US" sz="2800" dirty="0"/>
              <a:t>during </a:t>
            </a:r>
            <a:r>
              <a:rPr lang="en-GB" altLang="en-US" sz="2800" b="1" dirty="0">
                <a:solidFill>
                  <a:srgbClr val="002060"/>
                </a:solidFill>
              </a:rPr>
              <a:t>years with negative output-gap</a:t>
            </a:r>
            <a:r>
              <a:rPr lang="en-GB" altLang="en-US" sz="2800" dirty="0"/>
              <a:t> than during the positive output-gap periods.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Models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2019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320008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791580" y="1124746"/>
                <a:ext cx="7596844" cy="4585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​Regarding our (</a:t>
                </a:r>
                <a:r>
                  <a:rPr lang="en-US" sz="2800" dirty="0">
                    <a:solidFill>
                      <a:srgbClr val="FF0000"/>
                    </a:solidFill>
                  </a:rPr>
                  <a:t>now provisional results</a:t>
                </a:r>
                <a:r>
                  <a:rPr lang="en-US" sz="2800" dirty="0"/>
                  <a:t>) the model estimated shows that there is, as expected, a </a:t>
                </a:r>
                <a:r>
                  <a:rPr lang="en-US" sz="2800" b="1" dirty="0"/>
                  <a:t>negative coefficient </a:t>
                </a:r>
                <a:r>
                  <a:rPr lang="en-US" sz="2800" dirty="0"/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dirty="0"/>
                  <a:t> (the initial level of TFP) on the growth of rate of the TFP,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800" dirty="0"/>
                  <a:t>so there is </a:t>
                </a:r>
                <a:r>
                  <a:rPr lang="en-US" sz="2800" b="1" dirty="0"/>
                  <a:t>beta-convergence </a:t>
                </a:r>
                <a:r>
                  <a:rPr lang="en-US" sz="2800" dirty="0"/>
                  <a:t>in productivity during the </a:t>
                </a:r>
                <a:r>
                  <a:rPr lang="en-US" sz="2800" b="1" dirty="0"/>
                  <a:t>1973-2011 </a:t>
                </a:r>
                <a:r>
                  <a:rPr lang="en-US" sz="2800" dirty="0"/>
                  <a:t>period.</a:t>
                </a:r>
                <a:r>
                  <a:rPr lang="en-US" sz="2800" b="1" dirty="0"/>
                  <a:t> </a:t>
                </a:r>
              </a:p>
              <a:p>
                <a:r>
                  <a:rPr lang="en-US" sz="2400" dirty="0"/>
                  <a:t>Eventually, there is </a:t>
                </a:r>
                <a:r>
                  <a:rPr lang="en-US" sz="2400" b="1" dirty="0"/>
                  <a:t>catching-up in OECD-17 agriculture </a:t>
                </a:r>
                <a:r>
                  <a:rPr lang="en-US" sz="2400" dirty="0">
                    <a:solidFill>
                      <a:srgbClr val="0070C0"/>
                    </a:solidFill>
                  </a:rPr>
                  <a:t>with different specifications </a:t>
                </a:r>
                <a:r>
                  <a:rPr lang="en-US" sz="2400" dirty="0"/>
                  <a:t>our empirical results for the OECD-17 </a:t>
                </a:r>
                <a:r>
                  <a:rPr lang="en-US" sz="2400" dirty="0">
                    <a:solidFill>
                      <a:srgbClr val="0070C0"/>
                    </a:solidFill>
                  </a:rPr>
                  <a:t>always show </a:t>
                </a:r>
                <a:r>
                  <a:rPr lang="en-US" sz="2400" dirty="0"/>
                  <a:t>a </a:t>
                </a:r>
                <a:r>
                  <a:rPr lang="en-US" sz="2400" b="1" dirty="0"/>
                  <a:t>negative coefficient </a:t>
                </a:r>
                <a:r>
                  <a:rPr lang="en-US" sz="2400" dirty="0"/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e>
                      <m:sub>
                        <m:r>
                          <a:rPr lang="es-ES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 and coefficients are </a:t>
                </a:r>
                <a:r>
                  <a:rPr lang="en-US" sz="2400" dirty="0">
                    <a:solidFill>
                      <a:srgbClr val="0070C0"/>
                    </a:solidFill>
                  </a:rPr>
                  <a:t>significant</a:t>
                </a:r>
                <a:r>
                  <a:rPr lang="en-US" sz="2400" dirty="0"/>
                  <a:t>.</a:t>
                </a:r>
                <a:endParaRPr lang="es-ES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80" y="1124746"/>
                <a:ext cx="7596844" cy="4585871"/>
              </a:xfrm>
              <a:prstGeom prst="rect">
                <a:avLst/>
              </a:prstGeom>
              <a:blipFill rotWithShape="0">
                <a:blip r:embed="rId2"/>
                <a:stretch>
                  <a:fillRect l="-1685" t="-1463" r="-2167" b="-2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336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Convergence in the EU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Is also manifest in the model results that the </a:t>
            </a:r>
            <a:r>
              <a:rPr lang="en-US" sz="2800" b="1" dirty="0"/>
              <a:t>convergence growth in the EU is more rapid during </a:t>
            </a:r>
            <a:r>
              <a:rPr lang="en-GB" altLang="en-US" sz="2800" dirty="0"/>
              <a:t>years with </a:t>
            </a:r>
            <a:r>
              <a:rPr lang="en-GB" altLang="en-US" sz="2800" b="1" dirty="0"/>
              <a:t>negative output-gap</a:t>
            </a:r>
            <a:r>
              <a:rPr lang="en-US" sz="2800" b="1" dirty="0"/>
              <a:t>, </a:t>
            </a:r>
            <a:r>
              <a:rPr lang="en-US" sz="2800" dirty="0"/>
              <a:t>but</a:t>
            </a:r>
          </a:p>
          <a:p>
            <a:r>
              <a:rPr lang="en-US" dirty="0"/>
              <a:t>the </a:t>
            </a:r>
            <a:r>
              <a:rPr lang="en-US" b="1" dirty="0"/>
              <a:t>EU</a:t>
            </a:r>
            <a:r>
              <a:rPr lang="en-US" dirty="0"/>
              <a:t> countries </a:t>
            </a:r>
            <a:r>
              <a:rPr lang="en-US" b="1" dirty="0"/>
              <a:t>rate</a:t>
            </a:r>
            <a:r>
              <a:rPr lang="en-US" dirty="0"/>
              <a:t> </a:t>
            </a:r>
            <a:r>
              <a:rPr lang="en-US" b="1" dirty="0"/>
              <a:t>of catch-up </a:t>
            </a:r>
            <a:r>
              <a:rPr lang="en-US" dirty="0"/>
              <a:t>during the periods </a:t>
            </a:r>
            <a:r>
              <a:rPr lang="en-GB" altLang="en-US" dirty="0"/>
              <a:t>performing </a:t>
            </a:r>
            <a:r>
              <a:rPr lang="en-GB" altLang="en-US" dirty="0">
                <a:solidFill>
                  <a:srgbClr val="0070C0"/>
                </a:solidFill>
              </a:rPr>
              <a:t>below the economy full capacity </a:t>
            </a:r>
            <a:r>
              <a:rPr lang="en-US" b="1" dirty="0"/>
              <a:t>is slower </a:t>
            </a:r>
            <a:r>
              <a:rPr lang="en-US" dirty="0"/>
              <a:t>than the rest of the OECD-17. </a:t>
            </a:r>
          </a:p>
          <a:p>
            <a:pPr marL="0" indent="0">
              <a:buNone/>
            </a:pPr>
            <a:endParaRPr lang="en-US" sz="2800" dirty="0"/>
          </a:p>
          <a:p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860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7162"/>
            <a:ext cx="8229600" cy="1143000"/>
          </a:xfrm>
        </p:spPr>
        <p:txBody>
          <a:bodyPr/>
          <a:lstStyle/>
          <a:p>
            <a:r>
              <a:rPr lang="en-US" dirty="0"/>
              <a:t>Table 1. Fixed effects</a:t>
            </a:r>
            <a:br>
              <a:rPr lang="en-US" dirty="0"/>
            </a:br>
            <a:r>
              <a:rPr lang="en-US" dirty="0"/>
              <a:t> </a:t>
            </a:r>
            <a:r>
              <a:rPr lang="en-US" sz="2800" dirty="0"/>
              <a:t>(within regression) </a:t>
            </a:r>
            <a:endParaRPr lang="en-U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6875" y="1499712"/>
            <a:ext cx="8435280" cy="4525963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Dependent </a:t>
            </a:r>
            <a:r>
              <a:rPr lang="en-GB" dirty="0"/>
              <a:t>variable: </a:t>
            </a:r>
            <a:r>
              <a:rPr lang="en-GB" b="1" dirty="0">
                <a:solidFill>
                  <a:srgbClr val="0070C0"/>
                </a:solidFill>
              </a:rPr>
              <a:t>TFP Growth</a:t>
            </a:r>
          </a:p>
          <a:p>
            <a:r>
              <a:rPr lang="en-GB" dirty="0"/>
              <a:t>Independent variable:  TFP initial level</a:t>
            </a:r>
          </a:p>
          <a:p>
            <a:r>
              <a:rPr lang="en-GB" dirty="0"/>
              <a:t>Controls: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Capital / Labour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/>
              <a:t>Capital / Land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>
                <a:solidFill>
                  <a:srgbClr val="7030A0"/>
                </a:solidFill>
              </a:rPr>
              <a:t>Output-gap 2 lags </a:t>
            </a:r>
            <a:r>
              <a:rPr lang="en-GB" sz="2400" dirty="0"/>
              <a:t>by </a:t>
            </a:r>
            <a:r>
              <a:rPr lang="en-GB" sz="2400" b="1" dirty="0">
                <a:solidFill>
                  <a:srgbClr val="7030A0"/>
                </a:solidFill>
              </a:rPr>
              <a:t>TFP one lag:</a:t>
            </a:r>
            <a:r>
              <a:rPr lang="en-GB" sz="2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Og(-2)*TFP(-1)</a:t>
            </a:r>
          </a:p>
          <a:p>
            <a:pPr marL="0" indent="0">
              <a:buNone/>
            </a:pPr>
            <a:r>
              <a:rPr lang="en-US" sz="2000" dirty="0"/>
              <a:t>Note that all variables are in logarithms except the output gap, </a:t>
            </a:r>
            <a:r>
              <a:rPr lang="en-US" sz="2000" b="1" dirty="0" err="1"/>
              <a:t>Og</a:t>
            </a:r>
            <a:r>
              <a:rPr lang="en-US" sz="2000" b="1" dirty="0"/>
              <a:t> </a:t>
            </a:r>
          </a:p>
          <a:p>
            <a:pPr marL="0" indent="0">
              <a:buNone/>
            </a:pPr>
            <a:r>
              <a:rPr lang="en-US" sz="2000" b="1" dirty="0"/>
              <a:t>4. </a:t>
            </a:r>
            <a:r>
              <a:rPr lang="en-US" sz="2000" b="1" dirty="0" err="1"/>
              <a:t>D_kl</a:t>
            </a:r>
            <a:r>
              <a:rPr lang="en-US" sz="2000" dirty="0"/>
              <a:t> </a:t>
            </a:r>
            <a:r>
              <a:rPr lang="en-US" sz="2000" b="1" dirty="0"/>
              <a:t>Dummy 1981 capital intensity per worker.</a:t>
            </a:r>
          </a:p>
          <a:p>
            <a:pPr marL="0" indent="0">
              <a:buNone/>
            </a:pPr>
            <a:r>
              <a:rPr lang="es-ES" sz="2000" b="1" dirty="0"/>
              <a:t>5. </a:t>
            </a:r>
            <a:r>
              <a:rPr lang="es-ES" sz="2000" b="1" dirty="0" err="1"/>
              <a:t>nTFP</a:t>
            </a:r>
            <a:r>
              <a:rPr lang="es-ES" sz="2000" b="1" dirty="0"/>
              <a:t> National total factor </a:t>
            </a:r>
            <a:r>
              <a:rPr lang="es-ES" sz="2000" b="1" dirty="0" err="1"/>
              <a:t>productivity</a:t>
            </a:r>
            <a:r>
              <a:rPr lang="es-ES" sz="2000" b="1" dirty="0"/>
              <a:t> of the economy</a:t>
            </a:r>
          </a:p>
          <a:p>
            <a:pPr marL="0" indent="0">
              <a:buNone/>
            </a:pPr>
            <a:r>
              <a:rPr lang="es-ES" sz="2000" b="1" dirty="0"/>
              <a:t>6. </a:t>
            </a:r>
            <a:r>
              <a:rPr lang="es-ES" sz="2000" b="1" dirty="0" err="1"/>
              <a:t>Hc</a:t>
            </a:r>
            <a:r>
              <a:rPr lang="es-ES" sz="2000" b="1" dirty="0"/>
              <a:t> Human capital </a:t>
            </a:r>
            <a:r>
              <a:rPr lang="es-ES" sz="2000" b="1" dirty="0" err="1"/>
              <a:t>index</a:t>
            </a:r>
            <a:endParaRPr lang="en-US" sz="2000" b="1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59059" y="6093296"/>
            <a:ext cx="36004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193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-47584"/>
            <a:ext cx="8229600" cy="941695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Table 1. Fixed effects (within regression)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10" name="CuadroTexto 9"/>
          <p:cNvSpPr txBox="1"/>
          <p:nvPr/>
        </p:nvSpPr>
        <p:spPr>
          <a:xfrm>
            <a:off x="6868160" y="876981"/>
            <a:ext cx="22322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Column 1: All observations</a:t>
            </a:r>
          </a:p>
          <a:p>
            <a:endParaRPr lang="en-US" dirty="0"/>
          </a:p>
          <a:p>
            <a:r>
              <a:rPr lang="en-GB" dirty="0"/>
              <a:t>Column 2: Observations with a negative output-gap</a:t>
            </a:r>
          </a:p>
          <a:p>
            <a:endParaRPr lang="en-US" dirty="0"/>
          </a:p>
          <a:p>
            <a:r>
              <a:rPr lang="en-GB" dirty="0"/>
              <a:t>Column 3: All observations. </a:t>
            </a:r>
            <a:r>
              <a:rPr lang="en-GB" b="1" dirty="0">
                <a:solidFill>
                  <a:srgbClr val="7030A0"/>
                </a:solidFill>
              </a:rPr>
              <a:t>Output-gap 2 lags </a:t>
            </a:r>
            <a:r>
              <a:rPr lang="en-GB" dirty="0"/>
              <a:t>by </a:t>
            </a:r>
            <a:r>
              <a:rPr lang="en-GB" b="1" dirty="0">
                <a:solidFill>
                  <a:srgbClr val="7030A0"/>
                </a:solidFill>
              </a:rPr>
              <a:t>TFP one lag:</a:t>
            </a:r>
            <a:r>
              <a:rPr lang="en-GB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Og(-2)*TFP(-1)</a:t>
            </a:r>
            <a:endParaRPr lang="en-US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1" name="Marcador de contenido 10">
            <a:extLst>
              <a:ext uri="{FF2B5EF4-FFF2-40B4-BE49-F238E27FC236}">
                <a16:creationId xmlns="" xmlns:a16="http://schemas.microsoft.com/office/drawing/2014/main" id="{7190E6FE-206D-421B-82FB-6F2628574F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445068"/>
              </p:ext>
            </p:extLst>
          </p:nvPr>
        </p:nvGraphicFramePr>
        <p:xfrm>
          <a:off x="976741" y="876981"/>
          <a:ext cx="5395459" cy="5498223"/>
        </p:xfrm>
        <a:graphic>
          <a:graphicData uri="http://schemas.openxmlformats.org/drawingml/2006/table">
            <a:tbl>
              <a:tblPr firstRow="1" firstCol="1" bandRow="1"/>
              <a:tblGrid>
                <a:gridCol w="2271772">
                  <a:extLst>
                    <a:ext uri="{9D8B030D-6E8A-4147-A177-3AD203B41FA5}">
                      <a16:colId xmlns="" xmlns:a16="http://schemas.microsoft.com/office/drawing/2014/main" val="2914504562"/>
                    </a:ext>
                  </a:extLst>
                </a:gridCol>
                <a:gridCol w="1041229">
                  <a:extLst>
                    <a:ext uri="{9D8B030D-6E8A-4147-A177-3AD203B41FA5}">
                      <a16:colId xmlns="" xmlns:a16="http://schemas.microsoft.com/office/drawing/2014/main" val="3975745087"/>
                    </a:ext>
                  </a:extLst>
                </a:gridCol>
                <a:gridCol w="1041229">
                  <a:extLst>
                    <a:ext uri="{9D8B030D-6E8A-4147-A177-3AD203B41FA5}">
                      <a16:colId xmlns="" xmlns:a16="http://schemas.microsoft.com/office/drawing/2014/main" val="31245102"/>
                    </a:ext>
                  </a:extLst>
                </a:gridCol>
                <a:gridCol w="1041229">
                  <a:extLst>
                    <a:ext uri="{9D8B030D-6E8A-4147-A177-3AD203B41FA5}">
                      <a16:colId xmlns="" xmlns:a16="http://schemas.microsoft.com/office/drawing/2014/main" val="1463506453"/>
                    </a:ext>
                  </a:extLst>
                </a:gridCol>
              </a:tblGrid>
              <a:tr h="1813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 variable: TFP Growth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65142454"/>
                  </a:ext>
                </a:extLst>
              </a:tr>
              <a:tr h="386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TFP(-1)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-0.186**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-0.285***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-0.185**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56902922"/>
                  </a:ext>
                </a:extLst>
              </a:tr>
              <a:tr h="177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(0.06)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(0.07)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(0.06)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64225826"/>
                  </a:ext>
                </a:extLst>
              </a:tr>
              <a:tr h="177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Og(-2)*TFP(-1)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0.020*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1219436"/>
                  </a:ext>
                </a:extLst>
              </a:tr>
              <a:tr h="177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(0.00)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13056939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Capital/labour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0.049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0.019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05163865"/>
                  </a:ext>
                </a:extLst>
              </a:tr>
              <a:tr h="177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30833524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Capital/land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0.025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0.066**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0.026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39614239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(0.02)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(0.02)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(0.02)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26187746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D_kl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0.021**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0.020*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0.021**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07898265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69540998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nTFP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0.057*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0.160***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0.066*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96343655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(0.05)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822812937"/>
                  </a:ext>
                </a:extLst>
              </a:tr>
              <a:tr h="1725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Hc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0.081*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0.193*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0.095*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19471635"/>
                  </a:ext>
                </a:extLst>
              </a:tr>
              <a:tr h="177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(0.05)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(0.09)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(0.05)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18968751"/>
                  </a:ext>
                </a:extLst>
              </a:tr>
              <a:tr h="3748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effects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01908883"/>
                  </a:ext>
                </a:extLst>
              </a:tr>
              <a:tr h="417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 effects (countries)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593774"/>
                  </a:ext>
                </a:extLst>
              </a:tr>
              <a:tr h="4302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Cross-sections included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24435256"/>
                  </a:ext>
                </a:extLst>
              </a:tr>
              <a:tr h="386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panel observations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</a:t>
                      </a:r>
                    </a:p>
                  </a:txBody>
                  <a:tcPr marL="56686" marR="56686" marT="78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317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</a:t>
                      </a:r>
                    </a:p>
                  </a:txBody>
                  <a:tcPr marL="56686" marR="56686" marT="78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17330072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6203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sz="3200" dirty="0"/>
              <a:t>Table 1. Fixed effects (within regression)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r>
              <a:rPr lang="en-GB" sz="2000" b="1" dirty="0"/>
              <a:t>The main remarks from Table 1 are the following:</a:t>
            </a:r>
            <a:endParaRPr lang="en-US" sz="2000" dirty="0"/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The convergence in TFP </a:t>
            </a:r>
            <a:r>
              <a:rPr lang="en-GB" sz="2400" b="1" dirty="0"/>
              <a:t>increases </a:t>
            </a:r>
            <a:r>
              <a:rPr lang="en-GB" sz="2400" dirty="0"/>
              <a:t>with negative output-gap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dirty="0"/>
              <a:t>The more </a:t>
            </a:r>
            <a:r>
              <a:rPr lang="en-GB" sz="2400" b="1" dirty="0"/>
              <a:t>negative the output-gap, </a:t>
            </a:r>
            <a:r>
              <a:rPr lang="en-GB" sz="2400" dirty="0"/>
              <a:t>the</a:t>
            </a:r>
            <a:r>
              <a:rPr lang="en-GB" sz="2400" b="1" dirty="0"/>
              <a:t> higher </a:t>
            </a:r>
            <a:r>
              <a:rPr lang="en-GB" sz="2400" dirty="0"/>
              <a:t>the </a:t>
            </a:r>
            <a:r>
              <a:rPr lang="en-GB" sz="2400" b="1" dirty="0"/>
              <a:t>convergence in TFP </a:t>
            </a:r>
            <a:r>
              <a:rPr lang="en-GB" sz="2400" dirty="0"/>
              <a:t>(column 4);</a:t>
            </a:r>
            <a:endParaRPr lang="en-US" sz="2400" dirty="0"/>
          </a:p>
          <a:p>
            <a:pPr marL="457200" lvl="0" indent="-457200">
              <a:buFont typeface="+mj-lt"/>
              <a:buAutoNum type="alphaLcParenR"/>
            </a:pPr>
            <a:r>
              <a:rPr lang="en-GB" sz="2400" dirty="0"/>
              <a:t>The</a:t>
            </a:r>
            <a:r>
              <a:rPr lang="en-GB" sz="2400" b="1" dirty="0"/>
              <a:t> intensity </a:t>
            </a:r>
            <a:r>
              <a:rPr lang="en-GB" sz="2400" dirty="0"/>
              <a:t>of </a:t>
            </a:r>
            <a:r>
              <a:rPr lang="en-GB" sz="2400" b="1" dirty="0">
                <a:solidFill>
                  <a:srgbClr val="0070C0"/>
                </a:solidFill>
              </a:rPr>
              <a:t>capital by land</a:t>
            </a:r>
            <a:r>
              <a:rPr lang="en-GB" sz="2400" dirty="0"/>
              <a:t> is only significant when the output-gap is negative (column 2);</a:t>
            </a:r>
            <a:endParaRPr lang="en-US" sz="2400" dirty="0"/>
          </a:p>
          <a:p>
            <a:pPr marL="457200" indent="-457200">
              <a:buFont typeface="+mj-lt"/>
              <a:buAutoNum type="alphaLcParenR"/>
            </a:pPr>
            <a:r>
              <a:rPr lang="es-ES" sz="2400" dirty="0"/>
              <a:t> The national level of TFP of the economy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nTFP is significant, especially during the negative output gap years. 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interpretation is that economies with high TFP level generate spillovers that accelerate agricultural TFP during the downturns.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lphaLcParenR"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7537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Table 2. Fixed effects (within regression). </a:t>
            </a:r>
            <a:r>
              <a:rPr lang="en-GB" sz="3200" b="1" dirty="0">
                <a:solidFill>
                  <a:srgbClr val="0070C0"/>
                </a:solidFill>
              </a:rPr>
              <a:t>Only EU Member States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6660232" y="1196752"/>
            <a:ext cx="18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Column 1: All members of the EU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Column 2: Members of the EU with negative output-gap</a:t>
            </a:r>
            <a:endParaRPr lang="en-US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="" xmlns:a16="http://schemas.microsoft.com/office/drawing/2014/main" id="{CD978DF0-5588-4961-A578-42490D165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="" xmlns:a16="http://schemas.microsoft.com/office/drawing/2014/main" id="{911B702B-4A3A-421A-B1C6-ADD23CE02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141803"/>
              </p:ext>
            </p:extLst>
          </p:nvPr>
        </p:nvGraphicFramePr>
        <p:xfrm>
          <a:off x="759768" y="980728"/>
          <a:ext cx="5571256" cy="5025400"/>
        </p:xfrm>
        <a:graphic>
          <a:graphicData uri="http://schemas.openxmlformats.org/drawingml/2006/table">
            <a:tbl>
              <a:tblPr firstRow="1" firstCol="1" bandRow="1"/>
              <a:tblGrid>
                <a:gridCol w="2906742">
                  <a:extLst>
                    <a:ext uri="{9D8B030D-6E8A-4147-A177-3AD203B41FA5}">
                      <a16:colId xmlns="" xmlns:a16="http://schemas.microsoft.com/office/drawing/2014/main" val="790994972"/>
                    </a:ext>
                  </a:extLst>
                </a:gridCol>
                <a:gridCol w="1332257">
                  <a:extLst>
                    <a:ext uri="{9D8B030D-6E8A-4147-A177-3AD203B41FA5}">
                      <a16:colId xmlns="" xmlns:a16="http://schemas.microsoft.com/office/drawing/2014/main" val="107452877"/>
                    </a:ext>
                  </a:extLst>
                </a:gridCol>
                <a:gridCol w="1332257">
                  <a:extLst>
                    <a:ext uri="{9D8B030D-6E8A-4147-A177-3AD203B41FA5}">
                      <a16:colId xmlns="" xmlns:a16="http://schemas.microsoft.com/office/drawing/2014/main" val="2577688848"/>
                    </a:ext>
                  </a:extLst>
                </a:gridCol>
              </a:tblGrid>
              <a:tr h="627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 variable: TFP Growth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 negative Output-gap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164193"/>
                  </a:ext>
                </a:extLst>
              </a:tr>
              <a:tr h="4780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TFP(-1)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-0.148**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-0.223**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49209241"/>
                  </a:ext>
                </a:extLst>
              </a:tr>
              <a:tr h="203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(0.05)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(0.09)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4007717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Capital/labour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0.050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0.089*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49546820"/>
                  </a:ext>
                </a:extLst>
              </a:tr>
              <a:tr h="203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(0.05)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38209472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Capital/land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0.035***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76671046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72810881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D_kl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0.007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0.014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5870461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(0.00)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4575718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nTFP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0.041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0.161**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48694973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(0.07)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90435912"/>
                  </a:ext>
                </a:extLst>
              </a:tr>
              <a:tr h="1947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Hc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0.098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0.141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62586526"/>
                  </a:ext>
                </a:extLst>
              </a:tr>
              <a:tr h="203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(0.06)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(0.12)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7396603"/>
                  </a:ext>
                </a:extLst>
              </a:tr>
              <a:tr h="1774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effects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5650899"/>
                  </a:ext>
                </a:extLst>
              </a:tr>
              <a:tr h="1978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 effects (countries)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4588269"/>
                  </a:ext>
                </a:extLst>
              </a:tr>
              <a:tr h="2036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Cross-sections included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0800066"/>
                  </a:ext>
                </a:extLst>
              </a:tr>
              <a:tr h="3958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panel observations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460</a:t>
                      </a:r>
                    </a:p>
                  </a:txBody>
                  <a:tcPr marL="61632" marR="61632" marT="85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217</a:t>
                      </a:r>
                    </a:p>
                  </a:txBody>
                  <a:tcPr marL="61632" marR="61632" marT="856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09155299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760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000000"/>
                </a:solidFill>
              </a:rPr>
              <a:t>Table 2. Fixed effects (within regression). Only EU. Main remarks /1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The </a:t>
            </a:r>
            <a:r>
              <a:rPr lang="en-GB" sz="2800" b="1" dirty="0"/>
              <a:t>convergence coefficients </a:t>
            </a:r>
            <a:r>
              <a:rPr lang="en-GB" sz="2800" dirty="0"/>
              <a:t>for the </a:t>
            </a:r>
            <a:r>
              <a:rPr lang="en-GB" sz="2800" b="1" dirty="0"/>
              <a:t>EU countries are lower </a:t>
            </a:r>
            <a:r>
              <a:rPr lang="en-GB" sz="2800" dirty="0"/>
              <a:t>than when we take into account all the countries in the sample. </a:t>
            </a:r>
            <a:endParaRPr lang="en-US" sz="2800" dirty="0"/>
          </a:p>
          <a:p>
            <a:r>
              <a:rPr lang="en-GB" sz="2800" dirty="0"/>
              <a:t>Result suggests that European policies </a:t>
            </a:r>
            <a:r>
              <a:rPr lang="en-GB" sz="2800" b="1" dirty="0"/>
              <a:t>(CAP and ESIF) act as a safety net for less productive farms, </a:t>
            </a:r>
          </a:p>
          <a:p>
            <a:r>
              <a:rPr lang="en-GB" sz="2800" dirty="0"/>
              <a:t>possibly delaying bankruptcies and removals about the speed at which they would occur with a lower level of public interventions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738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000000"/>
                </a:solidFill>
              </a:rPr>
              <a:t>Table 2. Fixed effects (within regression). Only EU. Main remarks /2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Besides, when </a:t>
            </a:r>
            <a:r>
              <a:rPr lang="en-GB" b="1" dirty="0"/>
              <a:t>output gaps are negative, </a:t>
            </a:r>
            <a:r>
              <a:rPr lang="en-GB" dirty="0"/>
              <a:t>the relevance of </a:t>
            </a:r>
            <a:r>
              <a:rPr lang="en-GB" b="1" dirty="0"/>
              <a:t>capital intensity </a:t>
            </a:r>
            <a:r>
              <a:rPr lang="en-GB" dirty="0"/>
              <a:t>(per land and per worker) </a:t>
            </a:r>
            <a:r>
              <a:rPr lang="en-GB" b="1" dirty="0"/>
              <a:t>is higher in Europe</a:t>
            </a:r>
          </a:p>
          <a:p>
            <a:r>
              <a:rPr lang="en-GB" b="1" dirty="0">
                <a:solidFill>
                  <a:srgbClr val="0070C0"/>
                </a:solidFill>
              </a:rPr>
              <a:t>The level of productivity of the economy, </a:t>
            </a:r>
            <a:r>
              <a:rPr lang="en-GB" b="1" dirty="0"/>
              <a:t>nTFP, </a:t>
            </a:r>
            <a:r>
              <a:rPr lang="en-GB" dirty="0"/>
              <a:t>seems to be </a:t>
            </a:r>
            <a:r>
              <a:rPr lang="en-GB" b="1" dirty="0"/>
              <a:t>relevant for the TFP convergence during the negative output-gap years in the EU.</a:t>
            </a:r>
            <a:r>
              <a:rPr lang="es-ES" b="1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1290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/>
              <a:t>Highlights /1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18487" cy="4352925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First, we find evidence of convergence in TFP levels across the different phases of the business cycle </a:t>
            </a:r>
          </a:p>
          <a:p>
            <a:pPr eaLnBrk="1" hangingPunct="1"/>
            <a:r>
              <a:rPr lang="en-US" altLang="en-US" sz="2800" dirty="0"/>
              <a:t>However, the speed of convergence was much higher during periods of contraction in economic activity than during periods of expansion (as in Ball et al., 2014)</a:t>
            </a:r>
            <a:r>
              <a:rPr lang="es-ES" altLang="en-US" sz="2800" dirty="0"/>
              <a:t> </a:t>
            </a:r>
            <a:endParaRPr lang="en-US" altLang="en-US" sz="2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err="1"/>
              <a:t>Table</a:t>
            </a:r>
            <a:r>
              <a:rPr lang="es-ES" sz="3600" b="1" dirty="0"/>
              <a:t> 3</a:t>
            </a:r>
            <a:r>
              <a:rPr lang="es-ES" sz="3600" dirty="0"/>
              <a:t> </a:t>
            </a:r>
            <a:r>
              <a:rPr lang="es-ES" sz="3600" dirty="0" err="1"/>
              <a:t>Results</a:t>
            </a:r>
            <a:r>
              <a:rPr lang="es-ES" sz="3600" dirty="0"/>
              <a:t> </a:t>
            </a:r>
            <a:r>
              <a:rPr lang="es-ES" sz="3600" dirty="0" err="1"/>
              <a:t>using</a:t>
            </a:r>
            <a:r>
              <a:rPr lang="es-ES" sz="3600" dirty="0"/>
              <a:t> </a:t>
            </a:r>
            <a:r>
              <a:rPr lang="en-US" sz="3200" dirty="0">
                <a:solidFill>
                  <a:srgbClr val="000000"/>
                </a:solidFill>
                <a:ea typeface="+mn-ea"/>
                <a:cs typeface="+mn-cs"/>
              </a:rPr>
              <a:t>Feasible Generalized Least Squares(FGLS)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Table 3, we have estimated the model using FGLS to </a:t>
            </a:r>
            <a:r>
              <a:rPr lang="en-US" dirty="0" smtClean="0"/>
              <a:t>reach a more robust model  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4043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Table</a:t>
            </a:r>
            <a:r>
              <a:rPr lang="es-ES" b="1" dirty="0"/>
              <a:t> 3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FGLS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b="1" dirty="0"/>
              <a:t>Including human capital </a:t>
            </a:r>
            <a:r>
              <a:rPr lang="en-US" sz="2000" dirty="0"/>
              <a:t>with</a:t>
            </a:r>
            <a:r>
              <a:rPr lang="en-US" sz="2000" b="1" dirty="0"/>
              <a:t> Feasible GLS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9" name="CuadroTexto 8"/>
          <p:cNvSpPr txBox="1"/>
          <p:nvPr/>
        </p:nvSpPr>
        <p:spPr>
          <a:xfrm>
            <a:off x="7595758" y="1907704"/>
            <a:ext cx="144073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Note: The human capital index, </a:t>
            </a:r>
            <a:r>
              <a:rPr lang="en-US" sz="1600" b="1" dirty="0" err="1"/>
              <a:t>Hc</a:t>
            </a:r>
            <a:r>
              <a:rPr lang="en-US" sz="1600" dirty="0"/>
              <a:t> and the level of TFP of the economy </a:t>
            </a:r>
            <a:r>
              <a:rPr lang="en-US" sz="1600" b="1" dirty="0"/>
              <a:t>nTFP</a:t>
            </a:r>
            <a:r>
              <a:rPr lang="en-US" sz="1600" dirty="0"/>
              <a:t> used here refers to the entire economy (obtained from </a:t>
            </a:r>
            <a:r>
              <a:rPr lang="en-US" sz="1600" dirty="0" err="1"/>
              <a:t>Feenstra</a:t>
            </a:r>
            <a:r>
              <a:rPr lang="en-US" sz="1600" dirty="0"/>
              <a:t> et al., 2015) </a:t>
            </a:r>
          </a:p>
          <a:p>
            <a:endParaRPr lang="en-US" dirty="0"/>
          </a:p>
        </p:txBody>
      </p:sp>
      <p:graphicFrame>
        <p:nvGraphicFramePr>
          <p:cNvPr id="7" name="Tabla 6">
            <a:extLst>
              <a:ext uri="{FF2B5EF4-FFF2-40B4-BE49-F238E27FC236}">
                <a16:creationId xmlns="" xmlns:a16="http://schemas.microsoft.com/office/drawing/2014/main" id="{4DD3D535-02C9-4DB9-B5C5-358AF133C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11885"/>
              </p:ext>
            </p:extLst>
          </p:nvPr>
        </p:nvGraphicFramePr>
        <p:xfrm>
          <a:off x="1729156" y="1124742"/>
          <a:ext cx="5435132" cy="5112103"/>
        </p:xfrm>
        <a:graphic>
          <a:graphicData uri="http://schemas.openxmlformats.org/drawingml/2006/table">
            <a:tbl>
              <a:tblPr firstRow="1" firstCol="1" bandRow="1"/>
              <a:tblGrid>
                <a:gridCol w="2844952">
                  <a:extLst>
                    <a:ext uri="{9D8B030D-6E8A-4147-A177-3AD203B41FA5}">
                      <a16:colId xmlns="" xmlns:a16="http://schemas.microsoft.com/office/drawing/2014/main" val="2779653972"/>
                    </a:ext>
                  </a:extLst>
                </a:gridCol>
                <a:gridCol w="1295090">
                  <a:extLst>
                    <a:ext uri="{9D8B030D-6E8A-4147-A177-3AD203B41FA5}">
                      <a16:colId xmlns="" xmlns:a16="http://schemas.microsoft.com/office/drawing/2014/main" val="1749307894"/>
                    </a:ext>
                  </a:extLst>
                </a:gridCol>
                <a:gridCol w="1295090">
                  <a:extLst>
                    <a:ext uri="{9D8B030D-6E8A-4147-A177-3AD203B41FA5}">
                      <a16:colId xmlns="" xmlns:a16="http://schemas.microsoft.com/office/drawing/2014/main" val="13634690"/>
                    </a:ext>
                  </a:extLst>
                </a:gridCol>
              </a:tblGrid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 variable: TFP Growth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16555218"/>
                  </a:ext>
                </a:extLst>
              </a:tr>
              <a:tr h="4875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TFP(-1)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-0.193***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-0.199***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90570885"/>
                  </a:ext>
                </a:extLst>
              </a:tr>
              <a:tr h="197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(0.02)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(0.02)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39810894"/>
                  </a:ext>
                </a:extLst>
              </a:tr>
              <a:tr h="197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Dummy*TFP(-1)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-0.013*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74525461"/>
                  </a:ext>
                </a:extLst>
              </a:tr>
              <a:tr h="197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6432405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Capital/labour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9237090"/>
                  </a:ext>
                </a:extLst>
              </a:tr>
              <a:tr h="197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73795111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Capital/land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0.019**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0.017**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55621662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(0.01)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33823948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D_kl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0.023***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0.020***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12062528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(0.00)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(0.00)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89755337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nTFP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0.048*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0.043*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43016599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(0.03)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90395757"/>
                  </a:ext>
                </a:extLst>
              </a:tr>
              <a:tr h="189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Hc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0.089**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0.091**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3809640"/>
                  </a:ext>
                </a:extLst>
              </a:tr>
              <a:tr h="197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GB" sz="1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(0.04)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(0.04)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88007717"/>
                  </a:ext>
                </a:extLst>
              </a:tr>
              <a:tr h="2558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effects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37478083"/>
                  </a:ext>
                </a:extLst>
              </a:tr>
              <a:tr h="2851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 effects (countries)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12812335"/>
                  </a:ext>
                </a:extLst>
              </a:tr>
              <a:tr h="2932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Cross-sections included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3670719"/>
                  </a:ext>
                </a:extLst>
              </a:tr>
              <a:tr h="4875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panel observations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</a:t>
                      </a:r>
                    </a:p>
                  </a:txBody>
                  <a:tcPr marL="52429" marR="52429" marT="706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646</a:t>
                      </a:r>
                    </a:p>
                  </a:txBody>
                  <a:tcPr marL="52429" marR="52429" marT="70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17070338"/>
                  </a:ext>
                </a:extLst>
              </a:tr>
            </a:tbl>
          </a:graphicData>
        </a:graphic>
      </p:graphicFrame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62570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/>
              <a:t>Table</a:t>
            </a:r>
            <a:r>
              <a:rPr lang="es-ES" b="1" dirty="0"/>
              <a:t> 3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using</a:t>
            </a:r>
            <a:r>
              <a:rPr lang="es-ES" dirty="0"/>
              <a:t> FGLS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/>
              <a:t>The empirical results in Table 3 show that estimating with FGLS the</a:t>
            </a:r>
            <a:r>
              <a:rPr lang="en-US" b="1" dirty="0"/>
              <a:t> </a:t>
            </a:r>
            <a:r>
              <a:rPr lang="en-US" b="1" dirty="0">
                <a:solidFill>
                  <a:srgbClr val="00B0F0"/>
                </a:solidFill>
              </a:rPr>
              <a:t>issue</a:t>
            </a:r>
            <a:r>
              <a:rPr lang="en-US" b="1" dirty="0"/>
              <a:t> </a:t>
            </a:r>
            <a:r>
              <a:rPr lang="en-US" dirty="0"/>
              <a:t>of the low significance of the </a:t>
            </a:r>
            <a:r>
              <a:rPr lang="en-US" b="1" dirty="0" err="1"/>
              <a:t>hc</a:t>
            </a:r>
            <a:r>
              <a:rPr lang="en-US" b="1" dirty="0"/>
              <a:t> </a:t>
            </a:r>
            <a:r>
              <a:rPr lang="en-US" dirty="0"/>
              <a:t>improves.</a:t>
            </a:r>
            <a:r>
              <a:rPr lang="en-US" b="1" dirty="0"/>
              <a:t> </a:t>
            </a:r>
          </a:p>
          <a:p>
            <a:r>
              <a:rPr lang="en-US" dirty="0"/>
              <a:t>Additionally, we have included </a:t>
            </a:r>
            <a:r>
              <a:rPr lang="en-US" b="1" dirty="0"/>
              <a:t>fixed time </a:t>
            </a:r>
            <a:r>
              <a:rPr lang="en-US" dirty="0"/>
              <a:t>effects and</a:t>
            </a:r>
          </a:p>
          <a:p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dummy* </a:t>
            </a:r>
            <a:r>
              <a:rPr lang="en-US" b="1" dirty="0" err="1">
                <a:solidFill>
                  <a:srgbClr val="0070C0"/>
                </a:solidFill>
              </a:rPr>
              <a:t>D_kl</a:t>
            </a:r>
            <a:r>
              <a:rPr lang="en-US" b="1" dirty="0">
                <a:solidFill>
                  <a:srgbClr val="0070C0"/>
                </a:solidFill>
              </a:rPr>
              <a:t> for 1981 interaction with capital intensity </a:t>
            </a:r>
          </a:p>
          <a:p>
            <a:r>
              <a:rPr lang="en-US" dirty="0"/>
              <a:t>*kl with one before 1981 and zeros latter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42824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Dummy 1981 interaction with capital intensity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 </a:t>
            </a:r>
            <a:r>
              <a:rPr lang="en-US" sz="2400" b="1" dirty="0">
                <a:solidFill>
                  <a:srgbClr val="0070C0"/>
                </a:solidFill>
              </a:rPr>
              <a:t>dummy* for 1981 interaction with capital intensity is significant</a:t>
            </a:r>
            <a:r>
              <a:rPr lang="en-US" sz="2400" dirty="0"/>
              <a:t>, indicating the loss of momentum on TFP growth of the machinery after the oil crisis.</a:t>
            </a:r>
          </a:p>
          <a:p>
            <a:r>
              <a:rPr lang="en-US" sz="2400" dirty="0"/>
              <a:t>If you observe capital input over time, you will see an increase through approximately 1981.  </a:t>
            </a:r>
          </a:p>
          <a:p>
            <a:r>
              <a:rPr lang="en-US" sz="2400" dirty="0"/>
              <a:t>Then capital input declines in most countries.  </a:t>
            </a:r>
          </a:p>
          <a:p>
            <a:r>
              <a:rPr lang="en-US" sz="2400" dirty="0"/>
              <a:t>Only in recent years does the series turn positive again.</a:t>
            </a:r>
          </a:p>
          <a:p>
            <a:r>
              <a:rPr lang="en-US" sz="2400" dirty="0"/>
              <a:t>CONCLUSION: </a:t>
            </a:r>
            <a:r>
              <a:rPr lang="en-US" sz="2400" b="1" dirty="0">
                <a:solidFill>
                  <a:srgbClr val="0070C0"/>
                </a:solidFill>
              </a:rPr>
              <a:t>The embodiment effect is positive before 1981 and </a:t>
            </a:r>
            <a:r>
              <a:rPr lang="en-US" sz="2400" b="1" dirty="0" smtClean="0">
                <a:solidFill>
                  <a:srgbClr val="0070C0"/>
                </a:solidFill>
              </a:rPr>
              <a:t>non-significant </a:t>
            </a:r>
            <a:r>
              <a:rPr lang="en-US" sz="2400" b="1" dirty="0">
                <a:solidFill>
                  <a:srgbClr val="0070C0"/>
                </a:solidFill>
              </a:rPr>
              <a:t>after that.</a:t>
            </a:r>
            <a:r>
              <a:rPr lang="en-US" sz="2400" dirty="0"/>
              <a:t>  </a:t>
            </a:r>
          </a:p>
          <a:p>
            <a:pPr marL="0" indent="0">
              <a:buNone/>
            </a:pPr>
            <a:r>
              <a:rPr lang="en-US" sz="2400" dirty="0"/>
              <a:t>*kl with one in years before 1981 and zeros latter.</a:t>
            </a:r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442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Empirical results with FGLS.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T-1 versus T-3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546813"/>
            <a:ext cx="8363272" cy="4525963"/>
          </a:xfrm>
        </p:spPr>
        <p:txBody>
          <a:bodyPr/>
          <a:lstStyle/>
          <a:p>
            <a:r>
              <a:rPr lang="en-US" sz="2800" dirty="0"/>
              <a:t>As can be seen, in Table 3 the convergence coefficient </a:t>
            </a:r>
            <a:r>
              <a:rPr lang="en-US" sz="2800" b="1" dirty="0"/>
              <a:t>rises from -0.186 </a:t>
            </a:r>
            <a:r>
              <a:rPr lang="en-US" sz="2800" dirty="0"/>
              <a:t>obtained in Table 1 </a:t>
            </a:r>
            <a:r>
              <a:rPr lang="en-US" sz="2800" b="1" dirty="0"/>
              <a:t>to -0.199 </a:t>
            </a:r>
          </a:p>
          <a:p>
            <a:r>
              <a:rPr lang="en-US" b="1" dirty="0"/>
              <a:t>coefficient very similar to the one that we obtained in Ball et al. (2014) for the US States case, </a:t>
            </a:r>
          </a:p>
          <a:p>
            <a:r>
              <a:rPr lang="en-US" dirty="0"/>
              <a:t>which it indicates that before models here may be slightly </a:t>
            </a:r>
            <a:r>
              <a:rPr lang="en-US" b="1" dirty="0"/>
              <a:t>underestimating </a:t>
            </a:r>
            <a:r>
              <a:rPr lang="en-US" dirty="0"/>
              <a:t>the rate of convergence.</a:t>
            </a:r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0346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Empirical results with FGLS.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T-1 versus T-3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the rest, all the coefficients have the </a:t>
            </a:r>
            <a:r>
              <a:rPr lang="en-US" b="1" dirty="0"/>
              <a:t>expected sign </a:t>
            </a:r>
            <a:r>
              <a:rPr lang="en-US" dirty="0"/>
              <a:t>and</a:t>
            </a:r>
            <a:r>
              <a:rPr lang="en-US" b="1" dirty="0"/>
              <a:t> are significant.</a:t>
            </a:r>
          </a:p>
          <a:p>
            <a:r>
              <a:rPr lang="en-US" b="1" dirty="0">
                <a:solidFill>
                  <a:srgbClr val="0070C0"/>
                </a:solidFill>
              </a:rPr>
              <a:t>Human capital stands out as the primary driver in convergence in TFP.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b="1" dirty="0"/>
              <a:t>Catching-up: The convergence is not symmetric, </a:t>
            </a:r>
            <a:r>
              <a:rPr lang="en-US" sz="2800" dirty="0"/>
              <a:t>and as in Ball et al. (2014) found results confirm that countries below the average levels of TFP converge at a considerably faster rate than those above the average.</a:t>
            </a:r>
            <a:endParaRPr lang="en-US" dirty="0"/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95970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 noChangeArrowheads="1"/>
          </p:cNvSpPr>
          <p:nvPr>
            <p:ph type="title"/>
          </p:nvPr>
        </p:nvSpPr>
        <p:spPr>
          <a:xfrm>
            <a:off x="914400" y="404813"/>
            <a:ext cx="8229600" cy="1143000"/>
          </a:xfrm>
        </p:spPr>
        <p:txBody>
          <a:bodyPr/>
          <a:lstStyle/>
          <a:p>
            <a:endParaRPr lang="en-US" altLang="en-US" dirty="0"/>
          </a:p>
        </p:txBody>
      </p:sp>
      <p:sp>
        <p:nvSpPr>
          <p:cNvPr id="55299" name="Date Placeholder 2"/>
          <p:cNvSpPr>
            <a:spLocks noGrp="1"/>
          </p:cNvSpPr>
          <p:nvPr>
            <p:ph type="dt" sz="quarter" idx="10"/>
          </p:nvPr>
        </p:nvSpPr>
        <p:spPr>
          <a:xfrm>
            <a:off x="468313" y="62372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5530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9756" y="5996518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55302" name="Rectangle 5"/>
          <p:cNvSpPr>
            <a:spLocks noChangeArrowheads="1"/>
          </p:cNvSpPr>
          <p:nvPr/>
        </p:nvSpPr>
        <p:spPr bwMode="auto">
          <a:xfrm>
            <a:off x="1258888" y="1773238"/>
            <a:ext cx="559911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Questions/Comments?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2800" dirty="0"/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2800" dirty="0">
              <a:hlinkClick r:id="rId2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2800" dirty="0">
              <a:hlinkClick r:id="rId2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altLang="en-US" sz="2800" dirty="0"/>
              <a:t>carlos.sanjuan@uc3m.es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altLang="en-US" sz="18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rgbClr val="0070C0"/>
                </a:solidFill>
              </a:rPr>
              <a:t>Results abstract:</a:t>
            </a:r>
            <a:r>
              <a:rPr lang="en-US" altLang="en-US" dirty="0">
                <a:solidFill>
                  <a:srgbClr val="0070C0"/>
                </a:solidFill>
              </a:rPr>
              <a:t/>
            </a:r>
            <a:br>
              <a:rPr lang="en-US" altLang="en-US" dirty="0">
                <a:solidFill>
                  <a:srgbClr val="0070C0"/>
                </a:solidFill>
              </a:rPr>
            </a:br>
            <a:r>
              <a:rPr lang="es-ES" dirty="0">
                <a:solidFill>
                  <a:srgbClr val="0070C0"/>
                </a:solidFill>
              </a:rPr>
              <a:t> EU versus New Continents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136859" y="6093296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ángulo 5"/>
          <p:cNvSpPr/>
          <p:nvPr/>
        </p:nvSpPr>
        <p:spPr>
          <a:xfrm>
            <a:off x="461392" y="1772816"/>
            <a:ext cx="8363272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EU TFP is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catching up in the long run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but during the recessions, the EU TFP convergence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accelerates less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than in the other OECD countries in new continents.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 possible interpretation is that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CAP provides a safety net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for farmers in trouble and may reduce the potential merging and acquisition by the more efficient farmers during downturns.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929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95288" y="6245225"/>
            <a:ext cx="24479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18487" cy="4857750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There were </a:t>
            </a:r>
            <a:r>
              <a:rPr lang="en-GB" altLang="en-US" sz="2800" b="1" dirty="0"/>
              <a:t>significant spillovers </a:t>
            </a:r>
            <a:r>
              <a:rPr lang="en-GB" altLang="en-US" sz="2800" dirty="0"/>
              <a:t>from investment in </a:t>
            </a:r>
            <a:r>
              <a:rPr lang="en-GB" altLang="en-US" sz="2800" b="1" dirty="0"/>
              <a:t>human capital </a:t>
            </a:r>
            <a:r>
              <a:rPr lang="en-GB" altLang="en-US" sz="2800" dirty="0"/>
              <a:t>leading to more rapid productivity growth.</a:t>
            </a:r>
          </a:p>
          <a:p>
            <a:pPr eaLnBrk="1" hangingPunct="1"/>
            <a:r>
              <a:rPr lang="en-GB" altLang="en-US" sz="2800" dirty="0"/>
              <a:t>There is </a:t>
            </a:r>
            <a:r>
              <a:rPr lang="en-GB" altLang="en-US" sz="2800" b="1" dirty="0"/>
              <a:t>evidence that</a:t>
            </a:r>
            <a:r>
              <a:rPr lang="en-GB" altLang="en-US" sz="2800" dirty="0"/>
              <a:t> countries with below average agricultural TFP levels </a:t>
            </a:r>
            <a:r>
              <a:rPr lang="en-GB" altLang="en-US" sz="2800" b="1" dirty="0"/>
              <a:t>converge to the mean </a:t>
            </a:r>
            <a:r>
              <a:rPr lang="en-GB" altLang="en-US" sz="2800" dirty="0"/>
              <a:t>level at a </a:t>
            </a:r>
            <a:r>
              <a:rPr lang="en-GB" altLang="en-US" sz="2800" b="1" dirty="0"/>
              <a:t>faster rate</a:t>
            </a:r>
            <a:r>
              <a:rPr lang="en-GB" altLang="en-US" sz="2800" dirty="0"/>
              <a:t> than nations with above average TFP levels. </a:t>
            </a:r>
          </a:p>
          <a:p>
            <a:pPr eaLnBrk="1" hangingPunct="1"/>
            <a:r>
              <a:rPr lang="en-US" altLang="en-US" sz="2800" dirty="0"/>
              <a:t>However, there is a </a:t>
            </a:r>
            <a:r>
              <a:rPr lang="en-US" altLang="en-US" sz="2800" b="1" dirty="0"/>
              <a:t>positive relationship </a:t>
            </a:r>
            <a:r>
              <a:rPr lang="en-US" altLang="en-US" sz="2800" dirty="0"/>
              <a:t>between the </a:t>
            </a:r>
            <a:r>
              <a:rPr lang="en-US" altLang="en-US" sz="2800" b="1" dirty="0"/>
              <a:t>level of productivity of the economy </a:t>
            </a:r>
            <a:r>
              <a:rPr lang="en-US" altLang="en-US" sz="2800" dirty="0"/>
              <a:t>and the </a:t>
            </a:r>
            <a:r>
              <a:rPr lang="en-US" altLang="en-US" sz="2800" b="1" dirty="0"/>
              <a:t>acceleration of the agricultural TFP during downturns</a:t>
            </a:r>
            <a:r>
              <a:rPr lang="en-US" altLang="en-US" sz="2800" dirty="0"/>
              <a:t>.</a:t>
            </a:r>
            <a:r>
              <a:rPr lang="en-GB" altLang="en-US" sz="2800" dirty="0"/>
              <a:t> 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45062" name="Title 6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18487" cy="672679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solidFill>
                  <a:srgbClr val="0070C0"/>
                </a:solidFill>
              </a:rPr>
              <a:t>Results abstract: </a:t>
            </a:r>
            <a:r>
              <a:rPr lang="en-GB" altLang="en-US" sz="3600" dirty="0">
                <a:solidFill>
                  <a:srgbClr val="0070C0"/>
                </a:solidFill>
              </a:rPr>
              <a:t>human capital &amp; asymmetric mean reversion </a:t>
            </a:r>
            <a:r>
              <a:rPr lang="en-GB" altLang="en-US" dirty="0">
                <a:solidFill>
                  <a:schemeClr val="tx1"/>
                </a:solidFill>
              </a:rPr>
              <a:t/>
            </a:r>
            <a:br>
              <a:rPr lang="en-GB" altLang="en-US" dirty="0">
                <a:solidFill>
                  <a:schemeClr val="tx1"/>
                </a:solidFill>
              </a:rPr>
            </a:b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94412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ES" dirty="0"/>
              <a:t>Embodiment effect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dummy for 1981 interaction with capital intensity is significant</a:t>
            </a:r>
            <a:r>
              <a:rPr lang="en-US" dirty="0"/>
              <a:t>, indicating the lost of momentum on TFP growth of the machinery after the oil crisis (Table 3).</a:t>
            </a:r>
          </a:p>
          <a:p>
            <a:r>
              <a:rPr lang="en-US" dirty="0"/>
              <a:t>CONCLUSION: </a:t>
            </a:r>
            <a:r>
              <a:rPr lang="en-US" b="1" dirty="0">
                <a:solidFill>
                  <a:srgbClr val="0070C0"/>
                </a:solidFill>
              </a:rPr>
              <a:t>The embodiment effect is positive before 1981 </a:t>
            </a:r>
            <a:r>
              <a:rPr lang="en-US" b="1">
                <a:solidFill>
                  <a:srgbClr val="0070C0"/>
                </a:solidFill>
              </a:rPr>
              <a:t>and </a:t>
            </a:r>
            <a:r>
              <a:rPr lang="en-US" b="1" smtClean="0">
                <a:solidFill>
                  <a:srgbClr val="0070C0"/>
                </a:solidFill>
              </a:rPr>
              <a:t>non-significant </a:t>
            </a:r>
            <a:r>
              <a:rPr lang="en-US" b="1" dirty="0">
                <a:solidFill>
                  <a:srgbClr val="0070C0"/>
                </a:solidFill>
              </a:rPr>
              <a:t>thereafter.</a:t>
            </a:r>
            <a:r>
              <a:rPr lang="en-US" dirty="0"/>
              <a:t>  </a:t>
            </a:r>
          </a:p>
          <a:p>
            <a:r>
              <a:rPr lang="en-US" sz="2400" dirty="0"/>
              <a:t>But there is a possibility that machinery is recovering momentum in the last years in certain countries</a:t>
            </a:r>
          </a:p>
          <a:p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3761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95288" y="6237288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/>
              <a:t>Highlights /2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736"/>
            <a:ext cx="8291512" cy="4210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Second, </a:t>
            </a:r>
            <a:r>
              <a:rPr lang="en-US" altLang="en-US" sz="2800" b="1" dirty="0">
                <a:solidFill>
                  <a:srgbClr val="0070C0"/>
                </a:solidFill>
              </a:rPr>
              <a:t>human capital </a:t>
            </a:r>
            <a:r>
              <a:rPr lang="en-US" altLang="en-US" sz="2800" b="1" dirty="0">
                <a:solidFill>
                  <a:schemeClr val="accent2"/>
                </a:solidFill>
              </a:rPr>
              <a:t>spillovers</a:t>
            </a:r>
            <a:r>
              <a:rPr lang="en-US" altLang="en-US" sz="2800" dirty="0"/>
              <a:t> are </a:t>
            </a:r>
            <a:r>
              <a:rPr lang="en-US" altLang="en-US" sz="2800" b="1" dirty="0"/>
              <a:t>critical</a:t>
            </a:r>
            <a:r>
              <a:rPr lang="en-US" altLang="en-US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/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Third, </a:t>
            </a:r>
            <a:r>
              <a:rPr lang="en-US" altLang="en-US" sz="2800" dirty="0">
                <a:solidFill>
                  <a:srgbClr val="FF0000"/>
                </a:solidFill>
              </a:rPr>
              <a:t>the intensity of </a:t>
            </a:r>
            <a:r>
              <a:rPr lang="en-US" altLang="en-US" sz="2800" b="1" dirty="0">
                <a:solidFill>
                  <a:srgbClr val="FF0000"/>
                </a:solidFill>
              </a:rPr>
              <a:t>capital per worker </a:t>
            </a:r>
            <a:r>
              <a:rPr lang="en-US" altLang="en-US" sz="2800" dirty="0">
                <a:solidFill>
                  <a:srgbClr val="FF0000"/>
                </a:solidFill>
              </a:rPr>
              <a:t>was </a:t>
            </a:r>
            <a:r>
              <a:rPr lang="en-US" altLang="en-US" sz="2800" b="1" dirty="0">
                <a:solidFill>
                  <a:srgbClr val="FF0000"/>
                </a:solidFill>
              </a:rPr>
              <a:t>more important for TFP growth </a:t>
            </a:r>
            <a:r>
              <a:rPr lang="en-US" altLang="en-US" sz="2800" dirty="0">
                <a:solidFill>
                  <a:srgbClr val="FF0000"/>
                </a:solidFill>
              </a:rPr>
              <a:t>before 1981.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altLang="en-US" sz="2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Fourth, the </a:t>
            </a:r>
            <a:r>
              <a:rPr lang="en-US" altLang="en-US" sz="2800" b="1" dirty="0">
                <a:solidFill>
                  <a:srgbClr val="FF0000"/>
                </a:solidFill>
              </a:rPr>
              <a:t>embodiment effect </a:t>
            </a:r>
            <a:r>
              <a:rPr lang="en-US" altLang="en-US" sz="2800" dirty="0">
                <a:solidFill>
                  <a:srgbClr val="FF0000"/>
                </a:solidFill>
              </a:rPr>
              <a:t>was </a:t>
            </a:r>
            <a:r>
              <a:rPr lang="en-US" altLang="en-US" sz="2800" b="1" dirty="0">
                <a:solidFill>
                  <a:srgbClr val="FF0000"/>
                </a:solidFill>
              </a:rPr>
              <a:t>much stronger </a:t>
            </a:r>
            <a:r>
              <a:rPr lang="en-US" altLang="en-US" sz="2800" dirty="0">
                <a:solidFill>
                  <a:srgbClr val="FF0000"/>
                </a:solidFill>
              </a:rPr>
              <a:t>before the oil crisis.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REFERENCES</a:t>
            </a:r>
            <a:br>
              <a:rPr lang="es-ES" dirty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7525" y="846138"/>
            <a:ext cx="8229600" cy="4525963"/>
          </a:xfrm>
        </p:spPr>
        <p:txBody>
          <a:bodyPr/>
          <a:lstStyle/>
          <a:p>
            <a:r>
              <a:rPr lang="en-US" sz="1800" dirty="0" err="1"/>
              <a:t>Baier</a:t>
            </a:r>
            <a:r>
              <a:rPr lang="en-US" sz="1800" dirty="0"/>
              <a:t>, S.L., Dwyer Jr, G.P. and Tamura, R., 2006. How important are capital and total factor productivity for economic growth?. Economic Inquiry, 44(1), pp.23-49.</a:t>
            </a:r>
          </a:p>
          <a:p>
            <a:r>
              <a:rPr lang="es-ES" sz="1800" dirty="0"/>
              <a:t>Ball, V. E., San-Juan-</a:t>
            </a:r>
            <a:r>
              <a:rPr lang="es-ES" sz="1800" dirty="0" err="1"/>
              <a:t>Mesonada</a:t>
            </a:r>
            <a:r>
              <a:rPr lang="es-ES" sz="1800" dirty="0"/>
              <a:t>, C., &amp; Ulloa, C. A. (2014). </a:t>
            </a:r>
            <a:r>
              <a:rPr lang="en-GB" sz="1800" dirty="0"/>
              <a:t>State productivity growth in agriculture: catching-up and the business cycle. </a:t>
            </a:r>
            <a:r>
              <a:rPr lang="en-GB" sz="1800" i="1" dirty="0"/>
              <a:t>Journal of Productivity Analysis</a:t>
            </a:r>
            <a:r>
              <a:rPr lang="en-GB" sz="1800" dirty="0"/>
              <a:t>, </a:t>
            </a:r>
            <a:r>
              <a:rPr lang="en-GB" sz="1800" i="1" dirty="0"/>
              <a:t>42</a:t>
            </a:r>
            <a:r>
              <a:rPr lang="en-GB" sz="1800" dirty="0"/>
              <a:t>(3), 327-338.</a:t>
            </a:r>
          </a:p>
          <a:p>
            <a:r>
              <a:rPr lang="en-US" sz="1800" dirty="0" err="1"/>
              <a:t>Parman</a:t>
            </a:r>
            <a:r>
              <a:rPr lang="en-US" sz="1800" dirty="0"/>
              <a:t>, J., 2009. </a:t>
            </a:r>
            <a:r>
              <a:rPr lang="en-US" sz="1800" i="1" dirty="0"/>
              <a:t>Good schools make good neighbors: Human capital spillovers in early 20th century agriculture</a:t>
            </a:r>
            <a:r>
              <a:rPr lang="en-US" sz="1800" dirty="0"/>
              <a:t>. Working Paper (June 15).</a:t>
            </a:r>
            <a:endParaRPr lang="es-ES" sz="1800" dirty="0"/>
          </a:p>
          <a:p>
            <a:r>
              <a:rPr lang="en-US" sz="1800" dirty="0" err="1"/>
              <a:t>Feenstra</a:t>
            </a:r>
            <a:r>
              <a:rPr lang="en-US" sz="1800" dirty="0"/>
              <a:t>, Robert C., Robert </a:t>
            </a:r>
            <a:r>
              <a:rPr lang="en-US" sz="1800" dirty="0" err="1"/>
              <a:t>Inklaar</a:t>
            </a:r>
            <a:r>
              <a:rPr lang="en-US" sz="1800" dirty="0"/>
              <a:t> and Marcel P. </a:t>
            </a:r>
            <a:r>
              <a:rPr lang="en-US" sz="1800" dirty="0" err="1"/>
              <a:t>Timmer</a:t>
            </a:r>
            <a:r>
              <a:rPr lang="en-US" sz="1800" dirty="0"/>
              <a:t> (2015), "The Next Generation of the Penn World Table" American Economic Review, 105(10), 3150-3182, available for download at </a:t>
            </a:r>
            <a:r>
              <a:rPr lang="en-US" sz="1800" dirty="0">
                <a:hlinkClick r:id="rId2"/>
              </a:rPr>
              <a:t>www.ggdc.net/pwt</a:t>
            </a:r>
            <a:endParaRPr lang="en-US" sz="1800" dirty="0"/>
          </a:p>
          <a:p>
            <a:r>
              <a:rPr lang="en-GB" altLang="en-US" sz="1800" dirty="0"/>
              <a:t>IMF output-gap data:  </a:t>
            </a:r>
            <a:r>
              <a:rPr lang="es-ES" sz="1800" dirty="0">
                <a:hlinkClick r:id="rId3"/>
              </a:rPr>
              <a:t>https://www.imf.org/external/pubs/ft/weo/2018/02/weodata/weoselgr.aspx</a:t>
            </a:r>
            <a:endParaRPr lang="es-ES" sz="1800" dirty="0"/>
          </a:p>
          <a:p>
            <a:r>
              <a:rPr lang="en-US" sz="1800" dirty="0" err="1"/>
              <a:t>Feenstra</a:t>
            </a:r>
            <a:r>
              <a:rPr lang="en-US" sz="1800" dirty="0"/>
              <a:t>, Robert C., Robert </a:t>
            </a:r>
            <a:r>
              <a:rPr lang="en-US" sz="1800" dirty="0" err="1"/>
              <a:t>Inklaar</a:t>
            </a:r>
            <a:r>
              <a:rPr lang="en-US" sz="1800" dirty="0"/>
              <a:t> and Marcel P. </a:t>
            </a:r>
            <a:r>
              <a:rPr lang="en-US" sz="1800" dirty="0" err="1"/>
              <a:t>Timmer</a:t>
            </a:r>
            <a:r>
              <a:rPr lang="en-US" sz="1800" dirty="0"/>
              <a:t> (2015), "The Next Generation of the Penn World Table" American Economic Review, 105(10), 3150-3182, available for download at </a:t>
            </a:r>
            <a:r>
              <a:rPr lang="en-US" sz="1800" u="sng" dirty="0">
                <a:hlinkClick r:id="rId2"/>
              </a:rPr>
              <a:t>www.ggdc.net/pwt</a:t>
            </a:r>
            <a:endParaRPr lang="en-US" sz="1800" dirty="0"/>
          </a:p>
          <a:p>
            <a:r>
              <a:rPr lang="es-ES" sz="1800" dirty="0"/>
              <a:t>Penn </a:t>
            </a:r>
            <a:r>
              <a:rPr lang="es-ES" sz="1800" dirty="0" err="1"/>
              <a:t>World</a:t>
            </a:r>
            <a:r>
              <a:rPr lang="es-ES" sz="1800" dirty="0"/>
              <a:t> Data </a:t>
            </a:r>
            <a:r>
              <a:rPr lang="es-ES" sz="1800" dirty="0" err="1"/>
              <a:t>Table</a:t>
            </a:r>
            <a:r>
              <a:rPr lang="es-ES" sz="1800" dirty="0"/>
              <a:t> PWT 9.1. </a:t>
            </a:r>
            <a:r>
              <a:rPr lang="en-US" sz="1800" dirty="0">
                <a:hlinkClick r:id="rId4"/>
              </a:rPr>
              <a:t>https://www.rug.nl/ggdc/productivity/pwt/</a:t>
            </a:r>
            <a:r>
              <a:rPr lang="en-US" sz="1800" dirty="0"/>
              <a:t> (access 28/05/2019)</a:t>
            </a:r>
            <a:endParaRPr lang="es-ES" sz="18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Highlights /3</a:t>
            </a:r>
            <a:endParaRPr lang="en-U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7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0070C0"/>
                </a:solidFill>
              </a:rPr>
              <a:t>dummy for 1981 interaction with capital intensity is significant</a:t>
            </a:r>
            <a:r>
              <a:rPr lang="en-US" dirty="0"/>
              <a:t>, indicating the  lost of momentum on TFP growth of the machinery after the oil crisis (Table 5).</a:t>
            </a:r>
          </a:p>
          <a:p>
            <a:r>
              <a:rPr lang="en-US" dirty="0"/>
              <a:t>CONCLUSION: </a:t>
            </a:r>
            <a:r>
              <a:rPr lang="en-US" b="1" dirty="0">
                <a:solidFill>
                  <a:srgbClr val="0070C0"/>
                </a:solidFill>
              </a:rPr>
              <a:t>The embodiment effect is positive prior to 1981 and </a:t>
            </a:r>
            <a:r>
              <a:rPr lang="en-US" b="1" dirty="0" smtClean="0">
                <a:solidFill>
                  <a:srgbClr val="0070C0"/>
                </a:solidFill>
              </a:rPr>
              <a:t>non</a:t>
            </a:r>
            <a:r>
              <a:rPr lang="es-ES" b="1" dirty="0" smtClean="0">
                <a:solidFill>
                  <a:srgbClr val="0070C0"/>
                </a:solidFill>
              </a:rPr>
              <a:t>-</a:t>
            </a:r>
            <a:r>
              <a:rPr lang="es-ES" b="1" dirty="0" err="1" smtClean="0">
                <a:solidFill>
                  <a:srgbClr val="0070C0"/>
                </a:solidFill>
              </a:rPr>
              <a:t>significant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thereafter.</a:t>
            </a:r>
            <a:r>
              <a:rPr lang="en-US" dirty="0"/>
              <a:t>  </a:t>
            </a:r>
          </a:p>
          <a:p>
            <a:r>
              <a:rPr lang="en-US" sz="2400" dirty="0"/>
              <a:t>But there is a possibility that machinery is recovering momentum in the last years in certain countries</a:t>
            </a:r>
          </a:p>
          <a:p>
            <a:endParaRPr lang="en-US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28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/>
              <a:t>Results abstract: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s-ES" dirty="0"/>
              <a:t> EU versus New Continents</a:t>
            </a:r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Beijing June, 2019 </a:t>
            </a:r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Ball, San Juan Mesonada, Sheng &amp; Sunyer. Catching-up in OECD-17</a:t>
            </a:r>
            <a:endParaRPr lang="en-US" dirty="0"/>
          </a:p>
        </p:txBody>
      </p:sp>
      <p:sp>
        <p:nvSpPr>
          <p:cNvPr id="6" name="Rectángulo 5"/>
          <p:cNvSpPr/>
          <p:nvPr/>
        </p:nvSpPr>
        <p:spPr>
          <a:xfrm>
            <a:off x="461392" y="1772816"/>
            <a:ext cx="8363272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EU TFP is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catching up in the long run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but during the recessions, the EU TFP convergence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accelerates less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than in the other OECD countries in new continents.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 possible interpretation is that 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CAP provides a safety net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for farmers in trouble and may reduce the potential merging and acquisition by the more efficient farmers during downturns.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AE7A7A-F244-4276-A835-DD97F6101B24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19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95288" y="6245225"/>
            <a:ext cx="24479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18487" cy="4857750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There were </a:t>
            </a:r>
            <a:r>
              <a:rPr lang="en-GB" altLang="en-US" sz="2800" b="1" dirty="0"/>
              <a:t>significant spillovers </a:t>
            </a:r>
            <a:r>
              <a:rPr lang="en-GB" altLang="en-US" sz="2800" dirty="0"/>
              <a:t>from investment in </a:t>
            </a:r>
            <a:r>
              <a:rPr lang="en-GB" altLang="en-US" sz="2800" b="1" dirty="0"/>
              <a:t>human capital </a:t>
            </a:r>
            <a:r>
              <a:rPr lang="en-GB" altLang="en-US" sz="2800" dirty="0"/>
              <a:t>leading to more rapid productivity growth.</a:t>
            </a:r>
          </a:p>
          <a:p>
            <a:pPr eaLnBrk="1" hangingPunct="1"/>
            <a:r>
              <a:rPr lang="en-GB" altLang="en-US" sz="2800" dirty="0"/>
              <a:t>The </a:t>
            </a:r>
            <a:r>
              <a:rPr lang="en-GB" altLang="en-US" sz="2800" b="1" dirty="0">
                <a:solidFill>
                  <a:srgbClr val="0070C0"/>
                </a:solidFill>
              </a:rPr>
              <a:t>level of productivity of the national economy </a:t>
            </a:r>
            <a:r>
              <a:rPr lang="en-GB" altLang="en-US" sz="2800" dirty="0"/>
              <a:t>also contributes positively to the growth of agricultural TFP during the downturns.</a:t>
            </a:r>
          </a:p>
          <a:p>
            <a:pPr eaLnBrk="1" hangingPunct="1"/>
            <a:r>
              <a:rPr lang="en-GB" altLang="en-US" sz="2800" dirty="0"/>
              <a:t>There is </a:t>
            </a:r>
            <a:r>
              <a:rPr lang="en-GB" altLang="en-US" sz="2800" b="1" dirty="0"/>
              <a:t>evidence </a:t>
            </a:r>
            <a:r>
              <a:rPr lang="en-GB" altLang="en-US" sz="2800" dirty="0"/>
              <a:t>that</a:t>
            </a:r>
            <a:r>
              <a:rPr lang="en-GB" altLang="en-US" sz="2800" b="1" dirty="0"/>
              <a:t> </a:t>
            </a:r>
            <a:r>
              <a:rPr lang="en-GB" altLang="en-US" sz="2800" dirty="0"/>
              <a:t>countries with below average TFP levels </a:t>
            </a:r>
            <a:r>
              <a:rPr lang="en-GB" altLang="en-US" sz="2800" b="1" dirty="0"/>
              <a:t>converge to the mean </a:t>
            </a:r>
            <a:r>
              <a:rPr lang="en-GB" altLang="en-US" sz="2800" dirty="0"/>
              <a:t>level at a </a:t>
            </a:r>
            <a:r>
              <a:rPr lang="en-GB" altLang="en-US" sz="2800" b="1" dirty="0"/>
              <a:t>faster rate</a:t>
            </a:r>
            <a:r>
              <a:rPr lang="en-GB" altLang="en-US" sz="2800" dirty="0"/>
              <a:t> than states with above average TFP levels (beta convergence).</a:t>
            </a:r>
          </a:p>
          <a:p>
            <a:pPr eaLnBrk="1" hangingPunct="1"/>
            <a:endParaRPr lang="en-US" altLang="en-US" dirty="0"/>
          </a:p>
        </p:txBody>
      </p:sp>
      <p:sp>
        <p:nvSpPr>
          <p:cNvPr id="45062" name="Title 6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18487" cy="672679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Results abstract: </a:t>
            </a:r>
            <a:r>
              <a:rPr lang="en-GB" altLang="en-US" sz="3600" dirty="0">
                <a:solidFill>
                  <a:schemeClr val="tx1"/>
                </a:solidFill>
              </a:rPr>
              <a:t>human capital &amp; asymmetric mean reversion </a:t>
            </a:r>
            <a:r>
              <a:rPr lang="en-GB" altLang="en-US" dirty="0">
                <a:solidFill>
                  <a:schemeClr val="tx1"/>
                </a:solidFill>
              </a:rPr>
              <a:t/>
            </a:r>
            <a:br>
              <a:rPr lang="en-GB" altLang="en-US" dirty="0">
                <a:solidFill>
                  <a:schemeClr val="tx1"/>
                </a:solidFill>
              </a:rPr>
            </a:b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867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092825"/>
            <a:ext cx="2170113" cy="504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135937" cy="1425575"/>
          </a:xfrm>
        </p:spPr>
        <p:txBody>
          <a:bodyPr/>
          <a:lstStyle/>
          <a:p>
            <a:pPr eaLnBrk="1" hangingPunct="1"/>
            <a:r>
              <a:rPr lang="en-US" altLang="en-US" sz="4000" dirty="0"/>
              <a:t>Motivation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44675"/>
            <a:ext cx="8147050" cy="42814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800" dirty="0"/>
              <a:t>The speed of convergence and whether it is transitory or permanent in nature plays an essential role in characterizing </a:t>
            </a:r>
            <a:r>
              <a:rPr lang="en-GB" altLang="en-US" sz="2800" dirty="0">
                <a:solidFill>
                  <a:srgbClr val="0070C0"/>
                </a:solidFill>
              </a:rPr>
              <a:t>regional disparities in income </a:t>
            </a:r>
            <a:r>
              <a:rPr lang="en-GB" altLang="en-US" sz="2800" dirty="0"/>
              <a:t>and, hence, has important implications for the design of </a:t>
            </a:r>
            <a:r>
              <a:rPr lang="en-GB" altLang="en-US" sz="2800" dirty="0">
                <a:solidFill>
                  <a:srgbClr val="0070C0"/>
                </a:solidFill>
              </a:rPr>
              <a:t>agricultural policy.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2275" y="62452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 Beijing June, 2019 </a:t>
            </a:r>
            <a:endParaRPr lang="en-US" altLang="en-US" sz="1400" dirty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smtClean="0"/>
              <a:t>Ball, San Juan Mesonada, Sheng &amp; Sunyer. Catching-up in OECD-17</a:t>
            </a:r>
            <a:endParaRPr lang="en-US" altLang="en-US" sz="1400" dirty="0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850900"/>
          </a:xfrm>
        </p:spPr>
        <p:txBody>
          <a:bodyPr/>
          <a:lstStyle/>
          <a:p>
            <a:pPr eaLnBrk="1" hangingPunct="1"/>
            <a:r>
              <a:rPr lang="es-ES" altLang="en-US" sz="4000" dirty="0"/>
              <a:t> </a:t>
            </a:r>
            <a:r>
              <a:rPr lang="es-ES" altLang="en-US" sz="4000" dirty="0" err="1"/>
              <a:t>Definitions</a:t>
            </a:r>
            <a:endParaRPr lang="en-US" altLang="en-US" sz="4000" dirty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268413"/>
            <a:ext cx="7993063" cy="45370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altLang="en-US" sz="2800" dirty="0"/>
              <a:t>Following </a:t>
            </a:r>
            <a:r>
              <a:rPr lang="en-GB" altLang="en-US" sz="2800" dirty="0" err="1"/>
              <a:t>Barro</a:t>
            </a:r>
            <a:r>
              <a:rPr lang="en-GB" altLang="en-US" sz="2800" dirty="0"/>
              <a:t> and Sala-</a:t>
            </a:r>
            <a:r>
              <a:rPr lang="en-GB" altLang="en-US" sz="2800" dirty="0" err="1"/>
              <a:t>i</a:t>
            </a:r>
            <a:r>
              <a:rPr lang="en-GB" altLang="en-US" sz="2800" dirty="0"/>
              <a:t>-Martin (1992; 1995) there is: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2800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altLang="en-US" i="1" dirty="0"/>
              <a:t>	</a:t>
            </a:r>
            <a:r>
              <a:rPr lang="en-GB" altLang="en-US" b="1" i="1" dirty="0"/>
              <a:t>β</a:t>
            </a:r>
            <a:r>
              <a:rPr lang="en-GB" altLang="en-US" b="1" dirty="0"/>
              <a:t>-convergence</a:t>
            </a:r>
            <a:r>
              <a:rPr lang="en-GB" altLang="en-US" dirty="0">
                <a:solidFill>
                  <a:schemeClr val="accent2"/>
                </a:solidFill>
              </a:rPr>
              <a:t> </a:t>
            </a:r>
            <a:r>
              <a:rPr lang="en-GB" altLang="en-US" dirty="0"/>
              <a:t>if countries with </a:t>
            </a:r>
            <a:r>
              <a:rPr lang="en-GB" altLang="en-US" b="1" dirty="0"/>
              <a:t>lower</a:t>
            </a:r>
            <a:r>
              <a:rPr lang="en-GB" altLang="en-US" dirty="0"/>
              <a:t> levels of productivity tend to </a:t>
            </a:r>
            <a:r>
              <a:rPr lang="en-GB" altLang="en-US" b="1" dirty="0"/>
              <a:t>grow faster </a:t>
            </a:r>
            <a:r>
              <a:rPr lang="en-GB" altLang="en-US" dirty="0"/>
              <a:t>than the technology leaders, and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GB" altLang="en-US" dirty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altLang="en-US" dirty="0"/>
              <a:t>	</a:t>
            </a:r>
            <a:r>
              <a:rPr lang="en-GB" altLang="en-US" b="1" dirty="0">
                <a:solidFill>
                  <a:srgbClr val="0070C0"/>
                </a:solidFill>
              </a:rPr>
              <a:t>σ-convergence</a:t>
            </a:r>
            <a:r>
              <a:rPr lang="en-GB" altLang="en-US" dirty="0"/>
              <a:t> if the </a:t>
            </a:r>
            <a:r>
              <a:rPr lang="en-GB" altLang="en-US" b="1" dirty="0">
                <a:solidFill>
                  <a:srgbClr val="0070C0"/>
                </a:solidFill>
              </a:rPr>
              <a:t>dispersion</a:t>
            </a:r>
            <a:r>
              <a:rPr lang="en-GB" altLang="en-US" dirty="0"/>
              <a:t> of their relative TFP levels tends to </a:t>
            </a:r>
            <a:r>
              <a:rPr lang="en-GB" altLang="en-US" b="1" dirty="0">
                <a:solidFill>
                  <a:srgbClr val="0070C0"/>
                </a:solidFill>
              </a:rPr>
              <a:t>decrease</a:t>
            </a:r>
            <a:r>
              <a:rPr lang="en-GB" altLang="en-US" dirty="0"/>
              <a:t> over time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2400"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7B3C5D-7D43-411D-A40B-BA5C08ECCDC7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23121</TotalTime>
  <Words>3077</Words>
  <Application>Microsoft Office PowerPoint</Application>
  <PresentationFormat>Presentación en pantalla (4:3)</PresentationFormat>
  <Paragraphs>509</Paragraphs>
  <Slides>40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Times New Roman</vt:lpstr>
      <vt:lpstr>Wingdings</vt:lpstr>
      <vt:lpstr>Diseño predeterminado</vt:lpstr>
      <vt:lpstr>Diseño personalizado</vt:lpstr>
      <vt:lpstr>Catching-Up in the OECD-17</vt:lpstr>
      <vt:lpstr>Objectives</vt:lpstr>
      <vt:lpstr>Highlights /1</vt:lpstr>
      <vt:lpstr>Highlights /2</vt:lpstr>
      <vt:lpstr>Highlights /3</vt:lpstr>
      <vt:lpstr>Results abstract:  EU versus New Continents</vt:lpstr>
      <vt:lpstr>Results abstract: human capital &amp; asymmetric mean reversion  </vt:lpstr>
      <vt:lpstr>Motivation</vt:lpstr>
      <vt:lpstr> Definitions</vt:lpstr>
      <vt:lpstr> </vt:lpstr>
      <vt:lpstr>Convergence and the business cycle </vt:lpstr>
      <vt:lpstr>Convergence and the business cycle </vt:lpstr>
      <vt:lpstr>Convergence and the business cycle </vt:lpstr>
      <vt:lpstr>Convergence and the business cycle </vt:lpstr>
      <vt:lpstr>Model specification</vt:lpstr>
      <vt:lpstr>Benchmark model /1</vt:lpstr>
      <vt:lpstr>Benchmark model /2</vt:lpstr>
      <vt:lpstr>Control variables </vt:lpstr>
      <vt:lpstr>Output-gap</vt:lpstr>
      <vt:lpstr>Business cycle and the TFP convergence</vt:lpstr>
      <vt:lpstr>Empirical results: convergence and the business cycle </vt:lpstr>
      <vt:lpstr>Models results 2019</vt:lpstr>
      <vt:lpstr>Convergence in the EU</vt:lpstr>
      <vt:lpstr>Table 1. Fixed effects  (within regression) </vt:lpstr>
      <vt:lpstr>Table 1. Fixed effects (within regression)</vt:lpstr>
      <vt:lpstr>Table 1. Fixed effects (within regression)</vt:lpstr>
      <vt:lpstr>Table 2. Fixed effects (within regression). Only EU Member States </vt:lpstr>
      <vt:lpstr>Table 2. Fixed effects (within regression). Only EU. Main remarks /1</vt:lpstr>
      <vt:lpstr>Table 2. Fixed effects (within regression). Only EU. Main remarks /2</vt:lpstr>
      <vt:lpstr>Table 3 Results using Feasible Generalized Least Squares(FGLS) </vt:lpstr>
      <vt:lpstr>Table 3 Results using FGLS </vt:lpstr>
      <vt:lpstr>Table 3 Results using FGLS</vt:lpstr>
      <vt:lpstr>Dummy 1981 interaction with capital intensity</vt:lpstr>
      <vt:lpstr>Empirical results with FGLS. T-1 versus T-3</vt:lpstr>
      <vt:lpstr>Empirical results with FGLS. T-1 versus T-3</vt:lpstr>
      <vt:lpstr>Presentación de PowerPoint</vt:lpstr>
      <vt:lpstr>Results abstract:  EU versus New Continents</vt:lpstr>
      <vt:lpstr>Results abstract: human capital &amp; asymmetric mean reversion  </vt:lpstr>
      <vt:lpstr>Embodiment effect</vt:lpstr>
      <vt:lpstr>REFERENCES </vt:lpstr>
    </vt:vector>
  </TitlesOfParts>
  <Company>UC3M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Catching-Up and the Business Cycle</dc:title>
  <dc:creator>CHAN</dc:creator>
  <cp:lastModifiedBy>csj</cp:lastModifiedBy>
  <cp:revision>326</cp:revision>
  <cp:lastPrinted>2019-06-06T15:22:12Z</cp:lastPrinted>
  <dcterms:created xsi:type="dcterms:W3CDTF">2011-06-07T11:22:48Z</dcterms:created>
  <dcterms:modified xsi:type="dcterms:W3CDTF">2019-06-06T15:23:44Z</dcterms:modified>
</cp:coreProperties>
</file>