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Default Extension="gif" ContentType="image/gif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theme/theme1.xml" ContentType="application/vnd.openxmlformats-officedocument.them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65" r:id="rId4"/>
    <p:sldMasterId id="2147483666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3.xml" Type="http://schemas.openxmlformats.org/officeDocument/2006/relationships/slide" Id="rId19"/><Relationship Target="slides/slide12.xml" Type="http://schemas.openxmlformats.org/officeDocument/2006/relationships/slide" Id="rId18"/><Relationship Target="slides/slide11.xml" Type="http://schemas.openxmlformats.org/officeDocument/2006/relationships/slide" Id="rId17"/><Relationship Target="slides/slide10.xml" Type="http://schemas.openxmlformats.org/officeDocument/2006/relationships/slide" Id="rId16"/><Relationship Target="slides/slide9.xml" Type="http://schemas.openxmlformats.org/officeDocument/2006/relationships/slide" Id="rId15"/><Relationship Target="slides/slide8.xml" Type="http://schemas.openxmlformats.org/officeDocument/2006/relationships/slide" Id="rId14"/><Relationship Target="slides/slide6.xml" Type="http://schemas.openxmlformats.org/officeDocument/2006/relationships/slide" Id="rId12"/><Relationship Target="slides/slide7.xml" Type="http://schemas.openxmlformats.org/officeDocument/2006/relationships/slide" Id="rId13"/><Relationship Target="slides/slide4.xml" Type="http://schemas.openxmlformats.org/officeDocument/2006/relationships/slide" Id="rId10"/><Relationship Target="slides/slide5.xml" Type="http://schemas.openxmlformats.org/officeDocument/2006/relationships/slide" Id="rId11"/><Relationship Target="slides/slide20.xml" Type="http://schemas.openxmlformats.org/officeDocument/2006/relationships/slide" Id="rId26"/><Relationship Target="slides/slide19.xml" Type="http://schemas.openxmlformats.org/officeDocument/2006/relationships/slide" Id="rId25"/><Relationship Target="slides/slide22.xml" Type="http://schemas.openxmlformats.org/officeDocument/2006/relationships/slide" Id="rId28"/><Relationship Target="slides/slide21.xml" Type="http://schemas.openxmlformats.org/officeDocument/2006/relationships/slide" Id="rId27"/><Relationship Target="presProps.xml" Type="http://schemas.openxmlformats.org/officeDocument/2006/relationships/presProps" Id="rId2"/><Relationship Target="slides/slide15.xml" Type="http://schemas.openxmlformats.org/officeDocument/2006/relationships/slide" Id="rId21"/><Relationship Target="theme/theme4.xml" Type="http://schemas.openxmlformats.org/officeDocument/2006/relationships/theme" Id="rId1"/><Relationship Target="slides/slide16.xml" Type="http://schemas.openxmlformats.org/officeDocument/2006/relationships/slide" Id="rId22"/><Relationship Target="slideMasters/slideMaster1.xml" Type="http://schemas.openxmlformats.org/officeDocument/2006/relationships/slideMaster" Id="rId4"/><Relationship Target="slides/slide17.xml" Type="http://schemas.openxmlformats.org/officeDocument/2006/relationships/slide" Id="rId23"/><Relationship Target="tableStyles.xml" Type="http://schemas.openxmlformats.org/officeDocument/2006/relationships/tableStyles" Id="rId3"/><Relationship Target="slides/slide18.xml" Type="http://schemas.openxmlformats.org/officeDocument/2006/relationships/slide" Id="rId24"/><Relationship Target="slides/slide14.xml" Type="http://schemas.openxmlformats.org/officeDocument/2006/relationships/slide" Id="rId20"/><Relationship Target="slides/slide3.xml" Type="http://schemas.openxmlformats.org/officeDocument/2006/relationships/slide" Id="rId9"/><Relationship Target="notesMasters/notesMaster1.xml" Type="http://schemas.openxmlformats.org/officeDocument/2006/relationships/notesMaster" Id="rId6"/><Relationship Target="slideMasters/slideMaster2.xml" Type="http://schemas.openxmlformats.org/officeDocument/2006/relationships/slideMaster" Id="rId5"/><Relationship Target="slides/slide2.xml" Type="http://schemas.openxmlformats.org/officeDocument/2006/relationships/slide" Id="rId8"/><Relationship Target="slides/slide1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8" name="Shape 1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9" name="Shape 169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71" name="Shape 171"/>
          <p:cNvSpPr txBox="1"/>
          <p:nvPr>
            <p:ph idx="12" type="sldNum"/>
          </p:nvPr>
        </p:nvSpPr>
        <p:spPr>
          <a:xfrm>
            <a:off y="8685213" x="3884612"/>
            <a:ext cy="457200" cx="2971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b" anchorCtr="0">
            <a:noAutofit/>
          </a:bodyPr>
          <a:lstStyle/>
          <a:p>
            <a:pPr algn="r" rtl="0" lvl="0" marR="0" indent="0" marL="0">
              <a:buSzPct val="25000"/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6" name="Shape 1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7" name="Shape 1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78" name="Shape 178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2" name="Shape 1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3" name="Shape 18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84" name="Shape 184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98" name="Shape 1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9" name="Shape 19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00" name="Shape 200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04" name="Shape 2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5" name="Shape 20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06" name="Shape 206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15" name="Shape 2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6" name="Shape 21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17" name="Shape 217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21" name="Shape 2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2" name="Shape 22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23" name="Shape 223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27" name="Shape 2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8" name="Shape 22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29" name="Shape 229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33" name="Shape 2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4" name="Shape 2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35" name="Shape 235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40" name="Shape 2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1" name="Shape 24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42" name="Shape 242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47" name="Shape 2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8" name="Shape 24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49" name="Shape 249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3" name="Shape 2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4" name="Shape 25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55" name="Shape 255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60" name="Shape 2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1" name="Shape 26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62" name="Shape 262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8" name="Shape 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8" name="Shape 1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9" name="Shape 1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6" name="Shape 1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7" name="Shape 14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2" name="Shape 1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8" name="Shape 1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9" name="Shape 1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60" name="Shape 160"/>
          <p:cNvSpPr/>
          <p:nvPr>
            <p:ph idx="2" type="sldImg"/>
          </p:nvPr>
        </p:nvSpPr>
        <p:spPr>
          <a:xfrm>
            <a:off y="685800" x="1143000"/>
            <a:ext cy="3429000" cx="457200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10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1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2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3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4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5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6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17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7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8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_rels/slideLayout9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Obj" type="twoObj">
  <p:cSld name="Two Content"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y="1600200" x="457200"/>
            <a:ext cy="4525963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49" name="Shape 49"/>
          <p:cNvSpPr txBox="1"/>
          <p:nvPr>
            <p:ph idx="2" type="body"/>
          </p:nvPr>
        </p:nvSpPr>
        <p:spPr>
          <a:xfrm>
            <a:off y="1600200" x="4648200"/>
            <a:ext cy="4525963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50" name="Shape 50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TxTwoObj" type="twoTxTwoObj">
  <p:cSld name="Comparison"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y="1535112" x="457200"/>
            <a:ext cy="639762" cx="4040187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 indent="0" marL="0">
              <a:buFont typeface="Calibri"/>
              <a:buNone/>
              <a:defRPr b="1" sz="2400"/>
            </a:lvl1pPr>
            <a:lvl2pPr rtl="0" indent="0" marL="457200">
              <a:buFont typeface="Calibri"/>
              <a:buNone/>
              <a:defRPr b="1" sz="2000"/>
            </a:lvl2pPr>
            <a:lvl3pPr rtl="0" indent="0" marL="914400">
              <a:buFont typeface="Calibri"/>
              <a:buNone/>
              <a:defRPr b="1" sz="1800"/>
            </a:lvl3pPr>
            <a:lvl4pPr rtl="0" indent="0" marL="1371600">
              <a:buFont typeface="Calibri"/>
              <a:buNone/>
              <a:defRPr b="1" sz="1600"/>
            </a:lvl4pPr>
            <a:lvl5pPr rtl="0" indent="0" marL="1828800">
              <a:buFont typeface="Calibri"/>
              <a:buNone/>
              <a:defRPr b="1" sz="1600"/>
            </a:lvl5pPr>
            <a:lvl6pPr rtl="0" indent="0" marL="2286000">
              <a:buFont typeface="Calibri"/>
              <a:buNone/>
              <a:defRPr b="1" sz="1600"/>
            </a:lvl6pPr>
            <a:lvl7pPr rtl="0" indent="0" marL="2743200">
              <a:buFont typeface="Calibri"/>
              <a:buNone/>
              <a:defRPr b="1" sz="1600"/>
            </a:lvl7pPr>
            <a:lvl8pPr rtl="0" indent="0" marL="3200400">
              <a:buFont typeface="Calibri"/>
              <a:buNone/>
              <a:defRPr b="1" sz="1600"/>
            </a:lvl8pPr>
            <a:lvl9pPr rtl="0" indent="0" marL="3657600">
              <a:buFont typeface="Calibri"/>
              <a:buNone/>
              <a:defRPr b="1" sz="1600"/>
            </a:lvl9pPr>
          </a:lstStyle>
          <a:p/>
        </p:txBody>
      </p:sp>
      <p:sp>
        <p:nvSpPr>
          <p:cNvPr id="56" name="Shape 56"/>
          <p:cNvSpPr txBox="1"/>
          <p:nvPr>
            <p:ph idx="2" type="body"/>
          </p:nvPr>
        </p:nvSpPr>
        <p:spPr>
          <a:xfrm>
            <a:off y="2174875" x="457200"/>
            <a:ext cy="3951287" cx="4040187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/>
        </p:txBody>
      </p:sp>
      <p:sp>
        <p:nvSpPr>
          <p:cNvPr id="57" name="Shape 57"/>
          <p:cNvSpPr txBox="1"/>
          <p:nvPr>
            <p:ph idx="3" type="body"/>
          </p:nvPr>
        </p:nvSpPr>
        <p:spPr>
          <a:xfrm>
            <a:off y="1535112" x="4645025"/>
            <a:ext cy="639762" cx="404177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 indent="0" marL="0">
              <a:buFont typeface="Calibri"/>
              <a:buNone/>
              <a:defRPr b="1" sz="2400"/>
            </a:lvl1pPr>
            <a:lvl2pPr rtl="0" indent="0" marL="457200">
              <a:buFont typeface="Calibri"/>
              <a:buNone/>
              <a:defRPr b="1" sz="2000"/>
            </a:lvl2pPr>
            <a:lvl3pPr rtl="0" indent="0" marL="914400">
              <a:buFont typeface="Calibri"/>
              <a:buNone/>
              <a:defRPr b="1" sz="1800"/>
            </a:lvl3pPr>
            <a:lvl4pPr rtl="0" indent="0" marL="1371600">
              <a:buFont typeface="Calibri"/>
              <a:buNone/>
              <a:defRPr b="1" sz="1600"/>
            </a:lvl4pPr>
            <a:lvl5pPr rtl="0" indent="0" marL="1828800">
              <a:buFont typeface="Calibri"/>
              <a:buNone/>
              <a:defRPr b="1" sz="1600"/>
            </a:lvl5pPr>
            <a:lvl6pPr rtl="0" indent="0" marL="2286000">
              <a:buFont typeface="Calibri"/>
              <a:buNone/>
              <a:defRPr b="1" sz="1600"/>
            </a:lvl6pPr>
            <a:lvl7pPr rtl="0" indent="0" marL="2743200">
              <a:buFont typeface="Calibri"/>
              <a:buNone/>
              <a:defRPr b="1" sz="1600"/>
            </a:lvl7pPr>
            <a:lvl8pPr rtl="0" indent="0" marL="3200400">
              <a:buFont typeface="Calibri"/>
              <a:buNone/>
              <a:defRPr b="1" sz="1600"/>
            </a:lvl8pPr>
            <a:lvl9pPr rtl="0" indent="0" marL="3657600">
              <a:buFont typeface="Calibri"/>
              <a:buNone/>
              <a:defRPr b="1" sz="1600"/>
            </a:lvl9pPr>
          </a:lstStyle>
          <a:p/>
        </p:txBody>
      </p:sp>
      <p:sp>
        <p:nvSpPr>
          <p:cNvPr id="58" name="Shape 58"/>
          <p:cNvSpPr txBox="1"/>
          <p:nvPr>
            <p:ph idx="4" type="body"/>
          </p:nvPr>
        </p:nvSpPr>
        <p:spPr>
          <a:xfrm>
            <a:off y="2174875" x="4645025"/>
            <a:ext cy="3951287" cx="404177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/>
        </p:txBody>
      </p:sp>
      <p:sp>
        <p:nvSpPr>
          <p:cNvPr id="59" name="Shape 59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 Only"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objTx" type="objTx">
  <p:cSld name="Content with Caption"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y="273050" x="457200"/>
            <a:ext cy="1162049" cx="3008313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defRPr b="1" sz="200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y="273050" x="3575050"/>
            <a:ext cy="5853112" cx="511175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/>
        </p:txBody>
      </p:sp>
      <p:sp>
        <p:nvSpPr>
          <p:cNvPr id="74" name="Shape 74"/>
          <p:cNvSpPr txBox="1"/>
          <p:nvPr>
            <p:ph idx="2" type="body"/>
          </p:nvPr>
        </p:nvSpPr>
        <p:spPr>
          <a:xfrm>
            <a:off y="1435100" x="457200"/>
            <a:ext cy="4691063" cx="3008313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 indent="0" marL="0">
              <a:buFont typeface="Calibri"/>
              <a:buNone/>
              <a:defRPr sz="1400"/>
            </a:lvl1pPr>
            <a:lvl2pPr rtl="0" indent="0" marL="457200">
              <a:buFont typeface="Calibri"/>
              <a:buNone/>
              <a:defRPr sz="1200"/>
            </a:lvl2pPr>
            <a:lvl3pPr rtl="0" indent="0" marL="914400">
              <a:buFont typeface="Calibri"/>
              <a:buNone/>
              <a:defRPr sz="1000"/>
            </a:lvl3pPr>
            <a:lvl4pPr rtl="0" indent="0" marL="1371600">
              <a:buFont typeface="Calibri"/>
              <a:buNone/>
              <a:defRPr sz="900"/>
            </a:lvl4pPr>
            <a:lvl5pPr rtl="0" indent="0" marL="1828800">
              <a:buFont typeface="Calibri"/>
              <a:buNone/>
              <a:defRPr sz="900"/>
            </a:lvl5pPr>
            <a:lvl6pPr rtl="0" indent="0" marL="2286000">
              <a:buFont typeface="Calibri"/>
              <a:buNone/>
              <a:defRPr sz="900"/>
            </a:lvl6pPr>
            <a:lvl7pPr rtl="0" indent="0" marL="2743200">
              <a:buFont typeface="Calibri"/>
              <a:buNone/>
              <a:defRPr sz="900"/>
            </a:lvl7pPr>
            <a:lvl8pPr rtl="0" indent="0" marL="3200400">
              <a:buFont typeface="Calibri"/>
              <a:buNone/>
              <a:defRPr sz="900"/>
            </a:lvl8pPr>
            <a:lvl9pPr rtl="0" indent="0" marL="3657600">
              <a:buFont typeface="Calibri"/>
              <a:buNone/>
              <a:defRPr sz="900"/>
            </a:lvl9pPr>
          </a:lstStyle>
          <a:p/>
        </p:txBody>
      </p:sp>
      <p:sp>
        <p:nvSpPr>
          <p:cNvPr id="75" name="Shape 75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picTx" type="picTx">
  <p:cSld name="Picture with Caption"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y="4800600" x="1792288"/>
            <a:ext cy="566737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defRPr b="1" sz="200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80" name="Shape 80"/>
          <p:cNvSpPr/>
          <p:nvPr>
            <p:ph idx="2" type="pic"/>
          </p:nvPr>
        </p:nvSpPr>
        <p:spPr>
          <a:xfrm>
            <a:off y="612775" x="1792288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buClr>
                <a:srgbClr val="888888"/>
              </a:buClr>
              <a:buFont typeface="Calibri"/>
              <a:buNone/>
              <a:defRPr strike="noStrike" u="none" b="0" cap="none" baseline="0" sz="3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buClr>
                <a:schemeClr val="dk1"/>
              </a:buClr>
              <a:buFont typeface="Calibri"/>
              <a:buNone/>
              <a:defRPr strike="noStrike" u="none" b="0" cap="none" baseline="0" sz="2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buClr>
                <a:schemeClr val="dk1"/>
              </a:buClr>
              <a:buFont typeface="Calibri"/>
              <a:buNone/>
              <a:defRPr strike="noStrike" u="none" b="0" cap="none" baseline="0" sz="2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buClr>
                <a:schemeClr val="dk1"/>
              </a:buClr>
              <a:buFont typeface="Calibri"/>
              <a:buNone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buClr>
                <a:schemeClr val="dk1"/>
              </a:buClr>
              <a:buFont typeface="Calibri"/>
              <a:buNone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buClr>
                <a:schemeClr val="dk1"/>
              </a:buClr>
              <a:buFont typeface="Calibri"/>
              <a:buNone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buClr>
                <a:schemeClr val="dk1"/>
              </a:buClr>
              <a:buFont typeface="Calibri"/>
              <a:buNone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buClr>
                <a:schemeClr val="dk1"/>
              </a:buClr>
              <a:buFont typeface="Calibri"/>
              <a:buNone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buClr>
                <a:schemeClr val="dk1"/>
              </a:buClr>
              <a:buFont typeface="Calibri"/>
              <a:buNone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5367337" x="1792288"/>
            <a:ext cy="804861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 indent="0" marL="0">
              <a:buFont typeface="Calibri"/>
              <a:buNone/>
              <a:defRPr sz="1400"/>
            </a:lvl1pPr>
            <a:lvl2pPr rtl="0" indent="0" marL="457200">
              <a:buFont typeface="Calibri"/>
              <a:buNone/>
              <a:defRPr sz="1200"/>
            </a:lvl2pPr>
            <a:lvl3pPr rtl="0" indent="0" marL="914400">
              <a:buFont typeface="Calibri"/>
              <a:buNone/>
              <a:defRPr sz="1000"/>
            </a:lvl3pPr>
            <a:lvl4pPr rtl="0" indent="0" marL="1371600">
              <a:buFont typeface="Calibri"/>
              <a:buNone/>
              <a:defRPr sz="900"/>
            </a:lvl4pPr>
            <a:lvl5pPr rtl="0" indent="0" marL="1828800">
              <a:buFont typeface="Calibri"/>
              <a:buNone/>
              <a:defRPr sz="900"/>
            </a:lvl5pPr>
            <a:lvl6pPr rtl="0" indent="0" marL="2286000">
              <a:buFont typeface="Calibri"/>
              <a:buNone/>
              <a:defRPr sz="900"/>
            </a:lvl6pPr>
            <a:lvl7pPr rtl="0" indent="0" marL="2743200">
              <a:buFont typeface="Calibri"/>
              <a:buNone/>
              <a:defRPr sz="900"/>
            </a:lvl7pPr>
            <a:lvl8pPr rtl="0" indent="0" marL="3200400">
              <a:buFont typeface="Calibri"/>
              <a:buNone/>
              <a:defRPr sz="900"/>
            </a:lvl8pPr>
            <a:lvl9pPr rtl="0" indent="0" marL="3657600">
              <a:buFont typeface="Calibri"/>
              <a:buNone/>
              <a:defRPr sz="900"/>
            </a:lvl9pPr>
          </a:lstStyle>
          <a:p/>
        </p:txBody>
      </p:sp>
      <p:sp>
        <p:nvSpPr>
          <p:cNvPr id="82" name="Shape 82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vertTx" type="vertTx">
  <p:cSld name="Title and Vertical Text"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87" name="Shape 87"/>
          <p:cNvSpPr txBox="1"/>
          <p:nvPr>
            <p:ph idx="1" type="body"/>
          </p:nvPr>
        </p:nvSpPr>
        <p:spPr>
          <a:xfrm rot="5400000">
            <a:off y="-251618" x="2309018"/>
            <a:ext cy="8229600" cx="4525963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139700" marL="342900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indent="-107950" marL="742950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indent="-76200" marL="1143000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indent="-101600" marL="1600200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indent="-101600" marL="2057400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vertTitleAndTx" type="vertTitleAndTx">
  <p:cSld name="Vertical Title and Text"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 rot="5400000">
            <a:off y="2171700" x="4732337"/>
            <a:ext cy="2057400" cx="5851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93" name="Shape 93"/>
          <p:cNvSpPr txBox="1"/>
          <p:nvPr>
            <p:ph idx="1" type="body"/>
          </p:nvPr>
        </p:nvSpPr>
        <p:spPr>
          <a:xfrm rot="5400000">
            <a:off y="190500" x="541337"/>
            <a:ext cy="6019799" cx="5851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139700" marL="342900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indent="-107950" marL="742950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indent="-76200" marL="1143000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indent="-101600" marL="1600200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indent="-101600" marL="2057400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ITLE_AND_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 indent="-285750" marL="742950">
              <a:defRPr/>
            </a:lvl2pPr>
            <a:lvl3pPr rtl="0" indent="-228600" marL="1143000">
              <a:defRPr/>
            </a:lvl3pPr>
            <a:lvl4pPr rtl="0" indent="-228600" marL="160020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ITLE_AND_TWO_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_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 Slide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ctrTitle"/>
          </p:nvPr>
        </p:nvSpPr>
        <p:spPr>
          <a:xfrm>
            <a:off y="2130425" x="685800"/>
            <a:ext cy="1470024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0">
              <a:defRPr/>
            </a:lvl2pPr>
            <a:lvl3pPr algn="l" rtl="0" marR="0" indent="0" marL="0">
              <a:defRPr/>
            </a:lvl3pPr>
            <a:lvl4pPr algn="l" rtl="0" marR="0" indent="0" marL="0">
              <a:defRPr/>
            </a:lvl4pPr>
            <a:lvl5pPr algn="l" rtl="0" marR="0" indent="0" marL="0">
              <a:defRPr/>
            </a:lvl5pPr>
            <a:lvl6pPr algn="l" rtl="0" marR="0" indent="0" marL="0">
              <a:defRPr/>
            </a:lvl6pPr>
            <a:lvl7pPr algn="l" rtl="0" marR="0" indent="0" marL="0">
              <a:defRPr/>
            </a:lvl7pPr>
            <a:lvl8pPr algn="l" rtl="0" marR="0" indent="0" marL="0">
              <a:defRPr/>
            </a:lvl8pPr>
            <a:lvl9pPr algn="l" rtl="0" marR="0" indent="0" marL="0"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" type="subTitle"/>
          </p:nvPr>
        </p:nvSpPr>
        <p:spPr>
          <a:xfrm>
            <a:off y="3886200" x="1371600"/>
            <a:ext cy="1752600" cx="640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640"/>
              </a:spcBef>
              <a:buClr>
                <a:srgbClr val="888888"/>
              </a:buClr>
              <a:buFont typeface="Calibri"/>
              <a:buNone/>
              <a:defRPr strike="noStrike" u="none" b="0" cap="none" baseline="0" sz="3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 marR="0" indent="0" marL="457200">
              <a:spcBef>
                <a:spcPts val="560"/>
              </a:spcBef>
              <a:buClr>
                <a:srgbClr val="888888"/>
              </a:buClr>
              <a:buFont typeface="Calibri"/>
              <a:buNone/>
              <a:defRPr strike="noStrike" u="none" b="0" cap="none" baseline="0" sz="28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 marR="0" indent="0" marL="914400">
              <a:spcBef>
                <a:spcPts val="480"/>
              </a:spcBef>
              <a:buClr>
                <a:srgbClr val="888888"/>
              </a:buClr>
              <a:buFont typeface="Calibri"/>
              <a:buNone/>
              <a:defRPr strike="noStrike" u="none" b="0" cap="none" baseline="0" sz="24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 marR="0" indent="0" marL="137160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trike="noStrike" u="none" b="0" cap="none" baseline="0" sz="20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 marR="0" indent="0" marL="182880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trike="noStrike" u="none" b="0" cap="none" baseline="0" sz="20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ctr" rtl="0" marR="0" indent="0" marL="228600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trike="noStrike" u="none" b="0" cap="none" baseline="0" sz="20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ctr" rtl="0" marR="0" indent="0" marL="274320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trike="noStrike" u="none" b="0" cap="none" baseline="0" sz="20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ctr" rtl="0" marR="0" indent="0" marL="320040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trike="noStrike" u="none" b="0" cap="none" baseline="0" sz="20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ctr" rtl="0" marR="0" indent="0" marL="365760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trike="noStrike" u="none" b="0" cap="none" baseline="0" sz="20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obj" type="obj">
  <p:cSld name="Title and Content"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y="1600200" x="457200"/>
            <a:ext cy="4525963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139700" marL="342900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indent="-107950" marL="742950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indent="-76200" marL="1143000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indent="-101600" marL="1600200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indent="-101600" marL="2057400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secHead" type="secHead">
  <p:cSld name="Section Header"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y="4406900" x="722312"/>
            <a:ext cy="1362075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>
              <a:defRPr b="1" cap="small" sz="400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y="2906713" x="722312"/>
            <a:ext cy="1500187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 indent="0" marL="0">
              <a:buClr>
                <a:srgbClr val="888888"/>
              </a:buClr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rtl="0" indent="0" marL="457200"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rtl="0" indent="0" marL="914400">
              <a:buClr>
                <a:srgbClr val="888888"/>
              </a:buClr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rtl="0" indent="0" marL="137160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rtl="0" indent="0" marL="182880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rtl="0" indent="0" marL="228600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rtl="0" indent="0" marL="274320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rtl="0" indent="0" marL="320040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rtl="0" indent="0" marL="365760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_rels/slideMaster2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2"/><Relationship Target="../slideLayouts/slideLayout8.xml" Type="http://schemas.openxmlformats.org/officeDocument/2006/relationships/slideLayout" Id="rId2"/><Relationship Target="../slideLayouts/slideLayout7.xml" Type="http://schemas.openxmlformats.org/officeDocument/2006/relationships/slideLayout" Id="rId1"/><Relationship Target="../slideLayouts/slideLayout16.xml" Type="http://schemas.openxmlformats.org/officeDocument/2006/relationships/slideLayout" Id="rId10"/><Relationship Target="../slideLayouts/slideLayout10.xml" Type="http://schemas.openxmlformats.org/officeDocument/2006/relationships/slideLayout" Id="rId4"/><Relationship Target="../slideLayouts/slideLayout17.xml" Type="http://schemas.openxmlformats.org/officeDocument/2006/relationships/slideLayout" Id="rId11"/><Relationship Target="../slideLayouts/slideLayout9.xml" Type="http://schemas.openxmlformats.org/officeDocument/2006/relationships/slideLayout" Id="rId3"/><Relationship Target="../slideLayouts/slideLayout15.xml" Type="http://schemas.openxmlformats.org/officeDocument/2006/relationships/slideLayout" Id="rId9"/><Relationship Target="../slideLayouts/slideLayout12.xml" Type="http://schemas.openxmlformats.org/officeDocument/2006/relationships/slideLayout" Id="rId6"/><Relationship Target="../slideLayouts/slideLayout11.xml" Type="http://schemas.openxmlformats.org/officeDocument/2006/relationships/slideLayout" Id="rId5"/><Relationship Target="../slideLayouts/slideLayout14.xml" Type="http://schemas.openxmlformats.org/officeDocument/2006/relationships/slideLayout" Id="rId8"/><Relationship Target="../slideLayouts/slideLayout13.xml" Type="http://schemas.openxmlformats.org/officeDocument/2006/relationships/slideLayout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trike="noStrike" u="none" b="0" cap="none" baseline="0" sz="4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0">
              <a:defRPr/>
            </a:lvl2pPr>
            <a:lvl3pPr algn="l" rtl="0" marR="0" indent="0" marL="0">
              <a:defRPr/>
            </a:lvl3pPr>
            <a:lvl4pPr algn="l" rtl="0" marR="0" indent="0" marL="0">
              <a:defRPr/>
            </a:lvl4pPr>
            <a:lvl5pPr algn="l" rtl="0" marR="0" indent="0" marL="0">
              <a:defRPr/>
            </a:lvl5pPr>
            <a:lvl6pPr algn="l" rtl="0" marR="0" indent="0" marL="0">
              <a:defRPr/>
            </a:lvl6pPr>
            <a:lvl7pPr algn="l" rtl="0" marR="0" indent="0" marL="0">
              <a:defRPr/>
            </a:lvl7pPr>
            <a:lvl8pPr algn="l" rtl="0" marR="0" indent="0" marL="0">
              <a:defRPr/>
            </a:lvl8pPr>
            <a:lvl9pPr algn="l" rtl="0" marR="0" indent="0" marL="0"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y="1600200" x="457200"/>
            <a:ext cy="4525963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39700" marL="342900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32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-107950" marL="742950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 strike="noStrike" u="none" b="0" cap="none" baseline="0" sz="2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-76200" marL="1143000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4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-101600" marL="1600200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-101600" marL="2057400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 strike="noStrike" u="none" b="0" cap="none" baseline="0" sz="20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1200" i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04.pn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07.pn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9.xml" Type="http://schemas.openxmlformats.org/officeDocument/2006/relationships/slideLayout" Id="rId1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09.png" Type="http://schemas.openxmlformats.org/officeDocument/2006/relationships/image" Id="rId3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9.xml" Type="http://schemas.openxmlformats.org/officeDocument/2006/relationships/slideLayout" Id="rId1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08.png" Type="http://schemas.openxmlformats.org/officeDocument/2006/relationships/image" Id="rId4"/><Relationship Target="../media/image03.png" Type="http://schemas.openxmlformats.org/officeDocument/2006/relationships/image" Id="rId3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9.xml" Type="http://schemas.openxmlformats.org/officeDocument/2006/relationships/slideLayout" Id="rId1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8.xml" Type="http://schemas.openxmlformats.org/officeDocument/2006/relationships/slideLayout" Id="rId1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12.xml" Type="http://schemas.openxmlformats.org/officeDocument/2006/relationships/slideLayout" Id="rId1"/><Relationship Target="../media/image05.png" Type="http://schemas.openxmlformats.org/officeDocument/2006/relationships/image" Id="rId4"/><Relationship Target="../media/image06.png" Type="http://schemas.openxmlformats.org/officeDocument/2006/relationships/image" Id="rId3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0.pn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0.xml.rels><?xml version="1.0" encoding="UTF-8" standalone="yes"?><Relationships xmlns="http://schemas.openxmlformats.org/package/2006/relationships"><Relationship Target="../notesSlides/notesSlide20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2.png" Type="http://schemas.openxmlformats.org/officeDocument/2006/relationships/image" Id="rId3"/></Relationships>
</file>

<file path=ppt/slides/_rels/slide21.xml.rels><?xml version="1.0" encoding="UTF-8" standalone="yes"?><Relationships xmlns="http://schemas.openxmlformats.org/package/2006/relationships"><Relationship Target="../notesSlides/notesSlide21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3.png" Type="http://schemas.openxmlformats.org/officeDocument/2006/relationships/image" Id="rId3"/></Relationships>
</file>

<file path=ppt/slides/_rels/slide22.xml.rels><?xml version="1.0" encoding="UTF-8" standalone="yes"?><Relationships xmlns="http://schemas.openxmlformats.org/package/2006/relationships"><Relationship Target="../notesSlides/notesSlide22.xml" Type="http://schemas.openxmlformats.org/officeDocument/2006/relationships/notesSlide" Id="rId2"/><Relationship Target="../slideLayouts/slideLayout8.xml" Type="http://schemas.openxmlformats.org/officeDocument/2006/relationships/slideLayout" Id="rId1"/><Relationship Target="../media/image14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4"/><Relationship Target="../media/image01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0.gif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11.pn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9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Clr>
                <a:schemeClr val="dk1"/>
              </a:buClr>
              <a:buSzPct val="25000"/>
              <a:buFont typeface="Arial"/>
              <a:buNone/>
            </a:pPr>
            <a:r>
              <a:rPr lang="en"/>
              <a:t>La política monetaria de los Estados Unidos</a:t>
            </a:r>
          </a:p>
          <a:p>
            <a:r>
              <a:t/>
            </a:r>
          </a:p>
        </p:txBody>
      </p:sp>
      <p:sp>
        <p:nvSpPr>
          <p:cNvPr id="99" name="Shape 99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1" name="Shape 1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2" name="Shape 16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395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Tasa de desempleo entre Estados Unidos, Union Europea, &amp; Reion Unido</a:t>
            </a:r>
          </a:p>
        </p:txBody>
      </p:sp>
      <p:sp>
        <p:nvSpPr>
          <p:cNvPr id="163" name="Shape 163"/>
          <p:cNvSpPr/>
          <p:nvPr/>
        </p:nvSpPr>
        <p:spPr>
          <a:xfrm>
            <a:off y="1621573" x="1219199"/>
            <a:ext cy="4248150" cx="69056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64" name="Shape 164"/>
          <p:cNvSpPr/>
          <p:nvPr/>
        </p:nvSpPr>
        <p:spPr>
          <a:xfrm>
            <a:off y="4267200" x="6019800"/>
            <a:ext cy="1143000" cx="1952624"/>
          </a:xfrm>
          <a:prstGeom prst="ellipse">
            <a:avLst/>
          </a:prstGeom>
          <a:noFill/>
          <a:ln w="254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65" name="Shape 165"/>
          <p:cNvSpPr txBox="1"/>
          <p:nvPr/>
        </p:nvSpPr>
        <p:spPr>
          <a:xfrm>
            <a:off y="6172200" x="533400"/>
            <a:ext cy="381000" cx="24383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buSzPct val="25000"/>
              <a:buNone/>
            </a:pPr>
            <a:r>
              <a:rPr strike="noStrike" u="none" b="0" cap="none" baseline="0" sz="18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Eurostat</a:t>
            </a:r>
          </a:p>
        </p:txBody>
      </p:sp>
      <p:cxnSp>
        <p:nvCxnSpPr>
          <p:cNvPr id="166" name="Shape 166"/>
          <p:cNvCxnSpPr/>
          <p:nvPr/>
        </p:nvCxnSpPr>
        <p:spPr>
          <a:xfrm>
            <a:off y="3949700" x="4140200"/>
            <a:ext cy="457200" cx="1828800"/>
          </a:xfrm>
          <a:prstGeom prst="straightConnector1">
            <a:avLst/>
          </a:prstGeom>
          <a:noFill/>
          <a:ln w="9525" cap="flat">
            <a:solidFill>
              <a:schemeClr val="accent3"/>
            </a:solidFill>
            <a:prstDash val="solid"/>
            <a:round/>
            <a:headEnd w="med" len="med" type="none"/>
            <a:tailEnd w="lg" len="lg" type="stealth"/>
          </a:ln>
        </p:spPr>
      </p:cxnSp>
      <p:cxnSp>
        <p:nvCxnSpPr>
          <p:cNvPr id="167" name="Shape 167"/>
          <p:cNvCxnSpPr/>
          <p:nvPr/>
        </p:nvCxnSpPr>
        <p:spPr>
          <a:xfrm rot="10800000" flipH="1">
            <a:off y="3429000" x="4152900"/>
            <a:ext cy="285750" cx="1866900"/>
          </a:xfrm>
          <a:prstGeom prst="straightConnector1">
            <a:avLst/>
          </a:prstGeom>
          <a:noFill/>
          <a:ln w="9525" cap="flat">
            <a:solidFill>
              <a:schemeClr val="accent1"/>
            </a:solidFill>
            <a:prstDash val="solid"/>
            <a:round/>
            <a:headEnd w="med" len="med" type="none"/>
            <a:tailEnd w="lg" len="lg" type="stealth"/>
          </a:ln>
        </p:spPr>
      </p:cxn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2" name="Shape 1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3" name="Shape 17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395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Tasa de Desempleo en los países “P.I.I.G.S”</a:t>
            </a:r>
          </a:p>
        </p:txBody>
      </p:sp>
      <p:sp>
        <p:nvSpPr>
          <p:cNvPr id="174" name="Shape 174"/>
          <p:cNvSpPr/>
          <p:nvPr/>
        </p:nvSpPr>
        <p:spPr>
          <a:xfrm>
            <a:off y="1371600" x="322456"/>
            <a:ext cy="4857750" cx="88011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75" name="Shape 175"/>
          <p:cNvSpPr txBox="1"/>
          <p:nvPr/>
        </p:nvSpPr>
        <p:spPr>
          <a:xfrm>
            <a:off y="6350000" x="322456"/>
            <a:ext cy="381000" cx="24383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buSzPct val="25000"/>
              <a:buNone/>
            </a:pPr>
            <a:r>
              <a:rPr strike="noStrike" u="none" b="0" cap="none" baseline="0" sz="18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Eurostat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9" name="Shape 1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0" name="Shape 180"/>
          <p:cNvSpPr txBox="1"/>
          <p:nvPr>
            <p:ph type="title"/>
          </p:nvPr>
        </p:nvSpPr>
        <p:spPr>
          <a:xfrm>
            <a:off y="4406900" x="722312"/>
            <a:ext cy="1362075" cx="7772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1" cap="small" baseline="0" sz="40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Mercado Inmobiliaria</a:t>
            </a:r>
          </a:p>
        </p:txBody>
      </p:sp>
      <p:sp>
        <p:nvSpPr>
          <p:cNvPr id="181" name="Shape 181"/>
          <p:cNvSpPr txBox="1"/>
          <p:nvPr>
            <p:ph idx="1" type="body"/>
          </p:nvPr>
        </p:nvSpPr>
        <p:spPr>
          <a:xfrm>
            <a:off y="2906713" x="722312"/>
            <a:ext cy="1500187" cx="7772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b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5" name="Shape 1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6" name="Shape 186"/>
          <p:cNvSpPr txBox="1"/>
          <p:nvPr>
            <p:ph type="title"/>
          </p:nvPr>
        </p:nvSpPr>
        <p:spPr>
          <a:xfrm>
            <a:off y="38100" x="19050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44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Construcción</a:t>
            </a:r>
          </a:p>
        </p:txBody>
      </p:sp>
      <p:sp>
        <p:nvSpPr>
          <p:cNvPr id="187" name="Shape 187"/>
          <p:cNvSpPr/>
          <p:nvPr/>
        </p:nvSpPr>
        <p:spPr>
          <a:xfrm>
            <a:off y="494383" x="0"/>
            <a:ext cy="6338216" cx="35814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88" name="Shape 188"/>
          <p:cNvSpPr/>
          <p:nvPr/>
        </p:nvSpPr>
        <p:spPr>
          <a:xfrm>
            <a:off y="1905000" x="228600"/>
            <a:ext cy="228600" cx="3733800"/>
          </a:xfrm>
          <a:prstGeom prst="rect">
            <a:avLst/>
          </a:prstGeom>
          <a:noFill/>
          <a:ln w="254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89" name="Shape 189"/>
          <p:cNvSpPr/>
          <p:nvPr/>
        </p:nvSpPr>
        <p:spPr>
          <a:xfrm>
            <a:off y="3886200" x="228600"/>
            <a:ext cy="228600" cx="3733800"/>
          </a:xfrm>
          <a:prstGeom prst="rect">
            <a:avLst/>
          </a:prstGeom>
          <a:noFill/>
          <a:ln w="254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90" name="Shape 190"/>
          <p:cNvSpPr/>
          <p:nvPr/>
        </p:nvSpPr>
        <p:spPr>
          <a:xfrm>
            <a:off y="4343400" x="228600"/>
            <a:ext cy="228600" cx="3733800"/>
          </a:xfrm>
          <a:prstGeom prst="rect">
            <a:avLst/>
          </a:prstGeom>
          <a:noFill/>
          <a:ln w="254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91" name="Shape 191"/>
          <p:cNvSpPr/>
          <p:nvPr/>
        </p:nvSpPr>
        <p:spPr>
          <a:xfrm>
            <a:off y="5562600" x="228600"/>
            <a:ext cy="228600" cx="3733800"/>
          </a:xfrm>
          <a:prstGeom prst="rect">
            <a:avLst/>
          </a:prstGeom>
          <a:noFill/>
          <a:ln w="254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92" name="Shape 192"/>
          <p:cNvSpPr/>
          <p:nvPr/>
        </p:nvSpPr>
        <p:spPr>
          <a:xfrm>
            <a:off y="5791200" x="228600"/>
            <a:ext cy="228600" cx="3733800"/>
          </a:xfrm>
          <a:prstGeom prst="rect">
            <a:avLst/>
          </a:prstGeom>
          <a:noFill/>
          <a:ln w="254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93" name="Shape 193"/>
          <p:cNvSpPr/>
          <p:nvPr/>
        </p:nvSpPr>
        <p:spPr>
          <a:xfrm>
            <a:off y="5334000" x="228600"/>
            <a:ext cy="228600" cx="3733800"/>
          </a:xfrm>
          <a:prstGeom prst="rect">
            <a:avLst/>
          </a:prstGeom>
          <a:noFill/>
          <a:ln w="254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94" name="Shape 194"/>
          <p:cNvSpPr/>
          <p:nvPr/>
        </p:nvSpPr>
        <p:spPr>
          <a:xfrm>
            <a:off y="5105400" x="228600"/>
            <a:ext cy="228600" cx="3733800"/>
          </a:xfrm>
          <a:prstGeom prst="rect">
            <a:avLst/>
          </a:prstGeom>
          <a:noFill/>
          <a:ln w="254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95" name="Shape 195"/>
          <p:cNvSpPr/>
          <p:nvPr/>
        </p:nvSpPr>
        <p:spPr>
          <a:xfrm>
            <a:off y="1841500" x="4724400"/>
            <a:ext cy="254000" cx="1295400"/>
          </a:xfrm>
          <a:prstGeom prst="rect">
            <a:avLst/>
          </a:prstGeom>
          <a:noFill/>
          <a:ln w="25400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96" name="Shape 196"/>
          <p:cNvSpPr txBox="1"/>
          <p:nvPr/>
        </p:nvSpPr>
        <p:spPr>
          <a:xfrm>
            <a:off y="1824334" x="6032500"/>
            <a:ext cy="1200329" cx="2666998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buSzPct val="25000"/>
              <a:buNone/>
            </a:pPr>
            <a:r>
              <a:rPr strike="noStrike" u="none" b="0" cap="none" baseline="0" sz="18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 países que han tenido </a:t>
            </a:r>
            <a:r>
              <a:rPr strike="noStrike" u="none" b="1" cap="none" baseline="0" sz="18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 cambio negativo en precios de casa </a:t>
            </a:r>
            <a:r>
              <a:rPr strike="noStrike" u="none" b="0" cap="none" baseline="0" sz="18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hasta 2008 </a:t>
            </a:r>
          </a:p>
        </p:txBody>
      </p:sp>
      <p:cxnSp>
        <p:nvCxnSpPr>
          <p:cNvPr id="197" name="Shape 197"/>
          <p:cNvCxnSpPr/>
          <p:nvPr/>
        </p:nvCxnSpPr>
        <p:spPr>
          <a:xfrm>
            <a:off y="1219200" x="152400"/>
            <a:ext cy="685799" cx="1066799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w="med" len="med" type="none"/>
            <a:tailEnd w="lg" len="lg" type="stealth"/>
          </a:ln>
        </p:spPr>
      </p:cxn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1" name="Shape 2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2" name="Shape 202"/>
          <p:cNvSpPr txBox="1"/>
          <p:nvPr>
            <p:ph type="title"/>
          </p:nvPr>
        </p:nvSpPr>
        <p:spPr>
          <a:xfrm>
            <a:off y="4406900" x="722312"/>
            <a:ext cy="1362075" cx="7772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1" cap="small" baseline="0" sz="40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Crecimiento</a:t>
            </a:r>
          </a:p>
        </p:txBody>
      </p:sp>
      <p:sp>
        <p:nvSpPr>
          <p:cNvPr id="203" name="Shape 203"/>
          <p:cNvSpPr txBox="1"/>
          <p:nvPr>
            <p:ph idx="1" type="body"/>
          </p:nvPr>
        </p:nvSpPr>
        <p:spPr>
          <a:xfrm>
            <a:off y="2906713" x="722312"/>
            <a:ext cy="1500187" cx="7772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b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7" name="Shape 2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8" name="Shape 208"/>
          <p:cNvSpPr txBox="1"/>
          <p:nvPr>
            <p:ph type="title"/>
          </p:nvPr>
        </p:nvSpPr>
        <p:spPr>
          <a:xfrm>
            <a:off y="76200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44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Crecimiento de PIB</a:t>
            </a:r>
          </a:p>
        </p:txBody>
      </p:sp>
      <p:sp>
        <p:nvSpPr>
          <p:cNvPr id="209" name="Shape 209"/>
          <p:cNvSpPr/>
          <p:nvPr/>
        </p:nvSpPr>
        <p:spPr>
          <a:xfrm>
            <a:off y="965200" x="444499"/>
            <a:ext cy="3133725" cx="78962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10" name="Shape 210"/>
          <p:cNvSpPr/>
          <p:nvPr/>
        </p:nvSpPr>
        <p:spPr>
          <a:xfrm>
            <a:off y="3838575" x="304801"/>
            <a:ext cy="3019425" cx="803592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11" name="Shape 211"/>
          <p:cNvSpPr/>
          <p:nvPr/>
        </p:nvSpPr>
        <p:spPr>
          <a:xfrm>
            <a:off y="4724400" x="5486400"/>
            <a:ext cy="762000" cx="1904999"/>
          </a:xfrm>
          <a:prstGeom prst="ellipse">
            <a:avLst/>
          </a:prstGeom>
          <a:noFill/>
          <a:ln w="25400" cap="flat">
            <a:solidFill>
              <a:srgbClr val="395E8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12" name="Shape 212"/>
          <p:cNvSpPr/>
          <p:nvPr/>
        </p:nvSpPr>
        <p:spPr>
          <a:xfrm>
            <a:off y="2015331" x="4724400"/>
            <a:ext cy="601661" cx="533399"/>
          </a:xfrm>
          <a:prstGeom prst="ellipse">
            <a:avLst/>
          </a:prstGeom>
          <a:noFill/>
          <a:ln w="25400" cap="flat">
            <a:solidFill>
              <a:srgbClr val="395E8A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213" name="Shape 213"/>
          <p:cNvCxnSpPr/>
          <p:nvPr/>
        </p:nvCxnSpPr>
        <p:spPr>
          <a:xfrm>
            <a:off y="1143000" x="7391400"/>
            <a:ext cy="457200" cx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w="med" len="med" type="none"/>
            <a:tailEnd w="lg" len="lg" type="stealth"/>
          </a:ln>
        </p:spPr>
      </p:cxnSp>
      <p:cxnSp>
        <p:nvCxnSpPr>
          <p:cNvPr id="214" name="Shape 214"/>
          <p:cNvCxnSpPr/>
          <p:nvPr/>
        </p:nvCxnSpPr>
        <p:spPr>
          <a:xfrm>
            <a:off y="4098925" x="7391400"/>
            <a:ext cy="457200" cx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w="med" len="med" type="none"/>
            <a:tailEnd w="lg" len="lg" type="stealth"/>
          </a:ln>
        </p:spPr>
      </p:cxn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8" name="Shape 2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9" name="Shape 219"/>
          <p:cNvSpPr txBox="1"/>
          <p:nvPr>
            <p:ph type="title"/>
          </p:nvPr>
        </p:nvSpPr>
        <p:spPr>
          <a:xfrm>
            <a:off y="4406900" x="722312"/>
            <a:ext cy="1362075" cx="7772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1" cap="small" baseline="0" sz="40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Gráficos adicionales</a:t>
            </a:r>
          </a:p>
        </p:txBody>
      </p:sp>
      <p:sp>
        <p:nvSpPr>
          <p:cNvPr id="220" name="Shape 220"/>
          <p:cNvSpPr txBox="1"/>
          <p:nvPr>
            <p:ph idx="1" type="body"/>
          </p:nvPr>
        </p:nvSpPr>
        <p:spPr>
          <a:xfrm>
            <a:off y="2906713" x="722312"/>
            <a:ext cy="1500187" cx="7772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b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4" name="Shape 2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5" name="Shape 22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395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Meta de desempleo</a:t>
            </a:r>
            <a:br>
              <a:rPr strike="noStrike" u="none" b="0" cap="none" baseline="0" sz="395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strike="noStrike" u="none" b="0" cap="none" baseline="0" sz="395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Reserva Federal</a:t>
            </a:r>
          </a:p>
        </p:txBody>
      </p:sp>
      <p:sp>
        <p:nvSpPr>
          <p:cNvPr id="226" name="Shape 226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spcBef>
                <a:spcPts val="64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strike="noStrike" u="none" b="0" cap="none" baseline="0" sz="3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“We’ve said that we would keep the federal funds rate near zero at least until three conditions apply: </a:t>
            </a:r>
            <a:r>
              <a:rPr strike="noStrike" u="none" b="0" cap="none" baseline="0" sz="3200" lang="en" i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one, the unemployment rate falls to 6½ percent;</a:t>
            </a:r>
            <a:r>
              <a:rPr strike="noStrike" u="none" b="0" cap="none" baseline="0" sz="32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two, inflation one to two years out is forecast to be no more than half a percentage point above our 2 percent target; and three, the public’s inflation expectations remain in check.”</a:t>
            </a:r>
          </a:p>
          <a:p>
            <a:pPr algn="l" rtl="0" lvl="1" marR="0" indent="-285750" marL="742950">
              <a:spcBef>
                <a:spcPts val="560"/>
              </a:spcBef>
              <a:buClr>
                <a:schemeClr val="dk1"/>
              </a:buClr>
              <a:buSzPct val="100000"/>
              <a:buFont typeface="Calibri"/>
              <a:buChar char="–"/>
            </a:pPr>
            <a:r>
              <a:rPr strike="noStrike" u="none" b="0" cap="none" baseline="0" sz="28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By John C. Williams, President and CEO, Federal Reserve Bank of San Francisco, September 4, 2013 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0" name="Shape 2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1" name="Shape 231"/>
          <p:cNvSpPr/>
          <p:nvPr/>
        </p:nvSpPr>
        <p:spPr>
          <a:xfrm>
            <a:off y="228600" x="1219200"/>
            <a:ext cy="3276599" cx="712896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32" name="Shape 232"/>
          <p:cNvSpPr/>
          <p:nvPr/>
        </p:nvSpPr>
        <p:spPr>
          <a:xfrm>
            <a:off y="3505200" x="1135116"/>
            <a:ext cy="3352799" cx="7094482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6" name="Shape 2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7" name="Shape 23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44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Housing Starts - US</a:t>
            </a:r>
          </a:p>
        </p:txBody>
      </p:sp>
      <p:sp>
        <p:nvSpPr>
          <p:cNvPr id="238" name="Shape 238"/>
          <p:cNvSpPr/>
          <p:nvPr/>
        </p:nvSpPr>
        <p:spPr>
          <a:xfrm>
            <a:off y="1219200" x="609600"/>
            <a:ext cy="3733800" cx="787219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39" name="Shape 239"/>
          <p:cNvSpPr txBox="1"/>
          <p:nvPr/>
        </p:nvSpPr>
        <p:spPr>
          <a:xfrm>
            <a:off y="5257800" x="914400"/>
            <a:ext cy="646331" cx="3655615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buSzPct val="25000"/>
              <a:buNone/>
            </a:pPr>
            <a:r>
              <a:rPr strike="noStrike" u="none" b="0" cap="none" baseline="0" sz="18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1,100,000 comienzos en enero 2008</a:t>
            </a:r>
          </a:p>
          <a:p>
            <a:pPr algn="l" rtl="0" lvl="0" marR="0" indent="0" marL="0">
              <a:buSzPct val="25000"/>
              <a:buNone/>
            </a:pPr>
            <a:r>
              <a:rPr strike="noStrike" u="none" b="0" cap="none" baseline="0" sz="18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900,000 comienzos en mayo de 2013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y="78225" x="1238700"/>
            <a:ext cy="1143000" cx="66665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La Crisis Financiera de 2008</a:t>
            </a:r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La crisis se inició en los EEUU después de la explosión de la burbuja inmobiliaria y afectó todo el mundo.</a:t>
            </a:r>
          </a:p>
          <a:p>
            <a:r>
              <a:t/>
            </a:r>
          </a:p>
          <a:p>
            <a:pPr rtl="0" lvl="0" indent="-419100" marL="91440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Provocó una gran caída en el empleo</a:t>
            </a:r>
          </a:p>
          <a:p>
            <a:pPr rtl="0" lvl="0" indent="-419100" marL="91440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Creó una desconfianza entre los bancos y los prestatarios </a:t>
            </a:r>
          </a:p>
          <a:p>
            <a:pPr lvl="0" indent="-419100" marL="91440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Causó una trampa de liquidez 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3" name="Shape 2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4" name="Shape 244"/>
          <p:cNvSpPr txBox="1"/>
          <p:nvPr>
            <p:ph type="title"/>
          </p:nvPr>
        </p:nvSpPr>
        <p:spPr>
          <a:xfrm>
            <a:off y="12700" x="4699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44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Housing Starts - Europe</a:t>
            </a:r>
          </a:p>
        </p:txBody>
      </p:sp>
      <p:sp>
        <p:nvSpPr>
          <p:cNvPr id="245" name="Shape 245"/>
          <p:cNvSpPr/>
          <p:nvPr/>
        </p:nvSpPr>
        <p:spPr>
          <a:xfrm>
            <a:off y="838200" x="203200"/>
            <a:ext cy="5376150" cx="8763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cxnSp>
        <p:nvCxnSpPr>
          <p:cNvPr id="246" name="Shape 246"/>
          <p:cNvCxnSpPr/>
          <p:nvPr/>
        </p:nvCxnSpPr>
        <p:spPr>
          <a:xfrm>
            <a:off y="2895600" x="3962400"/>
            <a:ext cy="1904999" cx="4648199"/>
          </a:xfrm>
          <a:prstGeom prst="straightConnector1">
            <a:avLst/>
          </a:prstGeom>
          <a:noFill/>
          <a:ln w="57150" cap="flat">
            <a:solidFill>
              <a:srgbClr val="FF0000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0" name="Shape 2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1" name="Shape 25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44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Housing Price Index</a:t>
            </a:r>
          </a:p>
        </p:txBody>
      </p:sp>
      <p:sp>
        <p:nvSpPr>
          <p:cNvPr id="252" name="Shape 252"/>
          <p:cNvSpPr/>
          <p:nvPr/>
        </p:nvSpPr>
        <p:spPr>
          <a:xfrm>
            <a:off y="1289050" x="304800"/>
            <a:ext cy="5531965" cx="66294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6" name="Shape 2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7" name="Shape 25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0" cap="none" baseline="0" sz="44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P.I.B</a:t>
            </a:r>
          </a:p>
        </p:txBody>
      </p:sp>
      <p:sp>
        <p:nvSpPr>
          <p:cNvPr id="258" name="Shape 258"/>
          <p:cNvSpPr txBox="1"/>
          <p:nvPr>
            <p:ph idx="1" type="body"/>
          </p:nvPr>
        </p:nvSpPr>
        <p:spPr>
          <a:xfrm>
            <a:off y="1600200" x="5791200"/>
            <a:ext cy="4525963" cx="2895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342900" marL="342900">
              <a:spcBef>
                <a:spcPts val="640"/>
              </a:spcBef>
              <a:buClr>
                <a:schemeClr val="dk1"/>
              </a:buClr>
              <a:buSzPct val="128000"/>
              <a:buFont typeface="Calibri"/>
              <a:buChar char="•"/>
            </a:pPr>
            <a:r>
              <a:rPr strike="noStrike" u="none" b="0" cap="none" baseline="0" sz="25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RU</a:t>
            </a:r>
          </a:p>
          <a:p>
            <a:pPr algn="l" rtl="0" lvl="1" marR="0" indent="-285750" marL="742950">
              <a:spcBef>
                <a:spcPts val="560"/>
              </a:spcBef>
              <a:buClr>
                <a:schemeClr val="dk1"/>
              </a:buClr>
              <a:buSzPct val="127272"/>
              <a:buFont typeface="Calibri"/>
              <a:buChar char="–"/>
            </a:pPr>
            <a:r>
              <a:rPr strike="noStrike" u="none" b="0" cap="none" baseline="0" sz="215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recortes menos fuertes que EEUU en el gasto</a:t>
            </a:r>
          </a:p>
          <a:p>
            <a:pPr algn="l" rtl="0" lvl="1" marR="0" indent="-285750" marL="742950">
              <a:spcBef>
                <a:spcPts val="560"/>
              </a:spcBef>
              <a:buClr>
                <a:schemeClr val="dk1"/>
              </a:buClr>
              <a:buSzPct val="127272"/>
              <a:buFont typeface="Calibri"/>
              <a:buChar char="–"/>
            </a:pPr>
            <a:r>
              <a:rPr strike="noStrike" u="none" b="0" cap="none" baseline="0" sz="215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PIB está disminuyendo</a:t>
            </a:r>
          </a:p>
          <a:p>
            <a:r>
              <a:t/>
            </a:r>
          </a:p>
          <a:p>
            <a:pPr algn="l" rtl="0" lvl="0" marR="0" indent="-342900" marL="342900">
              <a:spcBef>
                <a:spcPts val="640"/>
              </a:spcBef>
              <a:buClr>
                <a:schemeClr val="dk1"/>
              </a:buClr>
              <a:buSzPct val="128000"/>
              <a:buFont typeface="Calibri"/>
              <a:buChar char="•"/>
            </a:pPr>
            <a:r>
              <a:rPr strike="noStrike" u="none" b="0" cap="none" baseline="0" sz="25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EEUU</a:t>
            </a:r>
          </a:p>
          <a:p>
            <a:pPr algn="l" rtl="0" lvl="1" marR="0" indent="-285750" marL="742950">
              <a:spcBef>
                <a:spcPts val="560"/>
              </a:spcBef>
              <a:buClr>
                <a:schemeClr val="dk1"/>
              </a:buClr>
              <a:buSzPct val="127272"/>
              <a:buFont typeface="Calibri"/>
              <a:buChar char="–"/>
            </a:pPr>
            <a:r>
              <a:rPr strike="noStrike" u="none" b="0" cap="none" baseline="0" sz="215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recortes más fuertes en el gasto</a:t>
            </a:r>
          </a:p>
          <a:p>
            <a:pPr algn="l" rtl="0" lvl="1" marR="0" indent="-285750" marL="742950">
              <a:spcBef>
                <a:spcPts val="560"/>
              </a:spcBef>
              <a:buClr>
                <a:schemeClr val="dk1"/>
              </a:buClr>
              <a:buSzPct val="127272"/>
              <a:buFont typeface="Calibri"/>
              <a:buChar char="–"/>
            </a:pPr>
            <a:r>
              <a:rPr strike="noStrike" u="none" b="0" cap="none" baseline="0" sz="215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PIB es mas alta y mas estable</a:t>
            </a:r>
          </a:p>
        </p:txBody>
      </p:sp>
      <p:sp>
        <p:nvSpPr>
          <p:cNvPr id="259" name="Shape 259"/>
          <p:cNvSpPr/>
          <p:nvPr/>
        </p:nvSpPr>
        <p:spPr>
          <a:xfrm>
            <a:off y="1143000" x="381000"/>
            <a:ext cy="5441778" cx="47624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La Respuesta de la Reserva Federal </a:t>
            </a:r>
          </a:p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La Fed respondió rápidamente con ambas políticas fiscales y monetarias:</a:t>
            </a:r>
          </a:p>
          <a:p>
            <a:r>
              <a:t/>
            </a:r>
          </a:p>
          <a:p>
            <a:pPr rtl="0" lvl="0" indent="-419100" marL="457200">
              <a:lnSpc>
                <a:spcPct val="115000"/>
              </a:lnSpc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bajó la tasa de fondos federales </a:t>
            </a:r>
          </a:p>
          <a:p>
            <a:pPr rtl="0" lvl="0" indent="-419100" marL="457200">
              <a:lnSpc>
                <a:spcPct val="115000"/>
              </a:lnSpc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la aplicación de la estímulo fiscal</a:t>
            </a:r>
          </a:p>
          <a:p>
            <a:pPr lvl="0" indent="-419100" marL="457200">
              <a:lnSpc>
                <a:spcPct val="115000"/>
              </a:lnSpc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una gran inyección de dinero en la economía “flexibilización cuantitativa”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5" name="Shape 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6" name="Shape 11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0" sz="3300" lang="en"/>
              <a:t>Política monetaria para </a:t>
            </a:r>
            <a:r>
              <a:rPr sz="3300" lang="en"/>
              <a:t>liquidez financiera</a:t>
            </a:r>
          </a:p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115000"/>
              </a:lnSpc>
              <a:spcBef>
                <a:spcPts val="700"/>
              </a:spcBef>
              <a:buNone/>
            </a:pPr>
            <a:r>
              <a:rPr sz="2800" lang="en"/>
              <a:t>Meta: Contrarrestar disminución del gasto público</a:t>
            </a:r>
          </a:p>
          <a:p>
            <a:r>
              <a:t/>
            </a:r>
          </a:p>
          <a:p>
            <a:pPr rtl="0" lvl="0">
              <a:lnSpc>
                <a:spcPct val="115000"/>
              </a:lnSpc>
              <a:spcBef>
                <a:spcPts val="700"/>
              </a:spcBef>
              <a:buNone/>
            </a:pPr>
            <a:r>
              <a:rPr sz="2800" lang="en">
                <a:solidFill>
                  <a:srgbClr val="000000"/>
                </a:solidFill>
              </a:rPr>
              <a:t>¿</a:t>
            </a:r>
            <a:r>
              <a:rPr sz="2800" lang="en"/>
              <a:t>Cómo?</a:t>
            </a:r>
          </a:p>
          <a:p>
            <a:pPr rtl="0" lvl="0" indent="-406400" marL="45720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n"/>
              <a:t>Medidas inmediatas y agresivas</a:t>
            </a:r>
          </a:p>
          <a:p>
            <a:pPr rtl="0" lvl="0" indent="-406400" marL="45720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n"/>
              <a:t> Reducción de tasa de fondos federales</a:t>
            </a:r>
          </a:p>
          <a:p>
            <a:pPr rtl="0" lvl="0" indent="-406400" marL="45720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n"/>
              <a:t>QE: crédito para bancos para pagar su deuda (aumentación de oferta de dinero)</a:t>
            </a:r>
          </a:p>
          <a:p>
            <a:pPr rtl="0" lvl="0" indent="-406400" marL="45720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800" lang="en"/>
              <a:t>Eliminación de activos tóxicos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y="166844" x="387750"/>
            <a:ext cy="644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0" sz="3000" lang="en"/>
              <a:t>Tasa de fondos federales</a:t>
            </a:r>
          </a:p>
        </p:txBody>
      </p:sp>
      <p:sp>
        <p:nvSpPr>
          <p:cNvPr id="123" name="Shape 123"/>
          <p:cNvSpPr/>
          <p:nvPr/>
        </p:nvSpPr>
        <p:spPr>
          <a:xfrm>
            <a:off y="1054624" x="263649"/>
            <a:ext cy="2727425" cx="493594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24" name="Shape 124"/>
          <p:cNvSpPr/>
          <p:nvPr/>
        </p:nvSpPr>
        <p:spPr>
          <a:xfrm>
            <a:off y="4025125" x="3239849"/>
            <a:ext cy="2704424" cx="576069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cxnSp>
        <p:nvCxnSpPr>
          <p:cNvPr id="125" name="Shape 125"/>
          <p:cNvCxnSpPr/>
          <p:nvPr/>
        </p:nvCxnSpPr>
        <p:spPr>
          <a:xfrm rot="10800000" flipH="1">
            <a:off y="5681000" x="5642750"/>
            <a:ext cy="225599" cx="9549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26" name="Shape 126"/>
          <p:cNvSpPr txBox="1"/>
          <p:nvPr/>
        </p:nvSpPr>
        <p:spPr>
          <a:xfrm>
            <a:off y="1184125" x="5399700"/>
            <a:ext cy="2452499" cx="3217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en"/>
              <a:t>Los EEUU: </a:t>
            </a:r>
          </a:p>
          <a:p>
            <a:pPr>
              <a:buNone/>
            </a:pPr>
            <a:r>
              <a:rPr sz="2400" lang="en"/>
              <a:t>casi 0% desde 2008</a:t>
            </a:r>
          </a:p>
        </p:txBody>
      </p:sp>
      <p:sp>
        <p:nvSpPr>
          <p:cNvPr id="127" name="Shape 127"/>
          <p:cNvSpPr txBox="1"/>
          <p:nvPr/>
        </p:nvSpPr>
        <p:spPr>
          <a:xfrm>
            <a:off y="4691250" x="387750"/>
            <a:ext cy="1545300" cx="2840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r" rtl="0" lvl="0">
              <a:buNone/>
            </a:pPr>
            <a:r>
              <a:rPr sz="2000" lang="en"/>
              <a:t>Zona Euro: </a:t>
            </a:r>
          </a:p>
          <a:p>
            <a:pPr algn="r">
              <a:buNone/>
            </a:pPr>
            <a:r>
              <a:rPr sz="2000" lang="en"/>
              <a:t>Muchos cambios, inconsistente, e incluye aumentaci</a:t>
            </a:r>
            <a:r>
              <a:rPr sz="2000" lang="en">
                <a:solidFill>
                  <a:schemeClr val="dk1"/>
                </a:solidFill>
              </a:rPr>
              <a:t>ó</a:t>
            </a:r>
            <a:r>
              <a:rPr sz="2000" lang="en"/>
              <a:t>n</a:t>
            </a:r>
            <a:r>
              <a:rPr lang="en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1" name="Shape 1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0" lang="en"/>
              <a:t>QE: flexibilización cuantitiva </a:t>
            </a:r>
          </a:p>
        </p:txBody>
      </p:sp>
      <p:sp>
        <p:nvSpPr>
          <p:cNvPr id="133" name="Shape 133"/>
          <p:cNvSpPr/>
          <p:nvPr/>
        </p:nvSpPr>
        <p:spPr>
          <a:xfrm>
            <a:off y="2017500" x="555675"/>
            <a:ext cy="4283100" cx="4401300"/>
          </a:xfrm>
          <a:prstGeom prst="ellipse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34" name="Shape 134"/>
          <p:cNvSpPr/>
          <p:nvPr/>
        </p:nvSpPr>
        <p:spPr>
          <a:xfrm>
            <a:off y="2295300" x="6285125"/>
            <a:ext cy="954900" cx="937500"/>
          </a:xfrm>
          <a:prstGeom prst="ellipse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135" name="Shape 135"/>
          <p:cNvSpPr txBox="1"/>
          <p:nvPr/>
        </p:nvSpPr>
        <p:spPr>
          <a:xfrm>
            <a:off y="3632150" x="1158975"/>
            <a:ext cy="2309099" cx="31947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sz="7200" lang="en"/>
              <a:t>EEUU</a:t>
            </a:r>
          </a:p>
        </p:txBody>
      </p:sp>
      <p:cxnSp>
        <p:nvCxnSpPr>
          <p:cNvPr id="136" name="Shape 136"/>
          <p:cNvCxnSpPr/>
          <p:nvPr/>
        </p:nvCxnSpPr>
        <p:spPr>
          <a:xfrm rot="10800000">
            <a:off y="3163375" x="7118674"/>
            <a:ext cy="694499" cx="4860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37" name="Shape 137"/>
          <p:cNvSpPr txBox="1"/>
          <p:nvPr/>
        </p:nvSpPr>
        <p:spPr>
          <a:xfrm>
            <a:off y="3811800" x="7118675"/>
            <a:ext cy="694499" cx="14756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000" lang="en"/>
              <a:t>Europa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y="4983000" x="4956975"/>
            <a:ext cy="1875000" cx="39381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en"/>
              <a:t>La Reserva Federal: </a:t>
            </a:r>
          </a:p>
          <a:p>
            <a:pPr>
              <a:buNone/>
            </a:pPr>
            <a:r>
              <a:rPr sz="2200" lang="en"/>
              <a:t>Accion más agresiva y más temprano que en Europa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2" name="Shape 1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3" name="Shape 143"/>
          <p:cNvSpPr txBox="1"/>
          <p:nvPr>
            <p:ph type="ctrTitle"/>
          </p:nvPr>
        </p:nvSpPr>
        <p:spPr>
          <a:xfrm>
            <a:off y="266175" x="1400175"/>
            <a:ext cy="1117799" cx="62007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600" lang="en"/>
              <a:t>QE en los EEUU</a:t>
            </a:r>
          </a:p>
        </p:txBody>
      </p:sp>
      <p:sp>
        <p:nvSpPr>
          <p:cNvPr id="144" name="Shape 144"/>
          <p:cNvSpPr txBox="1"/>
          <p:nvPr/>
        </p:nvSpPr>
        <p:spPr>
          <a:xfrm>
            <a:off y="1495800" x="5056475"/>
            <a:ext cy="1434900" cx="4199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/>
              <a:t>Para mejorar la economía</a:t>
            </a:r>
          </a:p>
          <a:p>
            <a:pPr lvl="0" indent="-381000" marL="457200"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/>
              <a:t>Crecimiento del balance del “Fed”</a:t>
            </a:r>
          </a:p>
        </p:txBody>
      </p:sp>
      <p:sp>
        <p:nvSpPr>
          <p:cNvPr id="145" name="Shape 145"/>
          <p:cNvSpPr/>
          <p:nvPr/>
        </p:nvSpPr>
        <p:spPr>
          <a:xfrm>
            <a:off y="1698225" x="109400"/>
            <a:ext cy="5773525" cx="628524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" name="Shape 1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0" name="Shape 150"/>
          <p:cNvSpPr/>
          <p:nvPr/>
        </p:nvSpPr>
        <p:spPr>
          <a:xfrm>
            <a:off y="1061961" x="0"/>
            <a:ext cy="5603776" cx="91439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51" name="Shape 151"/>
          <p:cNvSpPr txBox="1"/>
          <p:nvPr/>
        </p:nvSpPr>
        <p:spPr>
          <a:xfrm>
            <a:off y="173950" x="2646300"/>
            <a:ext cy="888000" cx="3851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sz="3600" lang="en"/>
              <a:t>Balance del BCE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5" name="Shape 1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6" name="Shape 156"/>
          <p:cNvSpPr txBox="1"/>
          <p:nvPr>
            <p:ph type="title"/>
          </p:nvPr>
        </p:nvSpPr>
        <p:spPr>
          <a:xfrm>
            <a:off y="4406900" x="722312"/>
            <a:ext cy="1362075" cx="7772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strike="noStrike" u="none" b="1" cap="small" baseline="0" sz="4000" lang="en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Desempleo</a:t>
            </a:r>
          </a:p>
        </p:txBody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y="2906713" x="722312"/>
            <a:ext cy="1500187" cx="7772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b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