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layout2.xml" ContentType="application/vnd.openxmlformats-officedocument.drawingml.diagramLayout+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xls" ContentType="application/vnd.ms-exce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notesSlides/notesSlide37.xml" ContentType="application/vnd.openxmlformats-officedocument.presentationml.notesSlide+xml"/>
  <Default Extension="jpeg" ContentType="image/jpeg"/>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charts/chart2.xml" ContentType="application/vnd.openxmlformats-officedocument.drawingml.chart+xml"/>
  <Override PartName="/ppt/diagrams/data1.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01"/>
  </p:notesMasterIdLst>
  <p:sldIdLst>
    <p:sldId id="256" r:id="rId2"/>
    <p:sldId id="273" r:id="rId3"/>
    <p:sldId id="266" r:id="rId4"/>
    <p:sldId id="261" r:id="rId5"/>
    <p:sldId id="274" r:id="rId6"/>
    <p:sldId id="286" r:id="rId7"/>
    <p:sldId id="262" r:id="rId8"/>
    <p:sldId id="321" r:id="rId9"/>
    <p:sldId id="264" r:id="rId10"/>
    <p:sldId id="267" r:id="rId11"/>
    <p:sldId id="272" r:id="rId12"/>
    <p:sldId id="312" r:id="rId13"/>
    <p:sldId id="275" r:id="rId14"/>
    <p:sldId id="277" r:id="rId15"/>
    <p:sldId id="282" r:id="rId16"/>
    <p:sldId id="284" r:id="rId17"/>
    <p:sldId id="285" r:id="rId18"/>
    <p:sldId id="278" r:id="rId19"/>
    <p:sldId id="287" r:id="rId20"/>
    <p:sldId id="288" r:id="rId21"/>
    <p:sldId id="289" r:id="rId22"/>
    <p:sldId id="290" r:id="rId23"/>
    <p:sldId id="291" r:id="rId24"/>
    <p:sldId id="268" r:id="rId25"/>
    <p:sldId id="292" r:id="rId26"/>
    <p:sldId id="276" r:id="rId27"/>
    <p:sldId id="279" r:id="rId28"/>
    <p:sldId id="281" r:id="rId29"/>
    <p:sldId id="283" r:id="rId30"/>
    <p:sldId id="293" r:id="rId31"/>
    <p:sldId id="260" r:id="rId32"/>
    <p:sldId id="294" r:id="rId33"/>
    <p:sldId id="295" r:id="rId34"/>
    <p:sldId id="265" r:id="rId35"/>
    <p:sldId id="269" r:id="rId36"/>
    <p:sldId id="258" r:id="rId37"/>
    <p:sldId id="270" r:id="rId38"/>
    <p:sldId id="257" r:id="rId39"/>
    <p:sldId id="280" r:id="rId40"/>
    <p:sldId id="296" r:id="rId41"/>
    <p:sldId id="303" r:id="rId42"/>
    <p:sldId id="309" r:id="rId43"/>
    <p:sldId id="298" r:id="rId44"/>
    <p:sldId id="304" r:id="rId45"/>
    <p:sldId id="311" r:id="rId46"/>
    <p:sldId id="299" r:id="rId47"/>
    <p:sldId id="300" r:id="rId48"/>
    <p:sldId id="305" r:id="rId49"/>
    <p:sldId id="306" r:id="rId50"/>
    <p:sldId id="310" r:id="rId51"/>
    <p:sldId id="313" r:id="rId52"/>
    <p:sldId id="318" r:id="rId53"/>
    <p:sldId id="319" r:id="rId54"/>
    <p:sldId id="320" r:id="rId55"/>
    <p:sldId id="315" r:id="rId56"/>
    <p:sldId id="317" r:id="rId57"/>
    <p:sldId id="322" r:id="rId58"/>
    <p:sldId id="323" r:id="rId59"/>
    <p:sldId id="324" r:id="rId60"/>
    <p:sldId id="326" r:id="rId61"/>
    <p:sldId id="327" r:id="rId62"/>
    <p:sldId id="328" r:id="rId63"/>
    <p:sldId id="329" r:id="rId64"/>
    <p:sldId id="331" r:id="rId65"/>
    <p:sldId id="332" r:id="rId66"/>
    <p:sldId id="333" r:id="rId67"/>
    <p:sldId id="334" r:id="rId68"/>
    <p:sldId id="335" r:id="rId69"/>
    <p:sldId id="336" r:id="rId70"/>
    <p:sldId id="337" r:id="rId71"/>
    <p:sldId id="338" r:id="rId72"/>
    <p:sldId id="339" r:id="rId73"/>
    <p:sldId id="340" r:id="rId74"/>
    <p:sldId id="341" r:id="rId75"/>
    <p:sldId id="342" r:id="rId76"/>
    <p:sldId id="343" r:id="rId77"/>
    <p:sldId id="344" r:id="rId78"/>
    <p:sldId id="345" r:id="rId79"/>
    <p:sldId id="346" r:id="rId80"/>
    <p:sldId id="347" r:id="rId81"/>
    <p:sldId id="349" r:id="rId82"/>
    <p:sldId id="350" r:id="rId83"/>
    <p:sldId id="351" r:id="rId84"/>
    <p:sldId id="352" r:id="rId85"/>
    <p:sldId id="353" r:id="rId86"/>
    <p:sldId id="354" r:id="rId87"/>
    <p:sldId id="325" r:id="rId88"/>
    <p:sldId id="363" r:id="rId89"/>
    <p:sldId id="355" r:id="rId90"/>
    <p:sldId id="356" r:id="rId91"/>
    <p:sldId id="357" r:id="rId92"/>
    <p:sldId id="358" r:id="rId93"/>
    <p:sldId id="359" r:id="rId94"/>
    <p:sldId id="360" r:id="rId95"/>
    <p:sldId id="361" r:id="rId96"/>
    <p:sldId id="362" r:id="rId97"/>
    <p:sldId id="297" r:id="rId98"/>
    <p:sldId id="330" r:id="rId99"/>
    <p:sldId id="316" r:id="rId100"/>
  </p:sldIdLst>
  <p:sldSz cx="9144000" cy="6858000" type="screen4x3"/>
  <p:notesSz cx="7099300" cy="10234613"/>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483B"/>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61" autoAdjust="0"/>
    <p:restoredTop sz="94231" autoAdjust="0"/>
  </p:normalViewPr>
  <p:slideViewPr>
    <p:cSldViewPr>
      <p:cViewPr>
        <p:scale>
          <a:sx n="70" d="100"/>
          <a:sy n="70" d="100"/>
        </p:scale>
        <p:origin x="-2814" y="-10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F:\TFG\probabilidad%20de%20un%20trabajador%20temporal%20de%20convertirse%20en%20indefinido.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TFG\probabilidad%20de%20un%20trabajador%20temporal%20de%20convertirse%20en%20indefinid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plotArea>
      <c:layout/>
      <c:lineChart>
        <c:grouping val="standard"/>
        <c:ser>
          <c:idx val="0"/>
          <c:order val="0"/>
          <c:tx>
            <c:v>Temporales</c:v>
          </c:tx>
          <c:cat>
            <c:numRef>
              <c:f>Hoja1!$A$5:$A$10</c:f>
              <c:numCache>
                <c:formatCode>General</c:formatCode>
                <c:ptCount val="6"/>
                <c:pt idx="0">
                  <c:v>1996</c:v>
                </c:pt>
                <c:pt idx="1">
                  <c:v>1997</c:v>
                </c:pt>
                <c:pt idx="2">
                  <c:v>1998</c:v>
                </c:pt>
                <c:pt idx="3">
                  <c:v>1999</c:v>
                </c:pt>
                <c:pt idx="4">
                  <c:v>2000</c:v>
                </c:pt>
                <c:pt idx="5">
                  <c:v>2001</c:v>
                </c:pt>
              </c:numCache>
            </c:numRef>
          </c:cat>
          <c:val>
            <c:numRef>
              <c:f>Hoja1!$J$5:$J$10</c:f>
              <c:numCache>
                <c:formatCode>0.00%</c:formatCode>
                <c:ptCount val="6"/>
                <c:pt idx="0">
                  <c:v>8.1000000000000048E-3</c:v>
                </c:pt>
                <c:pt idx="1">
                  <c:v>8.7389179115876944E-2</c:v>
                </c:pt>
                <c:pt idx="2">
                  <c:v>9.2359332214468723E-2</c:v>
                </c:pt>
                <c:pt idx="3">
                  <c:v>0.11638557975947363</c:v>
                </c:pt>
                <c:pt idx="4">
                  <c:v>5.8152884793602894E-2</c:v>
                </c:pt>
                <c:pt idx="5">
                  <c:v>0.12022080333748823</c:v>
                </c:pt>
              </c:numCache>
            </c:numRef>
          </c:val>
        </c:ser>
        <c:ser>
          <c:idx val="1"/>
          <c:order val="1"/>
          <c:tx>
            <c:v>Parados</c:v>
          </c:tx>
          <c:val>
            <c:numRef>
              <c:f>Hoja1!$K$5:$K$10</c:f>
              <c:numCache>
                <c:formatCode>0.00%</c:formatCode>
                <c:ptCount val="6"/>
                <c:pt idx="0" formatCode="0%">
                  <c:v>0</c:v>
                </c:pt>
                <c:pt idx="1">
                  <c:v>3.4640283577075298E-2</c:v>
                </c:pt>
                <c:pt idx="2">
                  <c:v>9.390529939449957E-2</c:v>
                </c:pt>
                <c:pt idx="3">
                  <c:v>0.11951995718962476</c:v>
                </c:pt>
                <c:pt idx="4">
                  <c:v>0.15491959702081956</c:v>
                </c:pt>
                <c:pt idx="5">
                  <c:v>0.10157950607887516</c:v>
                </c:pt>
              </c:numCache>
            </c:numRef>
          </c:val>
        </c:ser>
        <c:marker val="1"/>
        <c:axId val="57528320"/>
        <c:axId val="57655296"/>
      </c:lineChart>
      <c:catAx>
        <c:axId val="57528320"/>
        <c:scaling>
          <c:orientation val="minMax"/>
        </c:scaling>
        <c:axPos val="b"/>
        <c:numFmt formatCode="General" sourceLinked="1"/>
        <c:tickLblPos val="nextTo"/>
        <c:crossAx val="57655296"/>
        <c:crosses val="autoZero"/>
        <c:auto val="1"/>
        <c:lblAlgn val="ctr"/>
        <c:lblOffset val="100"/>
      </c:catAx>
      <c:valAx>
        <c:axId val="57655296"/>
        <c:scaling>
          <c:orientation val="minMax"/>
        </c:scaling>
        <c:axPos val="l"/>
        <c:majorGridlines/>
        <c:numFmt formatCode="0.00%" sourceLinked="1"/>
        <c:tickLblPos val="nextTo"/>
        <c:crossAx val="57528320"/>
        <c:crosses val="autoZero"/>
        <c:crossBetween val="between"/>
      </c:valAx>
    </c:plotArea>
    <c:legend>
      <c:legendPos val="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chart>
    <c:plotArea>
      <c:layout/>
      <c:lineChart>
        <c:grouping val="standard"/>
        <c:ser>
          <c:idx val="0"/>
          <c:order val="0"/>
          <c:tx>
            <c:v>Temporales</c:v>
          </c:tx>
          <c:cat>
            <c:numRef>
              <c:f>Hoja2!$B$4:$B$8</c:f>
              <c:numCache>
                <c:formatCode>General</c:formatCode>
                <c:ptCount val="5"/>
                <c:pt idx="0">
                  <c:v>2005</c:v>
                </c:pt>
                <c:pt idx="1">
                  <c:v>2006</c:v>
                </c:pt>
                <c:pt idx="2">
                  <c:v>2007</c:v>
                </c:pt>
                <c:pt idx="3">
                  <c:v>2008</c:v>
                </c:pt>
                <c:pt idx="4">
                  <c:v>2009</c:v>
                </c:pt>
              </c:numCache>
            </c:numRef>
          </c:cat>
          <c:val>
            <c:numRef>
              <c:f>Hoja2!$J$4:$J$8</c:f>
              <c:numCache>
                <c:formatCode>0.00%</c:formatCode>
                <c:ptCount val="5"/>
                <c:pt idx="0">
                  <c:v>0.14650000000000016</c:v>
                </c:pt>
                <c:pt idx="1">
                  <c:v>0.22238484010137571</c:v>
                </c:pt>
                <c:pt idx="2">
                  <c:v>0.16354161002048329</c:v>
                </c:pt>
                <c:pt idx="3">
                  <c:v>0.14692193182460586</c:v>
                </c:pt>
                <c:pt idx="4">
                  <c:v>0.10663395143940178</c:v>
                </c:pt>
              </c:numCache>
            </c:numRef>
          </c:val>
        </c:ser>
        <c:ser>
          <c:idx val="1"/>
          <c:order val="1"/>
          <c:tx>
            <c:v>Parados</c:v>
          </c:tx>
          <c:cat>
            <c:numRef>
              <c:f>Hoja2!$B$4:$B$8</c:f>
              <c:numCache>
                <c:formatCode>General</c:formatCode>
                <c:ptCount val="5"/>
                <c:pt idx="0">
                  <c:v>2005</c:v>
                </c:pt>
                <c:pt idx="1">
                  <c:v>2006</c:v>
                </c:pt>
                <c:pt idx="2">
                  <c:v>2007</c:v>
                </c:pt>
                <c:pt idx="3">
                  <c:v>2008</c:v>
                </c:pt>
                <c:pt idx="4">
                  <c:v>2009</c:v>
                </c:pt>
              </c:numCache>
            </c:numRef>
          </c:cat>
          <c:val>
            <c:numRef>
              <c:f>Hoja2!$K$4:$K$8</c:f>
              <c:numCache>
                <c:formatCode>0.00%</c:formatCode>
                <c:ptCount val="5"/>
                <c:pt idx="0">
                  <c:v>0.13339999999999999</c:v>
                </c:pt>
                <c:pt idx="1">
                  <c:v>0.18957385620915032</c:v>
                </c:pt>
                <c:pt idx="2">
                  <c:v>0.17886070437101953</c:v>
                </c:pt>
                <c:pt idx="3">
                  <c:v>0.13458258356507991</c:v>
                </c:pt>
                <c:pt idx="4">
                  <c:v>7.3026711958619775E-2</c:v>
                </c:pt>
              </c:numCache>
            </c:numRef>
          </c:val>
        </c:ser>
        <c:marker val="1"/>
        <c:axId val="59515648"/>
        <c:axId val="59517184"/>
      </c:lineChart>
      <c:catAx>
        <c:axId val="59515648"/>
        <c:scaling>
          <c:orientation val="minMax"/>
        </c:scaling>
        <c:axPos val="b"/>
        <c:numFmt formatCode="General" sourceLinked="1"/>
        <c:tickLblPos val="nextTo"/>
        <c:crossAx val="59517184"/>
        <c:crosses val="autoZero"/>
        <c:auto val="1"/>
        <c:lblAlgn val="ctr"/>
        <c:lblOffset val="100"/>
      </c:catAx>
      <c:valAx>
        <c:axId val="59517184"/>
        <c:scaling>
          <c:orientation val="minMax"/>
        </c:scaling>
        <c:axPos val="l"/>
        <c:majorGridlines/>
        <c:numFmt formatCode="0.00%" sourceLinked="1"/>
        <c:tickLblPos val="nextTo"/>
        <c:crossAx val="59515648"/>
        <c:crosses val="autoZero"/>
        <c:crossBetween val="between"/>
      </c:valAx>
    </c:plotArea>
    <c:legend>
      <c:legendPos val="r"/>
    </c:legend>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ACAE7B-C0F2-4F8B-99DC-78E76BF0DA6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6F9E30AA-2A63-4862-A66C-0C66FD1F6B1A}">
      <dgm:prSet/>
      <dgm:spPr/>
      <dgm:t>
        <a:bodyPr/>
        <a:lstStyle/>
        <a:p>
          <a:pPr rtl="0"/>
          <a:r>
            <a:rPr lang="es-ES" b="1" dirty="0" smtClean="0">
              <a:solidFill>
                <a:schemeClr val="accent6">
                  <a:lumMod val="75000"/>
                </a:schemeClr>
              </a:solidFill>
            </a:rPr>
            <a:t>La posibilidad de obtener mejores condiciones de financiación podría incrementar la propensión marginal a importar de las empresas españolas y así crear empleo cuando la demanda interna está deprimida.</a:t>
          </a:r>
          <a:endParaRPr lang="es-ES" b="1" dirty="0">
            <a:solidFill>
              <a:schemeClr val="accent6">
                <a:lumMod val="75000"/>
              </a:schemeClr>
            </a:solidFill>
          </a:endParaRPr>
        </a:p>
      </dgm:t>
    </dgm:pt>
    <dgm:pt modelId="{E7973A5E-07E6-4755-A230-7C58630C6A33}" type="parTrans" cxnId="{218FF7E8-44E8-4E10-A3D8-272D8EF3DAAD}">
      <dgm:prSet/>
      <dgm:spPr/>
      <dgm:t>
        <a:bodyPr/>
        <a:lstStyle/>
        <a:p>
          <a:endParaRPr lang="es-ES"/>
        </a:p>
      </dgm:t>
    </dgm:pt>
    <dgm:pt modelId="{C729FFEE-83EE-4AF3-BD16-49DFFAC07F6A}" type="sibTrans" cxnId="{218FF7E8-44E8-4E10-A3D8-272D8EF3DAAD}">
      <dgm:prSet/>
      <dgm:spPr/>
      <dgm:t>
        <a:bodyPr/>
        <a:lstStyle/>
        <a:p>
          <a:endParaRPr lang="es-ES"/>
        </a:p>
      </dgm:t>
    </dgm:pt>
    <dgm:pt modelId="{88AC4003-94AF-4D45-B65C-A7BF5728865F}" type="pres">
      <dgm:prSet presAssocID="{61ACAE7B-C0F2-4F8B-99DC-78E76BF0DA6E}" presName="linear" presStyleCnt="0">
        <dgm:presLayoutVars>
          <dgm:animLvl val="lvl"/>
          <dgm:resizeHandles val="exact"/>
        </dgm:presLayoutVars>
      </dgm:prSet>
      <dgm:spPr/>
    </dgm:pt>
    <dgm:pt modelId="{17C77C36-4004-4A1B-B104-A8861C1629E7}" type="pres">
      <dgm:prSet presAssocID="{6F9E30AA-2A63-4862-A66C-0C66FD1F6B1A}" presName="parentText" presStyleLbl="node1" presStyleIdx="0" presStyleCnt="1">
        <dgm:presLayoutVars>
          <dgm:chMax val="0"/>
          <dgm:bulletEnabled val="1"/>
        </dgm:presLayoutVars>
      </dgm:prSet>
      <dgm:spPr/>
    </dgm:pt>
  </dgm:ptLst>
  <dgm:cxnLst>
    <dgm:cxn modelId="{1B30AC40-FC7D-4779-ABB6-35D37A561E5A}" type="presOf" srcId="{6F9E30AA-2A63-4862-A66C-0C66FD1F6B1A}" destId="{17C77C36-4004-4A1B-B104-A8861C1629E7}" srcOrd="0" destOrd="0" presId="urn:microsoft.com/office/officeart/2005/8/layout/vList2"/>
    <dgm:cxn modelId="{1DA5916A-B82B-4533-80EB-01FA780F08DC}" type="presOf" srcId="{61ACAE7B-C0F2-4F8B-99DC-78E76BF0DA6E}" destId="{88AC4003-94AF-4D45-B65C-A7BF5728865F}" srcOrd="0" destOrd="0" presId="urn:microsoft.com/office/officeart/2005/8/layout/vList2"/>
    <dgm:cxn modelId="{218FF7E8-44E8-4E10-A3D8-272D8EF3DAAD}" srcId="{61ACAE7B-C0F2-4F8B-99DC-78E76BF0DA6E}" destId="{6F9E30AA-2A63-4862-A66C-0C66FD1F6B1A}" srcOrd="0" destOrd="0" parTransId="{E7973A5E-07E6-4755-A230-7C58630C6A33}" sibTransId="{C729FFEE-83EE-4AF3-BD16-49DFFAC07F6A}"/>
    <dgm:cxn modelId="{490A8503-6B3E-4BF9-BF8B-091199E185F0}" type="presParOf" srcId="{88AC4003-94AF-4D45-B65C-A7BF5728865F}" destId="{17C77C36-4004-4A1B-B104-A8861C1629E7}"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5711AF-2EE1-4697-9CFF-6BA09CC1ED6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71CB085B-ABC4-40B2-8444-7B5EB461A904}">
      <dgm:prSet custT="1"/>
      <dgm:spPr/>
      <dgm:t>
        <a:bodyPr/>
        <a:lstStyle/>
        <a:p>
          <a:pPr rtl="0"/>
          <a:endParaRPr lang="es-ES" sz="1400" b="1" dirty="0">
            <a:solidFill>
              <a:srgbClr val="FFFF00"/>
            </a:solidFill>
          </a:endParaRPr>
        </a:p>
      </dgm:t>
    </dgm:pt>
    <dgm:pt modelId="{B8759F4F-5CAE-440A-9ACA-2F150F25935D}" type="parTrans" cxnId="{8C9727A9-B9A0-46C1-B345-5288E8C4B059}">
      <dgm:prSet/>
      <dgm:spPr/>
      <dgm:t>
        <a:bodyPr/>
        <a:lstStyle/>
        <a:p>
          <a:endParaRPr lang="es-ES"/>
        </a:p>
      </dgm:t>
    </dgm:pt>
    <dgm:pt modelId="{C96BC1F8-0ACB-48E9-AA32-55D3AF96D107}" type="sibTrans" cxnId="{8C9727A9-B9A0-46C1-B345-5288E8C4B059}">
      <dgm:prSet/>
      <dgm:spPr/>
      <dgm:t>
        <a:bodyPr/>
        <a:lstStyle/>
        <a:p>
          <a:endParaRPr lang="es-ES"/>
        </a:p>
      </dgm:t>
    </dgm:pt>
    <dgm:pt modelId="{8B098CA5-3D10-487C-9779-8780BDF9087F}">
      <dgm:prSet custT="1"/>
      <dgm:spPr>
        <a:solidFill>
          <a:schemeClr val="bg1"/>
        </a:solidFill>
      </dgm:spPr>
      <dgm:t>
        <a:bodyPr/>
        <a:lstStyle/>
        <a:p>
          <a:pPr rtl="0"/>
          <a:r>
            <a:rPr lang="es-ES" sz="1400" b="1" dirty="0" smtClean="0">
              <a:solidFill>
                <a:srgbClr val="FF0000"/>
              </a:solidFill>
            </a:rPr>
            <a:t>G-7: Tipo de cambio efectivo real (REER) deflactado por el Coste laboral unitario (CLU) respecto a </a:t>
          </a:r>
          <a:r>
            <a:rPr lang="es-ES" sz="1600" b="1" dirty="0" smtClean="0">
              <a:solidFill>
                <a:srgbClr val="FF0000"/>
              </a:solidFill>
            </a:rPr>
            <a:t>EuroÁrea-15</a:t>
          </a:r>
          <a:r>
            <a:rPr lang="es-ES" sz="400" b="1" dirty="0" smtClean="0">
              <a:solidFill>
                <a:srgbClr val="FF0000"/>
              </a:solidFill>
            </a:rPr>
            <a:t> </a:t>
          </a:r>
          <a:r>
            <a:rPr lang="es-ES" sz="1400" b="1" dirty="0" smtClean="0">
              <a:solidFill>
                <a:srgbClr val="FF0000"/>
              </a:solidFill>
            </a:rPr>
            <a:t>(rojo) ; </a:t>
          </a:r>
          <a:r>
            <a:rPr lang="es-ES" sz="1400" b="1" dirty="0" smtClean="0">
              <a:solidFill>
                <a:srgbClr val="0000FF"/>
              </a:solidFill>
            </a:rPr>
            <a:t>Inflación relativa ESP/Euro Área (barra azul)</a:t>
          </a:r>
          <a:r>
            <a:rPr lang="es-ES" sz="1400" b="1" dirty="0" smtClean="0">
              <a:solidFill>
                <a:srgbClr val="FFFF00"/>
              </a:solidFill>
            </a:rPr>
            <a:t> </a:t>
          </a:r>
          <a:r>
            <a:rPr lang="es-ES" sz="1400" b="1" dirty="0" smtClean="0">
              <a:solidFill>
                <a:srgbClr val="FFC000"/>
              </a:solidFill>
            </a:rPr>
            <a:t>y </a:t>
          </a:r>
          <a:r>
            <a:rPr lang="es-ES" sz="1400" b="1" dirty="0" smtClean="0">
              <a:solidFill>
                <a:srgbClr val="00B0F0"/>
              </a:solidFill>
            </a:rPr>
            <a:t>REER deflactado por el IPC Armonizado HIPC (rombo azul).</a:t>
          </a:r>
          <a:r>
            <a:rPr lang="es-ES" sz="1400" b="1" dirty="0" smtClean="0">
              <a:solidFill>
                <a:srgbClr val="00B0F0"/>
              </a:solidFill>
            </a:rPr>
            <a:t> </a:t>
          </a:r>
          <a:endParaRPr lang="es-ES" sz="1050" b="1" dirty="0">
            <a:solidFill>
              <a:srgbClr val="00B0F0"/>
            </a:solidFill>
          </a:endParaRPr>
        </a:p>
      </dgm:t>
    </dgm:pt>
    <dgm:pt modelId="{CD1FD4F2-477D-4B8F-81A1-E1BE86A6FA83}" type="parTrans" cxnId="{96AA7F28-8C52-43F5-81F3-C97927449312}">
      <dgm:prSet/>
      <dgm:spPr/>
      <dgm:t>
        <a:bodyPr/>
        <a:lstStyle/>
        <a:p>
          <a:endParaRPr lang="es-ES"/>
        </a:p>
      </dgm:t>
    </dgm:pt>
    <dgm:pt modelId="{11CE4F5D-49CE-4A61-9427-FE9A684D9C26}" type="sibTrans" cxnId="{96AA7F28-8C52-43F5-81F3-C97927449312}">
      <dgm:prSet/>
      <dgm:spPr/>
      <dgm:t>
        <a:bodyPr/>
        <a:lstStyle/>
        <a:p>
          <a:endParaRPr lang="es-ES"/>
        </a:p>
      </dgm:t>
    </dgm:pt>
    <dgm:pt modelId="{BEF637F7-9E13-4D38-B99E-FB2EA4EE0220}">
      <dgm:prSet custT="1"/>
      <dgm:spPr/>
      <dgm:t>
        <a:bodyPr/>
        <a:lstStyle/>
        <a:p>
          <a:r>
            <a:rPr lang="es-ES" sz="1600" b="1" dirty="0" smtClean="0">
              <a:solidFill>
                <a:srgbClr val="0000FF"/>
              </a:solidFill>
            </a:rPr>
            <a:t>G-6 </a:t>
          </a:r>
          <a:r>
            <a:rPr lang="es-ES" sz="1600" b="1" dirty="0" smtClean="0">
              <a:solidFill>
                <a:srgbClr val="FFC000"/>
              </a:solidFill>
            </a:rPr>
            <a:t>DFL PIB</a:t>
          </a:r>
          <a:r>
            <a:rPr lang="es-ES" sz="1600" b="1" dirty="0" smtClean="0">
              <a:solidFill>
                <a:srgbClr val="0000FF"/>
              </a:solidFill>
            </a:rPr>
            <a:t>; </a:t>
          </a:r>
          <a:r>
            <a:rPr lang="es-ES" sz="1600" b="1" dirty="0" smtClean="0">
              <a:solidFill>
                <a:schemeClr val="bg1">
                  <a:lumMod val="50000"/>
                </a:schemeClr>
              </a:solidFill>
            </a:rPr>
            <a:t>Salario real</a:t>
          </a:r>
          <a:r>
            <a:rPr lang="es-ES" sz="1600" b="1" dirty="0" smtClean="0">
              <a:solidFill>
                <a:srgbClr val="0000FF"/>
              </a:solidFill>
            </a:rPr>
            <a:t>; Contribución a la productividad (-); </a:t>
          </a:r>
          <a:r>
            <a:rPr lang="es-ES" sz="1600" b="1" dirty="0" smtClean="0">
              <a:solidFill>
                <a:srgbClr val="002060"/>
              </a:solidFill>
            </a:rPr>
            <a:t>coste laboral unitario en la EA (barras); </a:t>
          </a:r>
          <a:r>
            <a:rPr lang="es-ES" sz="1600" b="0" dirty="0" smtClean="0">
              <a:solidFill>
                <a:srgbClr val="F7483B"/>
              </a:solidFill>
              <a:effectLst>
                <a:outerShdw blurRad="38100" dist="38100" dir="2700000" algn="tl">
                  <a:srgbClr val="000000">
                    <a:alpha val="43137"/>
                  </a:srgbClr>
                </a:outerShdw>
              </a:effectLst>
            </a:rPr>
            <a:t>Coste laboral unitario en ´la Euro Área (CLU línea discontinúa)</a:t>
          </a:r>
          <a:endParaRPr lang="es-ES" sz="1600" b="0" dirty="0">
            <a:solidFill>
              <a:srgbClr val="002060"/>
            </a:solidFill>
            <a:effectLst>
              <a:outerShdw blurRad="38100" dist="38100" dir="2700000" algn="tl">
                <a:srgbClr val="000000">
                  <a:alpha val="43137"/>
                </a:srgbClr>
              </a:outerShdw>
            </a:effectLst>
          </a:endParaRPr>
        </a:p>
      </dgm:t>
    </dgm:pt>
    <dgm:pt modelId="{11871CFF-8686-4B96-83D7-81F6C360F133}" type="parTrans" cxnId="{C0A9BA4E-86A2-4F35-BE10-9944CD6B5BE4}">
      <dgm:prSet/>
      <dgm:spPr/>
      <dgm:t>
        <a:bodyPr/>
        <a:lstStyle/>
        <a:p>
          <a:endParaRPr lang="es-ES"/>
        </a:p>
      </dgm:t>
    </dgm:pt>
    <dgm:pt modelId="{BF3C8A09-52E5-4F8F-B61B-592C63C6AB1D}" type="sibTrans" cxnId="{C0A9BA4E-86A2-4F35-BE10-9944CD6B5BE4}">
      <dgm:prSet/>
      <dgm:spPr/>
      <dgm:t>
        <a:bodyPr/>
        <a:lstStyle/>
        <a:p>
          <a:endParaRPr lang="es-ES"/>
        </a:p>
      </dgm:t>
    </dgm:pt>
    <dgm:pt modelId="{18E4D81F-5101-4756-8722-6D9360AC4C15}" type="pres">
      <dgm:prSet presAssocID="{7F5711AF-2EE1-4697-9CFF-6BA09CC1ED62}" presName="linear" presStyleCnt="0">
        <dgm:presLayoutVars>
          <dgm:animLvl val="lvl"/>
          <dgm:resizeHandles val="exact"/>
        </dgm:presLayoutVars>
      </dgm:prSet>
      <dgm:spPr/>
    </dgm:pt>
    <dgm:pt modelId="{13F82924-ACC5-4FCF-99CA-7CFA39D698D7}" type="pres">
      <dgm:prSet presAssocID="{71CB085B-ABC4-40B2-8444-7B5EB461A904}" presName="parentText" presStyleLbl="node1" presStyleIdx="0" presStyleCnt="3">
        <dgm:presLayoutVars>
          <dgm:chMax val="0"/>
          <dgm:bulletEnabled val="1"/>
        </dgm:presLayoutVars>
      </dgm:prSet>
      <dgm:spPr/>
      <dgm:t>
        <a:bodyPr/>
        <a:lstStyle/>
        <a:p>
          <a:endParaRPr lang="es-ES"/>
        </a:p>
      </dgm:t>
    </dgm:pt>
    <dgm:pt modelId="{BDD9F4AD-5054-41BE-B99C-81272B348A0D}" type="pres">
      <dgm:prSet presAssocID="{C96BC1F8-0ACB-48E9-AA32-55D3AF96D107}" presName="spacer" presStyleCnt="0"/>
      <dgm:spPr/>
    </dgm:pt>
    <dgm:pt modelId="{7DE93DFD-B77A-4183-B23A-6E218A9DAC7D}" type="pres">
      <dgm:prSet presAssocID="{BEF637F7-9E13-4D38-B99E-FB2EA4EE0220}" presName="parentText" presStyleLbl="node1" presStyleIdx="1" presStyleCnt="3" custScaleY="314188" custLinFactY="-450672" custLinFactNeighborY="-500000">
        <dgm:presLayoutVars>
          <dgm:chMax val="0"/>
          <dgm:bulletEnabled val="1"/>
        </dgm:presLayoutVars>
      </dgm:prSet>
      <dgm:spPr/>
      <dgm:t>
        <a:bodyPr/>
        <a:lstStyle/>
        <a:p>
          <a:endParaRPr lang="es-ES"/>
        </a:p>
      </dgm:t>
    </dgm:pt>
    <dgm:pt modelId="{D99C8E1B-4E71-4BC1-9DA3-615BEBCD253C}" type="pres">
      <dgm:prSet presAssocID="{BF3C8A09-52E5-4F8F-B61B-592C63C6AB1D}" presName="spacer" presStyleCnt="0"/>
      <dgm:spPr/>
    </dgm:pt>
    <dgm:pt modelId="{5E5494AE-F222-4887-A335-67F8FC40BE4F}" type="pres">
      <dgm:prSet presAssocID="{8B098CA5-3D10-487C-9779-8780BDF9087F}" presName="parentText" presStyleLbl="node1" presStyleIdx="2" presStyleCnt="3">
        <dgm:presLayoutVars>
          <dgm:chMax val="0"/>
          <dgm:bulletEnabled val="1"/>
        </dgm:presLayoutVars>
      </dgm:prSet>
      <dgm:spPr/>
      <dgm:t>
        <a:bodyPr/>
        <a:lstStyle/>
        <a:p>
          <a:endParaRPr lang="es-ES"/>
        </a:p>
      </dgm:t>
    </dgm:pt>
  </dgm:ptLst>
  <dgm:cxnLst>
    <dgm:cxn modelId="{C0A9BA4E-86A2-4F35-BE10-9944CD6B5BE4}" srcId="{7F5711AF-2EE1-4697-9CFF-6BA09CC1ED62}" destId="{BEF637F7-9E13-4D38-B99E-FB2EA4EE0220}" srcOrd="1" destOrd="0" parTransId="{11871CFF-8686-4B96-83D7-81F6C360F133}" sibTransId="{BF3C8A09-52E5-4F8F-B61B-592C63C6AB1D}"/>
    <dgm:cxn modelId="{F208147C-01A7-4CF8-8A4D-78EEB87E29CA}" type="presOf" srcId="{BEF637F7-9E13-4D38-B99E-FB2EA4EE0220}" destId="{7DE93DFD-B77A-4183-B23A-6E218A9DAC7D}" srcOrd="0" destOrd="0" presId="urn:microsoft.com/office/officeart/2005/8/layout/vList2"/>
    <dgm:cxn modelId="{01CD4E62-6CE3-482B-8811-EFBE074AC4AC}" type="presOf" srcId="{8B098CA5-3D10-487C-9779-8780BDF9087F}" destId="{5E5494AE-F222-4887-A335-67F8FC40BE4F}" srcOrd="0" destOrd="0" presId="urn:microsoft.com/office/officeart/2005/8/layout/vList2"/>
    <dgm:cxn modelId="{C2F4C9C1-6ED9-45D2-9EE9-31698EA22971}" type="presOf" srcId="{7F5711AF-2EE1-4697-9CFF-6BA09CC1ED62}" destId="{18E4D81F-5101-4756-8722-6D9360AC4C15}" srcOrd="0" destOrd="0" presId="urn:microsoft.com/office/officeart/2005/8/layout/vList2"/>
    <dgm:cxn modelId="{010A94C3-1167-4D7A-ABB8-B599A408510F}" type="presOf" srcId="{71CB085B-ABC4-40B2-8444-7B5EB461A904}" destId="{13F82924-ACC5-4FCF-99CA-7CFA39D698D7}" srcOrd="0" destOrd="0" presId="urn:microsoft.com/office/officeart/2005/8/layout/vList2"/>
    <dgm:cxn modelId="{8C9727A9-B9A0-46C1-B345-5288E8C4B059}" srcId="{7F5711AF-2EE1-4697-9CFF-6BA09CC1ED62}" destId="{71CB085B-ABC4-40B2-8444-7B5EB461A904}" srcOrd="0" destOrd="0" parTransId="{B8759F4F-5CAE-440A-9ACA-2F150F25935D}" sibTransId="{C96BC1F8-0ACB-48E9-AA32-55D3AF96D107}"/>
    <dgm:cxn modelId="{96AA7F28-8C52-43F5-81F3-C97927449312}" srcId="{7F5711AF-2EE1-4697-9CFF-6BA09CC1ED62}" destId="{8B098CA5-3D10-487C-9779-8780BDF9087F}" srcOrd="2" destOrd="0" parTransId="{CD1FD4F2-477D-4B8F-81A1-E1BE86A6FA83}" sibTransId="{11CE4F5D-49CE-4A61-9427-FE9A684D9C26}"/>
    <dgm:cxn modelId="{0479484B-8E6C-49A1-8B08-27B97559D93D}" type="presParOf" srcId="{18E4D81F-5101-4756-8722-6D9360AC4C15}" destId="{13F82924-ACC5-4FCF-99CA-7CFA39D698D7}" srcOrd="0" destOrd="0" presId="urn:microsoft.com/office/officeart/2005/8/layout/vList2"/>
    <dgm:cxn modelId="{D230A42D-F538-4A6B-9DB8-E1BA3512BEFB}" type="presParOf" srcId="{18E4D81F-5101-4756-8722-6D9360AC4C15}" destId="{BDD9F4AD-5054-41BE-B99C-81272B348A0D}" srcOrd="1" destOrd="0" presId="urn:microsoft.com/office/officeart/2005/8/layout/vList2"/>
    <dgm:cxn modelId="{0624FE75-8ED6-4956-84E1-EC640A28A920}" type="presParOf" srcId="{18E4D81F-5101-4756-8722-6D9360AC4C15}" destId="{7DE93DFD-B77A-4183-B23A-6E218A9DAC7D}" srcOrd="2" destOrd="0" presId="urn:microsoft.com/office/officeart/2005/8/layout/vList2"/>
    <dgm:cxn modelId="{3FCF3E27-57D4-4B3C-9D3E-751F85D24406}" type="presParOf" srcId="{18E4D81F-5101-4756-8722-6D9360AC4C15}" destId="{D99C8E1B-4E71-4BC1-9DA3-615BEBCD253C}" srcOrd="3" destOrd="0" presId="urn:microsoft.com/office/officeart/2005/8/layout/vList2"/>
    <dgm:cxn modelId="{7D609ED8-C57F-434D-890D-DB83BF6F9405}" type="presParOf" srcId="{18E4D81F-5101-4756-8722-6D9360AC4C15}" destId="{5E5494AE-F222-4887-A335-67F8FC40BE4F}"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7C77C36-4004-4A1B-B104-A8861C1629E7}">
      <dsp:nvSpPr>
        <dsp:cNvPr id="0" name=""/>
        <dsp:cNvSpPr/>
      </dsp:nvSpPr>
      <dsp:spPr>
        <a:xfrm>
          <a:off x="0" y="14139"/>
          <a:ext cx="8424936" cy="8950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b="1" kern="1200" dirty="0" smtClean="0">
              <a:solidFill>
                <a:schemeClr val="accent6">
                  <a:lumMod val="75000"/>
                </a:schemeClr>
              </a:solidFill>
            </a:rPr>
            <a:t>La posibilidad de obtener mejores condiciones de financiación podría incrementar la propensión marginal a importar de las empresas españolas y así crear empleo cuando la demanda interna está deprimida.</a:t>
          </a:r>
          <a:endParaRPr lang="es-ES" sz="1700" b="1" kern="1200" dirty="0">
            <a:solidFill>
              <a:schemeClr val="accent6">
                <a:lumMod val="75000"/>
              </a:schemeClr>
            </a:solidFill>
          </a:endParaRPr>
        </a:p>
      </dsp:txBody>
      <dsp:txXfrm>
        <a:off x="0" y="14139"/>
        <a:ext cx="8424936" cy="89505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3F82924-ACC5-4FCF-99CA-7CFA39D698D7}">
      <dsp:nvSpPr>
        <dsp:cNvPr id="0" name=""/>
        <dsp:cNvSpPr/>
      </dsp:nvSpPr>
      <dsp:spPr>
        <a:xfrm>
          <a:off x="0" y="273982"/>
          <a:ext cx="8568952" cy="987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endParaRPr lang="es-ES" sz="1400" b="1" kern="1200" dirty="0">
            <a:solidFill>
              <a:srgbClr val="FFFF00"/>
            </a:solidFill>
          </a:endParaRPr>
        </a:p>
      </dsp:txBody>
      <dsp:txXfrm>
        <a:off x="0" y="273982"/>
        <a:ext cx="8568952" cy="98734"/>
      </dsp:txXfrm>
    </dsp:sp>
    <dsp:sp modelId="{7DE93DFD-B77A-4183-B23A-6E218A9DAC7D}">
      <dsp:nvSpPr>
        <dsp:cNvPr id="0" name=""/>
        <dsp:cNvSpPr/>
      </dsp:nvSpPr>
      <dsp:spPr>
        <a:xfrm>
          <a:off x="0" y="0"/>
          <a:ext cx="8568952" cy="3102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solidFill>
                <a:srgbClr val="0000FF"/>
              </a:solidFill>
            </a:rPr>
            <a:t>G-6 </a:t>
          </a:r>
          <a:r>
            <a:rPr lang="es-ES" sz="1600" b="1" kern="1200" dirty="0" smtClean="0">
              <a:solidFill>
                <a:srgbClr val="FFC000"/>
              </a:solidFill>
            </a:rPr>
            <a:t>DFL PIB</a:t>
          </a:r>
          <a:r>
            <a:rPr lang="es-ES" sz="1600" b="1" kern="1200" dirty="0" smtClean="0">
              <a:solidFill>
                <a:srgbClr val="0000FF"/>
              </a:solidFill>
            </a:rPr>
            <a:t>; </a:t>
          </a:r>
          <a:r>
            <a:rPr lang="es-ES" sz="1600" b="1" kern="1200" dirty="0" smtClean="0">
              <a:solidFill>
                <a:schemeClr val="bg1">
                  <a:lumMod val="50000"/>
                </a:schemeClr>
              </a:solidFill>
            </a:rPr>
            <a:t>Salario real</a:t>
          </a:r>
          <a:r>
            <a:rPr lang="es-ES" sz="1600" b="1" kern="1200" dirty="0" smtClean="0">
              <a:solidFill>
                <a:srgbClr val="0000FF"/>
              </a:solidFill>
            </a:rPr>
            <a:t>; Contribución a la productividad (-); </a:t>
          </a:r>
          <a:r>
            <a:rPr lang="es-ES" sz="1600" b="1" kern="1200" dirty="0" smtClean="0">
              <a:solidFill>
                <a:srgbClr val="002060"/>
              </a:solidFill>
            </a:rPr>
            <a:t>coste laboral unitario en la EA (barras); </a:t>
          </a:r>
          <a:r>
            <a:rPr lang="es-ES" sz="1600" b="0" kern="1200" dirty="0" smtClean="0">
              <a:solidFill>
                <a:srgbClr val="F7483B"/>
              </a:solidFill>
              <a:effectLst>
                <a:outerShdw blurRad="38100" dist="38100" dir="2700000" algn="tl">
                  <a:srgbClr val="000000">
                    <a:alpha val="43137"/>
                  </a:srgbClr>
                </a:outerShdw>
              </a:effectLst>
            </a:rPr>
            <a:t>Coste laboral unitario en ´la Euro Área (CLU línea discontinúa)</a:t>
          </a:r>
          <a:endParaRPr lang="es-ES" sz="1600" b="0" kern="1200" dirty="0">
            <a:solidFill>
              <a:srgbClr val="002060"/>
            </a:solidFill>
            <a:effectLst>
              <a:outerShdw blurRad="38100" dist="38100" dir="2700000" algn="tl">
                <a:srgbClr val="000000">
                  <a:alpha val="43137"/>
                </a:srgbClr>
              </a:outerShdw>
            </a:effectLst>
          </a:endParaRPr>
        </a:p>
      </dsp:txBody>
      <dsp:txXfrm>
        <a:off x="0" y="0"/>
        <a:ext cx="8568952" cy="310210"/>
      </dsp:txXfrm>
    </dsp:sp>
    <dsp:sp modelId="{5E5494AE-F222-4887-A335-67F8FC40BE4F}">
      <dsp:nvSpPr>
        <dsp:cNvPr id="0" name=""/>
        <dsp:cNvSpPr/>
      </dsp:nvSpPr>
      <dsp:spPr>
        <a:xfrm>
          <a:off x="0" y="694629"/>
          <a:ext cx="8568952" cy="98734"/>
        </a:xfrm>
        <a:prstGeom prst="roundRect">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b="1" kern="1200" dirty="0" smtClean="0">
              <a:solidFill>
                <a:srgbClr val="FF0000"/>
              </a:solidFill>
            </a:rPr>
            <a:t>G-7: Tipo de cambio efectivo real (REER) deflactado por el Coste laboral unitario (CLU) respecto a </a:t>
          </a:r>
          <a:r>
            <a:rPr lang="es-ES" sz="1600" b="1" kern="1200" dirty="0" smtClean="0">
              <a:solidFill>
                <a:srgbClr val="FF0000"/>
              </a:solidFill>
            </a:rPr>
            <a:t>EuroÁrea-15</a:t>
          </a:r>
          <a:r>
            <a:rPr lang="es-ES" sz="400" b="1" kern="1200" dirty="0" smtClean="0">
              <a:solidFill>
                <a:srgbClr val="FF0000"/>
              </a:solidFill>
            </a:rPr>
            <a:t> </a:t>
          </a:r>
          <a:r>
            <a:rPr lang="es-ES" sz="1400" b="1" kern="1200" dirty="0" smtClean="0">
              <a:solidFill>
                <a:srgbClr val="FF0000"/>
              </a:solidFill>
            </a:rPr>
            <a:t>(rojo) ; </a:t>
          </a:r>
          <a:r>
            <a:rPr lang="es-ES" sz="1400" b="1" kern="1200" dirty="0" smtClean="0">
              <a:solidFill>
                <a:srgbClr val="0000FF"/>
              </a:solidFill>
            </a:rPr>
            <a:t>Inflación relativa ESP/Euro Área (barra azul)</a:t>
          </a:r>
          <a:r>
            <a:rPr lang="es-ES" sz="1400" b="1" kern="1200" dirty="0" smtClean="0">
              <a:solidFill>
                <a:srgbClr val="FFFF00"/>
              </a:solidFill>
            </a:rPr>
            <a:t> </a:t>
          </a:r>
          <a:r>
            <a:rPr lang="es-ES" sz="1400" b="1" kern="1200" dirty="0" smtClean="0">
              <a:solidFill>
                <a:srgbClr val="FFC000"/>
              </a:solidFill>
            </a:rPr>
            <a:t>y </a:t>
          </a:r>
          <a:r>
            <a:rPr lang="es-ES" sz="1400" b="1" kern="1200" dirty="0" smtClean="0">
              <a:solidFill>
                <a:srgbClr val="00B0F0"/>
              </a:solidFill>
            </a:rPr>
            <a:t>REER deflactado por el IPC Armonizado HIPC (rombo azul).</a:t>
          </a:r>
          <a:r>
            <a:rPr lang="es-ES" sz="1400" b="1" kern="1200" dirty="0" smtClean="0">
              <a:solidFill>
                <a:srgbClr val="00B0F0"/>
              </a:solidFill>
            </a:rPr>
            <a:t> </a:t>
          </a:r>
          <a:endParaRPr lang="es-ES" sz="1050" b="1" kern="1200" dirty="0">
            <a:solidFill>
              <a:srgbClr val="00B0F0"/>
            </a:solidFill>
          </a:endParaRPr>
        </a:p>
      </dsp:txBody>
      <dsp:txXfrm>
        <a:off x="0" y="694629"/>
        <a:ext cx="8568952" cy="9873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defTabSz="990600">
              <a:defRPr sz="1300" smtClean="0"/>
            </a:lvl1pPr>
          </a:lstStyle>
          <a:p>
            <a:pPr>
              <a:defRPr/>
            </a:pPr>
            <a:endParaRPr lang="en-US"/>
          </a:p>
        </p:txBody>
      </p:sp>
      <p:sp>
        <p:nvSpPr>
          <p:cNvPr id="92163" name="Rectangle 3"/>
          <p:cNvSpPr>
            <a:spLocks noGrp="1" noChangeArrowheads="1"/>
          </p:cNvSpPr>
          <p:nvPr>
            <p:ph type="dt" idx="1"/>
          </p:nvPr>
        </p:nvSpPr>
        <p:spPr bwMode="auto">
          <a:xfrm>
            <a:off x="4022725"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a:defRPr sz="1300" smtClean="0"/>
            </a:lvl1pPr>
          </a:lstStyle>
          <a:p>
            <a:pPr>
              <a:defRPr/>
            </a:pPr>
            <a:endParaRPr lang="en-US"/>
          </a:p>
        </p:txBody>
      </p:sp>
      <p:sp>
        <p:nvSpPr>
          <p:cNvPr id="57348"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p:spPr>
      </p:sp>
      <p:sp>
        <p:nvSpPr>
          <p:cNvPr id="92165" name="Rectangle 5"/>
          <p:cNvSpPr>
            <a:spLocks noGrp="1" noChangeArrowheads="1"/>
          </p:cNvSpPr>
          <p:nvPr>
            <p:ph type="body" sz="quarter" idx="3"/>
          </p:nvPr>
        </p:nvSpPr>
        <p:spPr bwMode="auto">
          <a:xfrm>
            <a:off x="946150" y="4860925"/>
            <a:ext cx="5207000"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en-US" noProof="0" smtClean="0"/>
              <a:t>Haga clic para modificar el estilo de texto del patrón</a:t>
            </a:r>
          </a:p>
          <a:p>
            <a:pPr lvl="1"/>
            <a:r>
              <a:rPr lang="en-US" noProof="0" smtClean="0"/>
              <a:t>Segundo nivel</a:t>
            </a:r>
          </a:p>
          <a:p>
            <a:pPr lvl="2"/>
            <a:r>
              <a:rPr lang="en-US" noProof="0" smtClean="0"/>
              <a:t>Tercer nivel</a:t>
            </a:r>
          </a:p>
          <a:p>
            <a:pPr lvl="3"/>
            <a:r>
              <a:rPr lang="en-US" noProof="0" smtClean="0"/>
              <a:t>Cuarto nivel</a:t>
            </a:r>
          </a:p>
          <a:p>
            <a:pPr lvl="4"/>
            <a:r>
              <a:rPr lang="en-US" noProof="0" smtClean="0"/>
              <a:t>Quinto nivel</a:t>
            </a:r>
          </a:p>
        </p:txBody>
      </p:sp>
      <p:sp>
        <p:nvSpPr>
          <p:cNvPr id="92166" name="Rectangle 6"/>
          <p:cNvSpPr>
            <a:spLocks noGrp="1" noChangeArrowheads="1"/>
          </p:cNvSpPr>
          <p:nvPr>
            <p:ph type="ftr" sz="quarter" idx="4"/>
          </p:nvPr>
        </p:nvSpPr>
        <p:spPr bwMode="auto">
          <a:xfrm>
            <a:off x="0" y="9723438"/>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defTabSz="990600">
              <a:defRPr sz="1300" smtClean="0"/>
            </a:lvl1pPr>
          </a:lstStyle>
          <a:p>
            <a:pPr>
              <a:defRPr/>
            </a:pPr>
            <a:endParaRPr lang="en-US"/>
          </a:p>
        </p:txBody>
      </p:sp>
      <p:sp>
        <p:nvSpPr>
          <p:cNvPr id="92167" name="Rectangle 7"/>
          <p:cNvSpPr>
            <a:spLocks noGrp="1" noChangeArrowheads="1"/>
          </p:cNvSpPr>
          <p:nvPr>
            <p:ph type="sldNum" sz="quarter" idx="5"/>
          </p:nvPr>
        </p:nvSpPr>
        <p:spPr bwMode="auto">
          <a:xfrm>
            <a:off x="4022725" y="9723438"/>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a:defRPr sz="1300" smtClean="0"/>
            </a:lvl1pPr>
          </a:lstStyle>
          <a:p>
            <a:pPr>
              <a:defRPr/>
            </a:pPr>
            <a:fld id="{13DC3026-D94B-4D0F-A173-E189755AD3FA}"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AF7D9E19-7ECF-4F6F-A4A0-76BCA32D69EE}" type="slidenum">
              <a:rPr lang="en-US"/>
              <a:pPr/>
              <a:t>1</a:t>
            </a:fld>
            <a:endParaRPr lang="en-US"/>
          </a:p>
        </p:txBody>
      </p:sp>
      <p:sp>
        <p:nvSpPr>
          <p:cNvPr id="58371" name="Rectangle 2"/>
          <p:cNvSpPr>
            <a:spLocks noGrp="1" noRot="1" noChangeAspect="1" noChangeArrowheads="1" noTextEdit="1"/>
          </p:cNvSpPr>
          <p:nvPr>
            <p:ph type="sldImg"/>
          </p:nvPr>
        </p:nvSpPr>
        <p:spPr>
          <a:xfrm>
            <a:off x="992188" y="768350"/>
            <a:ext cx="5114925" cy="3836988"/>
          </a:xfrm>
          <a:ln/>
        </p:spPr>
      </p:sp>
      <p:sp>
        <p:nvSpPr>
          <p:cNvPr id="583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A66DE30B-9919-4830-906B-690AA8B5A93B}" type="slidenum">
              <a:rPr lang="en-US"/>
              <a:pPr/>
              <a:t>11</a:t>
            </a:fld>
            <a:endParaRPr lang="en-US"/>
          </a:p>
        </p:txBody>
      </p:sp>
      <p:sp>
        <p:nvSpPr>
          <p:cNvPr id="67587" name="Rectangle 2"/>
          <p:cNvSpPr>
            <a:spLocks noGrp="1" noRot="1" noChangeAspect="1" noChangeArrowheads="1" noTextEdit="1"/>
          </p:cNvSpPr>
          <p:nvPr>
            <p:ph type="sldImg"/>
          </p:nvPr>
        </p:nvSpPr>
        <p:spPr>
          <a:xfrm>
            <a:off x="992188" y="768350"/>
            <a:ext cx="5114925" cy="3836988"/>
          </a:xfrm>
          <a:ln/>
        </p:spPr>
      </p:sp>
      <p:sp>
        <p:nvSpPr>
          <p:cNvPr id="67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32984F2A-EA4E-4FAD-ACB9-876F68C937BF}" type="slidenum">
              <a:rPr lang="en-US"/>
              <a:pPr/>
              <a:t>13</a:t>
            </a:fld>
            <a:endParaRPr lang="en-US"/>
          </a:p>
        </p:txBody>
      </p:sp>
      <p:sp>
        <p:nvSpPr>
          <p:cNvPr id="68611" name="Rectangle 2"/>
          <p:cNvSpPr>
            <a:spLocks noGrp="1" noRot="1" noChangeAspect="1" noChangeArrowheads="1" noTextEdit="1"/>
          </p:cNvSpPr>
          <p:nvPr>
            <p:ph type="sldImg"/>
          </p:nvPr>
        </p:nvSpPr>
        <p:spPr>
          <a:xfrm>
            <a:off x="992188" y="768350"/>
            <a:ext cx="5114925" cy="3836988"/>
          </a:xfrm>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73368709-5A24-4297-AB3A-BA8204D0BB89}" type="slidenum">
              <a:rPr lang="en-US"/>
              <a:pPr/>
              <a:t>14</a:t>
            </a:fld>
            <a:endParaRPr lang="en-US"/>
          </a:p>
        </p:txBody>
      </p:sp>
      <p:sp>
        <p:nvSpPr>
          <p:cNvPr id="69635" name="Rectangle 2"/>
          <p:cNvSpPr>
            <a:spLocks noGrp="1" noRot="1" noChangeAspect="1" noChangeArrowheads="1" noTextEdit="1"/>
          </p:cNvSpPr>
          <p:nvPr>
            <p:ph type="sldImg"/>
          </p:nvPr>
        </p:nvSpPr>
        <p:spPr>
          <a:xfrm>
            <a:off x="992188" y="768350"/>
            <a:ext cx="5114925" cy="3836988"/>
          </a:xfrm>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FE8125EC-C20A-496E-ACC9-89CD2631189A}" type="slidenum">
              <a:rPr lang="en-US"/>
              <a:pPr/>
              <a:t>15</a:t>
            </a:fld>
            <a:endParaRPr lang="en-US"/>
          </a:p>
        </p:txBody>
      </p:sp>
      <p:sp>
        <p:nvSpPr>
          <p:cNvPr id="70659" name="Rectangle 2"/>
          <p:cNvSpPr>
            <a:spLocks noGrp="1" noRot="1" noChangeAspect="1" noChangeArrowheads="1" noTextEdit="1"/>
          </p:cNvSpPr>
          <p:nvPr>
            <p:ph type="sldImg"/>
          </p:nvPr>
        </p:nvSpPr>
        <p:spPr>
          <a:xfrm>
            <a:off x="992188" y="768350"/>
            <a:ext cx="5114925" cy="3836988"/>
          </a:xfrm>
          <a:ln/>
        </p:spPr>
      </p:sp>
      <p:sp>
        <p:nvSpPr>
          <p:cNvPr id="70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ECD5C00B-ECD8-4923-A0B5-7A1413513422}" type="slidenum">
              <a:rPr lang="en-US"/>
              <a:pPr/>
              <a:t>16</a:t>
            </a:fld>
            <a:endParaRPr lang="en-US"/>
          </a:p>
        </p:txBody>
      </p:sp>
      <p:sp>
        <p:nvSpPr>
          <p:cNvPr id="71683" name="Rectangle 2"/>
          <p:cNvSpPr>
            <a:spLocks noGrp="1" noRot="1" noChangeAspect="1" noChangeArrowheads="1" noTextEdit="1"/>
          </p:cNvSpPr>
          <p:nvPr>
            <p:ph type="sldImg"/>
          </p:nvPr>
        </p:nvSpPr>
        <p:spPr>
          <a:xfrm>
            <a:off x="992188" y="768350"/>
            <a:ext cx="5114925" cy="3836988"/>
          </a:xfrm>
          <a:ln/>
        </p:spPr>
      </p:sp>
      <p:sp>
        <p:nvSpPr>
          <p:cNvPr id="71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CEB92520-1B30-403C-93FD-D40102B6609A}" type="slidenum">
              <a:rPr lang="en-US"/>
              <a:pPr/>
              <a:t>17</a:t>
            </a:fld>
            <a:endParaRPr lang="en-US"/>
          </a:p>
        </p:txBody>
      </p:sp>
      <p:sp>
        <p:nvSpPr>
          <p:cNvPr id="72707" name="Rectangle 2"/>
          <p:cNvSpPr>
            <a:spLocks noGrp="1" noRot="1" noChangeAspect="1" noChangeArrowheads="1" noTextEdit="1"/>
          </p:cNvSpPr>
          <p:nvPr>
            <p:ph type="sldImg"/>
          </p:nvPr>
        </p:nvSpPr>
        <p:spPr>
          <a:xfrm>
            <a:off x="992188" y="768350"/>
            <a:ext cx="5114925" cy="3836988"/>
          </a:xfrm>
          <a:ln/>
        </p:spPr>
      </p:sp>
      <p:sp>
        <p:nvSpPr>
          <p:cNvPr id="727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FBA51EBD-AE28-4ABB-8CB0-A7F84A673118}" type="slidenum">
              <a:rPr lang="en-US"/>
              <a:pPr/>
              <a:t>18</a:t>
            </a:fld>
            <a:endParaRPr lang="en-US"/>
          </a:p>
        </p:txBody>
      </p:sp>
      <p:sp>
        <p:nvSpPr>
          <p:cNvPr id="73731" name="Rectangle 2"/>
          <p:cNvSpPr>
            <a:spLocks noGrp="1" noRot="1" noChangeAspect="1" noChangeArrowheads="1" noTextEdit="1"/>
          </p:cNvSpPr>
          <p:nvPr>
            <p:ph type="sldImg"/>
          </p:nvPr>
        </p:nvSpPr>
        <p:spPr>
          <a:xfrm>
            <a:off x="992188" y="768350"/>
            <a:ext cx="5114925" cy="3836988"/>
          </a:xfrm>
          <a:ln/>
        </p:spPr>
      </p:sp>
      <p:sp>
        <p:nvSpPr>
          <p:cNvPr id="73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1EDFC4CA-EBBB-4EC9-9327-82D2602F55A6}" type="slidenum">
              <a:rPr lang="en-US"/>
              <a:pPr/>
              <a:t>19</a:t>
            </a:fld>
            <a:endParaRPr lang="en-US"/>
          </a:p>
        </p:txBody>
      </p:sp>
      <p:sp>
        <p:nvSpPr>
          <p:cNvPr id="74755" name="Rectangle 2"/>
          <p:cNvSpPr>
            <a:spLocks noGrp="1" noRot="1" noChangeAspect="1" noChangeArrowheads="1" noTextEdit="1"/>
          </p:cNvSpPr>
          <p:nvPr>
            <p:ph type="sldImg"/>
          </p:nvPr>
        </p:nvSpPr>
        <p:spPr>
          <a:xfrm>
            <a:off x="992188" y="768350"/>
            <a:ext cx="5114925" cy="3836988"/>
          </a:xfrm>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8087E47A-B706-4822-8F68-8526C389BCC1}" type="slidenum">
              <a:rPr lang="en-US"/>
              <a:pPr/>
              <a:t>20</a:t>
            </a:fld>
            <a:endParaRPr lang="en-US"/>
          </a:p>
        </p:txBody>
      </p:sp>
      <p:sp>
        <p:nvSpPr>
          <p:cNvPr id="75779" name="Rectangle 2"/>
          <p:cNvSpPr>
            <a:spLocks noGrp="1" noRot="1" noChangeAspect="1" noChangeArrowheads="1" noTextEdit="1"/>
          </p:cNvSpPr>
          <p:nvPr>
            <p:ph type="sldImg"/>
          </p:nvPr>
        </p:nvSpPr>
        <p:spPr>
          <a:xfrm>
            <a:off x="992188" y="768350"/>
            <a:ext cx="5114925" cy="3836988"/>
          </a:xfrm>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04F7274F-4E43-44A7-93C2-AEAF1EB1F0C7}" type="slidenum">
              <a:rPr lang="en-US"/>
              <a:pPr/>
              <a:t>21</a:t>
            </a:fld>
            <a:endParaRPr lang="en-US"/>
          </a:p>
        </p:txBody>
      </p:sp>
      <p:sp>
        <p:nvSpPr>
          <p:cNvPr id="76803" name="Rectangle 2"/>
          <p:cNvSpPr>
            <a:spLocks noGrp="1" noRot="1" noChangeAspect="1" noChangeArrowheads="1" noTextEdit="1"/>
          </p:cNvSpPr>
          <p:nvPr>
            <p:ph type="sldImg"/>
          </p:nvPr>
        </p:nvSpPr>
        <p:spPr>
          <a:xfrm>
            <a:off x="992188" y="768350"/>
            <a:ext cx="5114925" cy="3836988"/>
          </a:xfrm>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6B116CCC-542A-439B-8DD8-3391BF3BD67F}" type="slidenum">
              <a:rPr lang="en-US"/>
              <a:pPr/>
              <a:t>2</a:t>
            </a:fld>
            <a:endParaRPr lang="en-US"/>
          </a:p>
        </p:txBody>
      </p:sp>
      <p:sp>
        <p:nvSpPr>
          <p:cNvPr id="59395" name="Rectangle 2"/>
          <p:cNvSpPr>
            <a:spLocks noGrp="1" noRot="1" noChangeAspect="1" noChangeArrowheads="1" noTextEdit="1"/>
          </p:cNvSpPr>
          <p:nvPr>
            <p:ph type="sldImg"/>
          </p:nvPr>
        </p:nvSpPr>
        <p:spPr>
          <a:xfrm>
            <a:off x="992188" y="768350"/>
            <a:ext cx="5114925" cy="3836988"/>
          </a:xfrm>
          <a:ln/>
        </p:spPr>
      </p:sp>
      <p:sp>
        <p:nvSpPr>
          <p:cNvPr id="593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63182A57-3F84-40BD-AC7C-37B8288CCCED}" type="slidenum">
              <a:rPr lang="en-US"/>
              <a:pPr/>
              <a:t>22</a:t>
            </a:fld>
            <a:endParaRPr lang="en-US"/>
          </a:p>
        </p:txBody>
      </p:sp>
      <p:sp>
        <p:nvSpPr>
          <p:cNvPr id="77827" name="Rectangle 2"/>
          <p:cNvSpPr>
            <a:spLocks noGrp="1" noRot="1" noChangeAspect="1" noChangeArrowheads="1" noTextEdit="1"/>
          </p:cNvSpPr>
          <p:nvPr>
            <p:ph type="sldImg"/>
          </p:nvPr>
        </p:nvSpPr>
        <p:spPr>
          <a:xfrm>
            <a:off x="992188" y="768350"/>
            <a:ext cx="5114925" cy="3836988"/>
          </a:xfrm>
          <a:ln/>
        </p:spPr>
      </p:sp>
      <p:sp>
        <p:nvSpPr>
          <p:cNvPr id="778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105D7C39-8F03-448D-A680-89C3C75FC3F9}" type="slidenum">
              <a:rPr lang="en-US"/>
              <a:pPr/>
              <a:t>23</a:t>
            </a:fld>
            <a:endParaRPr lang="en-US"/>
          </a:p>
        </p:txBody>
      </p:sp>
      <p:sp>
        <p:nvSpPr>
          <p:cNvPr id="78851" name="Rectangle 2"/>
          <p:cNvSpPr>
            <a:spLocks noGrp="1" noRot="1" noChangeAspect="1" noChangeArrowheads="1" noTextEdit="1"/>
          </p:cNvSpPr>
          <p:nvPr>
            <p:ph type="sldImg"/>
          </p:nvPr>
        </p:nvSpPr>
        <p:spPr>
          <a:xfrm>
            <a:off x="992188" y="768350"/>
            <a:ext cx="5114925" cy="3836988"/>
          </a:xfrm>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DBB1D4C7-918D-429D-94F5-AFA05579A810}" type="slidenum">
              <a:rPr lang="en-US"/>
              <a:pPr/>
              <a:t>24</a:t>
            </a:fld>
            <a:endParaRPr lang="en-US"/>
          </a:p>
        </p:txBody>
      </p:sp>
      <p:sp>
        <p:nvSpPr>
          <p:cNvPr id="79875" name="Rectangle 2"/>
          <p:cNvSpPr>
            <a:spLocks noGrp="1" noRot="1" noChangeAspect="1" noChangeArrowheads="1" noTextEdit="1"/>
          </p:cNvSpPr>
          <p:nvPr>
            <p:ph type="sldImg"/>
          </p:nvPr>
        </p:nvSpPr>
        <p:spPr>
          <a:xfrm>
            <a:off x="992188" y="768350"/>
            <a:ext cx="5114925" cy="3836988"/>
          </a:xfrm>
          <a:ln/>
        </p:spPr>
      </p:sp>
      <p:sp>
        <p:nvSpPr>
          <p:cNvPr id="79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2B92702A-7A77-44D3-9607-2FE15F33597C}" type="slidenum">
              <a:rPr lang="en-US"/>
              <a:pPr/>
              <a:t>25</a:t>
            </a:fld>
            <a:endParaRPr lang="en-US"/>
          </a:p>
        </p:txBody>
      </p:sp>
      <p:sp>
        <p:nvSpPr>
          <p:cNvPr id="80899" name="Rectangle 2"/>
          <p:cNvSpPr>
            <a:spLocks noGrp="1" noRot="1" noChangeAspect="1" noChangeArrowheads="1" noTextEdit="1"/>
          </p:cNvSpPr>
          <p:nvPr>
            <p:ph type="sldImg"/>
          </p:nvPr>
        </p:nvSpPr>
        <p:spPr>
          <a:xfrm>
            <a:off x="992188" y="768350"/>
            <a:ext cx="5114925" cy="3836988"/>
          </a:xfrm>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2B33C2E2-2490-4C74-A7E3-3F8A91FF8D39}" type="slidenum">
              <a:rPr lang="en-US"/>
              <a:pPr/>
              <a:t>26</a:t>
            </a:fld>
            <a:endParaRPr lang="en-US"/>
          </a:p>
        </p:txBody>
      </p:sp>
      <p:sp>
        <p:nvSpPr>
          <p:cNvPr id="81923" name="Rectangle 2"/>
          <p:cNvSpPr>
            <a:spLocks noGrp="1" noRot="1" noChangeAspect="1" noChangeArrowheads="1" noTextEdit="1"/>
          </p:cNvSpPr>
          <p:nvPr>
            <p:ph type="sldImg"/>
          </p:nvPr>
        </p:nvSpPr>
        <p:spPr>
          <a:xfrm>
            <a:off x="992188" y="768350"/>
            <a:ext cx="5114925" cy="3836988"/>
          </a:xfrm>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722FC830-62EA-45EC-872D-114E42078322}" type="slidenum">
              <a:rPr lang="en-US"/>
              <a:pPr/>
              <a:t>27</a:t>
            </a:fld>
            <a:endParaRPr lang="en-US"/>
          </a:p>
        </p:txBody>
      </p:sp>
      <p:sp>
        <p:nvSpPr>
          <p:cNvPr id="82947" name="Rectangle 2"/>
          <p:cNvSpPr>
            <a:spLocks noGrp="1" noRot="1" noChangeAspect="1" noChangeArrowheads="1" noTextEdit="1"/>
          </p:cNvSpPr>
          <p:nvPr>
            <p:ph type="sldImg"/>
          </p:nvPr>
        </p:nvSpPr>
        <p:spPr>
          <a:xfrm>
            <a:off x="992188" y="768350"/>
            <a:ext cx="5114925" cy="3836988"/>
          </a:xfrm>
          <a:ln/>
        </p:spPr>
      </p:sp>
      <p:sp>
        <p:nvSpPr>
          <p:cNvPr id="829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66A67B0C-AAE5-40A4-BF5B-425117A28A2F}" type="slidenum">
              <a:rPr lang="en-US"/>
              <a:pPr/>
              <a:t>28</a:t>
            </a:fld>
            <a:endParaRPr lang="en-US"/>
          </a:p>
        </p:txBody>
      </p:sp>
      <p:sp>
        <p:nvSpPr>
          <p:cNvPr id="83971" name="Rectangle 2"/>
          <p:cNvSpPr>
            <a:spLocks noGrp="1" noRot="1" noChangeAspect="1" noChangeArrowheads="1" noTextEdit="1"/>
          </p:cNvSpPr>
          <p:nvPr>
            <p:ph type="sldImg"/>
          </p:nvPr>
        </p:nvSpPr>
        <p:spPr>
          <a:xfrm>
            <a:off x="992188" y="768350"/>
            <a:ext cx="5114925" cy="3836988"/>
          </a:xfrm>
          <a:ln/>
        </p:spPr>
      </p:sp>
      <p:sp>
        <p:nvSpPr>
          <p:cNvPr id="839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64A380F7-D84A-454A-91E9-56D19F64C998}" type="slidenum">
              <a:rPr lang="en-US"/>
              <a:pPr/>
              <a:t>29</a:t>
            </a:fld>
            <a:endParaRPr lang="en-US"/>
          </a:p>
        </p:txBody>
      </p:sp>
      <p:sp>
        <p:nvSpPr>
          <p:cNvPr id="84995" name="Rectangle 2"/>
          <p:cNvSpPr>
            <a:spLocks noGrp="1" noRot="1" noChangeAspect="1" noChangeArrowheads="1" noTextEdit="1"/>
          </p:cNvSpPr>
          <p:nvPr>
            <p:ph type="sldImg"/>
          </p:nvPr>
        </p:nvSpPr>
        <p:spPr>
          <a:xfrm>
            <a:off x="992188" y="768350"/>
            <a:ext cx="5114925" cy="3836988"/>
          </a:xfrm>
          <a:ln/>
        </p:spPr>
      </p:sp>
      <p:sp>
        <p:nvSpPr>
          <p:cNvPr id="849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B764ED43-EBE8-4167-A827-BA0592A5004E}" type="slidenum">
              <a:rPr lang="en-US"/>
              <a:pPr/>
              <a:t>30</a:t>
            </a:fld>
            <a:endParaRPr lang="en-US"/>
          </a:p>
        </p:txBody>
      </p:sp>
      <p:sp>
        <p:nvSpPr>
          <p:cNvPr id="86019" name="Rectangle 2"/>
          <p:cNvSpPr>
            <a:spLocks noGrp="1" noRot="1" noChangeAspect="1" noChangeArrowheads="1" noTextEdit="1"/>
          </p:cNvSpPr>
          <p:nvPr>
            <p:ph type="sldImg"/>
          </p:nvPr>
        </p:nvSpPr>
        <p:spPr>
          <a:xfrm>
            <a:off x="992188" y="768350"/>
            <a:ext cx="5114925" cy="3836988"/>
          </a:xfrm>
          <a:ln/>
        </p:spPr>
      </p:sp>
      <p:sp>
        <p:nvSpPr>
          <p:cNvPr id="860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9362E685-CDB7-4E4A-B15B-1D80A6719DF0}" type="slidenum">
              <a:rPr lang="en-US"/>
              <a:pPr/>
              <a:t>31</a:t>
            </a:fld>
            <a:endParaRPr lang="en-US"/>
          </a:p>
        </p:txBody>
      </p:sp>
      <p:sp>
        <p:nvSpPr>
          <p:cNvPr id="87043" name="Rectangle 2"/>
          <p:cNvSpPr>
            <a:spLocks noGrp="1" noRot="1" noChangeAspect="1" noChangeArrowheads="1" noTextEdit="1"/>
          </p:cNvSpPr>
          <p:nvPr>
            <p:ph type="sldImg"/>
          </p:nvPr>
        </p:nvSpPr>
        <p:spPr>
          <a:xfrm>
            <a:off x="992188" y="768350"/>
            <a:ext cx="5114925" cy="3836988"/>
          </a:xfrm>
          <a:ln/>
        </p:spPr>
      </p:sp>
      <p:sp>
        <p:nvSpPr>
          <p:cNvPr id="870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BF661958-0484-487D-A6DB-D7A9D24658F1}" type="slidenum">
              <a:rPr lang="en-US"/>
              <a:pPr/>
              <a:t>3</a:t>
            </a:fld>
            <a:endParaRPr lang="en-US"/>
          </a:p>
        </p:txBody>
      </p:sp>
      <p:sp>
        <p:nvSpPr>
          <p:cNvPr id="60419" name="Rectangle 2"/>
          <p:cNvSpPr>
            <a:spLocks noGrp="1" noRot="1" noChangeAspect="1" noChangeArrowheads="1" noTextEdit="1"/>
          </p:cNvSpPr>
          <p:nvPr>
            <p:ph type="sldImg"/>
          </p:nvPr>
        </p:nvSpPr>
        <p:spPr>
          <a:xfrm>
            <a:off x="992188" y="768350"/>
            <a:ext cx="5114925" cy="3836988"/>
          </a:xfrm>
          <a:ln/>
        </p:spPr>
      </p:sp>
      <p:sp>
        <p:nvSpPr>
          <p:cNvPr id="604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184675AA-1185-4722-A9F8-093A3EE446AF}" type="slidenum">
              <a:rPr lang="en-US"/>
              <a:pPr/>
              <a:t>32</a:t>
            </a:fld>
            <a:endParaRPr lang="en-US"/>
          </a:p>
        </p:txBody>
      </p:sp>
      <p:sp>
        <p:nvSpPr>
          <p:cNvPr id="88067" name="Rectangle 2"/>
          <p:cNvSpPr>
            <a:spLocks noGrp="1" noRot="1" noChangeAspect="1" noChangeArrowheads="1" noTextEdit="1"/>
          </p:cNvSpPr>
          <p:nvPr>
            <p:ph type="sldImg"/>
          </p:nvPr>
        </p:nvSpPr>
        <p:spPr>
          <a:xfrm>
            <a:off x="992188" y="768350"/>
            <a:ext cx="5114925" cy="3836988"/>
          </a:xfrm>
          <a:ln/>
        </p:spPr>
      </p:sp>
      <p:sp>
        <p:nvSpPr>
          <p:cNvPr id="880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14F33E36-EFB0-4933-99F3-5E85CECA3E53}" type="slidenum">
              <a:rPr lang="en-US"/>
              <a:pPr/>
              <a:t>33</a:t>
            </a:fld>
            <a:endParaRPr lang="en-US"/>
          </a:p>
        </p:txBody>
      </p:sp>
      <p:sp>
        <p:nvSpPr>
          <p:cNvPr id="89091" name="Rectangle 2"/>
          <p:cNvSpPr>
            <a:spLocks noGrp="1" noRot="1" noChangeAspect="1" noChangeArrowheads="1" noTextEdit="1"/>
          </p:cNvSpPr>
          <p:nvPr>
            <p:ph type="sldImg"/>
          </p:nvPr>
        </p:nvSpPr>
        <p:spPr>
          <a:xfrm>
            <a:off x="992188" y="768350"/>
            <a:ext cx="5114925" cy="3836988"/>
          </a:xfrm>
          <a:ln/>
        </p:spPr>
      </p:sp>
      <p:sp>
        <p:nvSpPr>
          <p:cNvPr id="890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60B6B9C7-0937-40B8-A274-A1F68876B31C}" type="slidenum">
              <a:rPr lang="en-US"/>
              <a:pPr/>
              <a:t>34</a:t>
            </a:fld>
            <a:endParaRPr lang="en-US"/>
          </a:p>
        </p:txBody>
      </p:sp>
      <p:sp>
        <p:nvSpPr>
          <p:cNvPr id="90115" name="Rectangle 2"/>
          <p:cNvSpPr>
            <a:spLocks noGrp="1" noRot="1" noChangeAspect="1" noChangeArrowheads="1" noTextEdit="1"/>
          </p:cNvSpPr>
          <p:nvPr>
            <p:ph type="sldImg"/>
          </p:nvPr>
        </p:nvSpPr>
        <p:spPr>
          <a:xfrm>
            <a:off x="992188" y="768350"/>
            <a:ext cx="5114925" cy="3836988"/>
          </a:xfrm>
          <a:ln/>
        </p:spPr>
      </p:sp>
      <p:sp>
        <p:nvSpPr>
          <p:cNvPr id="901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8D661EBC-36AF-4606-BA3B-2D4B12BC43B4}" type="slidenum">
              <a:rPr lang="en-US"/>
              <a:pPr/>
              <a:t>35</a:t>
            </a:fld>
            <a:endParaRPr lang="en-US"/>
          </a:p>
        </p:txBody>
      </p:sp>
      <p:sp>
        <p:nvSpPr>
          <p:cNvPr id="91139" name="Rectangle 2"/>
          <p:cNvSpPr>
            <a:spLocks noGrp="1" noRot="1" noChangeAspect="1" noChangeArrowheads="1" noTextEdit="1"/>
          </p:cNvSpPr>
          <p:nvPr>
            <p:ph type="sldImg"/>
          </p:nvPr>
        </p:nvSpPr>
        <p:spPr>
          <a:xfrm>
            <a:off x="992188" y="768350"/>
            <a:ext cx="5114925" cy="3836988"/>
          </a:xfrm>
          <a:ln/>
        </p:spPr>
      </p:sp>
      <p:sp>
        <p:nvSpPr>
          <p:cNvPr id="911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E315EF03-3B09-4E15-B189-36724D2DA8F8}" type="slidenum">
              <a:rPr lang="en-US"/>
              <a:pPr/>
              <a:t>36</a:t>
            </a:fld>
            <a:endParaRPr lang="en-US"/>
          </a:p>
        </p:txBody>
      </p:sp>
      <p:sp>
        <p:nvSpPr>
          <p:cNvPr id="92163" name="Rectangle 2"/>
          <p:cNvSpPr>
            <a:spLocks noGrp="1" noRot="1" noChangeAspect="1" noChangeArrowheads="1" noTextEdit="1"/>
          </p:cNvSpPr>
          <p:nvPr>
            <p:ph type="sldImg"/>
          </p:nvPr>
        </p:nvSpPr>
        <p:spPr>
          <a:xfrm>
            <a:off x="992188" y="768350"/>
            <a:ext cx="5114925" cy="3836988"/>
          </a:xfrm>
          <a:ln/>
        </p:spPr>
      </p:sp>
      <p:sp>
        <p:nvSpPr>
          <p:cNvPr id="921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C92D5E00-0647-416A-84DD-ED8AD4D7923A}" type="slidenum">
              <a:rPr lang="en-US"/>
              <a:pPr/>
              <a:t>37</a:t>
            </a:fld>
            <a:endParaRPr lang="en-US"/>
          </a:p>
        </p:txBody>
      </p:sp>
      <p:sp>
        <p:nvSpPr>
          <p:cNvPr id="93187" name="Rectangle 2"/>
          <p:cNvSpPr>
            <a:spLocks noGrp="1" noRot="1" noChangeAspect="1" noChangeArrowheads="1" noTextEdit="1"/>
          </p:cNvSpPr>
          <p:nvPr>
            <p:ph type="sldImg"/>
          </p:nvPr>
        </p:nvSpPr>
        <p:spPr>
          <a:xfrm>
            <a:off x="992188" y="768350"/>
            <a:ext cx="5114925" cy="3836988"/>
          </a:xfrm>
          <a:ln/>
        </p:spPr>
      </p:sp>
      <p:sp>
        <p:nvSpPr>
          <p:cNvPr id="931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D6AE59BC-165C-40D0-86F9-F5C30D0324D6}" type="slidenum">
              <a:rPr lang="en-US"/>
              <a:pPr/>
              <a:t>38</a:t>
            </a:fld>
            <a:endParaRPr lang="en-US"/>
          </a:p>
        </p:txBody>
      </p:sp>
      <p:sp>
        <p:nvSpPr>
          <p:cNvPr id="94211" name="Rectangle 2"/>
          <p:cNvSpPr>
            <a:spLocks noGrp="1" noRot="1" noChangeAspect="1" noChangeArrowheads="1" noTextEdit="1"/>
          </p:cNvSpPr>
          <p:nvPr>
            <p:ph type="sldImg"/>
          </p:nvPr>
        </p:nvSpPr>
        <p:spPr>
          <a:xfrm>
            <a:off x="992188" y="768350"/>
            <a:ext cx="5114925" cy="3836988"/>
          </a:xfrm>
          <a:ln/>
        </p:spPr>
      </p:sp>
      <p:sp>
        <p:nvSpPr>
          <p:cNvPr id="942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BD35D028-F1E5-4196-968A-17F4A71DBB3E}" type="slidenum">
              <a:rPr lang="en-US"/>
              <a:pPr/>
              <a:t>39</a:t>
            </a:fld>
            <a:endParaRPr lang="en-US"/>
          </a:p>
        </p:txBody>
      </p:sp>
      <p:sp>
        <p:nvSpPr>
          <p:cNvPr id="95235" name="Rectangle 2"/>
          <p:cNvSpPr>
            <a:spLocks noGrp="1" noRot="1" noChangeAspect="1" noChangeArrowheads="1" noTextEdit="1"/>
          </p:cNvSpPr>
          <p:nvPr>
            <p:ph type="sldImg"/>
          </p:nvPr>
        </p:nvSpPr>
        <p:spPr>
          <a:xfrm>
            <a:off x="992188" y="768350"/>
            <a:ext cx="5114925" cy="3836988"/>
          </a:xfrm>
          <a:ln/>
        </p:spPr>
      </p:sp>
      <p:sp>
        <p:nvSpPr>
          <p:cNvPr id="952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348E8044-918F-4E00-A8BE-982774577F3B}" type="slidenum">
              <a:rPr lang="en-US"/>
              <a:pPr/>
              <a:t>40</a:t>
            </a:fld>
            <a:endParaRPr lang="en-US"/>
          </a:p>
        </p:txBody>
      </p:sp>
      <p:sp>
        <p:nvSpPr>
          <p:cNvPr id="96259" name="Rectangle 2"/>
          <p:cNvSpPr>
            <a:spLocks noGrp="1" noRot="1" noChangeAspect="1" noChangeArrowheads="1" noTextEdit="1"/>
          </p:cNvSpPr>
          <p:nvPr>
            <p:ph type="sldImg"/>
          </p:nvPr>
        </p:nvSpPr>
        <p:spPr>
          <a:xfrm>
            <a:off x="992188" y="768350"/>
            <a:ext cx="5114925" cy="3836988"/>
          </a:xfrm>
          <a:ln/>
        </p:spPr>
      </p:sp>
      <p:sp>
        <p:nvSpPr>
          <p:cNvPr id="962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B908AFFA-7C12-4946-BEC8-2B9CED0B5429}" type="slidenum">
              <a:rPr lang="en-US"/>
              <a:pPr/>
              <a:t>41</a:t>
            </a:fld>
            <a:endParaRPr lang="en-US"/>
          </a:p>
        </p:txBody>
      </p:sp>
      <p:sp>
        <p:nvSpPr>
          <p:cNvPr id="97283" name="Rectangle 2"/>
          <p:cNvSpPr>
            <a:spLocks noGrp="1" noRot="1" noChangeAspect="1" noChangeArrowheads="1" noTextEdit="1"/>
          </p:cNvSpPr>
          <p:nvPr>
            <p:ph type="sldImg"/>
          </p:nvPr>
        </p:nvSpPr>
        <p:spPr>
          <a:xfrm>
            <a:off x="992188" y="768350"/>
            <a:ext cx="5114925" cy="3836988"/>
          </a:xfrm>
          <a:ln/>
        </p:spPr>
      </p:sp>
      <p:sp>
        <p:nvSpPr>
          <p:cNvPr id="972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6D3BD618-D884-4346-BBB2-C4D567BAB870}" type="slidenum">
              <a:rPr lang="en-US"/>
              <a:pPr/>
              <a:t>4</a:t>
            </a:fld>
            <a:endParaRPr lang="en-US"/>
          </a:p>
        </p:txBody>
      </p:sp>
      <p:sp>
        <p:nvSpPr>
          <p:cNvPr id="61443" name="Rectangle 2"/>
          <p:cNvSpPr>
            <a:spLocks noGrp="1" noRot="1" noChangeAspect="1" noChangeArrowheads="1" noTextEdit="1"/>
          </p:cNvSpPr>
          <p:nvPr>
            <p:ph type="sldImg"/>
          </p:nvPr>
        </p:nvSpPr>
        <p:spPr>
          <a:xfrm>
            <a:off x="992188" y="768350"/>
            <a:ext cx="5114925" cy="3836988"/>
          </a:xfrm>
          <a:ln/>
        </p:spPr>
      </p:sp>
      <p:sp>
        <p:nvSpPr>
          <p:cNvPr id="614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13414204-9D46-4E58-8855-805F4B6060FE}" type="slidenum">
              <a:rPr lang="en-US"/>
              <a:pPr/>
              <a:t>42</a:t>
            </a:fld>
            <a:endParaRPr lang="en-US"/>
          </a:p>
        </p:txBody>
      </p:sp>
      <p:sp>
        <p:nvSpPr>
          <p:cNvPr id="98307" name="Rectangle 2"/>
          <p:cNvSpPr>
            <a:spLocks noGrp="1" noRot="1" noChangeAspect="1" noChangeArrowheads="1" noTextEdit="1"/>
          </p:cNvSpPr>
          <p:nvPr>
            <p:ph type="sldImg"/>
          </p:nvPr>
        </p:nvSpPr>
        <p:spPr>
          <a:xfrm>
            <a:off x="992188" y="768350"/>
            <a:ext cx="5114925" cy="3836988"/>
          </a:xfrm>
          <a:ln/>
        </p:spPr>
      </p:sp>
      <p:sp>
        <p:nvSpPr>
          <p:cNvPr id="983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599D681E-1896-4AC4-B47E-CA503659E021}" type="slidenum">
              <a:rPr lang="en-US"/>
              <a:pPr/>
              <a:t>43</a:t>
            </a:fld>
            <a:endParaRPr lang="en-US"/>
          </a:p>
        </p:txBody>
      </p:sp>
      <p:sp>
        <p:nvSpPr>
          <p:cNvPr id="99331" name="Rectangle 2"/>
          <p:cNvSpPr>
            <a:spLocks noGrp="1" noRot="1" noChangeAspect="1" noChangeArrowheads="1" noTextEdit="1"/>
          </p:cNvSpPr>
          <p:nvPr>
            <p:ph type="sldImg"/>
          </p:nvPr>
        </p:nvSpPr>
        <p:spPr>
          <a:xfrm>
            <a:off x="992188" y="768350"/>
            <a:ext cx="5114925" cy="3836988"/>
          </a:xfrm>
          <a:ln/>
        </p:spPr>
      </p:sp>
      <p:sp>
        <p:nvSpPr>
          <p:cNvPr id="993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A798620B-122C-440A-A8BF-82D772BD7738}" type="slidenum">
              <a:rPr lang="en-US"/>
              <a:pPr/>
              <a:t>44</a:t>
            </a:fld>
            <a:endParaRPr lang="en-US"/>
          </a:p>
        </p:txBody>
      </p:sp>
      <p:sp>
        <p:nvSpPr>
          <p:cNvPr id="100355" name="Rectangle 2"/>
          <p:cNvSpPr>
            <a:spLocks noGrp="1" noRot="1" noChangeAspect="1" noChangeArrowheads="1" noTextEdit="1"/>
          </p:cNvSpPr>
          <p:nvPr>
            <p:ph type="sldImg"/>
          </p:nvPr>
        </p:nvSpPr>
        <p:spPr>
          <a:xfrm>
            <a:off x="992188" y="768350"/>
            <a:ext cx="5114925" cy="3836988"/>
          </a:xfrm>
          <a:ln/>
        </p:spPr>
      </p:sp>
      <p:sp>
        <p:nvSpPr>
          <p:cNvPr id="1003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CE834601-3B1B-49BB-8495-E576482C371D}" type="slidenum">
              <a:rPr lang="en-US"/>
              <a:pPr/>
              <a:t>45</a:t>
            </a:fld>
            <a:endParaRPr lang="en-US"/>
          </a:p>
        </p:txBody>
      </p:sp>
      <p:sp>
        <p:nvSpPr>
          <p:cNvPr id="101379" name="Rectangle 2"/>
          <p:cNvSpPr>
            <a:spLocks noGrp="1" noRot="1" noChangeAspect="1" noChangeArrowheads="1" noTextEdit="1"/>
          </p:cNvSpPr>
          <p:nvPr>
            <p:ph type="sldImg"/>
          </p:nvPr>
        </p:nvSpPr>
        <p:spPr>
          <a:xfrm>
            <a:off x="992188" y="768350"/>
            <a:ext cx="5114925" cy="3836988"/>
          </a:xfrm>
          <a:ln/>
        </p:spPr>
      </p:sp>
      <p:sp>
        <p:nvSpPr>
          <p:cNvPr id="1013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E479AA6A-EEAC-4B9A-ABD2-33E5F0FDD279}" type="slidenum">
              <a:rPr lang="en-US"/>
              <a:pPr/>
              <a:t>46</a:t>
            </a:fld>
            <a:endParaRPr lang="en-US"/>
          </a:p>
        </p:txBody>
      </p:sp>
      <p:sp>
        <p:nvSpPr>
          <p:cNvPr id="102403" name="Rectangle 2"/>
          <p:cNvSpPr>
            <a:spLocks noGrp="1" noRot="1" noChangeAspect="1" noChangeArrowheads="1" noTextEdit="1"/>
          </p:cNvSpPr>
          <p:nvPr>
            <p:ph type="sldImg"/>
          </p:nvPr>
        </p:nvSpPr>
        <p:spPr>
          <a:xfrm>
            <a:off x="992188" y="768350"/>
            <a:ext cx="5114925" cy="3836988"/>
          </a:xfrm>
          <a:ln/>
        </p:spPr>
      </p:sp>
      <p:sp>
        <p:nvSpPr>
          <p:cNvPr id="1024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4FF74E49-6FB3-4710-817E-28921D97056B}" type="slidenum">
              <a:rPr lang="en-US"/>
              <a:pPr/>
              <a:t>47</a:t>
            </a:fld>
            <a:endParaRPr lang="en-US"/>
          </a:p>
        </p:txBody>
      </p:sp>
      <p:sp>
        <p:nvSpPr>
          <p:cNvPr id="103427" name="Rectangle 2"/>
          <p:cNvSpPr>
            <a:spLocks noGrp="1" noRot="1" noChangeAspect="1" noChangeArrowheads="1" noTextEdit="1"/>
          </p:cNvSpPr>
          <p:nvPr>
            <p:ph type="sldImg"/>
          </p:nvPr>
        </p:nvSpPr>
        <p:spPr>
          <a:xfrm>
            <a:off x="992188" y="768350"/>
            <a:ext cx="5114925" cy="3836988"/>
          </a:xfrm>
          <a:ln/>
        </p:spPr>
      </p:sp>
      <p:sp>
        <p:nvSpPr>
          <p:cNvPr id="1034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59926A78-0B61-4864-A0CB-99C1FC773A59}" type="slidenum">
              <a:rPr lang="en-US"/>
              <a:pPr/>
              <a:t>48</a:t>
            </a:fld>
            <a:endParaRPr lang="en-US"/>
          </a:p>
        </p:txBody>
      </p:sp>
      <p:sp>
        <p:nvSpPr>
          <p:cNvPr id="104451" name="Rectangle 2"/>
          <p:cNvSpPr>
            <a:spLocks noGrp="1" noRot="1" noChangeAspect="1" noChangeArrowheads="1" noTextEdit="1"/>
          </p:cNvSpPr>
          <p:nvPr>
            <p:ph type="sldImg"/>
          </p:nvPr>
        </p:nvSpPr>
        <p:spPr>
          <a:xfrm>
            <a:off x="992188" y="768350"/>
            <a:ext cx="5114925" cy="3836988"/>
          </a:xfrm>
          <a:ln/>
        </p:spPr>
      </p:sp>
      <p:sp>
        <p:nvSpPr>
          <p:cNvPr id="1044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721BD934-2C37-4045-892A-D0275F1E6EA0}" type="slidenum">
              <a:rPr lang="en-US"/>
              <a:pPr/>
              <a:t>49</a:t>
            </a:fld>
            <a:endParaRPr lang="en-US"/>
          </a:p>
        </p:txBody>
      </p:sp>
      <p:sp>
        <p:nvSpPr>
          <p:cNvPr id="105475" name="Rectangle 2"/>
          <p:cNvSpPr>
            <a:spLocks noGrp="1" noRot="1" noChangeAspect="1" noChangeArrowheads="1" noTextEdit="1"/>
          </p:cNvSpPr>
          <p:nvPr>
            <p:ph type="sldImg"/>
          </p:nvPr>
        </p:nvSpPr>
        <p:spPr>
          <a:xfrm>
            <a:off x="992188" y="768350"/>
            <a:ext cx="5114925" cy="3836988"/>
          </a:xfrm>
          <a:ln/>
        </p:spPr>
      </p:sp>
      <p:sp>
        <p:nvSpPr>
          <p:cNvPr id="1054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076585E9-5477-47C1-B18C-76D4E7F13620}" type="slidenum">
              <a:rPr lang="en-US"/>
              <a:pPr/>
              <a:t>50</a:t>
            </a:fld>
            <a:endParaRPr lang="en-US"/>
          </a:p>
        </p:txBody>
      </p:sp>
      <p:sp>
        <p:nvSpPr>
          <p:cNvPr id="109571" name="Rectangle 2"/>
          <p:cNvSpPr>
            <a:spLocks noGrp="1" noRot="1" noChangeAspect="1" noChangeArrowheads="1" noTextEdit="1"/>
          </p:cNvSpPr>
          <p:nvPr>
            <p:ph type="sldImg"/>
          </p:nvPr>
        </p:nvSpPr>
        <p:spPr>
          <a:xfrm>
            <a:off x="992188" y="768350"/>
            <a:ext cx="5114925" cy="3836988"/>
          </a:xfrm>
          <a:ln/>
        </p:spPr>
      </p:sp>
      <p:sp>
        <p:nvSpPr>
          <p:cNvPr id="1095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92188" y="768350"/>
            <a:ext cx="5114925" cy="3836988"/>
          </a:xfrm>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13DC3026-D94B-4D0F-A173-E189755AD3FA}" type="slidenum">
              <a:rPr lang="en-US" smtClean="0"/>
              <a:pPr>
                <a:defRPr/>
              </a:pPr>
              <a:t>94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8F56A196-4E7E-4A00-ABFD-58A80C6C0890}" type="slidenum">
              <a:rPr lang="en-US"/>
              <a:pPr/>
              <a:t>5</a:t>
            </a:fld>
            <a:endParaRPr lang="en-US"/>
          </a:p>
        </p:txBody>
      </p:sp>
      <p:sp>
        <p:nvSpPr>
          <p:cNvPr id="62467" name="Rectangle 2"/>
          <p:cNvSpPr>
            <a:spLocks noGrp="1" noRot="1" noChangeAspect="1" noChangeArrowheads="1" noTextEdit="1"/>
          </p:cNvSpPr>
          <p:nvPr>
            <p:ph type="sldImg"/>
          </p:nvPr>
        </p:nvSpPr>
        <p:spPr>
          <a:xfrm>
            <a:off x="992188" y="768350"/>
            <a:ext cx="5114925" cy="3836988"/>
          </a:xfrm>
          <a:ln/>
        </p:spPr>
      </p:sp>
      <p:sp>
        <p:nvSpPr>
          <p:cNvPr id="62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27794F24-1B42-43D4-B755-CBF6DAEB9E9F}" type="slidenum">
              <a:rPr lang="en-US"/>
              <a:pPr/>
              <a:t>97</a:t>
            </a:fld>
            <a:endParaRPr lang="en-US"/>
          </a:p>
        </p:txBody>
      </p:sp>
      <p:sp>
        <p:nvSpPr>
          <p:cNvPr id="111619" name="Rectangle 2"/>
          <p:cNvSpPr>
            <a:spLocks noGrp="1" noRot="1" noChangeAspect="1" noChangeArrowheads="1" noTextEdit="1"/>
          </p:cNvSpPr>
          <p:nvPr>
            <p:ph type="sldImg"/>
          </p:nvPr>
        </p:nvSpPr>
        <p:spPr>
          <a:xfrm>
            <a:off x="992188" y="768350"/>
            <a:ext cx="5114925" cy="3836988"/>
          </a:xfrm>
          <a:ln/>
        </p:spPr>
      </p:sp>
      <p:sp>
        <p:nvSpPr>
          <p:cNvPr id="1116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C840530F-F34D-411E-8EDE-01233DECF464}" type="slidenum">
              <a:rPr lang="en-US"/>
              <a:pPr/>
              <a:t>6</a:t>
            </a:fld>
            <a:endParaRPr lang="en-US"/>
          </a:p>
        </p:txBody>
      </p:sp>
      <p:sp>
        <p:nvSpPr>
          <p:cNvPr id="63491" name="Rectangle 2"/>
          <p:cNvSpPr>
            <a:spLocks noGrp="1" noRot="1" noChangeAspect="1" noChangeArrowheads="1" noTextEdit="1"/>
          </p:cNvSpPr>
          <p:nvPr>
            <p:ph type="sldImg"/>
          </p:nvPr>
        </p:nvSpPr>
        <p:spPr>
          <a:xfrm>
            <a:off x="992188" y="768350"/>
            <a:ext cx="5114925" cy="3836988"/>
          </a:xfrm>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6A135612-7AE7-42E7-AD07-72DEB94B20D0}" type="slidenum">
              <a:rPr lang="en-US"/>
              <a:pPr/>
              <a:t>7</a:t>
            </a:fld>
            <a:endParaRPr lang="en-US"/>
          </a:p>
        </p:txBody>
      </p:sp>
      <p:sp>
        <p:nvSpPr>
          <p:cNvPr id="64515" name="Rectangle 2"/>
          <p:cNvSpPr>
            <a:spLocks noGrp="1" noRot="1" noChangeAspect="1" noChangeArrowheads="1" noTextEdit="1"/>
          </p:cNvSpPr>
          <p:nvPr>
            <p:ph type="sldImg"/>
          </p:nvPr>
        </p:nvSpPr>
        <p:spPr>
          <a:xfrm>
            <a:off x="992188" y="768350"/>
            <a:ext cx="5114925" cy="3836988"/>
          </a:xfrm>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D1C5F415-D514-4B82-8F88-29CA2A1D283F}" type="slidenum">
              <a:rPr lang="en-US"/>
              <a:pPr/>
              <a:t>9</a:t>
            </a:fld>
            <a:endParaRPr lang="en-US"/>
          </a:p>
        </p:txBody>
      </p:sp>
      <p:sp>
        <p:nvSpPr>
          <p:cNvPr id="65539" name="Rectangle 2"/>
          <p:cNvSpPr>
            <a:spLocks noGrp="1" noRot="1" noChangeAspect="1" noChangeArrowheads="1" noTextEdit="1"/>
          </p:cNvSpPr>
          <p:nvPr>
            <p:ph type="sldImg"/>
          </p:nvPr>
        </p:nvSpPr>
        <p:spPr>
          <a:xfrm>
            <a:off x="992188" y="768350"/>
            <a:ext cx="5114925" cy="3836988"/>
          </a:xfrm>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5EAC3177-1249-4700-85A4-AA5DDCBC0F31}" type="slidenum">
              <a:rPr lang="en-US"/>
              <a:pPr/>
              <a:t>10</a:t>
            </a:fld>
            <a:endParaRPr lang="en-US"/>
          </a:p>
        </p:txBody>
      </p:sp>
      <p:sp>
        <p:nvSpPr>
          <p:cNvPr id="66563" name="Rectangle 2"/>
          <p:cNvSpPr>
            <a:spLocks noGrp="1" noRot="1" noChangeAspect="1" noChangeArrowheads="1" noTextEdit="1"/>
          </p:cNvSpPr>
          <p:nvPr>
            <p:ph type="sldImg"/>
          </p:nvPr>
        </p:nvSpPr>
        <p:spPr>
          <a:xfrm>
            <a:off x="992188" y="768350"/>
            <a:ext cx="5114925" cy="3836988"/>
          </a:xfrm>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927100"/>
            <a:ext cx="8991600" cy="4495800"/>
            <a:chOff x="0" y="584"/>
            <a:chExt cx="5664" cy="2832"/>
          </a:xfrm>
        </p:grpSpPr>
        <p:sp>
          <p:nvSpPr>
            <p:cNvPr id="5" name="AutoShape 3"/>
            <p:cNvSpPr>
              <a:spLocks noChangeArrowheads="1"/>
            </p:cNvSpPr>
            <p:nvPr userDrawn="1"/>
          </p:nvSpPr>
          <p:spPr bwMode="auto">
            <a:xfrm>
              <a:off x="432" y="1304"/>
              <a:ext cx="4656" cy="2112"/>
            </a:xfrm>
            <a:prstGeom prst="roundRect">
              <a:avLst>
                <a:gd name="adj" fmla="val 16667"/>
              </a:avLst>
            </a:prstGeom>
            <a:noFill/>
            <a:ln w="50800">
              <a:solidFill>
                <a:schemeClr val="bg2"/>
              </a:solidFill>
              <a:round/>
              <a:headEnd/>
              <a:tailEnd/>
            </a:ln>
            <a:effectLst/>
          </p:spPr>
          <p:txBody>
            <a:bodyPr wrap="none" anchor="ctr"/>
            <a:lstStyle/>
            <a:p>
              <a:pPr algn="ctr">
                <a:defRPr/>
              </a:pPr>
              <a:endParaRPr lang="en-US" sz="2400">
                <a:latin typeface="Times New Roman" pitchFamily="18" charset="0"/>
              </a:endParaRPr>
            </a:p>
          </p:txBody>
        </p:sp>
        <p:sp>
          <p:nvSpPr>
            <p:cNvPr id="6" name="Rectangle 4"/>
            <p:cNvSpPr>
              <a:spLocks noChangeArrowheads="1"/>
            </p:cNvSpPr>
            <p:nvPr userDrawn="1"/>
          </p:nvSpPr>
          <p:spPr bwMode="blackWhite">
            <a:xfrm>
              <a:off x="144" y="584"/>
              <a:ext cx="4512" cy="624"/>
            </a:xfrm>
            <a:prstGeom prst="rect">
              <a:avLst/>
            </a:prstGeom>
            <a:solidFill>
              <a:schemeClr val="bg1"/>
            </a:solidFill>
            <a:ln w="57150">
              <a:solidFill>
                <a:schemeClr val="bg2"/>
              </a:solidFill>
              <a:miter lim="800000"/>
              <a:headEnd/>
              <a:tailEnd/>
            </a:ln>
            <a:effectLst/>
          </p:spPr>
          <p:txBody>
            <a:bodyPr wrap="none" anchor="ctr"/>
            <a:lstStyle/>
            <a:p>
              <a:pPr algn="ctr">
                <a:defRPr/>
              </a:pPr>
              <a:endParaRPr lang="en-US" sz="2400">
                <a:latin typeface="Times New Roman" pitchFamily="18" charset="0"/>
              </a:endParaRPr>
            </a:p>
          </p:txBody>
        </p:sp>
        <p:sp>
          <p:nvSpPr>
            <p:cNvPr id="7" name="AutoShape 5"/>
            <p:cNvSpPr>
              <a:spLocks noChangeArrowheads="1"/>
            </p:cNvSpPr>
            <p:nvPr userDrawn="1"/>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headEnd/>
              <a:tailEnd/>
            </a:ln>
          </p:spPr>
          <p:txBody>
            <a:bodyPr/>
            <a:lstStyle/>
            <a:p>
              <a:pPr>
                <a:defRPr/>
              </a:pPr>
              <a:endParaRPr lang="en-US" sz="2400">
                <a:latin typeface="Times New Roman" pitchFamily="18" charset="0"/>
              </a:endParaRPr>
            </a:p>
          </p:txBody>
        </p:sp>
        <p:sp>
          <p:nvSpPr>
            <p:cNvPr id="8" name="Line 6"/>
            <p:cNvSpPr>
              <a:spLocks noChangeShapeType="1"/>
            </p:cNvSpPr>
            <p:nvPr userDrawn="1"/>
          </p:nvSpPr>
          <p:spPr bwMode="auto">
            <a:xfrm>
              <a:off x="0" y="1928"/>
              <a:ext cx="5232" cy="0"/>
            </a:xfrm>
            <a:prstGeom prst="line">
              <a:avLst/>
            </a:prstGeom>
            <a:noFill/>
            <a:ln w="50800">
              <a:solidFill>
                <a:schemeClr val="bg1"/>
              </a:solidFill>
              <a:round/>
              <a:headEnd/>
              <a:tailEnd/>
            </a:ln>
            <a:effectLst/>
          </p:spPr>
          <p:txBody>
            <a:bodyPr/>
            <a:lstStyle/>
            <a:p>
              <a:pPr>
                <a:defRPr/>
              </a:pPr>
              <a:endParaRPr lang="es-ES"/>
            </a:p>
          </p:txBody>
        </p:sp>
      </p:grpSp>
      <p:sp>
        <p:nvSpPr>
          <p:cNvPr id="39943" name="Rectangle 7"/>
          <p:cNvSpPr>
            <a:spLocks noGrp="1" noChangeArrowheads="1"/>
          </p:cNvSpPr>
          <p:nvPr>
            <p:ph type="ctrTitle"/>
          </p:nvPr>
        </p:nvSpPr>
        <p:spPr>
          <a:xfrm>
            <a:off x="228600" y="1427163"/>
            <a:ext cx="8077200" cy="1609725"/>
          </a:xfrm>
        </p:spPr>
        <p:txBody>
          <a:bodyPr/>
          <a:lstStyle>
            <a:lvl1pPr>
              <a:defRPr sz="4600"/>
            </a:lvl1pPr>
          </a:lstStyle>
          <a:p>
            <a:r>
              <a:rPr lang="es-ES"/>
              <a:t>Haga clic para cambiar el estilo de título	</a:t>
            </a:r>
          </a:p>
        </p:txBody>
      </p:sp>
      <p:sp>
        <p:nvSpPr>
          <p:cNvPr id="39944" name="Rectangle 8"/>
          <p:cNvSpPr>
            <a:spLocks noGrp="1" noChangeArrowheads="1"/>
          </p:cNvSpPr>
          <p:nvPr>
            <p:ph type="subTitle" idx="1"/>
          </p:nvPr>
        </p:nvSpPr>
        <p:spPr>
          <a:xfrm>
            <a:off x="1066800" y="3441700"/>
            <a:ext cx="6629400" cy="1676400"/>
          </a:xfrm>
        </p:spPr>
        <p:txBody>
          <a:bodyPr/>
          <a:lstStyle>
            <a:lvl1pPr marL="0" indent="0">
              <a:buFont typeface="Wingdings" pitchFamily="2" charset="2"/>
              <a:buNone/>
              <a:defRPr/>
            </a:lvl1pPr>
          </a:lstStyle>
          <a:p>
            <a:r>
              <a:rPr lang="es-ES"/>
              <a:t>Haga clic para modificar el estilo de subtítulo del patrón</a:t>
            </a:r>
          </a:p>
        </p:txBody>
      </p:sp>
      <p:sp>
        <p:nvSpPr>
          <p:cNvPr id="9" name="Rectangle 9"/>
          <p:cNvSpPr>
            <a:spLocks noGrp="1" noChangeArrowheads="1"/>
          </p:cNvSpPr>
          <p:nvPr>
            <p:ph type="dt" sz="half" idx="10"/>
          </p:nvPr>
        </p:nvSpPr>
        <p:spPr>
          <a:xfrm>
            <a:off x="457200" y="6248400"/>
            <a:ext cx="2133600" cy="471488"/>
          </a:xfrm>
        </p:spPr>
        <p:txBody>
          <a:bodyPr/>
          <a:lstStyle>
            <a:lvl1pPr>
              <a:defRPr smtClean="0"/>
            </a:lvl1pPr>
          </a:lstStyle>
          <a:p>
            <a:pPr>
              <a:defRPr/>
            </a:pPr>
            <a:endParaRPr lang="es-ES"/>
          </a:p>
        </p:txBody>
      </p:sp>
      <p:sp>
        <p:nvSpPr>
          <p:cNvPr id="10" name="Rectangle 10"/>
          <p:cNvSpPr>
            <a:spLocks noGrp="1" noChangeArrowheads="1"/>
          </p:cNvSpPr>
          <p:nvPr>
            <p:ph type="ftr" sz="quarter" idx="11"/>
          </p:nvPr>
        </p:nvSpPr>
        <p:spPr>
          <a:xfrm>
            <a:off x="3124200" y="6253163"/>
            <a:ext cx="2895600" cy="457200"/>
          </a:xfrm>
        </p:spPr>
        <p:txBody>
          <a:bodyPr/>
          <a:lstStyle>
            <a:lvl1pPr>
              <a:defRPr smtClean="0"/>
            </a:lvl1pPr>
          </a:lstStyle>
          <a:p>
            <a:pPr>
              <a:defRPr/>
            </a:pPr>
            <a:endParaRPr lang="es-ES"/>
          </a:p>
        </p:txBody>
      </p:sp>
      <p:sp>
        <p:nvSpPr>
          <p:cNvPr id="11" name="Rectangle 11"/>
          <p:cNvSpPr>
            <a:spLocks noGrp="1" noChangeArrowheads="1"/>
          </p:cNvSpPr>
          <p:nvPr>
            <p:ph type="sldNum" sz="quarter" idx="12"/>
          </p:nvPr>
        </p:nvSpPr>
        <p:spPr>
          <a:xfrm>
            <a:off x="6553200" y="6248400"/>
            <a:ext cx="2133600" cy="471488"/>
          </a:xfrm>
        </p:spPr>
        <p:txBody>
          <a:bodyPr/>
          <a:lstStyle>
            <a:lvl1pPr>
              <a:defRPr smtClean="0"/>
            </a:lvl1pPr>
          </a:lstStyle>
          <a:p>
            <a:pPr>
              <a:defRPr/>
            </a:pPr>
            <a:fld id="{0E159291-6CF5-4F62-867C-07490E8A1A9E}"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pPr>
              <a:defRPr/>
            </a:pPr>
            <a:fld id="{BDEB675C-7CDF-49FF-B0B6-945302BD170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450013" y="228600"/>
            <a:ext cx="2084387" cy="5791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95263" y="228600"/>
            <a:ext cx="610235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pPr>
              <a:defRPr/>
            </a:pPr>
            <a:fld id="{C1DB46A7-7DD7-4A55-B910-E40EEB478900}"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95263" y="228600"/>
            <a:ext cx="8015287" cy="9144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600200"/>
            <a:ext cx="3886200" cy="4419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3886200" cy="2133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886200"/>
            <a:ext cx="3886200" cy="2133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8"/>
          <p:cNvSpPr>
            <a:spLocks noGrp="1" noChangeArrowheads="1"/>
          </p:cNvSpPr>
          <p:nvPr>
            <p:ph type="dt" sz="half" idx="10"/>
          </p:nvPr>
        </p:nvSpPr>
        <p:spPr>
          <a:ln/>
        </p:spPr>
        <p:txBody>
          <a:bodyPr/>
          <a:lstStyle>
            <a:lvl1pPr>
              <a:defRPr/>
            </a:lvl1pPr>
          </a:lstStyle>
          <a:p>
            <a:pPr>
              <a:defRPr/>
            </a:pPr>
            <a:endParaRPr lang="es-ES"/>
          </a:p>
        </p:txBody>
      </p:sp>
      <p:sp>
        <p:nvSpPr>
          <p:cNvPr id="7" name="Rectangle 9"/>
          <p:cNvSpPr>
            <a:spLocks noGrp="1" noChangeArrowheads="1"/>
          </p:cNvSpPr>
          <p:nvPr>
            <p:ph type="ftr" sz="quarter" idx="11"/>
          </p:nvPr>
        </p:nvSpPr>
        <p:spPr>
          <a:ln/>
        </p:spPr>
        <p:txBody>
          <a:bodyPr/>
          <a:lstStyle>
            <a:lvl1pPr>
              <a:defRPr/>
            </a:lvl1pPr>
          </a:lstStyle>
          <a:p>
            <a:pPr>
              <a:defRPr/>
            </a:pPr>
            <a:endParaRPr lang="es-ES"/>
          </a:p>
        </p:txBody>
      </p:sp>
      <p:sp>
        <p:nvSpPr>
          <p:cNvPr id="8" name="Rectangle 10"/>
          <p:cNvSpPr>
            <a:spLocks noGrp="1" noChangeArrowheads="1"/>
          </p:cNvSpPr>
          <p:nvPr>
            <p:ph type="sldNum" sz="quarter" idx="12"/>
          </p:nvPr>
        </p:nvSpPr>
        <p:spPr>
          <a:ln/>
        </p:spPr>
        <p:txBody>
          <a:bodyPr/>
          <a:lstStyle>
            <a:lvl1pPr>
              <a:defRPr/>
            </a:lvl1pPr>
          </a:lstStyle>
          <a:p>
            <a:pPr>
              <a:defRPr/>
            </a:pPr>
            <a:fld id="{A30BD282-C7D8-4FD1-9BDB-C41D33F3E340}"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95263" y="228600"/>
            <a:ext cx="8015287" cy="9144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609600" y="1600200"/>
            <a:ext cx="7924800" cy="4419600"/>
          </a:xfrm>
        </p:spPr>
        <p:txBody>
          <a:bodyPr/>
          <a:lstStyle/>
          <a:p>
            <a:pPr lvl="0"/>
            <a:endParaRPr lang="es-ES" noProof="0" smtClean="0"/>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pPr>
              <a:defRPr/>
            </a:pPr>
            <a:fld id="{7616B491-4020-4C2B-9107-65AD39CE8FC8}"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pPr>
              <a:defRPr/>
            </a:pPr>
            <a:fld id="{B4FC372E-4C86-4811-928E-29A02575BE89}"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8"/>
          <p:cNvSpPr>
            <a:spLocks noGrp="1" noChangeArrowheads="1"/>
          </p:cNvSpPr>
          <p:nvPr>
            <p:ph type="dt" sz="half" idx="10"/>
          </p:nvPr>
        </p:nvSpPr>
        <p:spPr>
          <a:ln/>
        </p:spPr>
        <p:txBody>
          <a:bodyPr/>
          <a:lstStyle>
            <a:lvl1pPr>
              <a:defRPr/>
            </a:lvl1pPr>
          </a:lstStyle>
          <a:p>
            <a:pPr>
              <a:defRPr/>
            </a:pPr>
            <a:endParaRPr lang="es-ES"/>
          </a:p>
        </p:txBody>
      </p:sp>
      <p:sp>
        <p:nvSpPr>
          <p:cNvPr id="5" name="Rectangle 9"/>
          <p:cNvSpPr>
            <a:spLocks noGrp="1" noChangeArrowheads="1"/>
          </p:cNvSpPr>
          <p:nvPr>
            <p:ph type="ftr" sz="quarter" idx="11"/>
          </p:nvPr>
        </p:nvSpPr>
        <p:spPr>
          <a:ln/>
        </p:spPr>
        <p:txBody>
          <a:bodyPr/>
          <a:lstStyle>
            <a:lvl1pPr>
              <a:defRPr/>
            </a:lvl1pPr>
          </a:lstStyle>
          <a:p>
            <a:pPr>
              <a:defRPr/>
            </a:pPr>
            <a:endParaRPr lang="es-ES"/>
          </a:p>
        </p:txBody>
      </p:sp>
      <p:sp>
        <p:nvSpPr>
          <p:cNvPr id="6" name="Rectangle 10"/>
          <p:cNvSpPr>
            <a:spLocks noGrp="1" noChangeArrowheads="1"/>
          </p:cNvSpPr>
          <p:nvPr>
            <p:ph type="sldNum" sz="quarter" idx="12"/>
          </p:nvPr>
        </p:nvSpPr>
        <p:spPr>
          <a:ln/>
        </p:spPr>
        <p:txBody>
          <a:bodyPr/>
          <a:lstStyle>
            <a:lvl1pPr>
              <a:defRPr/>
            </a:lvl1pPr>
          </a:lstStyle>
          <a:p>
            <a:pPr>
              <a:defRPr/>
            </a:pPr>
            <a:fld id="{9E1BFFCA-6F4D-4C73-B398-28AF3E846E80}"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
        <p:nvSpPr>
          <p:cNvPr id="6" name="Rectangle 9"/>
          <p:cNvSpPr>
            <a:spLocks noGrp="1" noChangeArrowheads="1"/>
          </p:cNvSpPr>
          <p:nvPr>
            <p:ph type="ftr" sz="quarter" idx="11"/>
          </p:nvPr>
        </p:nvSpPr>
        <p:spPr>
          <a:ln/>
        </p:spPr>
        <p:txBody>
          <a:bodyPr/>
          <a:lstStyle>
            <a:lvl1pPr>
              <a:defRPr/>
            </a:lvl1pPr>
          </a:lstStyle>
          <a:p>
            <a:pPr>
              <a:defRPr/>
            </a:pPr>
            <a:endParaRPr lang="es-ES"/>
          </a:p>
        </p:txBody>
      </p:sp>
      <p:sp>
        <p:nvSpPr>
          <p:cNvPr id="7" name="Rectangle 10"/>
          <p:cNvSpPr>
            <a:spLocks noGrp="1" noChangeArrowheads="1"/>
          </p:cNvSpPr>
          <p:nvPr>
            <p:ph type="sldNum" sz="quarter" idx="12"/>
          </p:nvPr>
        </p:nvSpPr>
        <p:spPr>
          <a:ln/>
        </p:spPr>
        <p:txBody>
          <a:bodyPr/>
          <a:lstStyle>
            <a:lvl1pPr>
              <a:defRPr/>
            </a:lvl1pPr>
          </a:lstStyle>
          <a:p>
            <a:pPr>
              <a:defRPr/>
            </a:pPr>
            <a:fld id="{4B4129DE-50CD-40BB-B3A7-7791FAA5BCAE}"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8"/>
          <p:cNvSpPr>
            <a:spLocks noGrp="1" noChangeArrowheads="1"/>
          </p:cNvSpPr>
          <p:nvPr>
            <p:ph type="dt" sz="half" idx="10"/>
          </p:nvPr>
        </p:nvSpPr>
        <p:spPr>
          <a:ln/>
        </p:spPr>
        <p:txBody>
          <a:bodyPr/>
          <a:lstStyle>
            <a:lvl1pPr>
              <a:defRPr/>
            </a:lvl1pPr>
          </a:lstStyle>
          <a:p>
            <a:pPr>
              <a:defRPr/>
            </a:pPr>
            <a:endParaRPr lang="es-ES"/>
          </a:p>
        </p:txBody>
      </p:sp>
      <p:sp>
        <p:nvSpPr>
          <p:cNvPr id="8" name="Rectangle 9"/>
          <p:cNvSpPr>
            <a:spLocks noGrp="1" noChangeArrowheads="1"/>
          </p:cNvSpPr>
          <p:nvPr>
            <p:ph type="ftr" sz="quarter" idx="11"/>
          </p:nvPr>
        </p:nvSpPr>
        <p:spPr>
          <a:ln/>
        </p:spPr>
        <p:txBody>
          <a:bodyPr/>
          <a:lstStyle>
            <a:lvl1pPr>
              <a:defRPr/>
            </a:lvl1pPr>
          </a:lstStyle>
          <a:p>
            <a:pPr>
              <a:defRPr/>
            </a:pPr>
            <a:endParaRPr lang="es-ES"/>
          </a:p>
        </p:txBody>
      </p:sp>
      <p:sp>
        <p:nvSpPr>
          <p:cNvPr id="9" name="Rectangle 10"/>
          <p:cNvSpPr>
            <a:spLocks noGrp="1" noChangeArrowheads="1"/>
          </p:cNvSpPr>
          <p:nvPr>
            <p:ph type="sldNum" sz="quarter" idx="12"/>
          </p:nvPr>
        </p:nvSpPr>
        <p:spPr>
          <a:ln/>
        </p:spPr>
        <p:txBody>
          <a:bodyPr/>
          <a:lstStyle>
            <a:lvl1pPr>
              <a:defRPr/>
            </a:lvl1pPr>
          </a:lstStyle>
          <a:p>
            <a:pPr>
              <a:defRPr/>
            </a:pPr>
            <a:fld id="{578BA5E1-8C15-4275-A03B-C52DC56945D8}"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8"/>
          <p:cNvSpPr>
            <a:spLocks noGrp="1" noChangeArrowheads="1"/>
          </p:cNvSpPr>
          <p:nvPr>
            <p:ph type="dt" sz="half" idx="10"/>
          </p:nvPr>
        </p:nvSpPr>
        <p:spPr>
          <a:ln/>
        </p:spPr>
        <p:txBody>
          <a:bodyPr/>
          <a:lstStyle>
            <a:lvl1pPr>
              <a:defRPr/>
            </a:lvl1pPr>
          </a:lstStyle>
          <a:p>
            <a:pPr>
              <a:defRPr/>
            </a:pPr>
            <a:endParaRPr lang="es-ES"/>
          </a:p>
        </p:txBody>
      </p:sp>
      <p:sp>
        <p:nvSpPr>
          <p:cNvPr id="4" name="Rectangle 9"/>
          <p:cNvSpPr>
            <a:spLocks noGrp="1" noChangeArrowheads="1"/>
          </p:cNvSpPr>
          <p:nvPr>
            <p:ph type="ftr" sz="quarter" idx="11"/>
          </p:nvPr>
        </p:nvSpPr>
        <p:spPr>
          <a:ln/>
        </p:spPr>
        <p:txBody>
          <a:bodyPr/>
          <a:lstStyle>
            <a:lvl1pPr>
              <a:defRPr/>
            </a:lvl1pPr>
          </a:lstStyle>
          <a:p>
            <a:pPr>
              <a:defRPr/>
            </a:pPr>
            <a:endParaRPr lang="es-ES"/>
          </a:p>
        </p:txBody>
      </p:sp>
      <p:sp>
        <p:nvSpPr>
          <p:cNvPr id="5" name="Rectangle 10"/>
          <p:cNvSpPr>
            <a:spLocks noGrp="1" noChangeArrowheads="1"/>
          </p:cNvSpPr>
          <p:nvPr>
            <p:ph type="sldNum" sz="quarter" idx="12"/>
          </p:nvPr>
        </p:nvSpPr>
        <p:spPr>
          <a:ln/>
        </p:spPr>
        <p:txBody>
          <a:bodyPr/>
          <a:lstStyle>
            <a:lvl1pPr>
              <a:defRPr/>
            </a:lvl1pPr>
          </a:lstStyle>
          <a:p>
            <a:pPr>
              <a:defRPr/>
            </a:pPr>
            <a:fld id="{A4497A9D-83AF-4D8C-9032-0A54F5D47DB2}"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s-ES"/>
          </a:p>
        </p:txBody>
      </p:sp>
      <p:sp>
        <p:nvSpPr>
          <p:cNvPr id="3" name="Rectangle 9"/>
          <p:cNvSpPr>
            <a:spLocks noGrp="1" noChangeArrowheads="1"/>
          </p:cNvSpPr>
          <p:nvPr>
            <p:ph type="ftr" sz="quarter" idx="11"/>
          </p:nvPr>
        </p:nvSpPr>
        <p:spPr>
          <a:ln/>
        </p:spPr>
        <p:txBody>
          <a:bodyPr/>
          <a:lstStyle>
            <a:lvl1pPr>
              <a:defRPr/>
            </a:lvl1pPr>
          </a:lstStyle>
          <a:p>
            <a:pPr>
              <a:defRPr/>
            </a:pPr>
            <a:endParaRPr lang="es-ES"/>
          </a:p>
        </p:txBody>
      </p:sp>
      <p:sp>
        <p:nvSpPr>
          <p:cNvPr id="4" name="Rectangle 10"/>
          <p:cNvSpPr>
            <a:spLocks noGrp="1" noChangeArrowheads="1"/>
          </p:cNvSpPr>
          <p:nvPr>
            <p:ph type="sldNum" sz="quarter" idx="12"/>
          </p:nvPr>
        </p:nvSpPr>
        <p:spPr>
          <a:ln/>
        </p:spPr>
        <p:txBody>
          <a:bodyPr/>
          <a:lstStyle>
            <a:lvl1pPr>
              <a:defRPr/>
            </a:lvl1pPr>
          </a:lstStyle>
          <a:p>
            <a:pPr>
              <a:defRPr/>
            </a:pPr>
            <a:fld id="{38FCC5F5-456C-4FEE-AC9D-588546B968FC}"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
        <p:nvSpPr>
          <p:cNvPr id="6" name="Rectangle 9"/>
          <p:cNvSpPr>
            <a:spLocks noGrp="1" noChangeArrowheads="1"/>
          </p:cNvSpPr>
          <p:nvPr>
            <p:ph type="ftr" sz="quarter" idx="11"/>
          </p:nvPr>
        </p:nvSpPr>
        <p:spPr>
          <a:ln/>
        </p:spPr>
        <p:txBody>
          <a:bodyPr/>
          <a:lstStyle>
            <a:lvl1pPr>
              <a:defRPr/>
            </a:lvl1pPr>
          </a:lstStyle>
          <a:p>
            <a:pPr>
              <a:defRPr/>
            </a:pPr>
            <a:endParaRPr lang="es-ES"/>
          </a:p>
        </p:txBody>
      </p:sp>
      <p:sp>
        <p:nvSpPr>
          <p:cNvPr id="7" name="Rectangle 10"/>
          <p:cNvSpPr>
            <a:spLocks noGrp="1" noChangeArrowheads="1"/>
          </p:cNvSpPr>
          <p:nvPr>
            <p:ph type="sldNum" sz="quarter" idx="12"/>
          </p:nvPr>
        </p:nvSpPr>
        <p:spPr>
          <a:ln/>
        </p:spPr>
        <p:txBody>
          <a:bodyPr/>
          <a:lstStyle>
            <a:lvl1pPr>
              <a:defRPr/>
            </a:lvl1pPr>
          </a:lstStyle>
          <a:p>
            <a:pPr>
              <a:defRPr/>
            </a:pPr>
            <a:fld id="{D83F84CF-8DA6-4744-937B-8C924042F489}"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8"/>
          <p:cNvSpPr>
            <a:spLocks noGrp="1" noChangeArrowheads="1"/>
          </p:cNvSpPr>
          <p:nvPr>
            <p:ph type="dt" sz="half" idx="10"/>
          </p:nvPr>
        </p:nvSpPr>
        <p:spPr>
          <a:ln/>
        </p:spPr>
        <p:txBody>
          <a:bodyPr/>
          <a:lstStyle>
            <a:lvl1pPr>
              <a:defRPr/>
            </a:lvl1pPr>
          </a:lstStyle>
          <a:p>
            <a:pPr>
              <a:defRPr/>
            </a:pPr>
            <a:endParaRPr lang="es-ES"/>
          </a:p>
        </p:txBody>
      </p:sp>
      <p:sp>
        <p:nvSpPr>
          <p:cNvPr id="6" name="Rectangle 9"/>
          <p:cNvSpPr>
            <a:spLocks noGrp="1" noChangeArrowheads="1"/>
          </p:cNvSpPr>
          <p:nvPr>
            <p:ph type="ftr" sz="quarter" idx="11"/>
          </p:nvPr>
        </p:nvSpPr>
        <p:spPr>
          <a:ln/>
        </p:spPr>
        <p:txBody>
          <a:bodyPr/>
          <a:lstStyle>
            <a:lvl1pPr>
              <a:defRPr/>
            </a:lvl1pPr>
          </a:lstStyle>
          <a:p>
            <a:pPr>
              <a:defRPr/>
            </a:pPr>
            <a:endParaRPr lang="es-ES"/>
          </a:p>
        </p:txBody>
      </p:sp>
      <p:sp>
        <p:nvSpPr>
          <p:cNvPr id="7" name="Rectangle 10"/>
          <p:cNvSpPr>
            <a:spLocks noGrp="1" noChangeArrowheads="1"/>
          </p:cNvSpPr>
          <p:nvPr>
            <p:ph type="sldNum" sz="quarter" idx="12"/>
          </p:nvPr>
        </p:nvSpPr>
        <p:spPr>
          <a:ln/>
        </p:spPr>
        <p:txBody>
          <a:bodyPr/>
          <a:lstStyle>
            <a:lvl1pPr>
              <a:defRPr/>
            </a:lvl1pPr>
          </a:lstStyle>
          <a:p>
            <a:pPr>
              <a:defRPr/>
            </a:pPr>
            <a:fld id="{179679CC-3DC5-48AB-B09E-8C7B7A44A1CA}"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42" name="Group 2"/>
          <p:cNvGrpSpPr>
            <a:grpSpLocks/>
          </p:cNvGrpSpPr>
          <p:nvPr/>
        </p:nvGrpSpPr>
        <p:grpSpPr bwMode="auto">
          <a:xfrm>
            <a:off x="0" y="152400"/>
            <a:ext cx="8686800" cy="6096000"/>
            <a:chOff x="0" y="96"/>
            <a:chExt cx="5472" cy="3840"/>
          </a:xfrm>
        </p:grpSpPr>
        <p:sp>
          <p:nvSpPr>
            <p:cNvPr id="38915"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headEnd/>
              <a:tailEnd/>
            </a:ln>
            <a:effectLst/>
          </p:spPr>
          <p:txBody>
            <a:bodyPr wrap="none" anchor="ctr"/>
            <a:lstStyle/>
            <a:p>
              <a:pPr algn="ctr">
                <a:defRPr/>
              </a:pPr>
              <a:endParaRPr lang="en-US" sz="2400">
                <a:latin typeface="Times New Roman" pitchFamily="18" charset="0"/>
              </a:endParaRPr>
            </a:p>
          </p:txBody>
        </p:sp>
        <p:sp>
          <p:nvSpPr>
            <p:cNvPr id="38916"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headEnd/>
              <a:tailEnd/>
            </a:ln>
          </p:spPr>
          <p:txBody>
            <a:bodyPr/>
            <a:lstStyle/>
            <a:p>
              <a:pPr>
                <a:defRPr/>
              </a:pPr>
              <a:endParaRPr lang="en-US" sz="2400">
                <a:latin typeface="Times New Roman" pitchFamily="18" charset="0"/>
              </a:endParaRPr>
            </a:p>
          </p:txBody>
        </p:sp>
        <p:sp>
          <p:nvSpPr>
            <p:cNvPr id="38917" name="Line 5"/>
            <p:cNvSpPr>
              <a:spLocks noChangeShapeType="1"/>
            </p:cNvSpPr>
            <p:nvPr/>
          </p:nvSpPr>
          <p:spPr bwMode="auto">
            <a:xfrm>
              <a:off x="0" y="768"/>
              <a:ext cx="5088" cy="0"/>
            </a:xfrm>
            <a:prstGeom prst="line">
              <a:avLst/>
            </a:prstGeom>
            <a:noFill/>
            <a:ln w="38100">
              <a:solidFill>
                <a:schemeClr val="bg1"/>
              </a:solidFill>
              <a:round/>
              <a:headEnd/>
              <a:tailEnd/>
            </a:ln>
            <a:effectLst/>
          </p:spPr>
          <p:txBody>
            <a:bodyPr/>
            <a:lstStyle/>
            <a:p>
              <a:pPr>
                <a:defRPr/>
              </a:pPr>
              <a:endParaRPr lang="es-ES"/>
            </a:p>
          </p:txBody>
        </p:sp>
      </p:grpSp>
      <p:sp>
        <p:nvSpPr>
          <p:cNvPr id="10243" name="Rectangle 6"/>
          <p:cNvSpPr>
            <a:spLocks noGrp="1" noChangeArrowheads="1"/>
          </p:cNvSpPr>
          <p:nvPr>
            <p:ph type="title"/>
          </p:nvPr>
        </p:nvSpPr>
        <p:spPr bwMode="auto">
          <a:xfrm>
            <a:off x="195263" y="228600"/>
            <a:ext cx="8015287"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44" name="Rectangle 7"/>
          <p:cNvSpPr>
            <a:spLocks noGrp="1" noChangeArrowheads="1"/>
          </p:cNvSpPr>
          <p:nvPr>
            <p:ph type="body" idx="1"/>
          </p:nvPr>
        </p:nvSpPr>
        <p:spPr bwMode="auto">
          <a:xfrm>
            <a:off x="609600" y="1600200"/>
            <a:ext cx="7924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8920"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38921"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lvl1pPr>
          </a:lstStyle>
          <a:p>
            <a:pPr>
              <a:defRPr/>
            </a:pPr>
            <a:endParaRPr lang="es-ES"/>
          </a:p>
        </p:txBody>
      </p:sp>
      <p:sp>
        <p:nvSpPr>
          <p:cNvPr id="38922"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Black" pitchFamily="34" charset="0"/>
              </a:defRPr>
            </a:lvl1pPr>
          </a:lstStyle>
          <a:p>
            <a:pPr>
              <a:defRPr/>
            </a:pPr>
            <a:fld id="{E444A260-DCA7-4017-9FDF-37E4213C100E}"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00"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pitchFamily="2" charset="2"/>
        <a:buChar char="l"/>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hlink"/>
        </a:buClr>
        <a:buSzPct val="60000"/>
        <a:buFont typeface="Wingdings" pitchFamily="2" charset="2"/>
        <a:buChar char="l"/>
        <a:defRPr sz="2000">
          <a:solidFill>
            <a:schemeClr val="tx1"/>
          </a:solidFill>
          <a:latin typeface="+mn-lt"/>
        </a:defRPr>
      </a:lvl4pPr>
      <a:lvl5pPr marL="2057400" indent="-228600" algn="l" rtl="0" eaLnBrk="0" fontAlgn="base" hangingPunct="0">
        <a:spcBef>
          <a:spcPct val="20000"/>
        </a:spcBef>
        <a:spcAft>
          <a:spcPct val="0"/>
        </a:spcAft>
        <a:buClr>
          <a:schemeClr val="bg2"/>
        </a:buClr>
        <a:buSzPct val="40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Hoja_de_c_lculo_de_Microsoft_Office_Excel_97-20034.xls"/></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hyperlink" Target="http://www.ine.es/inebase/cgi/axi?COMANDO=SELECCION&amp;CGI_DEFAULT=/inebase/temas/cgi.opt&amp;CGI_URL=/inebase/cgi/&amp;AXIS_PATH=/inebase/temas/t42/p04/l0/&amp;FILE_AXIS=i7002.px" TargetMode="External"/><Relationship Id="rId5" Type="http://schemas.openxmlformats.org/officeDocument/2006/relationships/hyperlink" Target="http://epp.eurostat.ec.europa.eu/portal/page?_pageid=1996,39140985&amp;_dad=portal&amp;_schema=PORTAL&amp;screen=detailref&amp;language=en&amp;product=STRIND_EMPLOI&amp;root=STRIND_EMPLOI/emploi/em071" TargetMode="External"/><Relationship Id="rId4" Type="http://schemas.openxmlformats.org/officeDocument/2006/relationships/oleObject" Target="../embeddings/Hoja_de_c_lculo_de_Microsoft_Office_Excel_97-20031.xls"/></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hyperlink" Target="http://www.ine.es/inebase/cgi/axi" TargetMode="External"/><Relationship Id="rId5" Type="http://schemas.openxmlformats.org/officeDocument/2006/relationships/hyperlink" Target="http://epp.eurostat.ec.europa.eu/portal/page?_pageid=1996,39140985&amp;_dad=portal&amp;_schema=PORTAL&amp;screen=detailref&amp;language=en&amp;product=STRIND_EMPLOI&amp;root=STRIND_EMPLOI/emploi/em071" TargetMode="External"/><Relationship Id="rId4" Type="http://schemas.openxmlformats.org/officeDocument/2006/relationships/oleObject" Target="../embeddings/Hoja_de_c_lculo_de_Microsoft_Office_Excel_97-20035.xls"/></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Hoja_de_c_lculo_de_Microsoft_Office_Excel_97-20036.xls"/></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vmlDrawing" Target="../drawings/vmlDrawing7.vml"/><Relationship Id="rId4" Type="http://schemas.openxmlformats.org/officeDocument/2006/relationships/oleObject" Target="../embeddings/Hoja_de_c_lculo_de_Microsoft_Office_Excel_97-20037.xls"/></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2.xml"/><Relationship Id="rId1" Type="http://schemas.openxmlformats.org/officeDocument/2006/relationships/vmlDrawing" Target="../drawings/vmlDrawing8.vml"/><Relationship Id="rId5" Type="http://schemas.openxmlformats.org/officeDocument/2006/relationships/oleObject" Target="../embeddings/Hoja_de_c_lculo_de_Microsoft_Office_Excel_97-20039.xls"/><Relationship Id="rId4" Type="http://schemas.openxmlformats.org/officeDocument/2006/relationships/oleObject" Target="../embeddings/Hoja_de_c_lculo_de_Microsoft_Office_Excel_97-20038.xls"/></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hyperlink" Target="http://epp.eurostat.ec.europa.eu/pls/portal/docs/PAGE/PGP_PRD_CAT_PREREL/PGE_CAT_PREREL_YEAR_2007/PGE_CAT_PREREL_YEAR_2007_MONTH_10/3-31102007-EN-CP.PDF"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hyperlink" Target="http://www.ine.es/inebase/cgi/axi?COMANDO=SELECCION&amp;CGI_DEFAULT=/inebase/temas/cgi.opt&amp;CGI_URL=/inebase/cgi/&amp;AXIS_PATH=/inebase/temas/t42/p04/l0/&amp;FILE_AXIS=i7002.px" TargetMode="External"/><Relationship Id="rId5" Type="http://schemas.openxmlformats.org/officeDocument/2006/relationships/hyperlink" Target="http://epp.eurostat.ec.europa.eu/portal/page?_pageid=1996,39140985&amp;_dad=portal&amp;_schema=PORTAL&amp;screen=detailref&amp;language=en&amp;product=STRIND_EMPLOI&amp;root=STRIND_EMPLOI/emploi/em071" TargetMode="External"/><Relationship Id="rId4" Type="http://schemas.openxmlformats.org/officeDocument/2006/relationships/oleObject" Target="../embeddings/Hoja_de_c_lculo_de_Microsoft_Office_Excel_97-20032.xls"/></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hyperlink" Target="http://www.ine.es/inebase/cgi/axi?COMANDO=SELECCION&amp;CGI_DEFAULT=/inebase/temas/cgi.opt&amp;CGI_URL=/inebase/cgi/&amp;AXIS_PATH=/inebase/temas/t42/p04/l0/&amp;FILE_AXIS=i7002.px" TargetMode="External"/><Relationship Id="rId5" Type="http://schemas.openxmlformats.org/officeDocument/2006/relationships/hyperlink" Target="http://epp.eurostat.ec.europa.eu/portal/page?_pageid=1996,39140985&amp;_dad=portal&amp;_schema=PORTAL&amp;screen=detailref&amp;language=en&amp;product=STRIND_EMPLOI&amp;root=STRIND_EMPLOI/emploi/em071" TargetMode="External"/><Relationship Id="rId4" Type="http://schemas.openxmlformats.org/officeDocument/2006/relationships/oleObject" Target="../embeddings/Hoja_de_c_lculo_de_Microsoft_Office_Excel_97-20033.xls"/></Relationships>
</file>

<file path=ppt/slides/_rels/slide7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xml"/><Relationship Id="rId4" Type="http://schemas.openxmlformats.org/officeDocument/2006/relationships/image" Target="../media/image35.jpe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7.png"/><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0.png"/><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3" Type="http://schemas.openxmlformats.org/officeDocument/2006/relationships/hyperlink" Target="http://www.ine.es/inebase/cgi/axi?COMANDO=SELECCION&amp;CGI_DEFAULT=/inebase/temas/cgi.opt&amp;CGI_URL=/inebase/cgi/&amp;AXIS_PATH=/inebase/temas/t42/p04/l0/&amp;FILE_AXIS=i7002.px"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hyperlink" Target="http://epp.eurostat.ec.europa.eu/pls/portal/docs/PAGE/PGP_PRD_CAT_PREREL/PGE_CAT_PREREL_YEAR_2007/PGE_CAT_PREREL_YEAR_2007_MONTH_10/3-31102007-EN-CP.PDF" TargetMode="External"/></Relationships>
</file>

<file path=ppt/slides/_rels/slide98.xml.rels><?xml version="1.0" encoding="UTF-8" standalone="yes"?>
<Relationships xmlns="http://schemas.openxmlformats.org/package/2006/relationships"><Relationship Id="rId2" Type="http://schemas.openxmlformats.org/officeDocument/2006/relationships/hyperlink" Target="http://libros-revistas-derecho.vlex.es/vid/teoria-insider-outsider-temporalidad-236689" TargetMode="Externa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hyperlink" Target="http://baobab.uc3m.es/monet/monnet/IMG/pdf/Info_CE_N-2012.pdf" TargetMode="External"/><Relationship Id="rId2" Type="http://schemas.openxmlformats.org/officeDocument/2006/relationships/hyperlink" Target="http://baobab.uc3m.es/monet/monnet/spip.php?article518" TargetMode="External"/><Relationship Id="rId1" Type="http://schemas.openxmlformats.org/officeDocument/2006/relationships/slideLayout" Target="../slideLayouts/slideLayout2.xml"/><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p:txBody>
          <a:bodyPr/>
          <a:lstStyle/>
          <a:p>
            <a:pPr eaLnBrk="1" hangingPunct="1"/>
            <a:r>
              <a:rPr lang="es-ES" smtClean="0"/>
              <a:t>El desempleo en España</a:t>
            </a:r>
          </a:p>
        </p:txBody>
      </p:sp>
      <p:sp>
        <p:nvSpPr>
          <p:cNvPr id="12291" name="Rectangle 3"/>
          <p:cNvSpPr>
            <a:spLocks noGrp="1" noChangeArrowheads="1"/>
          </p:cNvSpPr>
          <p:nvPr>
            <p:ph type="subTitle" idx="1"/>
          </p:nvPr>
        </p:nvSpPr>
        <p:spPr>
          <a:xfrm>
            <a:off x="1042988" y="3357563"/>
            <a:ext cx="6629400" cy="1858962"/>
          </a:xfrm>
        </p:spPr>
        <p:txBody>
          <a:bodyPr/>
          <a:lstStyle/>
          <a:p>
            <a:pPr eaLnBrk="1" hangingPunct="1"/>
            <a:r>
              <a:rPr lang="es-ES" smtClean="0"/>
              <a:t>Prof. Carlos San Juan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4"/>
          <p:cNvSpPr>
            <a:spLocks noGrp="1" noChangeArrowheads="1"/>
          </p:cNvSpPr>
          <p:nvPr>
            <p:ph type="title"/>
          </p:nvPr>
        </p:nvSpPr>
        <p:spPr/>
        <p:txBody>
          <a:bodyPr/>
          <a:lstStyle/>
          <a:p>
            <a:pPr eaLnBrk="1" hangingPunct="1"/>
            <a:r>
              <a:rPr lang="es-ES" smtClean="0"/>
              <a:t>Cifras de 1994: Un año infame</a:t>
            </a:r>
          </a:p>
        </p:txBody>
      </p:sp>
      <p:graphicFrame>
        <p:nvGraphicFramePr>
          <p:cNvPr id="4098" name="Object 3"/>
          <p:cNvGraphicFramePr>
            <a:graphicFrameLocks noChangeAspect="1"/>
          </p:cNvGraphicFramePr>
          <p:nvPr>
            <p:ph idx="1"/>
          </p:nvPr>
        </p:nvGraphicFramePr>
        <p:xfrm>
          <a:off x="684213" y="1844675"/>
          <a:ext cx="5267325" cy="3105150"/>
        </p:xfrm>
        <a:graphic>
          <a:graphicData uri="http://schemas.openxmlformats.org/presentationml/2006/ole">
            <p:oleObj spid="_x0000_s4098" name="Gráfico" r:id="rId4" imgW="5267249" imgH="3105302" progId="Excel.Sheet.8">
              <p:embed/>
            </p:oleObj>
          </a:graphicData>
        </a:graphic>
      </p:graphicFrame>
      <p:sp>
        <p:nvSpPr>
          <p:cNvPr id="4100" name="Text Box 6"/>
          <p:cNvSpPr txBox="1">
            <a:spLocks noChangeArrowheads="1"/>
          </p:cNvSpPr>
          <p:nvPr/>
        </p:nvSpPr>
        <p:spPr bwMode="auto">
          <a:xfrm>
            <a:off x="684213" y="5805488"/>
            <a:ext cx="3960812" cy="366712"/>
          </a:xfrm>
          <a:prstGeom prst="rect">
            <a:avLst/>
          </a:prstGeom>
          <a:noFill/>
          <a:ln w="9525">
            <a:noFill/>
            <a:miter lim="800000"/>
            <a:headEnd/>
            <a:tailEnd/>
          </a:ln>
        </p:spPr>
        <p:txBody>
          <a:bodyPr>
            <a:spAutoFit/>
          </a:bodyPr>
          <a:lstStyle/>
          <a:p>
            <a:pPr>
              <a:spcBef>
                <a:spcPct val="50000"/>
              </a:spcBef>
            </a:pPr>
            <a:r>
              <a:rPr lang="es-ES" sz="1000"/>
              <a:t>Promedio de los 4 trimestres reportados en la tabla anterior.</a:t>
            </a:r>
            <a:r>
              <a:rPr lang="es-ES"/>
              <a:t> </a:t>
            </a:r>
          </a:p>
        </p:txBody>
      </p:sp>
      <p:sp>
        <p:nvSpPr>
          <p:cNvPr id="4101" name="Text Box 7"/>
          <p:cNvSpPr txBox="1">
            <a:spLocks noChangeArrowheads="1"/>
          </p:cNvSpPr>
          <p:nvPr/>
        </p:nvSpPr>
        <p:spPr bwMode="auto">
          <a:xfrm>
            <a:off x="6496050" y="2728913"/>
            <a:ext cx="184150" cy="366712"/>
          </a:xfrm>
          <a:prstGeom prst="rect">
            <a:avLst/>
          </a:prstGeom>
          <a:noFill/>
          <a:ln w="9525">
            <a:noFill/>
            <a:miter lim="800000"/>
            <a:headEnd/>
            <a:tailEnd/>
          </a:ln>
        </p:spPr>
        <p:txBody>
          <a:bodyPr wrap="none">
            <a:spAutoFit/>
          </a:bodyPr>
          <a:lstStyle/>
          <a:p>
            <a:endParaRPr lang="en-US"/>
          </a:p>
        </p:txBody>
      </p:sp>
      <p:sp>
        <p:nvSpPr>
          <p:cNvPr id="4102" name="Text Box 8"/>
          <p:cNvSpPr txBox="1">
            <a:spLocks noChangeArrowheads="1"/>
          </p:cNvSpPr>
          <p:nvPr/>
        </p:nvSpPr>
        <p:spPr bwMode="auto">
          <a:xfrm>
            <a:off x="5940425" y="1412875"/>
            <a:ext cx="2484438" cy="4792663"/>
          </a:xfrm>
          <a:prstGeom prst="rect">
            <a:avLst/>
          </a:prstGeom>
          <a:noFill/>
          <a:ln w="9525">
            <a:solidFill>
              <a:schemeClr val="tx2"/>
            </a:solidFill>
            <a:miter lim="800000"/>
            <a:headEnd/>
            <a:tailEnd/>
          </a:ln>
        </p:spPr>
        <p:txBody>
          <a:bodyPr>
            <a:spAutoFit/>
          </a:bodyPr>
          <a:lstStyle/>
          <a:p>
            <a:pPr>
              <a:spcBef>
                <a:spcPct val="50000"/>
              </a:spcBef>
              <a:buFontTx/>
              <a:buChar char="•"/>
            </a:pPr>
            <a:r>
              <a:rPr lang="es-ES" sz="2200"/>
              <a:t>Población activa: 16.087.730. De ellos, 12,207.63 estaban ocupados.</a:t>
            </a:r>
          </a:p>
          <a:p>
            <a:pPr>
              <a:spcBef>
                <a:spcPct val="50000"/>
              </a:spcBef>
              <a:buFontTx/>
              <a:buChar char="•"/>
            </a:pPr>
            <a:r>
              <a:rPr lang="es-ES" sz="2200"/>
              <a:t> 3.880.750 de parados significaban en 1994 a una tasa de paro de 24,1%.</a:t>
            </a:r>
          </a:p>
          <a:p>
            <a:pPr>
              <a:spcBef>
                <a:spcPct val="50000"/>
              </a:spcBef>
              <a:buFontTx/>
              <a:buChar char="•"/>
            </a:pPr>
            <a:r>
              <a:rPr lang="es-ES" sz="2200"/>
              <a:t>Una de cada cinco personas estaba parada.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s-ES" smtClean="0"/>
              <a:t>La primera mitad de los 90</a:t>
            </a:r>
          </a:p>
        </p:txBody>
      </p:sp>
      <p:sp>
        <p:nvSpPr>
          <p:cNvPr id="17411" name="Rectangle 3"/>
          <p:cNvSpPr>
            <a:spLocks noGrp="1" noChangeArrowheads="1"/>
          </p:cNvSpPr>
          <p:nvPr>
            <p:ph idx="1"/>
          </p:nvPr>
        </p:nvSpPr>
        <p:spPr>
          <a:xfrm>
            <a:off x="539750" y="1412875"/>
            <a:ext cx="8064500" cy="4565650"/>
          </a:xfrm>
        </p:spPr>
        <p:txBody>
          <a:bodyPr/>
          <a:lstStyle/>
          <a:p>
            <a:pPr eaLnBrk="1" hangingPunct="1">
              <a:lnSpc>
                <a:spcPct val="80000"/>
              </a:lnSpc>
            </a:pPr>
            <a:r>
              <a:rPr lang="es-ES" sz="2000" dirty="0" smtClean="0"/>
              <a:t>En la crisis de 1993, a diario 1.157 personas perdían su trabajo. </a:t>
            </a:r>
          </a:p>
          <a:p>
            <a:pPr eaLnBrk="1" hangingPunct="1">
              <a:lnSpc>
                <a:spcPct val="80000"/>
              </a:lnSpc>
            </a:pPr>
            <a:r>
              <a:rPr lang="es-ES" sz="2000" dirty="0" smtClean="0"/>
              <a:t>Ese mismo año, cada 24 horas 1.740 personas se convertían en paradas (destrucción de empleo + nuevos activos)</a:t>
            </a:r>
          </a:p>
          <a:p>
            <a:pPr eaLnBrk="1" hangingPunct="1">
              <a:lnSpc>
                <a:spcPct val="80000"/>
              </a:lnSpc>
            </a:pPr>
            <a:r>
              <a:rPr lang="es-ES" sz="2000" dirty="0" smtClean="0"/>
              <a:t>En todo el año, se destruyeron 422.000 empleos y 635.000 personas se fueron al paro.</a:t>
            </a:r>
          </a:p>
          <a:p>
            <a:pPr eaLnBrk="1" hangingPunct="1">
              <a:lnSpc>
                <a:spcPct val="80000"/>
              </a:lnSpc>
            </a:pPr>
            <a:r>
              <a:rPr lang="es-ES" sz="2000" b="1" dirty="0" smtClean="0">
                <a:solidFill>
                  <a:srgbClr val="0000FF"/>
                </a:solidFill>
              </a:rPr>
              <a:t>1993 tuvo una tasa de paro de 22,6%. (en 2012-IV llega al 26%)</a:t>
            </a:r>
          </a:p>
          <a:p>
            <a:pPr eaLnBrk="1" hangingPunct="1">
              <a:lnSpc>
                <a:spcPct val="80000"/>
              </a:lnSpc>
            </a:pPr>
            <a:r>
              <a:rPr lang="es-ES" sz="2000" dirty="0" smtClean="0"/>
              <a:t>“En 1982 había 2,21 millones de parados y 11,3 millones de ocupados, lo que indica que desde el inicio de la crisis económica (que puede situarse en 1991) </a:t>
            </a:r>
            <a:r>
              <a:rPr lang="es-ES" sz="2000" dirty="0" smtClean="0">
                <a:solidFill>
                  <a:srgbClr val="0000FF"/>
                </a:solidFill>
              </a:rPr>
              <a:t>se han destruido prácticamente todos los empleos que se generaron durante los años de expansión.”</a:t>
            </a:r>
          </a:p>
          <a:p>
            <a:pPr eaLnBrk="1" hangingPunct="1">
              <a:lnSpc>
                <a:spcPct val="80000"/>
              </a:lnSpc>
            </a:pPr>
            <a:r>
              <a:rPr lang="es-ES" sz="2000" dirty="0" smtClean="0"/>
              <a:t>Los 3.880.750 parados de 1994 fueron un </a:t>
            </a:r>
            <a:r>
              <a:rPr lang="es-ES" sz="2000" b="1" dirty="0" smtClean="0">
                <a:solidFill>
                  <a:srgbClr val="0000FF"/>
                </a:solidFill>
              </a:rPr>
              <a:t>máximo en España</a:t>
            </a:r>
            <a:r>
              <a:rPr lang="es-ES" sz="2000" dirty="0" smtClean="0"/>
              <a:t>. Hasta 2012-IV que superan los 5 millones. </a:t>
            </a:r>
            <a:r>
              <a:rPr lang="es-ES" sz="2000" b="1" dirty="0" smtClean="0">
                <a:solidFill>
                  <a:srgbClr val="0000FF"/>
                </a:solidFill>
              </a:rPr>
              <a:t>Para el primer trimestre de 2013 se esperan 6.24 millones de parados y la tasa de paro subirá al 27.2%. </a:t>
            </a:r>
          </a:p>
        </p:txBody>
      </p:sp>
      <p:sp>
        <p:nvSpPr>
          <p:cNvPr id="17412" name="Text Box 4"/>
          <p:cNvSpPr txBox="1">
            <a:spLocks noChangeArrowheads="1"/>
          </p:cNvSpPr>
          <p:nvPr/>
        </p:nvSpPr>
        <p:spPr bwMode="auto">
          <a:xfrm>
            <a:off x="250825" y="6308725"/>
            <a:ext cx="7416800" cy="396875"/>
          </a:xfrm>
          <a:prstGeom prst="rect">
            <a:avLst/>
          </a:prstGeom>
          <a:noFill/>
          <a:ln w="9525">
            <a:noFill/>
            <a:miter lim="800000"/>
            <a:headEnd/>
            <a:tailEnd/>
          </a:ln>
        </p:spPr>
        <p:txBody>
          <a:bodyPr>
            <a:spAutoFit/>
          </a:bodyPr>
          <a:lstStyle/>
          <a:p>
            <a:pPr>
              <a:spcBef>
                <a:spcPct val="50000"/>
              </a:spcBef>
            </a:pPr>
            <a:r>
              <a:rPr lang="en-US" sz="1000"/>
              <a:t>Sanchez, Carlos.</a:t>
            </a:r>
            <a:r>
              <a:rPr lang="es-ES" sz="1000"/>
              <a:t>“La economía española destruyó el año pasado 422.000 empleos y 635.000 personas fueron al paro.” http://www.elmundo.es/papel/hemeroteca/1994/02/19/economia/727332.html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Todos en paro en un millón de hogares en 1993</a:t>
            </a:r>
            <a:endParaRPr lang="es-ES" dirty="0"/>
          </a:p>
        </p:txBody>
      </p:sp>
      <p:sp>
        <p:nvSpPr>
          <p:cNvPr id="3" name="2 Marcador de contenido"/>
          <p:cNvSpPr>
            <a:spLocks noGrp="1"/>
          </p:cNvSpPr>
          <p:nvPr>
            <p:ph idx="1"/>
          </p:nvPr>
        </p:nvSpPr>
        <p:spPr/>
        <p:txBody>
          <a:bodyPr/>
          <a:lstStyle/>
          <a:p>
            <a:pPr eaLnBrk="1" hangingPunct="1">
              <a:lnSpc>
                <a:spcPct val="80000"/>
              </a:lnSpc>
            </a:pPr>
            <a:r>
              <a:rPr lang="es-ES" dirty="0" smtClean="0"/>
              <a:t>En </a:t>
            </a:r>
            <a:r>
              <a:rPr lang="es-ES" b="1" dirty="0" smtClean="0">
                <a:solidFill>
                  <a:srgbClr val="0000FF"/>
                </a:solidFill>
              </a:rPr>
              <a:t>un millón de </a:t>
            </a:r>
            <a:r>
              <a:rPr lang="es-ES" dirty="0" smtClean="0"/>
              <a:t>los 8,8 millones de </a:t>
            </a:r>
            <a:r>
              <a:rPr lang="es-ES" b="1" dirty="0" smtClean="0"/>
              <a:t>hogares</a:t>
            </a:r>
            <a:r>
              <a:rPr lang="es-ES" dirty="0" smtClean="0"/>
              <a:t> contabilizados por el INE, ninguno de sus miembros tenía trabajo en 1993.</a:t>
            </a:r>
          </a:p>
          <a:p>
            <a:pPr eaLnBrk="1" hangingPunct="1">
              <a:lnSpc>
                <a:spcPct val="80000"/>
              </a:lnSpc>
            </a:pPr>
            <a:r>
              <a:rPr lang="es-ES" dirty="0" smtClean="0"/>
              <a:t>A partir de 1994 la tasa de paro desciende tendencialmente hasta el mínimo de 2007.</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s-ES" sz="3800" smtClean="0"/>
              <a:t>Las causas del desempleo en España</a:t>
            </a:r>
          </a:p>
        </p:txBody>
      </p:sp>
      <p:sp>
        <p:nvSpPr>
          <p:cNvPr id="18435" name="Text Box 4"/>
          <p:cNvSpPr txBox="1">
            <a:spLocks noChangeArrowheads="1"/>
          </p:cNvSpPr>
          <p:nvPr/>
        </p:nvSpPr>
        <p:spPr bwMode="auto">
          <a:xfrm>
            <a:off x="827088" y="1700213"/>
            <a:ext cx="7127875" cy="2774950"/>
          </a:xfrm>
          <a:prstGeom prst="rect">
            <a:avLst/>
          </a:prstGeom>
          <a:noFill/>
          <a:ln w="9525">
            <a:noFill/>
            <a:miter lim="800000"/>
            <a:headEnd/>
            <a:tailEnd/>
          </a:ln>
        </p:spPr>
        <p:txBody>
          <a:bodyPr>
            <a:spAutoFit/>
          </a:bodyPr>
          <a:lstStyle/>
          <a:p>
            <a:pPr>
              <a:spcBef>
                <a:spcPct val="50000"/>
              </a:spcBef>
            </a:pPr>
            <a:r>
              <a:rPr lang="es-ES" sz="3200" dirty="0"/>
              <a:t>A continuación: </a:t>
            </a:r>
          </a:p>
          <a:p>
            <a:pPr>
              <a:spcBef>
                <a:spcPct val="50000"/>
              </a:spcBef>
              <a:buFontTx/>
              <a:buChar char="•"/>
            </a:pPr>
            <a:r>
              <a:rPr lang="es-ES" sz="3200" dirty="0"/>
              <a:t>Marco institucional del desempleo</a:t>
            </a:r>
          </a:p>
          <a:p>
            <a:pPr>
              <a:spcBef>
                <a:spcPct val="50000"/>
              </a:spcBef>
              <a:buFontTx/>
              <a:buChar char="•"/>
            </a:pPr>
            <a:r>
              <a:rPr lang="es-ES" sz="3200" dirty="0"/>
              <a:t>Las reformas de 1984 a dicho marco</a:t>
            </a:r>
          </a:p>
          <a:p>
            <a:pPr>
              <a:spcBef>
                <a:spcPct val="50000"/>
              </a:spcBef>
              <a:buFontTx/>
              <a:buChar char="•"/>
            </a:pPr>
            <a:r>
              <a:rPr lang="es-ES" sz="3200" dirty="0"/>
              <a:t>La persistencia del paro estructural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s-ES" smtClean="0"/>
              <a:t>Marco Institucional: El Despido</a:t>
            </a:r>
          </a:p>
        </p:txBody>
      </p:sp>
      <p:sp>
        <p:nvSpPr>
          <p:cNvPr id="19459" name="Rectangle 3"/>
          <p:cNvSpPr>
            <a:spLocks noGrp="1" noChangeArrowheads="1"/>
          </p:cNvSpPr>
          <p:nvPr>
            <p:ph idx="1"/>
          </p:nvPr>
        </p:nvSpPr>
        <p:spPr>
          <a:xfrm>
            <a:off x="609600" y="1600200"/>
            <a:ext cx="7924800" cy="4708525"/>
          </a:xfrm>
        </p:spPr>
        <p:txBody>
          <a:bodyPr/>
          <a:lstStyle/>
          <a:p>
            <a:pPr eaLnBrk="1" hangingPunct="1">
              <a:lnSpc>
                <a:spcPct val="80000"/>
              </a:lnSpc>
            </a:pPr>
            <a:r>
              <a:rPr lang="es-ES" sz="2100" dirty="0" smtClean="0"/>
              <a:t>El Estatuto de los Trabajadores de 1980 impulsaba el papel de los sindicatos en la negociación colectiva de salarios e introducía generosas prestaciones para los desempleados así como los elevados costes del despido. </a:t>
            </a:r>
          </a:p>
          <a:p>
            <a:pPr eaLnBrk="1" hangingPunct="1">
              <a:lnSpc>
                <a:spcPct val="80000"/>
              </a:lnSpc>
            </a:pPr>
            <a:r>
              <a:rPr lang="es-ES" sz="2100" b="1" dirty="0" smtClean="0">
                <a:solidFill>
                  <a:srgbClr val="0000FF"/>
                </a:solidFill>
              </a:rPr>
              <a:t>El despido en España </a:t>
            </a:r>
            <a:r>
              <a:rPr lang="es-ES" sz="2100" dirty="0" smtClean="0">
                <a:solidFill>
                  <a:srgbClr val="0000FF"/>
                </a:solidFill>
              </a:rPr>
              <a:t>estaba severamente regulado</a:t>
            </a:r>
            <a:r>
              <a:rPr lang="es-ES" sz="2100" dirty="0" smtClean="0"/>
              <a:t>, y para su tramitación habían costes de litigar más altos y mayores indemnizaciones que en la mayoría de los países europeos. </a:t>
            </a:r>
          </a:p>
          <a:p>
            <a:pPr eaLnBrk="1" hangingPunct="1">
              <a:lnSpc>
                <a:spcPct val="80000"/>
              </a:lnSpc>
            </a:pPr>
            <a:r>
              <a:rPr lang="es-ES" sz="2100" dirty="0" smtClean="0"/>
              <a:t>Algunos economistas piensan que </a:t>
            </a:r>
            <a:r>
              <a:rPr lang="es-ES" sz="2100" dirty="0" smtClean="0">
                <a:solidFill>
                  <a:srgbClr val="0000FF"/>
                </a:solidFill>
              </a:rPr>
              <a:t>el elevado coste del despido obstaculizaba la contratación de nuevos empleados </a:t>
            </a:r>
            <a:r>
              <a:rPr lang="es-ES" sz="2100" dirty="0" smtClean="0"/>
              <a:t>durante momentos de expansión económica. </a:t>
            </a:r>
          </a:p>
          <a:p>
            <a:pPr eaLnBrk="1" hangingPunct="1">
              <a:lnSpc>
                <a:spcPct val="80000"/>
              </a:lnSpc>
            </a:pPr>
            <a:r>
              <a:rPr lang="es-ES" sz="2100" dirty="0" smtClean="0"/>
              <a:t>Además, los </a:t>
            </a:r>
            <a:r>
              <a:rPr lang="es-ES" sz="2100" b="1" dirty="0" smtClean="0">
                <a:solidFill>
                  <a:srgbClr val="7030A0"/>
                </a:solidFill>
              </a:rPr>
              <a:t>trabajadores con contrato indefinido </a:t>
            </a:r>
            <a:r>
              <a:rPr lang="es-ES" sz="2100" dirty="0" smtClean="0"/>
              <a:t>vieron </a:t>
            </a:r>
            <a:r>
              <a:rPr lang="es-ES" sz="2100" dirty="0" smtClean="0">
                <a:solidFill>
                  <a:srgbClr val="7030A0"/>
                </a:solidFill>
              </a:rPr>
              <a:t>fortalecida su capacidad de negociar,</a:t>
            </a:r>
          </a:p>
          <a:p>
            <a:pPr eaLnBrk="1" hangingPunct="1">
              <a:lnSpc>
                <a:spcPct val="80000"/>
              </a:lnSpc>
            </a:pPr>
            <a:r>
              <a:rPr lang="es-ES" sz="2100" dirty="0" smtClean="0"/>
              <a:t>Los empleados fijos (</a:t>
            </a:r>
            <a:r>
              <a:rPr lang="es-ES" sz="2100" dirty="0" err="1" smtClean="0"/>
              <a:t>insiders</a:t>
            </a:r>
            <a:r>
              <a:rPr lang="es-ES" sz="2100" dirty="0" smtClean="0"/>
              <a:t>) podían ejercer más </a:t>
            </a:r>
            <a:r>
              <a:rPr lang="es-ES" sz="2100" dirty="0" smtClean="0">
                <a:solidFill>
                  <a:srgbClr val="7030A0"/>
                </a:solidFill>
              </a:rPr>
              <a:t>presión sobre la fijación de los salarios que los temporales o parados.</a:t>
            </a:r>
          </a:p>
          <a:p>
            <a:pPr eaLnBrk="1" hangingPunct="1">
              <a:lnSpc>
                <a:spcPct val="80000"/>
              </a:lnSpc>
            </a:pPr>
            <a:endParaRPr lang="es-ES" sz="2100" dirty="0" smtClean="0"/>
          </a:p>
          <a:p>
            <a:pPr eaLnBrk="1" hangingPunct="1">
              <a:lnSpc>
                <a:spcPct val="80000"/>
              </a:lnSpc>
            </a:pPr>
            <a:endParaRPr lang="es-ES" sz="1600" dirty="0" smtClean="0"/>
          </a:p>
          <a:p>
            <a:pPr eaLnBrk="1" hangingPunct="1">
              <a:lnSpc>
                <a:spcPct val="80000"/>
              </a:lnSpc>
            </a:pPr>
            <a:endParaRPr lang="es-ES" sz="16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s-ES" sz="3800" smtClean="0"/>
              <a:t>Marco Institucional: Las Prestaciones</a:t>
            </a:r>
          </a:p>
        </p:txBody>
      </p:sp>
      <p:sp>
        <p:nvSpPr>
          <p:cNvPr id="20483" name="Rectangle 3"/>
          <p:cNvSpPr>
            <a:spLocks noGrp="1" noChangeArrowheads="1"/>
          </p:cNvSpPr>
          <p:nvPr>
            <p:ph idx="1"/>
          </p:nvPr>
        </p:nvSpPr>
        <p:spPr/>
        <p:txBody>
          <a:bodyPr/>
          <a:lstStyle/>
          <a:p>
            <a:pPr eaLnBrk="1" hangingPunct="1"/>
            <a:r>
              <a:rPr lang="es-ES" dirty="0" smtClean="0"/>
              <a:t>La legislación de 1980 establecía prestaciones que eran generosas comparadas con las de otros países, en cuanto a cuantía y duración. </a:t>
            </a:r>
          </a:p>
          <a:p>
            <a:pPr eaLnBrk="1" hangingPunct="1"/>
            <a:r>
              <a:rPr lang="es-ES" dirty="0" smtClean="0"/>
              <a:t>Las prestaciones tienen efectos perjudiciales sobre la intensidad de búsqueda de trabajo. Permiten alargar el tiempo sin empleo</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s-ES" sz="3800" smtClean="0"/>
              <a:t>Marco Institucional: La negociación colectiva</a:t>
            </a:r>
          </a:p>
        </p:txBody>
      </p:sp>
      <p:sp>
        <p:nvSpPr>
          <p:cNvPr id="21507" name="Rectangle 3"/>
          <p:cNvSpPr>
            <a:spLocks noGrp="1" noChangeArrowheads="1"/>
          </p:cNvSpPr>
          <p:nvPr>
            <p:ph idx="1"/>
          </p:nvPr>
        </p:nvSpPr>
        <p:spPr>
          <a:xfrm>
            <a:off x="609600" y="1600200"/>
            <a:ext cx="7924800" cy="4708525"/>
          </a:xfrm>
        </p:spPr>
        <p:txBody>
          <a:bodyPr/>
          <a:lstStyle/>
          <a:p>
            <a:pPr eaLnBrk="1" hangingPunct="1">
              <a:lnSpc>
                <a:spcPct val="80000"/>
              </a:lnSpc>
            </a:pPr>
            <a:r>
              <a:rPr lang="es-ES" sz="2400" smtClean="0"/>
              <a:t>El Estatuto de los  Trabajadores aprobó la negociación a nivel intermedio, que es mayoritariamente el sectorial: el convenio que negocien una compañía y el sindicato de trabajadores de esa compañía se aplica automáticamente a todas las compañías de su ámbito. </a:t>
            </a:r>
          </a:p>
          <a:p>
            <a:pPr eaLnBrk="1" hangingPunct="1">
              <a:lnSpc>
                <a:spcPct val="80000"/>
              </a:lnSpc>
            </a:pPr>
            <a:r>
              <a:rPr lang="es-ES" sz="2400" smtClean="0"/>
              <a:t>Aunque la participación sindical era baja, todos los asalariados poseían una notable fuerza negociadora debido a la cobertura de los convenios que beneficia a todos los trabajadores (sindicados o no). </a:t>
            </a:r>
          </a:p>
          <a:p>
            <a:pPr eaLnBrk="1" hangingPunct="1">
              <a:lnSpc>
                <a:spcPct val="80000"/>
              </a:lnSpc>
            </a:pPr>
            <a:r>
              <a:rPr lang="es-ES" sz="2400" smtClean="0"/>
              <a:t>La aplicación sectorial podía resultar perjudicial para las empresas que estuvieran experimentando dificultades, pero que tenían que atenerse a convenios firmados junto con compañías que pudieran estar teniendo rentabilidades más altas.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ES" sz="3800" smtClean="0"/>
              <a:t>Marco Institucional: Políticas Activas y Pasivas de mercado de trabajo</a:t>
            </a:r>
          </a:p>
        </p:txBody>
      </p:sp>
      <p:sp>
        <p:nvSpPr>
          <p:cNvPr id="22531" name="Rectangle 3"/>
          <p:cNvSpPr>
            <a:spLocks noGrp="1" noChangeArrowheads="1"/>
          </p:cNvSpPr>
          <p:nvPr>
            <p:ph idx="1"/>
          </p:nvPr>
        </p:nvSpPr>
        <p:spPr>
          <a:xfrm>
            <a:off x="609600" y="1600200"/>
            <a:ext cx="7924800" cy="5257800"/>
          </a:xfrm>
        </p:spPr>
        <p:txBody>
          <a:bodyPr/>
          <a:lstStyle/>
          <a:p>
            <a:pPr eaLnBrk="1" hangingPunct="1"/>
            <a:r>
              <a:rPr lang="es-ES" sz="1700" smtClean="0"/>
              <a:t>Ambas son políticas que asignan recursos monetarios a fines concretos. </a:t>
            </a:r>
          </a:p>
          <a:p>
            <a:pPr lvl="1" eaLnBrk="1" hangingPunct="1"/>
            <a:r>
              <a:rPr lang="es-ES" sz="1600" b="1" smtClean="0"/>
              <a:t>Las pasivas</a:t>
            </a:r>
            <a:r>
              <a:rPr lang="es-ES" sz="1600" smtClean="0"/>
              <a:t> son los fondos que cubren las </a:t>
            </a:r>
            <a:r>
              <a:rPr lang="es-ES" sz="1600" smtClean="0">
                <a:solidFill>
                  <a:srgbClr val="0000FF"/>
                </a:solidFill>
              </a:rPr>
              <a:t>prestaciones por desempleo</a:t>
            </a:r>
            <a:r>
              <a:rPr lang="es-ES" sz="1600" smtClean="0"/>
              <a:t>. </a:t>
            </a:r>
          </a:p>
          <a:p>
            <a:pPr lvl="1" eaLnBrk="1" hangingPunct="1"/>
            <a:r>
              <a:rPr lang="es-ES" sz="1600" b="1" smtClean="0"/>
              <a:t>Las activas</a:t>
            </a:r>
            <a:r>
              <a:rPr lang="es-ES" sz="1600" smtClean="0"/>
              <a:t> son las que mejoran la </a:t>
            </a:r>
            <a:r>
              <a:rPr lang="es-ES" sz="1600" smtClean="0">
                <a:solidFill>
                  <a:srgbClr val="0000FF"/>
                </a:solidFill>
              </a:rPr>
              <a:t>posibilidad del acceso al empleo</a:t>
            </a:r>
            <a:r>
              <a:rPr lang="es-ES" sz="1600" smtClean="0"/>
              <a:t> o incentivan directamente la </a:t>
            </a:r>
            <a:r>
              <a:rPr lang="es-ES" sz="1600" smtClean="0">
                <a:solidFill>
                  <a:srgbClr val="0000FF"/>
                </a:solidFill>
              </a:rPr>
              <a:t>creación del empleo</a:t>
            </a:r>
            <a:r>
              <a:rPr lang="es-ES" sz="1600" smtClean="0"/>
              <a:t>. Ejemplos de política activa incluyen fondos para la formación profesional de desempleados e incentivos a la contratación de jóvenes. </a:t>
            </a:r>
            <a:endParaRPr lang="es-ES" sz="1500" smtClean="0"/>
          </a:p>
          <a:p>
            <a:pPr eaLnBrk="1" hangingPunct="1"/>
            <a:r>
              <a:rPr lang="es-ES" sz="1700" smtClean="0"/>
              <a:t>El 65% se gastaba, y aún se gasta, en políticas pasivas, un dato muy por encima de países como Holanda y Suecia. </a:t>
            </a:r>
          </a:p>
          <a:p>
            <a:pPr eaLnBrk="1" hangingPunct="1"/>
            <a:r>
              <a:rPr lang="es-ES" sz="1700" b="1" smtClean="0"/>
              <a:t>La importancia de las políticas activas es que pueden paliar el desempleo estructural,</a:t>
            </a:r>
            <a:r>
              <a:rPr lang="es-ES" sz="1700" smtClean="0"/>
              <a:t> puesto que combaten la inadecuación de las personas paradas, </a:t>
            </a:r>
            <a:r>
              <a:rPr lang="es-ES" sz="1700" smtClean="0">
                <a:solidFill>
                  <a:srgbClr val="0000FF"/>
                </a:solidFill>
              </a:rPr>
              <a:t>combatiendo la obsolescencia del capital humano de los desempleados.</a:t>
            </a:r>
            <a:endParaRPr lang="es-ES" smtClean="0">
              <a:solidFill>
                <a:srgbClr val="0000FF"/>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s-ES" smtClean="0"/>
              <a:t>Reformas de 1984</a:t>
            </a:r>
          </a:p>
        </p:txBody>
      </p:sp>
      <p:sp>
        <p:nvSpPr>
          <p:cNvPr id="23555" name="Rectangle 3"/>
          <p:cNvSpPr>
            <a:spLocks noGrp="1" noChangeArrowheads="1"/>
          </p:cNvSpPr>
          <p:nvPr>
            <p:ph idx="1"/>
          </p:nvPr>
        </p:nvSpPr>
        <p:spPr>
          <a:xfrm>
            <a:off x="609600" y="1600200"/>
            <a:ext cx="7922840" cy="4637112"/>
          </a:xfrm>
        </p:spPr>
        <p:txBody>
          <a:bodyPr/>
          <a:lstStyle/>
          <a:p>
            <a:pPr eaLnBrk="1" hangingPunct="1">
              <a:lnSpc>
                <a:spcPct val="90000"/>
              </a:lnSpc>
            </a:pPr>
            <a:r>
              <a:rPr lang="es-ES" sz="2400" dirty="0" smtClean="0"/>
              <a:t>La reforma de 1984 pretendía facilitar la creación de empleo a través del </a:t>
            </a:r>
            <a:r>
              <a:rPr lang="es-ES" sz="2400" dirty="0" smtClean="0">
                <a:solidFill>
                  <a:srgbClr val="0000FF"/>
                </a:solidFill>
              </a:rPr>
              <a:t>fomento de la contratación temporal</a:t>
            </a:r>
            <a:r>
              <a:rPr lang="es-ES" sz="2400" dirty="0" smtClean="0"/>
              <a:t>. </a:t>
            </a:r>
          </a:p>
          <a:p>
            <a:pPr eaLnBrk="1" hangingPunct="1">
              <a:lnSpc>
                <a:spcPct val="90000"/>
              </a:lnSpc>
            </a:pPr>
            <a:r>
              <a:rPr lang="es-ES" sz="2400" dirty="0" smtClean="0"/>
              <a:t>Esto, sin embargo, llevó a la creación de una </a:t>
            </a:r>
            <a:r>
              <a:rPr lang="es-ES" sz="2400" b="1" dirty="0" smtClean="0">
                <a:solidFill>
                  <a:srgbClr val="7030A0"/>
                </a:solidFill>
              </a:rPr>
              <a:t>dualidad de </a:t>
            </a:r>
            <a:r>
              <a:rPr lang="es-ES" sz="2400" b="1" i="1" dirty="0" err="1" smtClean="0">
                <a:solidFill>
                  <a:srgbClr val="7030A0"/>
                </a:solidFill>
              </a:rPr>
              <a:t>insiders</a:t>
            </a:r>
            <a:r>
              <a:rPr lang="es-ES" sz="2400" b="1" i="1" dirty="0" smtClean="0">
                <a:solidFill>
                  <a:srgbClr val="7030A0"/>
                </a:solidFill>
              </a:rPr>
              <a:t>-outsiders</a:t>
            </a:r>
            <a:r>
              <a:rPr lang="es-ES" sz="2400" dirty="0" smtClean="0">
                <a:solidFill>
                  <a:srgbClr val="7030A0"/>
                </a:solidFill>
              </a:rPr>
              <a:t> </a:t>
            </a:r>
            <a:r>
              <a:rPr lang="es-ES" sz="2400" dirty="0" smtClean="0"/>
              <a:t>en el mercado.</a:t>
            </a:r>
          </a:p>
          <a:p>
            <a:pPr eaLnBrk="1" hangingPunct="1">
              <a:lnSpc>
                <a:spcPct val="90000"/>
              </a:lnSpc>
            </a:pPr>
            <a:r>
              <a:rPr lang="es-ES" sz="2400" dirty="0" smtClean="0"/>
              <a:t>La tasa de contratación temporal llegó a alcanzar el 34% en 1994 (Gª </a:t>
            </a:r>
            <a:r>
              <a:rPr lang="es-ES" sz="2400" dirty="0" err="1" smtClean="0"/>
              <a:t>Brosa</a:t>
            </a:r>
            <a:r>
              <a:rPr lang="es-ES" sz="2400" dirty="0" smtClean="0"/>
              <a:t> y </a:t>
            </a:r>
            <a:r>
              <a:rPr lang="es-ES" sz="2400" dirty="0" err="1" smtClean="0"/>
              <a:t>Sanromá</a:t>
            </a:r>
            <a:r>
              <a:rPr lang="es-ES" sz="2400" dirty="0" smtClean="0"/>
              <a:t>, 253), el triple que la media europea. </a:t>
            </a:r>
          </a:p>
          <a:p>
            <a:pPr eaLnBrk="1" hangingPunct="1">
              <a:lnSpc>
                <a:spcPct val="90000"/>
              </a:lnSpc>
            </a:pPr>
            <a:r>
              <a:rPr lang="es-ES" sz="2400" dirty="0" smtClean="0"/>
              <a:t>Estas </a:t>
            </a:r>
            <a:r>
              <a:rPr lang="es-ES" sz="2400" b="1" dirty="0" smtClean="0">
                <a:solidFill>
                  <a:srgbClr val="7030A0"/>
                </a:solidFill>
              </a:rPr>
              <a:t>altas tasas de temporalidad son perversas ya que desincentivan la inversión de la empresa en su capital humano</a:t>
            </a:r>
            <a:r>
              <a:rPr lang="es-ES" sz="2400" dirty="0" smtClean="0"/>
              <a:t>, lo que a su vez hace difícil que se obtengan mejoras en la productividad. </a:t>
            </a:r>
          </a:p>
          <a:p>
            <a:pPr eaLnBrk="1" hangingPunct="1">
              <a:lnSpc>
                <a:spcPct val="90000"/>
              </a:lnSpc>
            </a:pPr>
            <a:r>
              <a:rPr lang="es-ES" sz="2400" dirty="0" smtClean="0"/>
              <a:t>Posteriormente hay otras reformas en 2001 y 2006.</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s-ES" sz="3800" smtClean="0"/>
              <a:t>La persistencia del paro estructural</a:t>
            </a:r>
          </a:p>
        </p:txBody>
      </p:sp>
      <p:sp>
        <p:nvSpPr>
          <p:cNvPr id="24579" name="Rectangle 3"/>
          <p:cNvSpPr>
            <a:spLocks noGrp="1" noChangeArrowheads="1"/>
          </p:cNvSpPr>
          <p:nvPr>
            <p:ph idx="1"/>
          </p:nvPr>
        </p:nvSpPr>
        <p:spPr>
          <a:xfrm>
            <a:off x="611188" y="1557338"/>
            <a:ext cx="7924800" cy="4781550"/>
          </a:xfrm>
        </p:spPr>
        <p:txBody>
          <a:bodyPr/>
          <a:lstStyle/>
          <a:p>
            <a:pPr eaLnBrk="1" hangingPunct="1">
              <a:lnSpc>
                <a:spcPct val="90000"/>
              </a:lnSpc>
            </a:pPr>
            <a:r>
              <a:rPr lang="es-ES" sz="2400" smtClean="0"/>
              <a:t>Se conoce como </a:t>
            </a:r>
            <a:r>
              <a:rPr lang="es-ES" sz="2400" b="1" smtClean="0"/>
              <a:t>paro estructural</a:t>
            </a:r>
            <a:r>
              <a:rPr lang="es-ES" sz="2400" smtClean="0"/>
              <a:t> al que se debe a que la mano de obra que se ofrece no se adecua a las necesidades de las empresas; </a:t>
            </a:r>
            <a:r>
              <a:rPr lang="es-ES" sz="2400" smtClean="0">
                <a:solidFill>
                  <a:srgbClr val="0000FF"/>
                </a:solidFill>
              </a:rPr>
              <a:t>hay diferencias entre la formación y las capacidades de los trabajadores y las que se requieren para realizar un trabajo</a:t>
            </a:r>
            <a:r>
              <a:rPr lang="es-ES" sz="2400" smtClean="0"/>
              <a:t>.   </a:t>
            </a:r>
          </a:p>
          <a:p>
            <a:pPr eaLnBrk="1" hangingPunct="1">
              <a:lnSpc>
                <a:spcPct val="90000"/>
              </a:lnSpc>
            </a:pPr>
            <a:r>
              <a:rPr lang="es-ES" sz="2400" smtClean="0"/>
              <a:t>La principal razón de este tipo de paro durante toda una década fue la </a:t>
            </a:r>
            <a:r>
              <a:rPr lang="es-ES" sz="2400" smtClean="0">
                <a:solidFill>
                  <a:srgbClr val="0000FF"/>
                </a:solidFill>
              </a:rPr>
              <a:t>“alta rigidez del salario real respecto al paro”</a:t>
            </a:r>
            <a:r>
              <a:rPr lang="es-ES" sz="2400" smtClean="0"/>
              <a:t> (Gª Brosa y Sanromá, , 255), puesto que el alto nivel de paro no pudo motivar un descenso en los salarios, como preverían unas curvas de oferta y demanda. Aunque el desempleo era alto, de 1991 a 1995, los costes laborales reales aumentaron un 1,5%.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s-ES" smtClean="0"/>
              <a:t>Índice </a:t>
            </a:r>
          </a:p>
        </p:txBody>
      </p:sp>
      <p:sp>
        <p:nvSpPr>
          <p:cNvPr id="13315" name="Rectangle 3"/>
          <p:cNvSpPr>
            <a:spLocks noGrp="1" noChangeArrowheads="1"/>
          </p:cNvSpPr>
          <p:nvPr>
            <p:ph idx="1"/>
          </p:nvPr>
        </p:nvSpPr>
        <p:spPr/>
        <p:txBody>
          <a:bodyPr/>
          <a:lstStyle/>
          <a:p>
            <a:pPr marL="533400" indent="-533400" eaLnBrk="1" hangingPunct="1">
              <a:lnSpc>
                <a:spcPct val="90000"/>
              </a:lnSpc>
              <a:buFont typeface="Wingdings" pitchFamily="2" charset="2"/>
              <a:buAutoNum type="arabicPeriod"/>
            </a:pPr>
            <a:r>
              <a:rPr lang="es-ES" sz="2800" smtClean="0"/>
              <a:t>Descripción de la situación del paro en España durante los 90.</a:t>
            </a:r>
          </a:p>
          <a:p>
            <a:pPr marL="533400" indent="-533400" eaLnBrk="1" hangingPunct="1">
              <a:lnSpc>
                <a:spcPct val="90000"/>
              </a:lnSpc>
              <a:buFont typeface="Wingdings" pitchFamily="2" charset="2"/>
              <a:buAutoNum type="arabicPeriod"/>
            </a:pPr>
            <a:r>
              <a:rPr lang="es-ES" sz="2800" smtClean="0"/>
              <a:t>Estudio de algunas causas del paro.</a:t>
            </a:r>
          </a:p>
          <a:p>
            <a:pPr marL="533400" indent="-533400" eaLnBrk="1" hangingPunct="1">
              <a:lnSpc>
                <a:spcPct val="90000"/>
              </a:lnSpc>
              <a:buFont typeface="Wingdings" pitchFamily="2" charset="2"/>
              <a:buAutoNum type="arabicPeriod"/>
            </a:pPr>
            <a:r>
              <a:rPr lang="es-ES" sz="2800" smtClean="0"/>
              <a:t>Las reformas políticas institucionales relevantes al mercado laboral y sus efectos.</a:t>
            </a:r>
          </a:p>
          <a:p>
            <a:pPr marL="533400" indent="-533400" eaLnBrk="1" hangingPunct="1">
              <a:lnSpc>
                <a:spcPct val="90000"/>
              </a:lnSpc>
              <a:buFont typeface="Wingdings" pitchFamily="2" charset="2"/>
              <a:buAutoNum type="arabicPeriod"/>
            </a:pPr>
            <a:r>
              <a:rPr lang="es-ES" sz="2800" smtClean="0"/>
              <a:t>Descripción de la situación del paro en España antes de la crisis y comparación con los 90.</a:t>
            </a:r>
          </a:p>
          <a:p>
            <a:pPr marL="533400" indent="-533400" eaLnBrk="1" hangingPunct="1">
              <a:lnSpc>
                <a:spcPct val="90000"/>
              </a:lnSpc>
              <a:buFont typeface="Wingdings" pitchFamily="2" charset="2"/>
              <a:buAutoNum type="arabicPeriod"/>
            </a:pPr>
            <a:r>
              <a:rPr lang="es-ES" sz="2800" smtClean="0"/>
              <a:t>El efecto de la crisis financiera e inmobiliaria el desempleo</a:t>
            </a:r>
          </a:p>
          <a:p>
            <a:pPr marL="533400" indent="-533400" eaLnBrk="1" hangingPunct="1">
              <a:lnSpc>
                <a:spcPct val="90000"/>
              </a:lnSpc>
            </a:pPr>
            <a:endParaRPr lang="es-ES" sz="28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4"/>
          <p:cNvSpPr>
            <a:spLocks noGrp="1" noChangeArrowheads="1"/>
          </p:cNvSpPr>
          <p:nvPr>
            <p:ph type="title"/>
          </p:nvPr>
        </p:nvSpPr>
        <p:spPr>
          <a:noFill/>
        </p:spPr>
        <p:txBody>
          <a:bodyPr/>
          <a:lstStyle/>
          <a:p>
            <a:pPr eaLnBrk="1" hangingPunct="1"/>
            <a:r>
              <a:rPr lang="es-ES" sz="3800" smtClean="0"/>
              <a:t>La persistencia del paro estructural</a:t>
            </a:r>
          </a:p>
        </p:txBody>
      </p:sp>
      <p:sp>
        <p:nvSpPr>
          <p:cNvPr id="25602" name="Rectangle 3"/>
          <p:cNvSpPr>
            <a:spLocks noGrp="1" noChangeArrowheads="1"/>
          </p:cNvSpPr>
          <p:nvPr>
            <p:ph idx="1"/>
          </p:nvPr>
        </p:nvSpPr>
        <p:spPr>
          <a:xfrm>
            <a:off x="684213" y="1412875"/>
            <a:ext cx="7924800" cy="4708525"/>
          </a:xfrm>
        </p:spPr>
        <p:txBody>
          <a:bodyPr/>
          <a:lstStyle/>
          <a:p>
            <a:pPr marL="533400" indent="-533400" eaLnBrk="1" hangingPunct="1">
              <a:lnSpc>
                <a:spcPct val="80000"/>
              </a:lnSpc>
              <a:buFont typeface="Wingdings" pitchFamily="2" charset="2"/>
              <a:buNone/>
            </a:pPr>
            <a:r>
              <a:rPr lang="es-ES" sz="2400" smtClean="0"/>
              <a:t>La persistencia se debe relacionar a la insensibilidad del salario al desempleo, cosa que se debe tanto </a:t>
            </a:r>
          </a:p>
          <a:p>
            <a:pPr marL="533400" indent="-533400" eaLnBrk="1" hangingPunct="1">
              <a:lnSpc>
                <a:spcPct val="80000"/>
              </a:lnSpc>
            </a:pPr>
            <a:r>
              <a:rPr lang="es-ES" sz="2400" smtClean="0"/>
              <a:t>a que el marco institucional ya expuesto hacía que la fijación de salarios fuese insensible:</a:t>
            </a:r>
          </a:p>
          <a:p>
            <a:pPr marL="533400" indent="-533400" eaLnBrk="1" hangingPunct="1">
              <a:lnSpc>
                <a:spcPct val="80000"/>
              </a:lnSpc>
              <a:buFont typeface="Wingdings" pitchFamily="2" charset="2"/>
              <a:buAutoNum type="arabicPeriod"/>
            </a:pPr>
            <a:r>
              <a:rPr lang="es-ES" sz="2400" smtClean="0"/>
              <a:t>al nivel de paro y </a:t>
            </a:r>
          </a:p>
          <a:p>
            <a:pPr marL="533400" indent="-533400" eaLnBrk="1" hangingPunct="1">
              <a:lnSpc>
                <a:spcPct val="80000"/>
              </a:lnSpc>
              <a:buFont typeface="Wingdings" pitchFamily="2" charset="2"/>
              <a:buAutoNum type="arabicPeriod"/>
            </a:pPr>
            <a:r>
              <a:rPr lang="es-ES" sz="2400" smtClean="0"/>
              <a:t>a otros factores relacionados a las actitudes y características de los parados, </a:t>
            </a:r>
          </a:p>
          <a:p>
            <a:pPr marL="533400" indent="-533400" eaLnBrk="1" hangingPunct="1">
              <a:lnSpc>
                <a:spcPct val="80000"/>
              </a:lnSpc>
            </a:pPr>
            <a:r>
              <a:rPr lang="es-ES" sz="2400" smtClean="0"/>
              <a:t>Como a:</a:t>
            </a:r>
          </a:p>
          <a:p>
            <a:pPr marL="914400" lvl="1" indent="-457200" eaLnBrk="1" hangingPunct="1">
              <a:lnSpc>
                <a:spcPct val="80000"/>
              </a:lnSpc>
              <a:buFont typeface="Wingdings" pitchFamily="2" charset="2"/>
              <a:buAutoNum type="arabicPeriod"/>
            </a:pPr>
            <a:r>
              <a:rPr lang="es-ES" sz="2400" smtClean="0"/>
              <a:t> la </a:t>
            </a:r>
            <a:r>
              <a:rPr lang="es-ES" sz="2400" b="1" smtClean="0"/>
              <a:t>baja intensidad de búsqueda</a:t>
            </a:r>
            <a:r>
              <a:rPr lang="es-ES" sz="2400" smtClean="0"/>
              <a:t> de empleo y</a:t>
            </a:r>
          </a:p>
          <a:p>
            <a:pPr marL="914400" lvl="1" indent="-457200" eaLnBrk="1" hangingPunct="1">
              <a:lnSpc>
                <a:spcPct val="80000"/>
              </a:lnSpc>
              <a:buFont typeface="Wingdings" pitchFamily="2" charset="2"/>
              <a:buAutoNum type="arabicPeriod"/>
            </a:pPr>
            <a:r>
              <a:rPr lang="es-ES" sz="2400" smtClean="0"/>
              <a:t> la </a:t>
            </a:r>
            <a:r>
              <a:rPr lang="es-ES" sz="2400" b="1" smtClean="0"/>
              <a:t>poca adecuación</a:t>
            </a:r>
            <a:r>
              <a:rPr lang="es-ES" sz="2400" smtClean="0"/>
              <a:t> de la mano de obra a la demanda. </a:t>
            </a:r>
          </a:p>
          <a:p>
            <a:pPr marL="533400" indent="-533400" eaLnBrk="1" hangingPunct="1">
              <a:lnSpc>
                <a:spcPct val="80000"/>
              </a:lnSpc>
            </a:pPr>
            <a:r>
              <a:rPr lang="es-ES" sz="2400" smtClean="0"/>
              <a:t>La </a:t>
            </a:r>
            <a:r>
              <a:rPr lang="es-ES" sz="2400" b="1" smtClean="0"/>
              <a:t>naturaleza sectorial de la negociación</a:t>
            </a:r>
            <a:r>
              <a:rPr lang="es-ES" sz="2400" smtClean="0"/>
              <a:t> colectiva contribuía al paro, al no tener en cuenta la situación de las empresas individuales. </a:t>
            </a:r>
          </a:p>
          <a:p>
            <a:pPr marL="533400" indent="-533400" eaLnBrk="1" hangingPunct="1">
              <a:lnSpc>
                <a:spcPct val="80000"/>
              </a:lnSpc>
            </a:pPr>
            <a:endParaRPr lang="es-ES" sz="2400" smtClean="0"/>
          </a:p>
          <a:p>
            <a:pPr marL="533400" indent="-533400" eaLnBrk="1" hangingPunct="1">
              <a:lnSpc>
                <a:spcPct val="80000"/>
              </a:lnSpc>
            </a:pPr>
            <a:endParaRPr lang="es-ES" sz="240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s-ES" sz="3800" smtClean="0"/>
              <a:t>Baja intensidad en la búsqueda de empleo</a:t>
            </a:r>
          </a:p>
        </p:txBody>
      </p:sp>
      <p:sp>
        <p:nvSpPr>
          <p:cNvPr id="26627" name="Rectangle 3"/>
          <p:cNvSpPr>
            <a:spLocks noGrp="1" noChangeArrowheads="1"/>
          </p:cNvSpPr>
          <p:nvPr>
            <p:ph idx="1"/>
          </p:nvPr>
        </p:nvSpPr>
        <p:spPr>
          <a:xfrm>
            <a:off x="609600" y="1600200"/>
            <a:ext cx="7924800" cy="4708525"/>
          </a:xfrm>
        </p:spPr>
        <p:txBody>
          <a:bodyPr/>
          <a:lstStyle/>
          <a:p>
            <a:pPr eaLnBrk="1" hangingPunct="1">
              <a:lnSpc>
                <a:spcPct val="80000"/>
              </a:lnSpc>
            </a:pPr>
            <a:r>
              <a:rPr lang="es-ES" sz="2400" dirty="0" smtClean="0"/>
              <a:t>Como la mayoría de los parados, 4/5, no eran sustentadores familiares principales- </a:t>
            </a:r>
            <a:r>
              <a:rPr lang="es-ES" sz="2400" b="1" dirty="0" smtClean="0">
                <a:solidFill>
                  <a:srgbClr val="7030A0"/>
                </a:solidFill>
              </a:rPr>
              <a:t>la mayoría eran, y siguen siendo, jóvenes y mujeres-, </a:t>
            </a:r>
            <a:r>
              <a:rPr lang="es-ES" sz="2400" dirty="0" smtClean="0"/>
              <a:t>no tenían responsabilidades acuciantes que motivaran la búsqueda. </a:t>
            </a:r>
          </a:p>
          <a:p>
            <a:pPr eaLnBrk="1" hangingPunct="1">
              <a:lnSpc>
                <a:spcPct val="80000"/>
              </a:lnSpc>
            </a:pPr>
            <a:r>
              <a:rPr lang="es-ES" sz="2400" b="1" dirty="0" smtClean="0">
                <a:solidFill>
                  <a:srgbClr val="7030A0"/>
                </a:solidFill>
              </a:rPr>
              <a:t>El efecto desánimo sentido por la mayoría de los parados (60%)</a:t>
            </a:r>
            <a:r>
              <a:rPr lang="es-ES" sz="2400" dirty="0" smtClean="0"/>
              <a:t> (Gª </a:t>
            </a:r>
            <a:r>
              <a:rPr lang="es-ES" sz="2400" dirty="0" err="1" smtClean="0"/>
              <a:t>Brosa</a:t>
            </a:r>
            <a:r>
              <a:rPr lang="es-ES" sz="2400" dirty="0" smtClean="0"/>
              <a:t> y </a:t>
            </a:r>
            <a:r>
              <a:rPr lang="es-ES" sz="2400" dirty="0" err="1" smtClean="0"/>
              <a:t>Sanromá</a:t>
            </a:r>
            <a:r>
              <a:rPr lang="es-ES" sz="2400" dirty="0" smtClean="0"/>
              <a:t>, 256), a raíz de que fueran parados de larga duración;</a:t>
            </a:r>
          </a:p>
          <a:p>
            <a:pPr eaLnBrk="1" hangingPunct="1">
              <a:lnSpc>
                <a:spcPct val="80000"/>
              </a:lnSpc>
            </a:pPr>
            <a:r>
              <a:rPr lang="es-ES" sz="2400" dirty="0" smtClean="0"/>
              <a:t> el tiempo va mermando la intensidad de búsqueda. </a:t>
            </a:r>
          </a:p>
          <a:p>
            <a:pPr eaLnBrk="1" hangingPunct="1">
              <a:lnSpc>
                <a:spcPct val="80000"/>
              </a:lnSpc>
            </a:pPr>
            <a:r>
              <a:rPr lang="es-ES" sz="2400" dirty="0" smtClean="0"/>
              <a:t>Las </a:t>
            </a:r>
            <a:r>
              <a:rPr lang="es-ES" sz="2400" b="1" dirty="0" smtClean="0">
                <a:solidFill>
                  <a:srgbClr val="7030A0"/>
                </a:solidFill>
              </a:rPr>
              <a:t>generosas prestaciones desmotivaron la búsqueda</a:t>
            </a:r>
            <a:r>
              <a:rPr lang="es-ES" sz="2400" dirty="0" smtClean="0"/>
              <a:t>, sobre todo en las personas cuyos ingresos serían los que verían un menor aumento si trabajaran, como los de mayor edad y los de menor cualificación. </a:t>
            </a:r>
          </a:p>
          <a:p>
            <a:pPr eaLnBrk="1" hangingPunct="1">
              <a:lnSpc>
                <a:spcPct val="80000"/>
              </a:lnSpc>
            </a:pPr>
            <a:endParaRPr lang="es-ES" sz="24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s-ES" sz="3800" smtClean="0"/>
              <a:t>Poca adecuación de la mano de obra a la demanda</a:t>
            </a:r>
          </a:p>
        </p:txBody>
      </p:sp>
      <p:sp>
        <p:nvSpPr>
          <p:cNvPr id="27651" name="Rectangle 3"/>
          <p:cNvSpPr>
            <a:spLocks noGrp="1" noChangeArrowheads="1"/>
          </p:cNvSpPr>
          <p:nvPr>
            <p:ph idx="1"/>
          </p:nvPr>
        </p:nvSpPr>
        <p:spPr>
          <a:xfrm>
            <a:off x="609600" y="1600200"/>
            <a:ext cx="7924800" cy="4565650"/>
          </a:xfrm>
        </p:spPr>
        <p:txBody>
          <a:bodyPr/>
          <a:lstStyle/>
          <a:p>
            <a:pPr eaLnBrk="1" hangingPunct="1">
              <a:lnSpc>
                <a:spcPct val="90000"/>
              </a:lnSpc>
            </a:pPr>
            <a:r>
              <a:rPr lang="es-ES" sz="2400" b="1" dirty="0" smtClean="0"/>
              <a:t>Se debió a dos tipos de desajuste: de cualificaciones y geográfico. </a:t>
            </a:r>
          </a:p>
          <a:p>
            <a:pPr eaLnBrk="1" hangingPunct="1">
              <a:lnSpc>
                <a:spcPct val="90000"/>
              </a:lnSpc>
            </a:pPr>
            <a:r>
              <a:rPr lang="es-ES" sz="2400" dirty="0" smtClean="0"/>
              <a:t>El </a:t>
            </a:r>
            <a:r>
              <a:rPr lang="es-ES" sz="2400" dirty="0" smtClean="0">
                <a:solidFill>
                  <a:srgbClr val="0000FF"/>
                </a:solidFill>
              </a:rPr>
              <a:t>de cualificaciones</a:t>
            </a:r>
            <a:r>
              <a:rPr lang="es-ES" sz="2400" dirty="0" smtClean="0"/>
              <a:t> se vio impactado por una serie de factores: muchos desempleados </a:t>
            </a:r>
            <a:r>
              <a:rPr lang="es-ES" sz="2400" b="1" dirty="0" smtClean="0"/>
              <a:t>no tenían estudios o sólo tenían estudios primarios</a:t>
            </a:r>
            <a:r>
              <a:rPr lang="es-ES" sz="2400" dirty="0" smtClean="0"/>
              <a:t> (el 40%) o </a:t>
            </a:r>
            <a:r>
              <a:rPr lang="es-ES" sz="2400" b="1" dirty="0" smtClean="0"/>
              <a:t>no tenían experiencia</a:t>
            </a:r>
            <a:r>
              <a:rPr lang="es-ES" sz="2400" dirty="0" smtClean="0"/>
              <a:t> laboral previa. El paro de larga duración contribuía a la obsolescencia de los conocimientos y las escasas políticas activas de mercado de trabajo no podían paliar la situación.</a:t>
            </a:r>
          </a:p>
          <a:p>
            <a:pPr eaLnBrk="1" hangingPunct="1">
              <a:lnSpc>
                <a:spcPct val="90000"/>
              </a:lnSpc>
            </a:pPr>
            <a:r>
              <a:rPr lang="es-ES" sz="2400" dirty="0" smtClean="0"/>
              <a:t>El </a:t>
            </a:r>
            <a:r>
              <a:rPr lang="es-ES" sz="2400" dirty="0" smtClean="0">
                <a:solidFill>
                  <a:srgbClr val="0000FF"/>
                </a:solidFill>
              </a:rPr>
              <a:t>desajuste geográfico</a:t>
            </a:r>
            <a:r>
              <a:rPr lang="es-ES" sz="2400" dirty="0" smtClean="0"/>
              <a:t> se manifestó en las grandes diferencias interprovinciales en las tasas de paro, cosa que se vio agravada por la </a:t>
            </a:r>
            <a:r>
              <a:rPr lang="es-ES" sz="2400" b="1" dirty="0" smtClean="0"/>
              <a:t>poca movilidad</a:t>
            </a:r>
            <a:r>
              <a:rPr lang="es-ES" sz="2400" dirty="0" smtClean="0"/>
              <a:t> de la población (Gª </a:t>
            </a:r>
            <a:r>
              <a:rPr lang="es-ES" sz="2400" dirty="0" err="1" smtClean="0"/>
              <a:t>Brosa</a:t>
            </a:r>
            <a:r>
              <a:rPr lang="es-ES" sz="2400" dirty="0" smtClean="0"/>
              <a:t> y </a:t>
            </a:r>
            <a:r>
              <a:rPr lang="es-ES" sz="2400" dirty="0" err="1" smtClean="0"/>
              <a:t>Sanromá</a:t>
            </a:r>
            <a:r>
              <a:rPr lang="es-ES" sz="2400" dirty="0" smtClean="0"/>
              <a:t>, 256).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s-ES" sz="3800" smtClean="0"/>
              <a:t>¿Por qué el paro de larga duración?</a:t>
            </a:r>
          </a:p>
        </p:txBody>
      </p:sp>
      <p:sp>
        <p:nvSpPr>
          <p:cNvPr id="28675" name="Rectangle 3"/>
          <p:cNvSpPr>
            <a:spLocks noGrp="1" noChangeArrowheads="1"/>
          </p:cNvSpPr>
          <p:nvPr>
            <p:ph idx="1"/>
          </p:nvPr>
        </p:nvSpPr>
        <p:spPr>
          <a:xfrm>
            <a:off x="609600" y="1600200"/>
            <a:ext cx="7924800" cy="4852988"/>
          </a:xfrm>
        </p:spPr>
        <p:txBody>
          <a:bodyPr/>
          <a:lstStyle/>
          <a:p>
            <a:pPr eaLnBrk="1" hangingPunct="1">
              <a:lnSpc>
                <a:spcPct val="90000"/>
              </a:lnSpc>
            </a:pPr>
            <a:r>
              <a:rPr lang="es-ES" sz="2400" dirty="0" smtClean="0"/>
              <a:t>Una respuesta es un ciclo: una alta tasa de desempleo lleva a un </a:t>
            </a:r>
            <a:r>
              <a:rPr lang="es-ES" sz="2400" dirty="0" smtClean="0">
                <a:solidFill>
                  <a:srgbClr val="0000FF"/>
                </a:solidFill>
              </a:rPr>
              <a:t>paro de larga duración</a:t>
            </a:r>
            <a:r>
              <a:rPr lang="es-ES" sz="2400" dirty="0" smtClean="0"/>
              <a:t>, porque se hace más difícil encontrar empleo, y conforme el tiempo pasa, </a:t>
            </a:r>
            <a:r>
              <a:rPr lang="es-ES" sz="2400" dirty="0" smtClean="0">
                <a:solidFill>
                  <a:srgbClr val="0000FF"/>
                </a:solidFill>
              </a:rPr>
              <a:t>los conocimientos se van volviendo obsoletos y se alarga el paro</a:t>
            </a:r>
            <a:r>
              <a:rPr lang="es-ES" sz="2400" dirty="0" smtClean="0"/>
              <a:t>. </a:t>
            </a:r>
          </a:p>
          <a:p>
            <a:pPr eaLnBrk="1" hangingPunct="1">
              <a:lnSpc>
                <a:spcPct val="90000"/>
              </a:lnSpc>
            </a:pPr>
            <a:r>
              <a:rPr lang="es-ES" sz="2400" dirty="0" smtClean="0"/>
              <a:t>Sin embargo, países con similares tasas de paro muestran diferentes duraciones de éste. La raíz de esto está en los diferentes marcos institucionales. </a:t>
            </a:r>
          </a:p>
          <a:p>
            <a:pPr eaLnBrk="1" hangingPunct="1">
              <a:lnSpc>
                <a:spcPct val="90000"/>
              </a:lnSpc>
            </a:pPr>
            <a:r>
              <a:rPr lang="es-ES" sz="2400" dirty="0" smtClean="0"/>
              <a:t>En el caso español, de este marco destacan dos factores: los </a:t>
            </a:r>
            <a:r>
              <a:rPr lang="es-ES" sz="2400" b="1" dirty="0" smtClean="0">
                <a:solidFill>
                  <a:srgbClr val="7030A0"/>
                </a:solidFill>
              </a:rPr>
              <a:t>altos costes de despido </a:t>
            </a:r>
            <a:r>
              <a:rPr lang="es-ES" sz="2400" dirty="0" smtClean="0">
                <a:solidFill>
                  <a:srgbClr val="0000FF"/>
                </a:solidFill>
              </a:rPr>
              <a:t>que desincentivan las contrataciones nuevas</a:t>
            </a:r>
            <a:r>
              <a:rPr lang="es-ES" sz="2400" dirty="0" smtClean="0"/>
              <a:t> y las </a:t>
            </a:r>
            <a:r>
              <a:rPr lang="es-ES" sz="2400" b="1" dirty="0" smtClean="0">
                <a:solidFill>
                  <a:srgbClr val="7030A0"/>
                </a:solidFill>
              </a:rPr>
              <a:t>altas prestaciones</a:t>
            </a:r>
            <a:r>
              <a:rPr lang="es-ES" sz="2400" dirty="0" smtClean="0">
                <a:solidFill>
                  <a:srgbClr val="0000FF"/>
                </a:solidFill>
              </a:rPr>
              <a:t>, “que retardan y debilitan la búsqueda de empleo”</a:t>
            </a:r>
            <a:r>
              <a:rPr lang="es-ES" sz="2400" dirty="0" smtClean="0"/>
              <a:t> (Gª </a:t>
            </a:r>
            <a:r>
              <a:rPr lang="es-ES" sz="2400" dirty="0" err="1" smtClean="0"/>
              <a:t>Brosa</a:t>
            </a:r>
            <a:r>
              <a:rPr lang="es-ES" sz="2400" dirty="0" smtClean="0"/>
              <a:t> y </a:t>
            </a:r>
            <a:r>
              <a:rPr lang="es-ES" sz="2400" dirty="0" err="1" smtClean="0"/>
              <a:t>Sanromá</a:t>
            </a:r>
            <a:r>
              <a:rPr lang="es-ES" sz="2400" dirty="0" smtClean="0"/>
              <a:t>, 256)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5"/>
          <p:cNvSpPr>
            <a:spLocks noGrp="1" noChangeArrowheads="1"/>
          </p:cNvSpPr>
          <p:nvPr>
            <p:ph type="title"/>
          </p:nvPr>
        </p:nvSpPr>
        <p:spPr/>
        <p:txBody>
          <a:bodyPr/>
          <a:lstStyle/>
          <a:p>
            <a:pPr eaLnBrk="1" hangingPunct="1"/>
            <a:r>
              <a:rPr lang="es-ES" sz="3800" smtClean="0"/>
              <a:t>Población activa y subdivisiones, Primer Trimestre de 1994</a:t>
            </a:r>
          </a:p>
        </p:txBody>
      </p:sp>
      <p:pic>
        <p:nvPicPr>
          <p:cNvPr id="29699" name="Picture 12"/>
          <p:cNvPicPr>
            <a:picLocks noGrp="1" noChangeAspect="1" noChangeArrowheads="1"/>
          </p:cNvPicPr>
          <p:nvPr>
            <p:ph idx="1"/>
          </p:nvPr>
        </p:nvPicPr>
        <p:blipFill>
          <a:blip r:embed="rId3" cstate="print"/>
          <a:srcRect l="4567" t="36494" r="5469" b="21156"/>
          <a:stretch>
            <a:fillRect/>
          </a:stretch>
        </p:blipFill>
        <p:spPr>
          <a:xfrm>
            <a:off x="468313" y="1557338"/>
            <a:ext cx="8064500" cy="4248150"/>
          </a:xfrm>
        </p:spPr>
      </p:pic>
      <p:sp>
        <p:nvSpPr>
          <p:cNvPr id="29700" name="Text Box 16"/>
          <p:cNvSpPr txBox="1">
            <a:spLocks noChangeArrowheads="1"/>
          </p:cNvSpPr>
          <p:nvPr/>
        </p:nvSpPr>
        <p:spPr bwMode="auto">
          <a:xfrm>
            <a:off x="179388" y="6381750"/>
            <a:ext cx="5545137" cy="244475"/>
          </a:xfrm>
          <a:prstGeom prst="rect">
            <a:avLst/>
          </a:prstGeom>
          <a:noFill/>
          <a:ln w="9525">
            <a:noFill/>
            <a:miter lim="800000"/>
            <a:headEnd/>
            <a:tailEnd/>
          </a:ln>
        </p:spPr>
        <p:txBody>
          <a:bodyPr>
            <a:spAutoFit/>
          </a:bodyPr>
          <a:lstStyle/>
          <a:p>
            <a:pPr>
              <a:spcBef>
                <a:spcPct val="50000"/>
              </a:spcBef>
            </a:pPr>
            <a:r>
              <a:rPr lang="es-ES" sz="1000"/>
              <a:t>http://www.ine.es/jaxi/tabla.do?path=/t22/e308/meto_02/pae/px/l0/&amp;file=01001.px&amp;type=pcaxis</a:t>
            </a:r>
          </a:p>
        </p:txBody>
      </p:sp>
      <p:sp>
        <p:nvSpPr>
          <p:cNvPr id="29701" name="Text Box 17"/>
          <p:cNvSpPr txBox="1">
            <a:spLocks noChangeArrowheads="1"/>
          </p:cNvSpPr>
          <p:nvPr/>
        </p:nvSpPr>
        <p:spPr bwMode="auto">
          <a:xfrm>
            <a:off x="611188" y="5805488"/>
            <a:ext cx="5113337" cy="244475"/>
          </a:xfrm>
          <a:prstGeom prst="rect">
            <a:avLst/>
          </a:prstGeom>
          <a:noFill/>
          <a:ln w="9525">
            <a:noFill/>
            <a:miter lim="800000"/>
            <a:headEnd/>
            <a:tailEnd/>
          </a:ln>
        </p:spPr>
        <p:txBody>
          <a:bodyPr>
            <a:spAutoFit/>
          </a:bodyPr>
          <a:lstStyle/>
          <a:p>
            <a:pPr>
              <a:spcBef>
                <a:spcPct val="50000"/>
              </a:spcBef>
            </a:pPr>
            <a:r>
              <a:rPr lang="es-ES" sz="1000"/>
              <a:t>Unidades en miles de personas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s-ES" sz="3800" smtClean="0"/>
              <a:t>Características del mercado de trabajo al final del ciclo expansivo </a:t>
            </a:r>
          </a:p>
        </p:txBody>
      </p:sp>
      <p:sp>
        <p:nvSpPr>
          <p:cNvPr id="30723" name="Rectangle 3"/>
          <p:cNvSpPr>
            <a:spLocks noGrp="1" noChangeArrowheads="1"/>
          </p:cNvSpPr>
          <p:nvPr>
            <p:ph idx="1"/>
          </p:nvPr>
        </p:nvSpPr>
        <p:spPr>
          <a:xfrm>
            <a:off x="468313" y="1412875"/>
            <a:ext cx="7924800" cy="4924425"/>
          </a:xfrm>
        </p:spPr>
        <p:txBody>
          <a:bodyPr/>
          <a:lstStyle/>
          <a:p>
            <a:pPr eaLnBrk="1" hangingPunct="1">
              <a:lnSpc>
                <a:spcPct val="90000"/>
              </a:lnSpc>
            </a:pPr>
            <a:r>
              <a:rPr lang="es-ES" sz="2400" dirty="0" smtClean="0"/>
              <a:t>“Durante la mayor parte del decenio 1985-1994 el marco institucional fue particularmente inadecuado.” (Gª </a:t>
            </a:r>
            <a:r>
              <a:rPr lang="es-ES" sz="2400" dirty="0" err="1" smtClean="0"/>
              <a:t>Brosa</a:t>
            </a:r>
            <a:r>
              <a:rPr lang="es-ES" sz="2400" dirty="0" smtClean="0"/>
              <a:t> y </a:t>
            </a:r>
            <a:r>
              <a:rPr lang="es-ES" sz="2400" dirty="0" err="1" smtClean="0"/>
              <a:t>Sanromá</a:t>
            </a:r>
            <a:r>
              <a:rPr lang="es-ES" sz="2400" dirty="0" smtClean="0"/>
              <a:t>, 256)</a:t>
            </a:r>
          </a:p>
          <a:p>
            <a:pPr eaLnBrk="1" hangingPunct="1">
              <a:lnSpc>
                <a:spcPct val="90000"/>
              </a:lnSpc>
            </a:pPr>
            <a:r>
              <a:rPr lang="es-ES" sz="2400" dirty="0" smtClean="0"/>
              <a:t>“Este diseño institucional favoreció la rigidez salarial, ya que sus efectos inmediatos fueron: elevada duración del paro, baja intensidad de búsqueda, </a:t>
            </a:r>
            <a:r>
              <a:rPr lang="es-ES" sz="2400" b="1" dirty="0" smtClean="0">
                <a:solidFill>
                  <a:srgbClr val="7030A0"/>
                </a:solidFill>
              </a:rPr>
              <a:t>poca adecuación de los parados a las vacantes disponibles </a:t>
            </a:r>
            <a:r>
              <a:rPr lang="es-ES" sz="2400" dirty="0" smtClean="0"/>
              <a:t>y </a:t>
            </a:r>
            <a:r>
              <a:rPr lang="es-ES" sz="2400" b="1" dirty="0" smtClean="0">
                <a:solidFill>
                  <a:srgbClr val="7030A0"/>
                </a:solidFill>
              </a:rPr>
              <a:t>fuerte poder negociador de los </a:t>
            </a:r>
            <a:r>
              <a:rPr lang="es-ES" sz="2400" b="1" i="1" dirty="0" err="1" smtClean="0">
                <a:solidFill>
                  <a:srgbClr val="7030A0"/>
                </a:solidFill>
              </a:rPr>
              <a:t>insiders</a:t>
            </a:r>
            <a:r>
              <a:rPr lang="es-ES" sz="2400" b="1" dirty="0" smtClean="0">
                <a:solidFill>
                  <a:srgbClr val="7030A0"/>
                </a:solidFill>
              </a:rPr>
              <a:t>. </a:t>
            </a:r>
          </a:p>
          <a:p>
            <a:pPr eaLnBrk="1" hangingPunct="1">
              <a:lnSpc>
                <a:spcPct val="90000"/>
              </a:lnSpc>
            </a:pPr>
            <a:r>
              <a:rPr lang="es-ES" sz="2400" dirty="0" smtClean="0"/>
              <a:t>Y sus efectos finales: la escasa incidencia del desempleo sobre el salario real y la gran incidencia del paro”. (Gª </a:t>
            </a:r>
            <a:r>
              <a:rPr lang="es-ES" sz="2400" dirty="0" err="1" smtClean="0"/>
              <a:t>Brosa</a:t>
            </a:r>
            <a:r>
              <a:rPr lang="es-ES" sz="2400" dirty="0" smtClean="0"/>
              <a:t> y </a:t>
            </a:r>
            <a:r>
              <a:rPr lang="es-ES" sz="2400" dirty="0" err="1" smtClean="0"/>
              <a:t>Sanromá</a:t>
            </a:r>
            <a:r>
              <a:rPr lang="es-ES" sz="2400" dirty="0" smtClean="0"/>
              <a:t>, 257)</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s-ES" smtClean="0"/>
              <a:t>Antes de la crisis de 2008</a:t>
            </a:r>
          </a:p>
        </p:txBody>
      </p:sp>
      <p:sp>
        <p:nvSpPr>
          <p:cNvPr id="31747" name="Rectangle 3"/>
          <p:cNvSpPr>
            <a:spLocks noGrp="1" noChangeArrowheads="1"/>
          </p:cNvSpPr>
          <p:nvPr>
            <p:ph idx="1"/>
          </p:nvPr>
        </p:nvSpPr>
        <p:spPr/>
        <p:txBody>
          <a:bodyPr/>
          <a:lstStyle/>
          <a:p>
            <a:pPr eaLnBrk="1" hangingPunct="1"/>
            <a:r>
              <a:rPr lang="es-ES" sz="2400" dirty="0" smtClean="0"/>
              <a:t>El rasgo más importante del mercado laboral español desde 1980 hasta 2007 ha sido la </a:t>
            </a:r>
            <a:r>
              <a:rPr lang="es-ES" sz="2400" dirty="0" smtClean="0">
                <a:solidFill>
                  <a:srgbClr val="0000FF"/>
                </a:solidFill>
              </a:rPr>
              <a:t>disminución del desempleo</a:t>
            </a:r>
            <a:r>
              <a:rPr lang="es-ES" sz="2400" dirty="0" smtClean="0"/>
              <a:t>. </a:t>
            </a:r>
          </a:p>
          <a:p>
            <a:pPr eaLnBrk="1" hangingPunct="1"/>
            <a:r>
              <a:rPr lang="es-ES" sz="2400" dirty="0" smtClean="0"/>
              <a:t>El </a:t>
            </a:r>
            <a:r>
              <a:rPr lang="es-ES" sz="2400" dirty="0" smtClean="0">
                <a:solidFill>
                  <a:srgbClr val="0000FF"/>
                </a:solidFill>
              </a:rPr>
              <a:t>crecimiento del empleo, especialmente en los sectores terciarios y la construcción</a:t>
            </a:r>
            <a:r>
              <a:rPr lang="es-ES" sz="2400" dirty="0" smtClean="0"/>
              <a:t>, ha permitido la reducción del paro. </a:t>
            </a:r>
          </a:p>
          <a:p>
            <a:pPr eaLnBrk="1" hangingPunct="1"/>
            <a:r>
              <a:rPr lang="es-ES" sz="2400" dirty="0" smtClean="0"/>
              <a:t>Un </a:t>
            </a:r>
            <a:r>
              <a:rPr lang="es-ES" sz="2400" b="1" dirty="0" smtClean="0">
                <a:solidFill>
                  <a:srgbClr val="0000FF"/>
                </a:solidFill>
              </a:rPr>
              <a:t>marcado aumento de la población activa</a:t>
            </a:r>
            <a:r>
              <a:rPr lang="es-ES" sz="2400" dirty="0" smtClean="0"/>
              <a:t> también ha sido un rasgo importante, debiéndose al </a:t>
            </a:r>
            <a:r>
              <a:rPr lang="es-ES" sz="2400" dirty="0" smtClean="0">
                <a:solidFill>
                  <a:srgbClr val="0000FF"/>
                </a:solidFill>
              </a:rPr>
              <a:t>ascenso de la población en edad de trabajar y </a:t>
            </a:r>
            <a:r>
              <a:rPr lang="es-ES" sz="2400" b="1" dirty="0" smtClean="0">
                <a:solidFill>
                  <a:srgbClr val="0000FF"/>
                </a:solidFill>
              </a:rPr>
              <a:t>la inmigración</a:t>
            </a:r>
            <a:r>
              <a:rPr lang="es-ES" sz="2400" dirty="0" smtClean="0"/>
              <a:t>. (Gª </a:t>
            </a:r>
            <a:r>
              <a:rPr lang="es-ES" sz="2400" dirty="0" err="1" smtClean="0"/>
              <a:t>Brosa</a:t>
            </a:r>
            <a:r>
              <a:rPr lang="es-ES" sz="2400" dirty="0" smtClean="0"/>
              <a:t> y </a:t>
            </a:r>
            <a:r>
              <a:rPr lang="es-ES" sz="2400" dirty="0" err="1" smtClean="0"/>
              <a:t>Sanromá</a:t>
            </a:r>
            <a:r>
              <a:rPr lang="es-ES" sz="2400" dirty="0" smtClean="0"/>
              <a:t>, 241).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s-ES" sz="3800" smtClean="0"/>
              <a:t>Reformas en las modalidades de contratación</a:t>
            </a:r>
          </a:p>
        </p:txBody>
      </p:sp>
      <p:sp>
        <p:nvSpPr>
          <p:cNvPr id="32771" name="Rectangle 3"/>
          <p:cNvSpPr>
            <a:spLocks noGrp="1" noChangeArrowheads="1"/>
          </p:cNvSpPr>
          <p:nvPr>
            <p:ph idx="1"/>
          </p:nvPr>
        </p:nvSpPr>
        <p:spPr>
          <a:xfrm>
            <a:off x="609600" y="1600200"/>
            <a:ext cx="7924800" cy="4781550"/>
          </a:xfrm>
        </p:spPr>
        <p:txBody>
          <a:bodyPr/>
          <a:lstStyle/>
          <a:p>
            <a:pPr eaLnBrk="1" hangingPunct="1"/>
            <a:r>
              <a:rPr lang="es-ES" dirty="0" smtClean="0"/>
              <a:t>Reformas posteriores a la de 1994 (1997, 2001 y 2006) intentan </a:t>
            </a:r>
            <a:r>
              <a:rPr lang="es-ES" b="1" dirty="0" smtClean="0"/>
              <a:t>cimentar la estabilidad</a:t>
            </a:r>
            <a:r>
              <a:rPr lang="es-ES" dirty="0" smtClean="0"/>
              <a:t> mientras mantienen </a:t>
            </a:r>
            <a:r>
              <a:rPr lang="es-ES" dirty="0" smtClean="0">
                <a:solidFill>
                  <a:srgbClr val="0000FF"/>
                </a:solidFill>
              </a:rPr>
              <a:t>modalidades específicas para grupos que experimentan mayor desempleo</a:t>
            </a:r>
            <a:r>
              <a:rPr lang="es-ES" dirty="0" smtClean="0"/>
              <a:t>, como </a:t>
            </a:r>
            <a:r>
              <a:rPr lang="es-ES" dirty="0" smtClean="0">
                <a:solidFill>
                  <a:srgbClr val="0000FF"/>
                </a:solidFill>
              </a:rPr>
              <a:t>las mujeres</a:t>
            </a:r>
            <a:r>
              <a:rPr lang="es-ES" dirty="0" smtClean="0"/>
              <a:t> en sectores donde están </a:t>
            </a:r>
            <a:r>
              <a:rPr lang="es-ES" dirty="0" err="1" smtClean="0"/>
              <a:t>sobrerresentadas</a:t>
            </a:r>
            <a:r>
              <a:rPr lang="es-ES" dirty="0" smtClean="0"/>
              <a:t>. </a:t>
            </a:r>
          </a:p>
          <a:p>
            <a:pPr eaLnBrk="1" hangingPunct="1"/>
            <a:r>
              <a:rPr lang="es-ES" dirty="0" smtClean="0"/>
              <a:t>Sin embargo, la tasa de </a:t>
            </a:r>
            <a:r>
              <a:rPr lang="es-ES" b="1" dirty="0" smtClean="0"/>
              <a:t>temporalidad</a:t>
            </a:r>
            <a:r>
              <a:rPr lang="es-ES" dirty="0" smtClean="0"/>
              <a:t> sigue siendo alta.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s-ES" sz="3800" smtClean="0"/>
              <a:t>Reformas a la regulación del despido</a:t>
            </a:r>
          </a:p>
        </p:txBody>
      </p:sp>
      <p:sp>
        <p:nvSpPr>
          <p:cNvPr id="33795" name="Rectangle 3"/>
          <p:cNvSpPr>
            <a:spLocks noGrp="1" noChangeArrowheads="1"/>
          </p:cNvSpPr>
          <p:nvPr>
            <p:ph idx="1"/>
          </p:nvPr>
        </p:nvSpPr>
        <p:spPr>
          <a:xfrm>
            <a:off x="609600" y="1600200"/>
            <a:ext cx="7924800" cy="4781550"/>
          </a:xfrm>
        </p:spPr>
        <p:txBody>
          <a:bodyPr/>
          <a:lstStyle/>
          <a:p>
            <a:pPr eaLnBrk="1" hangingPunct="1">
              <a:lnSpc>
                <a:spcPct val="90000"/>
              </a:lnSpc>
            </a:pPr>
            <a:r>
              <a:rPr lang="es-ES" sz="2900" smtClean="0"/>
              <a:t>Las reformas han abordado el despido desde 2 direcciones: Se amplía y define con más claridad las razones para justificar el despido y se reducen los costes de su tramitación.</a:t>
            </a:r>
          </a:p>
          <a:p>
            <a:pPr eaLnBrk="1" hangingPunct="1">
              <a:lnSpc>
                <a:spcPct val="90000"/>
              </a:lnSpc>
            </a:pPr>
            <a:r>
              <a:rPr lang="es-ES" sz="2900" smtClean="0"/>
              <a:t>La cantidad de la indemnización permaneció igual. También se creó un contrato especial dirigido a grupos con altas tasas de desempleo que fija tasas de indemnización más bajas en caso de despido improcedente.</a:t>
            </a:r>
            <a:r>
              <a:rPr lang="es-ES" sz="2800" smtClean="0"/>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s-ES" sz="3800" smtClean="0"/>
              <a:t>Reformas: Las prestaciones por desempleo</a:t>
            </a:r>
          </a:p>
        </p:txBody>
      </p:sp>
      <p:sp>
        <p:nvSpPr>
          <p:cNvPr id="34819" name="Rectangle 3"/>
          <p:cNvSpPr>
            <a:spLocks noGrp="1" noChangeArrowheads="1"/>
          </p:cNvSpPr>
          <p:nvPr>
            <p:ph idx="1"/>
          </p:nvPr>
        </p:nvSpPr>
        <p:spPr/>
        <p:txBody>
          <a:bodyPr/>
          <a:lstStyle/>
          <a:p>
            <a:pPr eaLnBrk="1" hangingPunct="1">
              <a:lnSpc>
                <a:spcPct val="90000"/>
              </a:lnSpc>
            </a:pPr>
            <a:r>
              <a:rPr lang="es-ES" sz="2800" smtClean="0"/>
              <a:t>En 1992 se reformó el sistema de prestaciones, puesto que estas suponían una gran presión sobre el sistema de Seguridad Social y perjudicaban el mercado laboral. </a:t>
            </a:r>
          </a:p>
          <a:p>
            <a:pPr eaLnBrk="1" hangingPunct="1">
              <a:lnSpc>
                <a:spcPct val="90000"/>
              </a:lnSpc>
            </a:pPr>
            <a:r>
              <a:rPr lang="es-ES" sz="2800" smtClean="0"/>
              <a:t>Se redujo la cantidad y la duración de las prestaciones. También se dejó de eximir a las prestaciones del cobro de impuestos. </a:t>
            </a:r>
          </a:p>
          <a:p>
            <a:pPr eaLnBrk="1" hangingPunct="1">
              <a:lnSpc>
                <a:spcPct val="90000"/>
              </a:lnSpc>
            </a:pPr>
            <a:r>
              <a:rPr lang="es-ES" sz="2800" smtClean="0"/>
              <a:t>“Como resultado, disminuyó su generosidad y el porcentaje de parados que cobraban la prestación” (Gª Brosa y Sanromá, 245)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4"/>
          <p:cNvSpPr>
            <a:spLocks noGrp="1" noChangeArrowheads="1"/>
          </p:cNvSpPr>
          <p:nvPr>
            <p:ph type="title"/>
          </p:nvPr>
        </p:nvSpPr>
        <p:spPr/>
        <p:txBody>
          <a:bodyPr/>
          <a:lstStyle/>
          <a:p>
            <a:pPr eaLnBrk="1" hangingPunct="1"/>
            <a:r>
              <a:rPr lang="es-ES" smtClean="0"/>
              <a:t>España en el contexto Europeo</a:t>
            </a:r>
          </a:p>
        </p:txBody>
      </p:sp>
      <p:graphicFrame>
        <p:nvGraphicFramePr>
          <p:cNvPr id="1026" name="Object 3"/>
          <p:cNvGraphicFramePr>
            <a:graphicFrameLocks noChangeAspect="1"/>
          </p:cNvGraphicFramePr>
          <p:nvPr>
            <p:ph idx="1"/>
          </p:nvPr>
        </p:nvGraphicFramePr>
        <p:xfrm>
          <a:off x="1403350" y="1484313"/>
          <a:ext cx="6346825" cy="4419600"/>
        </p:xfrm>
        <a:graphic>
          <a:graphicData uri="http://schemas.openxmlformats.org/presentationml/2006/ole">
            <p:oleObj spid="_x0000_s1026" name="Gráfico" r:id="rId4" imgW="6648602" imgH="4629302" progId="Excel.Sheet.8">
              <p:embed/>
            </p:oleObj>
          </a:graphicData>
        </a:graphic>
      </p:graphicFrame>
      <p:sp>
        <p:nvSpPr>
          <p:cNvPr id="1028" name="Text Box 6"/>
          <p:cNvSpPr txBox="1">
            <a:spLocks noChangeArrowheads="1"/>
          </p:cNvSpPr>
          <p:nvPr/>
        </p:nvSpPr>
        <p:spPr bwMode="auto">
          <a:xfrm>
            <a:off x="0" y="6278563"/>
            <a:ext cx="8675688" cy="1158875"/>
          </a:xfrm>
          <a:prstGeom prst="rect">
            <a:avLst/>
          </a:prstGeom>
          <a:noFill/>
          <a:ln w="9525">
            <a:noFill/>
            <a:miter lim="800000"/>
            <a:headEnd/>
            <a:tailEnd/>
          </a:ln>
        </p:spPr>
        <p:txBody>
          <a:bodyPr>
            <a:spAutoFit/>
          </a:bodyPr>
          <a:lstStyle/>
          <a:p>
            <a:r>
              <a:rPr lang="es-ES" sz="1000"/>
              <a:t>“Unemployment Rate – Total”, Eurostat. </a:t>
            </a:r>
            <a:r>
              <a:rPr lang="es-ES" sz="1000">
                <a:hlinkClick r:id="rId5"/>
              </a:rPr>
              <a:t>http://epp.eurostat.ec.europa.eu/portal/page?_pageid=1996,39140985&amp;_dad=portal&amp;_schema=PORTAL&amp;screen=detailref&amp;language=en&amp;product=STRIND_EMPLOI&amp;root=STRIND_EMPLOI/emploi/em071</a:t>
            </a:r>
            <a:endParaRPr lang="es-ES" sz="1000"/>
          </a:p>
          <a:p>
            <a:r>
              <a:rPr lang="es-ES" sz="1000"/>
              <a:t>Complementado con “Tasa de Paro por país y año”, gráfica generada en el sitio web del INE, </a:t>
            </a:r>
            <a:r>
              <a:rPr lang="es-ES" sz="1000">
                <a:hlinkClick r:id="rId6"/>
              </a:rPr>
              <a:t>http://www.ine.es/inebase/cgi/axi?COMANDO=SELECCION&amp;CGI_DEFAULT=/inebase/temas/cgi.opt&amp;CGI_URL=/inebase/cgi/&amp;AXIS_PATH=/inebase/temas/t42/p04/l0/&amp;FILE_AXIS=i7002.px</a:t>
            </a:r>
            <a:endParaRPr lang="es-ES" sz="1000"/>
          </a:p>
          <a:p>
            <a:endParaRPr lang="es-ES" sz="1000"/>
          </a:p>
        </p:txBody>
      </p:sp>
      <p:sp>
        <p:nvSpPr>
          <p:cNvPr id="1029" name="Line 7"/>
          <p:cNvSpPr>
            <a:spLocks noChangeShapeType="1"/>
          </p:cNvSpPr>
          <p:nvPr/>
        </p:nvSpPr>
        <p:spPr bwMode="auto">
          <a:xfrm>
            <a:off x="1258888" y="2276475"/>
            <a:ext cx="1296987" cy="503238"/>
          </a:xfrm>
          <a:prstGeom prst="line">
            <a:avLst/>
          </a:prstGeom>
          <a:noFill/>
          <a:ln w="9525">
            <a:solidFill>
              <a:srgbClr val="0000FF"/>
            </a:solidFill>
            <a:round/>
            <a:headEnd/>
            <a:tailEnd type="triangle" w="med" len="med"/>
          </a:ln>
        </p:spPr>
        <p:txBody>
          <a:bodyPr/>
          <a:lstStyle/>
          <a:p>
            <a:endParaRPr lang="es-ES"/>
          </a:p>
        </p:txBody>
      </p:sp>
      <p:sp>
        <p:nvSpPr>
          <p:cNvPr id="1030" name="Text Box 8"/>
          <p:cNvSpPr txBox="1">
            <a:spLocks noChangeArrowheads="1"/>
          </p:cNvSpPr>
          <p:nvPr/>
        </p:nvSpPr>
        <p:spPr bwMode="auto">
          <a:xfrm>
            <a:off x="468313" y="1628775"/>
            <a:ext cx="1079500" cy="641350"/>
          </a:xfrm>
          <a:prstGeom prst="rect">
            <a:avLst/>
          </a:prstGeom>
          <a:noFill/>
          <a:ln w="9525">
            <a:noFill/>
            <a:miter lim="800000"/>
            <a:headEnd/>
            <a:tailEnd/>
          </a:ln>
        </p:spPr>
        <p:txBody>
          <a:bodyPr>
            <a:spAutoFit/>
          </a:bodyPr>
          <a:lstStyle/>
          <a:p>
            <a:pPr>
              <a:spcBef>
                <a:spcPct val="50000"/>
              </a:spcBef>
            </a:pPr>
            <a:r>
              <a:rPr lang="en-US">
                <a:solidFill>
                  <a:srgbClr val="0000FF"/>
                </a:solidFill>
              </a:rPr>
              <a:t>Espa</a:t>
            </a:r>
            <a:r>
              <a:rPr lang="es-ES">
                <a:solidFill>
                  <a:srgbClr val="0000FF"/>
                </a:solidFill>
              </a:rPr>
              <a:t>ña en 1994</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s-ES" sz="3800" smtClean="0"/>
              <a:t>1995 en adelante: Creación de empleo y reducción del paro</a:t>
            </a:r>
          </a:p>
        </p:txBody>
      </p:sp>
      <p:sp>
        <p:nvSpPr>
          <p:cNvPr id="35843" name="Rectangle 3"/>
          <p:cNvSpPr>
            <a:spLocks noGrp="1" noChangeArrowheads="1"/>
          </p:cNvSpPr>
          <p:nvPr>
            <p:ph idx="1"/>
          </p:nvPr>
        </p:nvSpPr>
        <p:spPr/>
        <p:txBody>
          <a:bodyPr/>
          <a:lstStyle/>
          <a:p>
            <a:pPr eaLnBrk="1" hangingPunct="1">
              <a:lnSpc>
                <a:spcPct val="90000"/>
              </a:lnSpc>
            </a:pPr>
            <a:r>
              <a:rPr lang="es-ES" smtClean="0"/>
              <a:t>Los empleos se han creado de forma vigorosa en 1995-2005. El número de ocupados ha crecido en 12 millones de personas en los últimos 12 años (G&amp;M, 257).</a:t>
            </a:r>
          </a:p>
          <a:p>
            <a:pPr eaLnBrk="1" hangingPunct="1">
              <a:lnSpc>
                <a:spcPct val="90000"/>
              </a:lnSpc>
            </a:pPr>
            <a:r>
              <a:rPr lang="es-ES" smtClean="0">
                <a:solidFill>
                  <a:srgbClr val="0000FF"/>
                </a:solidFill>
              </a:rPr>
              <a:t>Entre 1995 y 2005, los empleos que se crearon en España representaron el 34% del total de empleos creados en le UE-15</a:t>
            </a:r>
            <a:r>
              <a:rPr lang="es-ES" smtClean="0"/>
              <a:t> (Ibid).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4"/>
          <p:cNvSpPr>
            <a:spLocks noGrp="1" noChangeArrowheads="1"/>
          </p:cNvSpPr>
          <p:nvPr>
            <p:ph type="title"/>
          </p:nvPr>
        </p:nvSpPr>
        <p:spPr/>
        <p:txBody>
          <a:bodyPr/>
          <a:lstStyle/>
          <a:p>
            <a:pPr eaLnBrk="1" hangingPunct="1"/>
            <a:r>
              <a:rPr lang="es-ES" smtClean="0"/>
              <a:t>Evolución de la tasa de paro</a:t>
            </a:r>
          </a:p>
        </p:txBody>
      </p:sp>
      <p:graphicFrame>
        <p:nvGraphicFramePr>
          <p:cNvPr id="5122" name="Object 3"/>
          <p:cNvGraphicFramePr>
            <a:graphicFrameLocks noChangeAspect="1"/>
          </p:cNvGraphicFramePr>
          <p:nvPr>
            <p:ph idx="1"/>
          </p:nvPr>
        </p:nvGraphicFramePr>
        <p:xfrm>
          <a:off x="539750" y="1887538"/>
          <a:ext cx="5616575" cy="2970212"/>
        </p:xfrm>
        <a:graphic>
          <a:graphicData uri="http://schemas.openxmlformats.org/presentationml/2006/ole">
            <p:oleObj spid="_x0000_s5122" name="Gráfico" r:id="rId4" imgW="4648200" imgH="2457602" progId="Excel.Sheet.8">
              <p:embed/>
            </p:oleObj>
          </a:graphicData>
        </a:graphic>
      </p:graphicFrame>
      <p:sp>
        <p:nvSpPr>
          <p:cNvPr id="5124" name="Text Box 7"/>
          <p:cNvSpPr txBox="1">
            <a:spLocks noChangeArrowheads="1"/>
          </p:cNvSpPr>
          <p:nvPr/>
        </p:nvSpPr>
        <p:spPr bwMode="auto">
          <a:xfrm>
            <a:off x="468313" y="5516563"/>
            <a:ext cx="4819650" cy="1158875"/>
          </a:xfrm>
          <a:prstGeom prst="rect">
            <a:avLst/>
          </a:prstGeom>
          <a:noFill/>
          <a:ln w="9525">
            <a:noFill/>
            <a:miter lim="800000"/>
            <a:headEnd/>
            <a:tailEnd/>
          </a:ln>
        </p:spPr>
        <p:txBody>
          <a:bodyPr>
            <a:spAutoFit/>
          </a:bodyPr>
          <a:lstStyle/>
          <a:p>
            <a:r>
              <a:rPr lang="es-ES" sz="1000"/>
              <a:t>“Unemployment Rate – Total”, Eurostat. </a:t>
            </a:r>
            <a:r>
              <a:rPr lang="es-ES" sz="1000">
                <a:hlinkClick r:id="rId5"/>
              </a:rPr>
              <a:t>http://epp.eurostat.ec.europa.eu/portal/page?_pageid=1996,39140985&amp;_dad=portal&amp;_schema=PORTAL&amp;screen=detailref&amp;language=en&amp;product=STRIND_EMPLOI&amp;root=STRIND_EMPLOI/emploi/em071</a:t>
            </a:r>
            <a:endParaRPr lang="es-ES" sz="1000"/>
          </a:p>
          <a:p>
            <a:r>
              <a:rPr lang="es-ES" sz="1000"/>
              <a:t>Complementado con “Tasa de Paro por país y año”, gráfica generada en el sitio web del INE, </a:t>
            </a:r>
            <a:r>
              <a:rPr lang="es-ES" sz="1000">
                <a:hlinkClick r:id="rId6"/>
              </a:rPr>
              <a:t>http://www.ine.es/inebase/cgi/axi</a:t>
            </a:r>
            <a:endParaRPr lang="es-ES" sz="1000"/>
          </a:p>
          <a:p>
            <a:endParaRPr lang="es-ES" sz="1000"/>
          </a:p>
        </p:txBody>
      </p:sp>
      <p:sp>
        <p:nvSpPr>
          <p:cNvPr id="5125" name="Text Box 12"/>
          <p:cNvSpPr txBox="1">
            <a:spLocks noChangeArrowheads="1"/>
          </p:cNvSpPr>
          <p:nvPr/>
        </p:nvSpPr>
        <p:spPr bwMode="auto">
          <a:xfrm>
            <a:off x="6156325" y="1844675"/>
            <a:ext cx="2520950" cy="2976563"/>
          </a:xfrm>
          <a:prstGeom prst="rect">
            <a:avLst/>
          </a:prstGeom>
          <a:noFill/>
          <a:ln w="9525">
            <a:noFill/>
            <a:miter lim="800000"/>
            <a:headEnd/>
            <a:tailEnd/>
          </a:ln>
        </p:spPr>
        <p:txBody>
          <a:bodyPr>
            <a:spAutoFit/>
          </a:bodyPr>
          <a:lstStyle/>
          <a:p>
            <a:pPr>
              <a:spcBef>
                <a:spcPct val="50000"/>
              </a:spcBef>
              <a:buFontTx/>
              <a:buChar char="•"/>
            </a:pPr>
            <a:r>
              <a:rPr lang="es-ES"/>
              <a:t>Desde 1995, el mercado laboral en España empieza a repuntar. </a:t>
            </a:r>
          </a:p>
          <a:p>
            <a:pPr>
              <a:spcBef>
                <a:spcPct val="50000"/>
              </a:spcBef>
              <a:buFontTx/>
              <a:buChar char="•"/>
            </a:pPr>
            <a:r>
              <a:rPr lang="es-ES"/>
              <a:t>En 2007, la tasa de paro de España fue del 8,3 %, reduciéndose a un tercio de lo que fue en 1994, 24,1 %. </a:t>
            </a:r>
          </a:p>
        </p:txBody>
      </p:sp>
      <p:sp>
        <p:nvSpPr>
          <p:cNvPr id="5126" name="Text Box 13"/>
          <p:cNvSpPr txBox="1">
            <a:spLocks noChangeArrowheads="1"/>
          </p:cNvSpPr>
          <p:nvPr/>
        </p:nvSpPr>
        <p:spPr bwMode="auto">
          <a:xfrm>
            <a:off x="684213" y="4941888"/>
            <a:ext cx="5184775" cy="274637"/>
          </a:xfrm>
          <a:prstGeom prst="rect">
            <a:avLst/>
          </a:prstGeom>
          <a:noFill/>
          <a:ln w="9525">
            <a:noFill/>
            <a:miter lim="800000"/>
            <a:headEnd/>
            <a:tailEnd/>
          </a:ln>
        </p:spPr>
        <p:txBody>
          <a:bodyPr>
            <a:spAutoFit/>
          </a:bodyPr>
          <a:lstStyle/>
          <a:p>
            <a:pPr>
              <a:spcBef>
                <a:spcPct val="50000"/>
              </a:spcBef>
            </a:pPr>
            <a:r>
              <a:rPr lang="en-US" sz="1200"/>
              <a:t>* No se ha podido obtener una cifra para el paro en la UE15 en 2007.</a:t>
            </a:r>
            <a:endParaRPr lang="es-ES" sz="12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s-ES" sz="3800" smtClean="0"/>
              <a:t>Razones del crecimiento: 3 shocks de oferta positivos</a:t>
            </a:r>
          </a:p>
        </p:txBody>
      </p:sp>
      <p:sp>
        <p:nvSpPr>
          <p:cNvPr id="36867" name="Rectangle 3"/>
          <p:cNvSpPr>
            <a:spLocks noGrp="1" noChangeArrowheads="1"/>
          </p:cNvSpPr>
          <p:nvPr>
            <p:ph idx="1"/>
          </p:nvPr>
        </p:nvSpPr>
        <p:spPr>
          <a:xfrm>
            <a:off x="609600" y="1600200"/>
            <a:ext cx="7924800" cy="4708525"/>
          </a:xfrm>
        </p:spPr>
        <p:txBody>
          <a:bodyPr/>
          <a:lstStyle/>
          <a:p>
            <a:pPr marL="533400" indent="-533400" eaLnBrk="1" hangingPunct="1">
              <a:lnSpc>
                <a:spcPct val="90000"/>
              </a:lnSpc>
              <a:buFont typeface="Wingdings" pitchFamily="2" charset="2"/>
              <a:buAutoNum type="arabicPeriod"/>
            </a:pPr>
            <a:r>
              <a:rPr lang="es-ES" sz="2000" dirty="0" smtClean="0"/>
              <a:t>Tras incorporarse España a la UE, la tasa </a:t>
            </a:r>
            <a:r>
              <a:rPr lang="es-ES" sz="2000" b="1" dirty="0" smtClean="0">
                <a:solidFill>
                  <a:srgbClr val="0000FF"/>
                </a:solidFill>
              </a:rPr>
              <a:t>de interés real se reduce. (ventajas de estar en la zona euro)</a:t>
            </a:r>
          </a:p>
          <a:p>
            <a:pPr marL="533400" indent="-533400" eaLnBrk="1" hangingPunct="1">
              <a:lnSpc>
                <a:spcPct val="90000"/>
              </a:lnSpc>
              <a:buFont typeface="Wingdings" pitchFamily="2" charset="2"/>
              <a:buAutoNum type="arabicPeriod"/>
            </a:pPr>
            <a:r>
              <a:rPr lang="es-ES" sz="2000" dirty="0" smtClean="0"/>
              <a:t>Boom de la construcción, favorece la creación de empleo no cualificado</a:t>
            </a:r>
          </a:p>
          <a:p>
            <a:pPr marL="533400" indent="-533400" eaLnBrk="1" hangingPunct="1">
              <a:lnSpc>
                <a:spcPct val="90000"/>
              </a:lnSpc>
              <a:buFont typeface="Wingdings" pitchFamily="2" charset="2"/>
              <a:buAutoNum type="arabicPeriod"/>
            </a:pPr>
            <a:r>
              <a:rPr lang="es-ES" sz="2000" dirty="0" smtClean="0"/>
              <a:t>Se </a:t>
            </a:r>
            <a:r>
              <a:rPr lang="es-ES" sz="2000" dirty="0" smtClean="0">
                <a:solidFill>
                  <a:srgbClr val="0000FF"/>
                </a:solidFill>
              </a:rPr>
              <a:t>liberalizan</a:t>
            </a:r>
            <a:r>
              <a:rPr lang="es-ES" sz="2000" dirty="0" smtClean="0"/>
              <a:t> las actividades terciarias.</a:t>
            </a:r>
          </a:p>
          <a:p>
            <a:pPr marL="533400" indent="-533400" eaLnBrk="1" hangingPunct="1">
              <a:lnSpc>
                <a:spcPct val="90000"/>
              </a:lnSpc>
              <a:buFont typeface="Wingdings" pitchFamily="2" charset="2"/>
              <a:buAutoNum type="arabicPeriod"/>
            </a:pPr>
            <a:r>
              <a:rPr lang="es-ES" sz="2000" dirty="0" smtClean="0"/>
              <a:t>El flujo de</a:t>
            </a:r>
            <a:r>
              <a:rPr lang="es-ES" sz="2000" b="1" dirty="0" smtClean="0"/>
              <a:t> </a:t>
            </a:r>
            <a:r>
              <a:rPr lang="es-ES" sz="2000" b="1" dirty="0" smtClean="0">
                <a:solidFill>
                  <a:srgbClr val="0000FF"/>
                </a:solidFill>
              </a:rPr>
              <a:t>inmigrantes</a:t>
            </a:r>
            <a:r>
              <a:rPr lang="es-ES" sz="2000" dirty="0" smtClean="0"/>
              <a:t> aumenta la 	flexibilidad del mercado de trabajo ejerciendo una presión a la baja sobre los salarios (especialmente de los trabajadores no cualificados), llevando a la </a:t>
            </a:r>
            <a:r>
              <a:rPr lang="es-ES" sz="2000" b="1" dirty="0" smtClean="0">
                <a:solidFill>
                  <a:srgbClr val="0000FF"/>
                </a:solidFill>
              </a:rPr>
              <a:t>moderación salarial</a:t>
            </a:r>
            <a:r>
              <a:rPr lang="es-ES" sz="2000" dirty="0" smtClean="0"/>
              <a:t>. </a:t>
            </a:r>
          </a:p>
          <a:p>
            <a:pPr marL="533400" indent="-533400" eaLnBrk="1" hangingPunct="1">
              <a:lnSpc>
                <a:spcPct val="90000"/>
              </a:lnSpc>
              <a:buFont typeface="Wingdings" pitchFamily="2" charset="2"/>
              <a:buNone/>
            </a:pPr>
            <a:endParaRPr lang="es-ES" sz="2000" dirty="0" smtClean="0"/>
          </a:p>
          <a:p>
            <a:pPr marL="533400" indent="-533400" eaLnBrk="1" hangingPunct="1">
              <a:lnSpc>
                <a:spcPct val="90000"/>
              </a:lnSpc>
              <a:buFont typeface="Wingdings" pitchFamily="2" charset="2"/>
              <a:buNone/>
            </a:pPr>
            <a:r>
              <a:rPr lang="es-ES" sz="2000" dirty="0" smtClean="0"/>
              <a:t>Así </a:t>
            </a:r>
            <a:r>
              <a:rPr lang="es-ES" sz="2000" b="1" dirty="0" smtClean="0">
                <a:solidFill>
                  <a:srgbClr val="0000FF"/>
                </a:solidFill>
              </a:rPr>
              <a:t>ha mejorado la rentabilidad de las empresas empleadoras </a:t>
            </a:r>
            <a:r>
              <a:rPr lang="es-ES" sz="2000" dirty="0" smtClean="0"/>
              <a:t>y se ha incentivado la inversión. </a:t>
            </a:r>
          </a:p>
          <a:p>
            <a:pPr marL="533400" indent="-533400" eaLnBrk="1" hangingPunct="1">
              <a:lnSpc>
                <a:spcPct val="90000"/>
              </a:lnSpc>
              <a:buFont typeface="Wingdings" pitchFamily="2" charset="2"/>
              <a:buNone/>
            </a:pPr>
            <a:r>
              <a:rPr lang="es-ES" sz="2000" dirty="0" smtClean="0"/>
              <a:t>Todo esto ha facilitado la creación de empleo.</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s-ES" smtClean="0"/>
              <a:t>Cambios institucionales </a:t>
            </a:r>
          </a:p>
        </p:txBody>
      </p:sp>
      <p:sp>
        <p:nvSpPr>
          <p:cNvPr id="37891" name="Rectangle 3"/>
          <p:cNvSpPr>
            <a:spLocks noGrp="1" noChangeArrowheads="1"/>
          </p:cNvSpPr>
          <p:nvPr>
            <p:ph idx="1"/>
          </p:nvPr>
        </p:nvSpPr>
        <p:spPr/>
        <p:txBody>
          <a:bodyPr/>
          <a:lstStyle/>
          <a:p>
            <a:pPr eaLnBrk="1" hangingPunct="1"/>
            <a:r>
              <a:rPr lang="es-ES" smtClean="0"/>
              <a:t>Ha habido cambios que han afectado: las prestaciones, los costes de despido, la negociación colectiva (aunque poco a esta última), todo ello moderando el poder negociador de los asalariados y reduciendo el paro de larga duración. </a:t>
            </a:r>
          </a:p>
          <a:p>
            <a:pPr eaLnBrk="1" hangingPunct="1"/>
            <a:r>
              <a:rPr lang="es-ES" smtClean="0"/>
              <a:t>Los sindicatos han adoptado una actitud responsable de diálogo social.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s-ES" smtClean="0"/>
              <a:t>Del 2005 al 2007_III</a:t>
            </a:r>
          </a:p>
        </p:txBody>
      </p:sp>
      <p:sp>
        <p:nvSpPr>
          <p:cNvPr id="38915" name="Rectangle 3"/>
          <p:cNvSpPr>
            <a:spLocks noGrp="1" noChangeArrowheads="1"/>
          </p:cNvSpPr>
          <p:nvPr>
            <p:ph idx="1"/>
          </p:nvPr>
        </p:nvSpPr>
        <p:spPr/>
        <p:txBody>
          <a:bodyPr/>
          <a:lstStyle/>
          <a:p>
            <a:pPr eaLnBrk="1" hangingPunct="1"/>
            <a:endParaRPr lang="en-US" smtClean="0"/>
          </a:p>
        </p:txBody>
      </p:sp>
      <p:pic>
        <p:nvPicPr>
          <p:cNvPr id="38916" name="Picture 4"/>
          <p:cNvPicPr>
            <a:picLocks noChangeAspect="1" noChangeArrowheads="1"/>
          </p:cNvPicPr>
          <p:nvPr/>
        </p:nvPicPr>
        <p:blipFill>
          <a:blip r:embed="rId3" cstate="print"/>
          <a:srcRect t="15538" r="21208" b="22440"/>
          <a:stretch>
            <a:fillRect/>
          </a:stretch>
        </p:blipFill>
        <p:spPr bwMode="auto">
          <a:xfrm>
            <a:off x="250825" y="1196975"/>
            <a:ext cx="8675688" cy="5121275"/>
          </a:xfrm>
          <a:prstGeom prst="rect">
            <a:avLst/>
          </a:prstGeom>
          <a:noFill/>
          <a:ln w="9525">
            <a:noFill/>
            <a:miter lim="800000"/>
            <a:headEnd/>
            <a:tailEnd/>
          </a:ln>
        </p:spPr>
      </p:pic>
      <p:sp>
        <p:nvSpPr>
          <p:cNvPr id="38917" name="Text Box 5"/>
          <p:cNvSpPr txBox="1">
            <a:spLocks noChangeArrowheads="1"/>
          </p:cNvSpPr>
          <p:nvPr/>
        </p:nvSpPr>
        <p:spPr bwMode="auto">
          <a:xfrm>
            <a:off x="611188" y="6308725"/>
            <a:ext cx="7956550" cy="549275"/>
          </a:xfrm>
          <a:prstGeom prst="rect">
            <a:avLst/>
          </a:prstGeom>
          <a:noFill/>
          <a:ln w="9525">
            <a:noFill/>
            <a:miter lim="800000"/>
            <a:headEnd/>
            <a:tailEnd/>
          </a:ln>
        </p:spPr>
        <p:txBody>
          <a:bodyPr>
            <a:spAutoFit/>
          </a:bodyPr>
          <a:lstStyle/>
          <a:p>
            <a:pPr>
              <a:spcBef>
                <a:spcPct val="50000"/>
              </a:spcBef>
            </a:pPr>
            <a:r>
              <a:rPr lang="es-ES" sz="1000"/>
              <a:t>http://www.ine.es/inebase2/tabla.jsp?searchString=&amp;L=0&amp;idTabla=1&amp;periodicidad=03&amp;unidades=Miles+de+personas&amp;diviDescripcion=Encuesta+de+Poblaci%F3n+Activa+&amp;divi=EPA&amp;capitulo=Resultados+nacionales&amp;tabla=Poblaci%F3n+de+16+y+m%E1s+a%F1os+por+relaci%F3n+con+la+actividad+econ%F3mica%2C+sexo+y+grupo+de+edad&amp;his=0</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Grp="1" noChangeArrowheads="1"/>
          </p:cNvSpPr>
          <p:nvPr>
            <p:ph type="title"/>
          </p:nvPr>
        </p:nvSpPr>
        <p:spPr/>
        <p:txBody>
          <a:bodyPr/>
          <a:lstStyle/>
          <a:p>
            <a:pPr eaLnBrk="1" hangingPunct="1"/>
            <a:r>
              <a:rPr lang="es-ES" smtClean="0"/>
              <a:t>Comparación: 1994 y 2007</a:t>
            </a:r>
          </a:p>
        </p:txBody>
      </p:sp>
      <p:graphicFrame>
        <p:nvGraphicFramePr>
          <p:cNvPr id="6146" name="Object 3"/>
          <p:cNvGraphicFramePr>
            <a:graphicFrameLocks noGrp="1" noChangeAspect="1"/>
          </p:cNvGraphicFramePr>
          <p:nvPr>
            <p:ph idx="1"/>
          </p:nvPr>
        </p:nvGraphicFramePr>
        <p:xfrm>
          <a:off x="981075" y="1838325"/>
          <a:ext cx="7181850" cy="3943350"/>
        </p:xfrm>
        <a:graphic>
          <a:graphicData uri="http://schemas.openxmlformats.org/presentationml/2006/ole">
            <p:oleObj spid="_x0000_s6146" name="Gráfico" r:id="rId4" imgW="7182002" imgH="3943502" progId="Excel.Sheet.8">
              <p:embed/>
            </p:oleObj>
          </a:graphicData>
        </a:graphic>
      </p:graphicFrame>
      <p:sp>
        <p:nvSpPr>
          <p:cNvPr id="6148" name="Text Box 6"/>
          <p:cNvSpPr txBox="1">
            <a:spLocks noChangeArrowheads="1"/>
          </p:cNvSpPr>
          <p:nvPr/>
        </p:nvSpPr>
        <p:spPr bwMode="auto">
          <a:xfrm>
            <a:off x="179388" y="6613525"/>
            <a:ext cx="5545137" cy="244475"/>
          </a:xfrm>
          <a:prstGeom prst="rect">
            <a:avLst/>
          </a:prstGeom>
          <a:noFill/>
          <a:ln w="9525">
            <a:noFill/>
            <a:miter lim="800000"/>
            <a:headEnd/>
            <a:tailEnd/>
          </a:ln>
        </p:spPr>
        <p:txBody>
          <a:bodyPr>
            <a:spAutoFit/>
          </a:bodyPr>
          <a:lstStyle/>
          <a:p>
            <a:pPr>
              <a:spcBef>
                <a:spcPct val="50000"/>
              </a:spcBef>
            </a:pPr>
            <a:r>
              <a:rPr lang="es-ES" sz="1000"/>
              <a:t>http://www.ine.es/jaxi/tabla.do?path=/t22/e308/meto_02/pae/px/l0/&amp;file=01001.px&amp;type=pcaxis</a:t>
            </a:r>
          </a:p>
        </p:txBody>
      </p:sp>
      <p:sp>
        <p:nvSpPr>
          <p:cNvPr id="6149" name="Text Box 7"/>
          <p:cNvSpPr txBox="1">
            <a:spLocks noChangeArrowheads="1"/>
          </p:cNvSpPr>
          <p:nvPr/>
        </p:nvSpPr>
        <p:spPr bwMode="auto">
          <a:xfrm>
            <a:off x="250825" y="6021388"/>
            <a:ext cx="9144000" cy="549275"/>
          </a:xfrm>
          <a:prstGeom prst="rect">
            <a:avLst/>
          </a:prstGeom>
          <a:noFill/>
          <a:ln w="9525">
            <a:noFill/>
            <a:miter lim="800000"/>
            <a:headEnd/>
            <a:tailEnd/>
          </a:ln>
        </p:spPr>
        <p:txBody>
          <a:bodyPr>
            <a:spAutoFit/>
          </a:bodyPr>
          <a:lstStyle/>
          <a:p>
            <a:pPr>
              <a:spcBef>
                <a:spcPct val="50000"/>
              </a:spcBef>
            </a:pPr>
            <a:r>
              <a:rPr lang="es-ES" sz="1000"/>
              <a:t>http://www.ine.es/inebase2/tabla.jsp?searchString=&amp;L=0&amp;idTabla=1&amp;periodicidad=03&amp;unidades=Miles+de+personas&amp;diviDescripcion=Encuesta+de+Poblaci%F3n+Activa+&amp;divi=EPA&amp;capitulo=Resultados+nacionales&amp;tabla=Poblaci%F3n+de+16+y+m%E1s+a%F1os+por+relaci%F3n+con+la+actividad+econ%F3mica%2C+sexo+y+grupo+de+edad&amp;his=0</a:t>
            </a:r>
          </a:p>
        </p:txBody>
      </p:sp>
      <p:sp>
        <p:nvSpPr>
          <p:cNvPr id="6150" name="Text Box 8"/>
          <p:cNvSpPr txBox="1">
            <a:spLocks noChangeArrowheads="1"/>
          </p:cNvSpPr>
          <p:nvPr/>
        </p:nvSpPr>
        <p:spPr bwMode="auto">
          <a:xfrm>
            <a:off x="1476375" y="5516563"/>
            <a:ext cx="5113338" cy="244475"/>
          </a:xfrm>
          <a:prstGeom prst="rect">
            <a:avLst/>
          </a:prstGeom>
          <a:noFill/>
          <a:ln w="9525">
            <a:noFill/>
            <a:miter lim="800000"/>
            <a:headEnd/>
            <a:tailEnd/>
          </a:ln>
        </p:spPr>
        <p:txBody>
          <a:bodyPr>
            <a:spAutoFit/>
          </a:bodyPr>
          <a:lstStyle/>
          <a:p>
            <a:pPr>
              <a:spcBef>
                <a:spcPct val="50000"/>
              </a:spcBef>
            </a:pPr>
            <a:r>
              <a:rPr lang="es-ES" sz="1000"/>
              <a:t>Unidades en miles de personas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8"/>
          <p:cNvSpPr>
            <a:spLocks noGrp="1" noChangeArrowheads="1"/>
          </p:cNvSpPr>
          <p:nvPr>
            <p:ph type="title"/>
          </p:nvPr>
        </p:nvSpPr>
        <p:spPr/>
        <p:txBody>
          <a:bodyPr/>
          <a:lstStyle/>
          <a:p>
            <a:pPr eaLnBrk="1" hangingPunct="1"/>
            <a:r>
              <a:rPr lang="es-ES" sz="3800" smtClean="0"/>
              <a:t>Tasa de Paro, 3er Trimestre 2007</a:t>
            </a:r>
          </a:p>
        </p:txBody>
      </p:sp>
      <p:graphicFrame>
        <p:nvGraphicFramePr>
          <p:cNvPr id="7170" name="Object 7"/>
          <p:cNvGraphicFramePr>
            <a:graphicFrameLocks noChangeAspect="1"/>
          </p:cNvGraphicFramePr>
          <p:nvPr>
            <p:ph sz="half" idx="1"/>
          </p:nvPr>
        </p:nvGraphicFramePr>
        <p:xfrm>
          <a:off x="611188" y="1871663"/>
          <a:ext cx="5329237" cy="3332162"/>
        </p:xfrm>
        <a:graphic>
          <a:graphicData uri="http://schemas.openxmlformats.org/presentationml/2006/ole">
            <p:oleObj spid="_x0000_s7170" name="Gráfico" r:id="rId4" imgW="5848502" imgH="3657600" progId="Excel.Sheet.8">
              <p:embed/>
            </p:oleObj>
          </a:graphicData>
        </a:graphic>
      </p:graphicFrame>
      <p:sp>
        <p:nvSpPr>
          <p:cNvPr id="7172" name="Text Box 6"/>
          <p:cNvSpPr txBox="1">
            <a:spLocks noChangeArrowheads="1"/>
          </p:cNvSpPr>
          <p:nvPr/>
        </p:nvSpPr>
        <p:spPr bwMode="auto">
          <a:xfrm>
            <a:off x="6011863" y="1700213"/>
            <a:ext cx="2484437" cy="3954462"/>
          </a:xfrm>
          <a:prstGeom prst="rect">
            <a:avLst/>
          </a:prstGeom>
          <a:noFill/>
          <a:ln w="9525">
            <a:solidFill>
              <a:schemeClr val="tx2"/>
            </a:solidFill>
            <a:miter lim="800000"/>
            <a:headEnd/>
            <a:tailEnd/>
          </a:ln>
        </p:spPr>
        <p:txBody>
          <a:bodyPr>
            <a:spAutoFit/>
          </a:bodyPr>
          <a:lstStyle/>
          <a:p>
            <a:pPr>
              <a:spcBef>
                <a:spcPct val="50000"/>
              </a:spcBef>
              <a:buFontTx/>
              <a:buChar char="•"/>
            </a:pPr>
            <a:r>
              <a:rPr lang="es-ES" sz="2200"/>
              <a:t>Población activa: 22,302.500. De ellos, 20,510.920 están ocupados.</a:t>
            </a:r>
          </a:p>
          <a:p>
            <a:pPr>
              <a:spcBef>
                <a:spcPct val="50000"/>
              </a:spcBef>
              <a:buFontTx/>
              <a:buChar char="•"/>
            </a:pPr>
            <a:r>
              <a:rPr lang="es-ES" sz="2200"/>
              <a:t> 1,719.900 parados representan el 8,03% de la población activa. Por ende, la tasa de paro es 8,03. </a:t>
            </a:r>
          </a:p>
        </p:txBody>
      </p:sp>
      <p:sp>
        <p:nvSpPr>
          <p:cNvPr id="7173" name="Text Box 11"/>
          <p:cNvSpPr txBox="1">
            <a:spLocks noChangeArrowheads="1"/>
          </p:cNvSpPr>
          <p:nvPr/>
        </p:nvSpPr>
        <p:spPr bwMode="auto">
          <a:xfrm>
            <a:off x="1187450" y="5805488"/>
            <a:ext cx="3600450" cy="244475"/>
          </a:xfrm>
          <a:prstGeom prst="rect">
            <a:avLst/>
          </a:prstGeom>
          <a:noFill/>
          <a:ln w="9525">
            <a:noFill/>
            <a:miter lim="800000"/>
            <a:headEnd/>
            <a:tailEnd/>
          </a:ln>
        </p:spPr>
        <p:txBody>
          <a:bodyPr>
            <a:spAutoFit/>
          </a:bodyPr>
          <a:lstStyle/>
          <a:p>
            <a:pPr>
              <a:spcBef>
                <a:spcPct val="50000"/>
              </a:spcBef>
            </a:pPr>
            <a:r>
              <a:rPr lang="es-ES" sz="1000"/>
              <a:t>“Encuesta de Población Activa, Tercer Trimestre 2007” INE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11"/>
          <p:cNvSpPr>
            <a:spLocks noGrp="1" noChangeArrowheads="1"/>
          </p:cNvSpPr>
          <p:nvPr>
            <p:ph type="title"/>
          </p:nvPr>
        </p:nvSpPr>
        <p:spPr/>
        <p:txBody>
          <a:bodyPr/>
          <a:lstStyle/>
          <a:p>
            <a:pPr eaLnBrk="1" hangingPunct="1"/>
            <a:r>
              <a:rPr lang="es-ES" sz="3800" smtClean="0"/>
              <a:t>Comparación de las tasas de paro</a:t>
            </a:r>
          </a:p>
        </p:txBody>
      </p:sp>
      <p:graphicFrame>
        <p:nvGraphicFramePr>
          <p:cNvPr id="8195" name="Object 7"/>
          <p:cNvGraphicFramePr>
            <a:graphicFrameLocks noChangeAspect="1"/>
          </p:cNvGraphicFramePr>
          <p:nvPr>
            <p:ph sz="half" idx="1"/>
          </p:nvPr>
        </p:nvGraphicFramePr>
        <p:xfrm>
          <a:off x="3779838" y="3067050"/>
          <a:ext cx="5184775" cy="3243263"/>
        </p:xfrm>
        <a:graphic>
          <a:graphicData uri="http://schemas.openxmlformats.org/presentationml/2006/ole">
            <p:oleObj spid="_x0000_s8195" name="Gráfico" r:id="rId4" imgW="5848502" imgH="3657600" progId="Excel.Sheet.8">
              <p:embed/>
            </p:oleObj>
          </a:graphicData>
        </a:graphic>
      </p:graphicFrame>
      <p:graphicFrame>
        <p:nvGraphicFramePr>
          <p:cNvPr id="8194" name="Object 14"/>
          <p:cNvGraphicFramePr>
            <a:graphicFrameLocks noChangeAspect="1"/>
          </p:cNvGraphicFramePr>
          <p:nvPr>
            <p:ph sz="quarter" idx="2"/>
          </p:nvPr>
        </p:nvGraphicFramePr>
        <p:xfrm>
          <a:off x="179388" y="1484313"/>
          <a:ext cx="5183187" cy="3055937"/>
        </p:xfrm>
        <a:graphic>
          <a:graphicData uri="http://schemas.openxmlformats.org/presentationml/2006/ole">
            <p:oleObj spid="_x0000_s8194" name="Gráfico" r:id="rId5" imgW="5267249" imgH="3105302" progId="Excel.Sheet.8">
              <p:embed/>
            </p:oleObj>
          </a:graphicData>
        </a:graphic>
      </p:graphicFrame>
      <p:sp>
        <p:nvSpPr>
          <p:cNvPr id="8197" name="Text Box 15"/>
          <p:cNvSpPr txBox="1">
            <a:spLocks noChangeArrowheads="1"/>
          </p:cNvSpPr>
          <p:nvPr/>
        </p:nvSpPr>
        <p:spPr bwMode="auto">
          <a:xfrm>
            <a:off x="4500563" y="6381750"/>
            <a:ext cx="3600450" cy="244475"/>
          </a:xfrm>
          <a:prstGeom prst="rect">
            <a:avLst/>
          </a:prstGeom>
          <a:noFill/>
          <a:ln w="9525">
            <a:noFill/>
            <a:miter lim="800000"/>
            <a:headEnd/>
            <a:tailEnd/>
          </a:ln>
        </p:spPr>
        <p:txBody>
          <a:bodyPr>
            <a:spAutoFit/>
          </a:bodyPr>
          <a:lstStyle/>
          <a:p>
            <a:pPr>
              <a:spcBef>
                <a:spcPct val="50000"/>
              </a:spcBef>
            </a:pPr>
            <a:r>
              <a:rPr lang="es-ES" sz="1000"/>
              <a:t>“Encuesta de Población Activa, Tercer Trimestre 2007” INE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8"/>
          <p:cNvSpPr>
            <a:spLocks noGrp="1" noChangeArrowheads="1"/>
          </p:cNvSpPr>
          <p:nvPr>
            <p:ph type="title"/>
          </p:nvPr>
        </p:nvSpPr>
        <p:spPr>
          <a:xfrm>
            <a:off x="250825" y="-171450"/>
            <a:ext cx="7010400" cy="1527175"/>
          </a:xfrm>
        </p:spPr>
        <p:txBody>
          <a:bodyPr/>
          <a:lstStyle/>
          <a:p>
            <a:pPr eaLnBrk="1" hangingPunct="1"/>
            <a:r>
              <a:rPr lang="es-ES" sz="3700" smtClean="0"/>
              <a:t>Tasas de Paro 2007: UE27</a:t>
            </a:r>
          </a:p>
        </p:txBody>
      </p:sp>
      <p:pic>
        <p:nvPicPr>
          <p:cNvPr id="39939" name="Picture 22"/>
          <p:cNvPicPr>
            <a:picLocks noGrp="1" noChangeAspect="1" noChangeArrowheads="1"/>
          </p:cNvPicPr>
          <p:nvPr>
            <p:ph sz="half" idx="1"/>
          </p:nvPr>
        </p:nvPicPr>
        <p:blipFill>
          <a:blip r:embed="rId3" cstate="print"/>
          <a:stretch>
            <a:fillRect/>
          </a:stretch>
        </p:blipFill>
        <p:spPr>
          <a:xfrm>
            <a:off x="609600" y="2352675"/>
            <a:ext cx="3886200" cy="2914650"/>
          </a:xfrm>
        </p:spPr>
      </p:pic>
      <p:sp>
        <p:nvSpPr>
          <p:cNvPr id="39940" name="Text Box 23"/>
          <p:cNvSpPr txBox="1">
            <a:spLocks noChangeArrowheads="1"/>
          </p:cNvSpPr>
          <p:nvPr/>
        </p:nvSpPr>
        <p:spPr bwMode="auto">
          <a:xfrm>
            <a:off x="5940425" y="1484313"/>
            <a:ext cx="2663825" cy="4511675"/>
          </a:xfrm>
          <a:prstGeom prst="rect">
            <a:avLst/>
          </a:prstGeom>
          <a:noFill/>
          <a:ln w="9525">
            <a:noFill/>
            <a:miter lim="800000"/>
            <a:headEnd/>
            <a:tailEnd/>
          </a:ln>
        </p:spPr>
        <p:txBody>
          <a:bodyPr>
            <a:spAutoFit/>
          </a:bodyPr>
          <a:lstStyle/>
          <a:p>
            <a:pPr>
              <a:spcBef>
                <a:spcPct val="50000"/>
              </a:spcBef>
              <a:buFontTx/>
              <a:buChar char="•"/>
            </a:pPr>
            <a:r>
              <a:rPr lang="es-ES" sz="2000"/>
              <a:t>Claramente, España ya no tiene la tasa de paro más alta de Europa en 2007. Ahora su tasa de paro se encuentra por debajo de varios países, incluidos Alemania y Francia.</a:t>
            </a:r>
          </a:p>
          <a:p>
            <a:pPr>
              <a:spcBef>
                <a:spcPct val="50000"/>
              </a:spcBef>
              <a:buFontTx/>
              <a:buChar char="•"/>
            </a:pPr>
            <a:r>
              <a:rPr lang="es-ES" sz="2000"/>
              <a:t>Sin embargo, su tasa es aún más elevada que la media de la UE27 y el Área Euro (AE-12)</a:t>
            </a:r>
          </a:p>
        </p:txBody>
      </p:sp>
      <p:sp>
        <p:nvSpPr>
          <p:cNvPr id="39941" name="Text Box 24"/>
          <p:cNvSpPr txBox="1">
            <a:spLocks noChangeArrowheads="1"/>
          </p:cNvSpPr>
          <p:nvPr/>
        </p:nvSpPr>
        <p:spPr bwMode="auto">
          <a:xfrm>
            <a:off x="5795963" y="5946775"/>
            <a:ext cx="2952750" cy="911225"/>
          </a:xfrm>
          <a:prstGeom prst="rect">
            <a:avLst/>
          </a:prstGeom>
          <a:noFill/>
          <a:ln w="9525">
            <a:noFill/>
            <a:miter lim="800000"/>
            <a:headEnd/>
            <a:tailEnd/>
          </a:ln>
        </p:spPr>
        <p:txBody>
          <a:bodyPr>
            <a:spAutoFit/>
          </a:bodyPr>
          <a:lstStyle/>
          <a:p>
            <a:pPr>
              <a:spcBef>
                <a:spcPct val="50000"/>
              </a:spcBef>
            </a:pPr>
            <a:r>
              <a:rPr lang="es-ES" sz="900"/>
              <a:t>“Euroindicators: Euro Area Unemployment down to 7.3%” </a:t>
            </a:r>
            <a:r>
              <a:rPr lang="es-ES" sz="900">
                <a:hlinkClick r:id="rId4"/>
              </a:rPr>
              <a:t>http://epp.eurostat.ec.europa.eu/pls/portal/docs/PAGE/PGP_PRD_CAT_PREREL/PGE_CAT_PREREL_YEAR_2007/PGE_CAT_PREREL_YEAR_2007_MONTH_10/3-31102007-EN-CP.PDF</a:t>
            </a:r>
            <a:endParaRPr lang="es-ES" sz="900"/>
          </a:p>
        </p:txBody>
      </p:sp>
      <p:sp>
        <p:nvSpPr>
          <p:cNvPr id="39942" name="Text Box 29"/>
          <p:cNvSpPr txBox="1">
            <a:spLocks noChangeArrowheads="1"/>
          </p:cNvSpPr>
          <p:nvPr/>
        </p:nvSpPr>
        <p:spPr bwMode="auto">
          <a:xfrm>
            <a:off x="7720013" y="3305175"/>
            <a:ext cx="184150" cy="366713"/>
          </a:xfrm>
          <a:prstGeom prst="rect">
            <a:avLst/>
          </a:prstGeom>
          <a:noFill/>
          <a:ln w="9525">
            <a:noFill/>
            <a:miter lim="800000"/>
            <a:headEnd/>
            <a:tailEnd/>
          </a:ln>
        </p:spPr>
        <p:txBody>
          <a:bodyPr wrap="none">
            <a:spAutoFit/>
          </a:bodyPr>
          <a:lstStyle/>
          <a:p>
            <a:endParaRPr lang="en-US"/>
          </a:p>
        </p:txBody>
      </p:sp>
      <p:sp>
        <p:nvSpPr>
          <p:cNvPr id="39943" name="Line 33"/>
          <p:cNvSpPr>
            <a:spLocks noChangeShapeType="1"/>
          </p:cNvSpPr>
          <p:nvPr/>
        </p:nvSpPr>
        <p:spPr bwMode="auto">
          <a:xfrm>
            <a:off x="3563938" y="2708275"/>
            <a:ext cx="0" cy="433388"/>
          </a:xfrm>
          <a:prstGeom prst="line">
            <a:avLst/>
          </a:prstGeom>
          <a:noFill/>
          <a:ln w="9525">
            <a:solidFill>
              <a:schemeClr val="tx1"/>
            </a:solidFill>
            <a:round/>
            <a:headEnd/>
            <a:tailEnd type="triangle" w="med" len="med"/>
          </a:ln>
        </p:spPr>
        <p:txBody>
          <a:bodyPr/>
          <a:lstStyle/>
          <a:p>
            <a:endParaRPr lang="es-E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s-ES" smtClean="0"/>
              <a:t>Problemática antes de la crisis</a:t>
            </a:r>
          </a:p>
        </p:txBody>
      </p:sp>
      <p:sp>
        <p:nvSpPr>
          <p:cNvPr id="40963" name="Rectangle 3"/>
          <p:cNvSpPr>
            <a:spLocks noGrp="1" noChangeArrowheads="1"/>
          </p:cNvSpPr>
          <p:nvPr>
            <p:ph idx="1"/>
          </p:nvPr>
        </p:nvSpPr>
        <p:spPr/>
        <p:txBody>
          <a:bodyPr/>
          <a:lstStyle/>
          <a:p>
            <a:pPr eaLnBrk="1" hangingPunct="1">
              <a:lnSpc>
                <a:spcPct val="90000"/>
              </a:lnSpc>
            </a:pPr>
            <a:r>
              <a:rPr lang="es-ES" sz="2400" smtClean="0"/>
              <a:t>Los principales dos problemas que persisten en la economía española son la </a:t>
            </a:r>
            <a:r>
              <a:rPr lang="es-ES" sz="2400" smtClean="0">
                <a:solidFill>
                  <a:schemeClr val="folHlink"/>
                </a:solidFill>
              </a:rPr>
              <a:t>alta tasa de paro femenino</a:t>
            </a:r>
            <a:r>
              <a:rPr lang="es-ES" sz="2400" smtClean="0"/>
              <a:t> y la segmentación del mercado laboral. </a:t>
            </a:r>
          </a:p>
          <a:p>
            <a:pPr eaLnBrk="1" hangingPunct="1">
              <a:lnSpc>
                <a:spcPct val="90000"/>
              </a:lnSpc>
            </a:pPr>
            <a:r>
              <a:rPr lang="es-ES" sz="2400" smtClean="0"/>
              <a:t>La </a:t>
            </a:r>
            <a:r>
              <a:rPr lang="es-ES" sz="2400" smtClean="0">
                <a:solidFill>
                  <a:schemeClr val="folHlink"/>
                </a:solidFill>
              </a:rPr>
              <a:t>tasa de temporalidad en 2006 fue de 33%</a:t>
            </a:r>
            <a:r>
              <a:rPr lang="es-ES" sz="2400" smtClean="0"/>
              <a:t> (Gª Brosa y Sanromá, 257). Los empresarios usan estos contratos temporales no solo para probar a los empleados, sino para </a:t>
            </a:r>
            <a:r>
              <a:rPr lang="es-ES" sz="2400" smtClean="0">
                <a:solidFill>
                  <a:srgbClr val="F7483B"/>
                </a:solidFill>
              </a:rPr>
              <a:t>ahorrar costes de despido</a:t>
            </a:r>
            <a:r>
              <a:rPr lang="es-ES" sz="2400" smtClean="0"/>
              <a:t>.  </a:t>
            </a:r>
          </a:p>
          <a:p>
            <a:pPr eaLnBrk="1" hangingPunct="1">
              <a:lnSpc>
                <a:spcPct val="90000"/>
              </a:lnSpc>
            </a:pPr>
            <a:r>
              <a:rPr lang="es-ES" sz="2400" smtClean="0"/>
              <a:t>La alta temporalidad (especialmente en la construcción y los servicios) explica el fuerte incremento del desempleo a partir del otoño de 2008 al estallar la crisis financiera.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5"/>
          <p:cNvSpPr>
            <a:spLocks noGrp="1" noChangeArrowheads="1"/>
          </p:cNvSpPr>
          <p:nvPr>
            <p:ph type="title"/>
          </p:nvPr>
        </p:nvSpPr>
        <p:spPr/>
        <p:txBody>
          <a:bodyPr/>
          <a:lstStyle/>
          <a:p>
            <a:pPr eaLnBrk="1" hangingPunct="1"/>
            <a:r>
              <a:rPr lang="es-ES" smtClean="0"/>
              <a:t>El Paro en España</a:t>
            </a:r>
          </a:p>
        </p:txBody>
      </p:sp>
      <p:graphicFrame>
        <p:nvGraphicFramePr>
          <p:cNvPr id="2050" name="Object 4"/>
          <p:cNvGraphicFramePr>
            <a:graphicFrameLocks noChangeAspect="1"/>
          </p:cNvGraphicFramePr>
          <p:nvPr>
            <p:ph idx="1"/>
          </p:nvPr>
        </p:nvGraphicFramePr>
        <p:xfrm>
          <a:off x="539750" y="1684338"/>
          <a:ext cx="5638800" cy="3200400"/>
        </p:xfrm>
        <a:graphic>
          <a:graphicData uri="http://schemas.openxmlformats.org/presentationml/2006/ole">
            <p:oleObj spid="_x0000_s2050" name="Gráfico" r:id="rId4" imgW="5638800" imgH="3200400" progId="Excel.Sheet.8">
              <p:embed/>
            </p:oleObj>
          </a:graphicData>
        </a:graphic>
      </p:graphicFrame>
      <p:sp>
        <p:nvSpPr>
          <p:cNvPr id="2052" name="Text Box 7"/>
          <p:cNvSpPr txBox="1">
            <a:spLocks noChangeArrowheads="1"/>
          </p:cNvSpPr>
          <p:nvPr/>
        </p:nvSpPr>
        <p:spPr bwMode="auto">
          <a:xfrm>
            <a:off x="250825" y="5157788"/>
            <a:ext cx="8424863" cy="1158875"/>
          </a:xfrm>
          <a:prstGeom prst="rect">
            <a:avLst/>
          </a:prstGeom>
          <a:noFill/>
          <a:ln w="9525">
            <a:noFill/>
            <a:miter lim="800000"/>
            <a:headEnd/>
            <a:tailEnd/>
          </a:ln>
        </p:spPr>
        <p:txBody>
          <a:bodyPr>
            <a:spAutoFit/>
          </a:bodyPr>
          <a:lstStyle/>
          <a:p>
            <a:r>
              <a:rPr lang="es-ES" sz="1000" dirty="0"/>
              <a:t>“</a:t>
            </a:r>
            <a:r>
              <a:rPr lang="es-ES" sz="1000" dirty="0" err="1"/>
              <a:t>Unemployment</a:t>
            </a:r>
            <a:r>
              <a:rPr lang="es-ES" sz="1000" dirty="0"/>
              <a:t> </a:t>
            </a:r>
            <a:r>
              <a:rPr lang="es-ES" sz="1000" dirty="0" err="1"/>
              <a:t>Rate</a:t>
            </a:r>
            <a:r>
              <a:rPr lang="es-ES" sz="1000" dirty="0"/>
              <a:t> – Total”, Eurostat. </a:t>
            </a:r>
            <a:r>
              <a:rPr lang="es-ES" sz="1000" dirty="0">
                <a:hlinkClick r:id="rId5"/>
              </a:rPr>
              <a:t>http://epp.eurostat.ec.europa.eu/portal/page?_pageid=1996,39140985&amp;_dad=portal&amp;_schema=PORTAL&amp;screen=detailref&amp;language=en&amp;product=STRIND_EMPLOI&amp;root=STRIND_EMPLOI/emploi/em071</a:t>
            </a:r>
            <a:endParaRPr lang="es-ES" sz="1000" dirty="0"/>
          </a:p>
          <a:p>
            <a:r>
              <a:rPr lang="es-ES" sz="1000" dirty="0"/>
              <a:t>Complementado con “Tasa de Paro por país y año”, gráfica generada en el sitio web del INE, </a:t>
            </a:r>
            <a:r>
              <a:rPr lang="es-ES" sz="1000" dirty="0">
                <a:hlinkClick r:id="rId6"/>
              </a:rPr>
              <a:t>http://www.ine.es/inebase/cgi/axi?COMANDO=SELECCION&amp;CGI_DEFAULT=/inebase/temas/cgi.opt&amp;CGI_URL=/inebase/cgi/&amp;AXIS_PATH=/inebase/temas/t42/p04/l0/&amp;FILE_AXIS=i7002.px</a:t>
            </a:r>
            <a:endParaRPr lang="es-ES" sz="1000" dirty="0"/>
          </a:p>
          <a:p>
            <a:endParaRPr lang="es-ES" sz="1000" dirty="0"/>
          </a:p>
        </p:txBody>
      </p:sp>
      <p:sp>
        <p:nvSpPr>
          <p:cNvPr id="2053" name="Text Box 8"/>
          <p:cNvSpPr txBox="1">
            <a:spLocks noChangeArrowheads="1"/>
          </p:cNvSpPr>
          <p:nvPr/>
        </p:nvSpPr>
        <p:spPr bwMode="auto">
          <a:xfrm>
            <a:off x="6372225" y="1916113"/>
            <a:ext cx="2087563" cy="2976562"/>
          </a:xfrm>
          <a:prstGeom prst="rect">
            <a:avLst/>
          </a:prstGeom>
          <a:noFill/>
          <a:ln w="9525">
            <a:noFill/>
            <a:miter lim="800000"/>
            <a:headEnd/>
            <a:tailEnd/>
          </a:ln>
        </p:spPr>
        <p:txBody>
          <a:bodyPr>
            <a:spAutoFit/>
          </a:bodyPr>
          <a:lstStyle/>
          <a:p>
            <a:pPr>
              <a:spcBef>
                <a:spcPct val="50000"/>
              </a:spcBef>
              <a:buFontTx/>
              <a:buChar char="•"/>
            </a:pPr>
            <a:r>
              <a:rPr lang="es-ES"/>
              <a:t>Aquí resulta más fácil ver la evolución del paro en España.</a:t>
            </a:r>
          </a:p>
          <a:p>
            <a:pPr>
              <a:spcBef>
                <a:spcPct val="50000"/>
              </a:spcBef>
              <a:buFontTx/>
              <a:buChar char="•"/>
            </a:pPr>
            <a:r>
              <a:rPr lang="es-ES"/>
              <a:t>Se hace patente el altísimo nivel de desempleo que experimentaba el país durante el decenio pasado.</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s-ES" sz="3800" smtClean="0"/>
              <a:t>2008-10 crisis y espectacular incremento del desempleo: </a:t>
            </a:r>
          </a:p>
        </p:txBody>
      </p:sp>
      <p:sp>
        <p:nvSpPr>
          <p:cNvPr id="41987" name="Rectangle 3"/>
          <p:cNvSpPr>
            <a:spLocks noGrp="1" noChangeArrowheads="1"/>
          </p:cNvSpPr>
          <p:nvPr>
            <p:ph idx="1"/>
          </p:nvPr>
        </p:nvSpPr>
        <p:spPr/>
        <p:txBody>
          <a:bodyPr/>
          <a:lstStyle/>
          <a:p>
            <a:pPr eaLnBrk="1" hangingPunct="1">
              <a:lnSpc>
                <a:spcPct val="80000"/>
              </a:lnSpc>
            </a:pPr>
            <a:r>
              <a:rPr lang="es-ES" sz="2400" smtClean="0"/>
              <a:t>El origen de ese fuerte crecimiento del paro es la confluencia de las pérdidas de empleo con </a:t>
            </a:r>
            <a:r>
              <a:rPr lang="es-ES" sz="2400" smtClean="0">
                <a:solidFill>
                  <a:schemeClr val="folHlink"/>
                </a:solidFill>
              </a:rPr>
              <a:t>aumentos de la población activa</a:t>
            </a:r>
            <a:r>
              <a:rPr lang="es-ES" sz="2400" smtClean="0"/>
              <a:t>, en torno al 2,8 % (2008) y 3% (2009), en absoluto inferiores a los de años anteriores.</a:t>
            </a:r>
          </a:p>
          <a:p>
            <a:pPr eaLnBrk="1" hangingPunct="1">
              <a:lnSpc>
                <a:spcPct val="80000"/>
              </a:lnSpc>
            </a:pPr>
            <a:r>
              <a:rPr lang="es-ES" sz="2400" smtClean="0"/>
              <a:t> La tasa de paro saltó del 8,3 (2007) al 11,3 (2008) y las previsiones del IFL (Nov. 2009) son que alcance el 18,3 (2009), el 20,9 (2010) y el 21,0 (2011-12)</a:t>
            </a:r>
          </a:p>
          <a:p>
            <a:pPr eaLnBrk="1" hangingPunct="1">
              <a:lnSpc>
                <a:spcPct val="80000"/>
              </a:lnSpc>
            </a:pPr>
            <a:r>
              <a:rPr lang="es-ES" sz="2400" smtClean="0"/>
              <a:t>Lo que situó de nuevo a España a la cabeza de la Unión, con un dato de paro más del doble que la media europea, cuando todavía en los primeros meses de 2008 la diferencia no llegaba a 3 puntos (CES,2009)</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z="3800" smtClean="0"/>
              <a:t>Crecimeinto en España y Alemania</a:t>
            </a:r>
          </a:p>
        </p:txBody>
      </p:sp>
      <p:sp>
        <p:nvSpPr>
          <p:cNvPr id="43011" name="Rectangle 3"/>
          <p:cNvSpPr>
            <a:spLocks noGrp="1" noChangeArrowheads="1"/>
          </p:cNvSpPr>
          <p:nvPr>
            <p:ph idx="1"/>
          </p:nvPr>
        </p:nvSpPr>
        <p:spPr/>
        <p:txBody>
          <a:bodyPr/>
          <a:lstStyle/>
          <a:p>
            <a:pPr eaLnBrk="1" hangingPunct="1">
              <a:buFont typeface="Wingdings" pitchFamily="2" charset="2"/>
              <a:buNone/>
            </a:pPr>
            <a:endParaRPr lang="en-US" smtClean="0"/>
          </a:p>
        </p:txBody>
      </p:sp>
      <p:pic>
        <p:nvPicPr>
          <p:cNvPr id="43012" name="Picture 3"/>
          <p:cNvPicPr>
            <a:picLocks noChangeAspect="1" noChangeArrowheads="1"/>
          </p:cNvPicPr>
          <p:nvPr/>
        </p:nvPicPr>
        <p:blipFill>
          <a:blip r:embed="rId3" cstate="print"/>
          <a:srcRect/>
          <a:stretch>
            <a:fillRect/>
          </a:stretch>
        </p:blipFill>
        <p:spPr bwMode="auto">
          <a:xfrm>
            <a:off x="611188" y="1628775"/>
            <a:ext cx="6605587" cy="4248150"/>
          </a:xfrm>
          <a:prstGeom prst="rect">
            <a:avLst/>
          </a:prstGeom>
          <a:noFill/>
          <a:ln w="9525">
            <a:noFill/>
            <a:miter lim="800000"/>
            <a:headEnd/>
            <a:tailEnd/>
          </a:ln>
        </p:spPr>
      </p:pic>
      <p:sp>
        <p:nvSpPr>
          <p:cNvPr id="43013" name="Text Box 5"/>
          <p:cNvSpPr txBox="1">
            <a:spLocks noChangeArrowheads="1"/>
          </p:cNvSpPr>
          <p:nvPr/>
        </p:nvSpPr>
        <p:spPr bwMode="auto">
          <a:xfrm>
            <a:off x="395288" y="6381750"/>
            <a:ext cx="1065212" cy="336550"/>
          </a:xfrm>
          <a:prstGeom prst="rect">
            <a:avLst/>
          </a:prstGeom>
          <a:noFill/>
          <a:ln w="9525">
            <a:noFill/>
            <a:miter lim="800000"/>
            <a:headEnd/>
            <a:tailEnd/>
          </a:ln>
        </p:spPr>
        <p:txBody>
          <a:bodyPr wrap="none">
            <a:spAutoFit/>
          </a:bodyPr>
          <a:lstStyle/>
          <a:p>
            <a:r>
              <a:rPr lang="de-DE" sz="1600" i="1">
                <a:latin typeface="Calibri" pitchFamily="34" charset="0"/>
                <a:ea typeface="MS PGothic" pitchFamily="34" charset="-128"/>
              </a:rPr>
              <a:t>EUROSTAT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Caida de precios inmobiliarios</a:t>
            </a:r>
          </a:p>
        </p:txBody>
      </p:sp>
      <p:pic>
        <p:nvPicPr>
          <p:cNvPr id="44035" name="Picture 5"/>
          <p:cNvPicPr>
            <a:picLocks noChangeAspect="1" noChangeArrowheads="1"/>
          </p:cNvPicPr>
          <p:nvPr/>
        </p:nvPicPr>
        <p:blipFill>
          <a:blip r:embed="rId3" cstate="print"/>
          <a:srcRect/>
          <a:stretch>
            <a:fillRect/>
          </a:stretch>
        </p:blipFill>
        <p:spPr bwMode="auto">
          <a:xfrm>
            <a:off x="539750" y="1412875"/>
            <a:ext cx="7272338" cy="4535488"/>
          </a:xfrm>
          <a:prstGeom prst="rect">
            <a:avLst/>
          </a:prstGeom>
          <a:noFill/>
          <a:ln w="9525">
            <a:noFill/>
            <a:miter lim="800000"/>
            <a:headEnd/>
            <a:tailEnd/>
          </a:ln>
        </p:spPr>
      </p:pic>
      <p:sp>
        <p:nvSpPr>
          <p:cNvPr id="44036" name="Text Box 5"/>
          <p:cNvSpPr txBox="1">
            <a:spLocks noChangeArrowheads="1"/>
          </p:cNvSpPr>
          <p:nvPr/>
        </p:nvSpPr>
        <p:spPr bwMode="auto">
          <a:xfrm>
            <a:off x="179388" y="6381750"/>
            <a:ext cx="1065212" cy="336550"/>
          </a:xfrm>
          <a:prstGeom prst="rect">
            <a:avLst/>
          </a:prstGeom>
          <a:noFill/>
          <a:ln w="9525">
            <a:noFill/>
            <a:miter lim="800000"/>
            <a:headEnd/>
            <a:tailEnd/>
          </a:ln>
        </p:spPr>
        <p:txBody>
          <a:bodyPr wrap="none">
            <a:spAutoFit/>
          </a:bodyPr>
          <a:lstStyle/>
          <a:p>
            <a:r>
              <a:rPr lang="de-DE" sz="1600" i="1">
                <a:latin typeface="Calibri" pitchFamily="34" charset="0"/>
                <a:ea typeface="MS PGothic" pitchFamily="34" charset="-128"/>
              </a:rPr>
              <a:t>EUROSTAT</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s-ES" smtClean="0"/>
              <a:t>Perspectiva sectorial</a:t>
            </a:r>
            <a:endParaRPr lang="en-US" smtClean="0"/>
          </a:p>
        </p:txBody>
      </p:sp>
      <p:sp>
        <p:nvSpPr>
          <p:cNvPr id="45059" name="Rectangle 3"/>
          <p:cNvSpPr>
            <a:spLocks noGrp="1" noChangeArrowheads="1"/>
          </p:cNvSpPr>
          <p:nvPr>
            <p:ph idx="1"/>
          </p:nvPr>
        </p:nvSpPr>
        <p:spPr/>
        <p:txBody>
          <a:bodyPr/>
          <a:lstStyle/>
          <a:p>
            <a:pPr eaLnBrk="1" hangingPunct="1">
              <a:lnSpc>
                <a:spcPct val="80000"/>
              </a:lnSpc>
            </a:pPr>
            <a:r>
              <a:rPr lang="es-ES" sz="2400" smtClean="0"/>
              <a:t>En una perspectiva sectorial la imagen de 2008 es clara: </a:t>
            </a:r>
            <a:r>
              <a:rPr lang="es-ES" sz="2400" smtClean="0">
                <a:solidFill>
                  <a:srgbClr val="0000FF"/>
                </a:solidFill>
              </a:rPr>
              <a:t>la construcción, con 559.000 empleos menos, aportó un 62 por 100</a:t>
            </a:r>
            <a:r>
              <a:rPr lang="es-ES" sz="2400" smtClean="0"/>
              <a:t> al saldo negativo total. </a:t>
            </a:r>
          </a:p>
          <a:p>
            <a:pPr eaLnBrk="1" hangingPunct="1">
              <a:lnSpc>
                <a:spcPct val="80000"/>
              </a:lnSpc>
            </a:pPr>
            <a:r>
              <a:rPr lang="es-ES" sz="2400" smtClean="0"/>
              <a:t>El </a:t>
            </a:r>
            <a:r>
              <a:rPr lang="es-ES" sz="2400" smtClean="0">
                <a:solidFill>
                  <a:srgbClr val="0000FF"/>
                </a:solidFill>
              </a:rPr>
              <a:t>sector primario</a:t>
            </a:r>
            <a:r>
              <a:rPr lang="es-ES" sz="2400" smtClean="0"/>
              <a:t>, que prosiguió su trayectoria descendente, aportó algo más de un 5 por 100 a ese saldo y la industria, con 219.000 empleos menos, cerró el resto de ese saldo.</a:t>
            </a:r>
          </a:p>
          <a:p>
            <a:pPr eaLnBrk="1" hangingPunct="1">
              <a:lnSpc>
                <a:spcPct val="80000"/>
              </a:lnSpc>
            </a:pPr>
            <a:r>
              <a:rPr lang="es-ES" sz="2400" smtClean="0"/>
              <a:t>Por su parte, </a:t>
            </a:r>
            <a:r>
              <a:rPr lang="es-ES" sz="2400" b="1" smtClean="0"/>
              <a:t>el </a:t>
            </a:r>
            <a:r>
              <a:rPr lang="es-ES" sz="2400" b="1" smtClean="0">
                <a:solidFill>
                  <a:srgbClr val="0000FF"/>
                </a:solidFill>
              </a:rPr>
              <a:t>sector servicios</a:t>
            </a:r>
            <a:r>
              <a:rPr lang="es-ES" sz="2400" b="1" smtClean="0"/>
              <a:t> mantuvo un resultado todavía positivo</a:t>
            </a:r>
            <a:r>
              <a:rPr lang="es-ES" sz="2400" smtClean="0"/>
              <a:t>, con un incremento del empleo de 200.600 personas (un 1,5 por 100) en el cuarto trimestre del año, </a:t>
            </a:r>
            <a:r>
              <a:rPr lang="es-ES" sz="2400" b="1" smtClean="0"/>
              <a:t>gracias sobre todo al aumento en actividades de servicios “de no mercado”</a:t>
            </a:r>
            <a:r>
              <a:rPr lang="es-ES" sz="2400" smtClean="0"/>
              <a:t> o, en todo caso, </a:t>
            </a:r>
            <a:r>
              <a:rPr lang="es-ES" sz="2400" b="1" smtClean="0"/>
              <a:t>muy vinculadas al sector público: sanidad y servicios sociales, administración pública, y educación (CES, 2009).</a:t>
            </a:r>
            <a:r>
              <a:rPr lang="es-ES" sz="2400" smtClean="0"/>
              <a:t> </a:t>
            </a:r>
            <a:endParaRPr lang="en-US" sz="240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Desempleo % 25-65 años</a:t>
            </a:r>
          </a:p>
        </p:txBody>
      </p:sp>
      <p:pic>
        <p:nvPicPr>
          <p:cNvPr id="46083" name="Picture 1"/>
          <p:cNvPicPr>
            <a:picLocks noChangeAspect="1" noChangeArrowheads="1"/>
          </p:cNvPicPr>
          <p:nvPr/>
        </p:nvPicPr>
        <p:blipFill>
          <a:blip r:embed="rId3" cstate="print"/>
          <a:srcRect/>
          <a:stretch>
            <a:fillRect/>
          </a:stretch>
        </p:blipFill>
        <p:spPr bwMode="auto">
          <a:xfrm>
            <a:off x="2293938" y="1600200"/>
            <a:ext cx="4556125" cy="4419600"/>
          </a:xfrm>
          <a:prstGeom prst="rect">
            <a:avLst/>
          </a:prstGeom>
          <a:noFill/>
          <a:ln w="9525">
            <a:noFill/>
            <a:miter lim="800000"/>
            <a:headEnd/>
            <a:tailEnd/>
          </a:ln>
        </p:spPr>
      </p:pic>
      <p:sp>
        <p:nvSpPr>
          <p:cNvPr id="46084" name="Text Box 5"/>
          <p:cNvSpPr txBox="1">
            <a:spLocks noChangeArrowheads="1"/>
          </p:cNvSpPr>
          <p:nvPr/>
        </p:nvSpPr>
        <p:spPr bwMode="auto">
          <a:xfrm>
            <a:off x="323850" y="6308725"/>
            <a:ext cx="1065213" cy="336550"/>
          </a:xfrm>
          <a:prstGeom prst="rect">
            <a:avLst/>
          </a:prstGeom>
          <a:noFill/>
          <a:ln w="9525">
            <a:noFill/>
            <a:miter lim="800000"/>
            <a:headEnd/>
            <a:tailEnd/>
          </a:ln>
        </p:spPr>
        <p:txBody>
          <a:bodyPr wrap="none">
            <a:spAutoFit/>
          </a:bodyPr>
          <a:lstStyle/>
          <a:p>
            <a:r>
              <a:rPr lang="de-DE" sz="1600" i="1">
                <a:latin typeface="Calibri" pitchFamily="34" charset="0"/>
                <a:ea typeface="MS PGothic" pitchFamily="34" charset="-128"/>
              </a:rPr>
              <a:t>EUROSTAT</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Desempleo menores de 25 años</a:t>
            </a:r>
          </a:p>
        </p:txBody>
      </p:sp>
      <p:pic>
        <p:nvPicPr>
          <p:cNvPr id="47107" name="Picture 3"/>
          <p:cNvPicPr>
            <a:picLocks noChangeAspect="1" noChangeArrowheads="1"/>
          </p:cNvPicPr>
          <p:nvPr/>
        </p:nvPicPr>
        <p:blipFill>
          <a:blip r:embed="rId3" cstate="print"/>
          <a:srcRect/>
          <a:stretch>
            <a:fillRect/>
          </a:stretch>
        </p:blipFill>
        <p:spPr bwMode="auto">
          <a:xfrm>
            <a:off x="755650" y="1600200"/>
            <a:ext cx="6048375" cy="4419600"/>
          </a:xfrm>
          <a:prstGeom prst="rect">
            <a:avLst/>
          </a:prstGeom>
          <a:noFill/>
          <a:ln w="9525">
            <a:noFill/>
            <a:miter lim="800000"/>
            <a:headEnd/>
            <a:tailEnd/>
          </a:ln>
        </p:spPr>
      </p:pic>
      <p:sp>
        <p:nvSpPr>
          <p:cNvPr id="47108" name="Text Box 5"/>
          <p:cNvSpPr txBox="1">
            <a:spLocks noChangeArrowheads="1"/>
          </p:cNvSpPr>
          <p:nvPr/>
        </p:nvSpPr>
        <p:spPr bwMode="auto">
          <a:xfrm>
            <a:off x="6800850" y="1773238"/>
            <a:ext cx="1731963" cy="1739900"/>
          </a:xfrm>
          <a:prstGeom prst="rect">
            <a:avLst/>
          </a:prstGeom>
          <a:noFill/>
          <a:ln w="9525">
            <a:noFill/>
            <a:miter lim="800000"/>
            <a:headEnd/>
            <a:tailEnd/>
          </a:ln>
        </p:spPr>
        <p:txBody>
          <a:bodyPr>
            <a:spAutoFit/>
          </a:bodyPr>
          <a:lstStyle/>
          <a:p>
            <a:r>
              <a:rPr lang="en-US"/>
              <a:t>El desempleo juvenil </a:t>
            </a:r>
          </a:p>
          <a:p>
            <a:r>
              <a:rPr lang="en-US"/>
              <a:t>en España está muy </a:t>
            </a:r>
          </a:p>
          <a:p>
            <a:r>
              <a:rPr lang="en-US"/>
              <a:t>por encima de la UE-27</a:t>
            </a:r>
          </a:p>
        </p:txBody>
      </p:sp>
      <p:sp>
        <p:nvSpPr>
          <p:cNvPr id="47109" name="Text Box 6"/>
          <p:cNvSpPr txBox="1">
            <a:spLocks noChangeArrowheads="1"/>
          </p:cNvSpPr>
          <p:nvPr/>
        </p:nvSpPr>
        <p:spPr bwMode="auto">
          <a:xfrm>
            <a:off x="323850" y="6308725"/>
            <a:ext cx="1065213" cy="336550"/>
          </a:xfrm>
          <a:prstGeom prst="rect">
            <a:avLst/>
          </a:prstGeom>
          <a:noFill/>
          <a:ln w="9525">
            <a:noFill/>
            <a:miter lim="800000"/>
            <a:headEnd/>
            <a:tailEnd/>
          </a:ln>
        </p:spPr>
        <p:txBody>
          <a:bodyPr wrap="none">
            <a:spAutoFit/>
          </a:bodyPr>
          <a:lstStyle/>
          <a:p>
            <a:r>
              <a:rPr lang="de-DE" sz="1600" i="1">
                <a:latin typeface="Calibri" pitchFamily="34" charset="0"/>
                <a:ea typeface="MS PGothic" pitchFamily="34" charset="-128"/>
              </a:rPr>
              <a:t>EUROSTAT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s-ES_tradnl" smtClean="0"/>
              <a:t>Desempleo por género</a:t>
            </a:r>
          </a:p>
        </p:txBody>
      </p:sp>
      <p:sp>
        <p:nvSpPr>
          <p:cNvPr id="48131" name="Rectangle 3"/>
          <p:cNvSpPr>
            <a:spLocks noGrp="1" noChangeArrowheads="1"/>
          </p:cNvSpPr>
          <p:nvPr>
            <p:ph idx="1"/>
          </p:nvPr>
        </p:nvSpPr>
        <p:spPr/>
        <p:txBody>
          <a:bodyPr/>
          <a:lstStyle/>
          <a:p>
            <a:pPr eaLnBrk="1" hangingPunct="1"/>
            <a:r>
              <a:rPr lang="es-ES" smtClean="0"/>
              <a:t>Estos datos son, por otro lado, muy explicativos del distinto impacto de la crisis en el empleo masculino y femenino en 2008, dada la distinta composición por actividades económicas de éstos (CES, 2009). </a:t>
            </a:r>
          </a:p>
          <a:p>
            <a:pPr eaLnBrk="1" hangingPunct="1"/>
            <a:r>
              <a:rPr lang="es-ES" smtClean="0"/>
              <a:t>El desempleo femenino ha crecido menos</a:t>
            </a:r>
            <a:endParaRPr lang="en-US"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s-ES" sz="3800" smtClean="0"/>
              <a:t>La caída del empleo en 2008 se concentró en los asalariados </a:t>
            </a:r>
            <a:endParaRPr lang="en-US" sz="3800" smtClean="0"/>
          </a:p>
        </p:txBody>
      </p:sp>
      <p:sp>
        <p:nvSpPr>
          <p:cNvPr id="49155" name="Rectangle 3"/>
          <p:cNvSpPr>
            <a:spLocks noGrp="1" noChangeArrowheads="1"/>
          </p:cNvSpPr>
          <p:nvPr>
            <p:ph idx="1"/>
          </p:nvPr>
        </p:nvSpPr>
        <p:spPr/>
        <p:txBody>
          <a:bodyPr/>
          <a:lstStyle/>
          <a:p>
            <a:pPr eaLnBrk="1" hangingPunct="1">
              <a:lnSpc>
                <a:spcPct val="80000"/>
              </a:lnSpc>
            </a:pPr>
            <a:r>
              <a:rPr lang="es-ES" sz="2000" smtClean="0"/>
              <a:t>Dentro del asalariado cayó con fuerza el temporal, pero no el indefinido, a diferencia de lo que ocurrió en la crisis de los primeros años noventa</a:t>
            </a:r>
            <a:br>
              <a:rPr lang="es-ES" sz="2000" smtClean="0"/>
            </a:br>
            <a:r>
              <a:rPr lang="es-ES" sz="2000" smtClean="0"/>
              <a:t>(donde cayeron ambos tipos). </a:t>
            </a:r>
          </a:p>
          <a:p>
            <a:pPr eaLnBrk="1" hangingPunct="1">
              <a:lnSpc>
                <a:spcPct val="80000"/>
              </a:lnSpc>
            </a:pPr>
            <a:r>
              <a:rPr lang="es-ES" sz="2000" smtClean="0"/>
              <a:t>Es interesante subrayar que esta diferencia se aprecia en el sector público sino también, y no poco, </a:t>
            </a:r>
            <a:r>
              <a:rPr lang="es-ES" sz="2000" b="1" smtClean="0"/>
              <a:t>al sector privado</a:t>
            </a:r>
            <a:r>
              <a:rPr lang="es-ES" sz="2000" smtClean="0"/>
              <a:t>, </a:t>
            </a:r>
            <a:r>
              <a:rPr lang="es-ES" sz="2000" smtClean="0">
                <a:solidFill>
                  <a:srgbClr val="0000FF"/>
                </a:solidFill>
              </a:rPr>
              <a:t>y más en concreto a las mujeres.</a:t>
            </a:r>
            <a:r>
              <a:rPr lang="es-ES" sz="2000" smtClean="0"/>
              <a:t> </a:t>
            </a:r>
          </a:p>
          <a:p>
            <a:pPr eaLnBrk="1" hangingPunct="1">
              <a:lnSpc>
                <a:spcPct val="80000"/>
              </a:lnSpc>
            </a:pPr>
            <a:r>
              <a:rPr lang="es-ES" sz="2000" smtClean="0"/>
              <a:t>Al final del año 2008 el </a:t>
            </a:r>
            <a:r>
              <a:rPr lang="es-ES" sz="2000" b="1" smtClean="0"/>
              <a:t>empleo indefinido</a:t>
            </a:r>
            <a:r>
              <a:rPr lang="es-ES" sz="2000" smtClean="0"/>
              <a:t> mostraba un </a:t>
            </a:r>
            <a:r>
              <a:rPr lang="es-ES" sz="2000" smtClean="0">
                <a:solidFill>
                  <a:srgbClr val="0000FF"/>
                </a:solidFill>
              </a:rPr>
              <a:t>incremento de 124.000 mujeres </a:t>
            </a:r>
            <a:r>
              <a:rPr lang="es-ES" sz="2000" smtClean="0">
                <a:solidFill>
                  <a:schemeClr val="folHlink"/>
                </a:solidFill>
              </a:rPr>
              <a:t>en el sector privado</a:t>
            </a:r>
            <a:r>
              <a:rPr lang="es-ES" sz="2000" smtClean="0"/>
              <a:t> y de </a:t>
            </a:r>
            <a:r>
              <a:rPr lang="es-ES" sz="2000" smtClean="0">
                <a:solidFill>
                  <a:schemeClr val="bg2"/>
                </a:solidFill>
              </a:rPr>
              <a:t>43.000 mujeres en el público</a:t>
            </a:r>
            <a:r>
              <a:rPr lang="es-ES" sz="2000" smtClean="0"/>
              <a:t>; </a:t>
            </a:r>
          </a:p>
          <a:p>
            <a:pPr eaLnBrk="1" hangingPunct="1">
              <a:lnSpc>
                <a:spcPct val="80000"/>
              </a:lnSpc>
            </a:pPr>
            <a:r>
              <a:rPr lang="es-ES" sz="2000" smtClean="0"/>
              <a:t>Por el contrario, hubo </a:t>
            </a:r>
            <a:r>
              <a:rPr lang="es-ES" sz="2000" smtClean="0">
                <a:solidFill>
                  <a:srgbClr val="F7483B"/>
                </a:solidFill>
              </a:rPr>
              <a:t>92.000 varones con contrato indefinido menos en el sector privado</a:t>
            </a:r>
            <a:r>
              <a:rPr lang="es-ES" sz="2000" smtClean="0"/>
              <a:t>, y 18.000 más en el público. (CES, 2009)</a:t>
            </a:r>
          </a:p>
          <a:p>
            <a:pPr eaLnBrk="1" hangingPunct="1">
              <a:lnSpc>
                <a:spcPct val="80000"/>
              </a:lnSpc>
            </a:pPr>
            <a:r>
              <a:rPr lang="en-US" sz="2000" smtClean="0">
                <a:solidFill>
                  <a:srgbClr val="F7483B"/>
                </a:solidFill>
              </a:rPr>
              <a:t>Pero en 2011 se destruye empleo incluso en el sector público por las medidas acordadas en la UE para reducir el déficit público.</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s-ES" sz="2200" smtClean="0"/>
              <a:t>CONSIDERACIONES SOBRE LA MAGNITUD DE LA CRISIS EN LA ECONOMIA ESPAÑOLA: A. ESPASA </a:t>
            </a:r>
            <a:r>
              <a:rPr lang="en-US" sz="2200" smtClean="0"/>
              <a:t>3 de noviembre de 2011 BIAM,205</a:t>
            </a:r>
          </a:p>
        </p:txBody>
      </p:sp>
      <p:sp>
        <p:nvSpPr>
          <p:cNvPr id="50179" name="Rectangle 3"/>
          <p:cNvSpPr>
            <a:spLocks noGrp="1" noChangeArrowheads="1"/>
          </p:cNvSpPr>
          <p:nvPr>
            <p:ph idx="1"/>
          </p:nvPr>
        </p:nvSpPr>
        <p:spPr/>
        <p:txBody>
          <a:bodyPr/>
          <a:lstStyle/>
          <a:p>
            <a:pPr eaLnBrk="1" hangingPunct="1">
              <a:lnSpc>
                <a:spcPct val="90000"/>
              </a:lnSpc>
            </a:pPr>
            <a:r>
              <a:rPr lang="en-US" sz="2400" b="1" smtClean="0"/>
              <a:t>La crisis no se centra ni viene exclusivamente</a:t>
            </a:r>
          </a:p>
          <a:p>
            <a:pPr eaLnBrk="1" hangingPunct="1">
              <a:lnSpc>
                <a:spcPct val="90000"/>
              </a:lnSpc>
              <a:buFont typeface="Wingdings" pitchFamily="2" charset="2"/>
              <a:buNone/>
            </a:pPr>
            <a:r>
              <a:rPr lang="en-US" sz="2400" b="1" smtClean="0"/>
              <a:t>determinada por el sector de la construcción, sino</a:t>
            </a:r>
          </a:p>
          <a:p>
            <a:pPr eaLnBrk="1" hangingPunct="1">
              <a:lnSpc>
                <a:spcPct val="90000"/>
              </a:lnSpc>
              <a:buFont typeface="Wingdings" pitchFamily="2" charset="2"/>
              <a:buNone/>
            </a:pPr>
            <a:r>
              <a:rPr lang="en-US" sz="2400" b="1" smtClean="0"/>
              <a:t>que es algo que se gestó durante años en muchos</a:t>
            </a:r>
          </a:p>
          <a:p>
            <a:pPr eaLnBrk="1" hangingPunct="1">
              <a:lnSpc>
                <a:spcPct val="90000"/>
              </a:lnSpc>
              <a:buFont typeface="Wingdings" pitchFamily="2" charset="2"/>
              <a:buNone/>
            </a:pPr>
            <a:r>
              <a:rPr lang="en-US" sz="2400" b="1" smtClean="0"/>
              <a:t>sectores productivos españoles.</a:t>
            </a:r>
          </a:p>
          <a:p>
            <a:pPr eaLnBrk="1" hangingPunct="1">
              <a:lnSpc>
                <a:spcPct val="90000"/>
              </a:lnSpc>
            </a:pPr>
            <a:r>
              <a:rPr lang="en-US" sz="2400" b="1" smtClean="0"/>
              <a:t>A la sociedad española le falta un activo</a:t>
            </a:r>
          </a:p>
          <a:p>
            <a:pPr eaLnBrk="1" hangingPunct="1">
              <a:lnSpc>
                <a:spcPct val="90000"/>
              </a:lnSpc>
              <a:buFont typeface="Wingdings" pitchFamily="2" charset="2"/>
              <a:buNone/>
            </a:pPr>
            <a:r>
              <a:rPr lang="en-US" sz="2400" b="1" smtClean="0"/>
              <a:t>importante para abordar la crisis actual: la</a:t>
            </a:r>
          </a:p>
          <a:p>
            <a:pPr eaLnBrk="1" hangingPunct="1">
              <a:lnSpc>
                <a:spcPct val="90000"/>
              </a:lnSpc>
              <a:buFont typeface="Wingdings" pitchFamily="2" charset="2"/>
              <a:buNone/>
            </a:pPr>
            <a:r>
              <a:rPr lang="en-US" sz="2400" b="1" smtClean="0"/>
              <a:t>posibilidad de lograr pactos entre los principales</a:t>
            </a:r>
          </a:p>
          <a:p>
            <a:pPr eaLnBrk="1" hangingPunct="1">
              <a:lnSpc>
                <a:spcPct val="90000"/>
              </a:lnSpc>
              <a:buFont typeface="Wingdings" pitchFamily="2" charset="2"/>
              <a:buNone/>
            </a:pPr>
            <a:r>
              <a:rPr lang="en-US" sz="2400" b="1" smtClean="0"/>
              <a:t>estamentos políticos y sociales para consensuar</a:t>
            </a:r>
          </a:p>
          <a:p>
            <a:pPr eaLnBrk="1" hangingPunct="1">
              <a:lnSpc>
                <a:spcPct val="90000"/>
              </a:lnSpc>
              <a:buFont typeface="Wingdings" pitchFamily="2" charset="2"/>
              <a:buNone/>
            </a:pPr>
            <a:r>
              <a:rPr lang="en-US" sz="2400" b="1" smtClean="0"/>
              <a:t>las medidas penosas de política económica.</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s-ES" sz="2600" smtClean="0"/>
              <a:t>A. ESPASA </a:t>
            </a:r>
            <a:r>
              <a:rPr lang="en-US" sz="2600" smtClean="0"/>
              <a:t>3 de noviembre de 2011 BIAM,205 (CONT)</a:t>
            </a:r>
          </a:p>
        </p:txBody>
      </p:sp>
      <p:sp>
        <p:nvSpPr>
          <p:cNvPr id="51203" name="Rectangle 3"/>
          <p:cNvSpPr>
            <a:spLocks noGrp="1" noChangeArrowheads="1"/>
          </p:cNvSpPr>
          <p:nvPr>
            <p:ph idx="1"/>
          </p:nvPr>
        </p:nvSpPr>
        <p:spPr/>
        <p:txBody>
          <a:bodyPr/>
          <a:lstStyle/>
          <a:p>
            <a:pPr eaLnBrk="1" hangingPunct="1">
              <a:lnSpc>
                <a:spcPct val="90000"/>
              </a:lnSpc>
            </a:pPr>
            <a:r>
              <a:rPr lang="en-US" b="1" smtClean="0"/>
              <a:t>El aumento de la competitividad radica en </a:t>
            </a:r>
            <a:r>
              <a:rPr lang="en-US" b="1" smtClean="0">
                <a:solidFill>
                  <a:schemeClr val="folHlink"/>
                </a:solidFill>
              </a:rPr>
              <a:t>aumentar la productividad de forma urgente</a:t>
            </a:r>
            <a:r>
              <a:rPr lang="en-US" b="1" smtClean="0"/>
              <a:t>, </a:t>
            </a:r>
          </a:p>
          <a:p>
            <a:pPr eaLnBrk="1" hangingPunct="1">
              <a:lnSpc>
                <a:spcPct val="90000"/>
              </a:lnSpc>
            </a:pPr>
            <a:r>
              <a:rPr lang="en-US" b="1" smtClean="0"/>
              <a:t>en una magnitud notoria y de modo generalizado en todo el tejido empresarial.</a:t>
            </a:r>
          </a:p>
          <a:p>
            <a:pPr eaLnBrk="1" hangingPunct="1">
              <a:lnSpc>
                <a:spcPct val="90000"/>
              </a:lnSpc>
            </a:pPr>
            <a:r>
              <a:rPr lang="en-US" b="1" smtClean="0"/>
              <a:t>Políticas económicas que faciliten el </a:t>
            </a:r>
            <a:r>
              <a:rPr lang="en-US" b="1" smtClean="0">
                <a:solidFill>
                  <a:schemeClr val="folHlink"/>
                </a:solidFill>
              </a:rPr>
              <a:t>acceso al crédito</a:t>
            </a:r>
            <a:r>
              <a:rPr lang="en-US" b="1" smtClean="0"/>
              <a:t> resultan imprescindibles.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s-ES" sz="3800" smtClean="0"/>
              <a:t>El Desempleo: Costes y antecedentes </a:t>
            </a:r>
          </a:p>
        </p:txBody>
      </p:sp>
      <p:sp>
        <p:nvSpPr>
          <p:cNvPr id="14339" name="Text Box 4"/>
          <p:cNvSpPr txBox="1">
            <a:spLocks noChangeArrowheads="1"/>
          </p:cNvSpPr>
          <p:nvPr/>
        </p:nvSpPr>
        <p:spPr bwMode="auto">
          <a:xfrm>
            <a:off x="755650" y="1341438"/>
            <a:ext cx="7200900" cy="4902200"/>
          </a:xfrm>
          <a:prstGeom prst="rect">
            <a:avLst/>
          </a:prstGeom>
          <a:noFill/>
          <a:ln w="9525">
            <a:noFill/>
            <a:miter lim="800000"/>
            <a:headEnd/>
            <a:tailEnd/>
          </a:ln>
        </p:spPr>
        <p:txBody>
          <a:bodyPr>
            <a:spAutoFit/>
          </a:bodyPr>
          <a:lstStyle/>
          <a:p>
            <a:pPr>
              <a:spcBef>
                <a:spcPct val="50000"/>
              </a:spcBef>
              <a:buFontTx/>
              <a:buChar char="•"/>
            </a:pPr>
            <a:r>
              <a:rPr lang="es-ES" sz="2100"/>
              <a:t> El desempleo tiene importantes costes sobre la economía y la sociedad, puesto que es </a:t>
            </a:r>
            <a:r>
              <a:rPr lang="es-ES" sz="2100">
                <a:solidFill>
                  <a:srgbClr val="0000FF"/>
                </a:solidFill>
              </a:rPr>
              <a:t>productividad potencial que se pierde</a:t>
            </a:r>
            <a:r>
              <a:rPr lang="es-ES" sz="2100"/>
              <a:t> y contribuye a la </a:t>
            </a:r>
            <a:r>
              <a:rPr lang="es-ES" sz="2100">
                <a:solidFill>
                  <a:srgbClr val="0000FF"/>
                </a:solidFill>
              </a:rPr>
              <a:t>desigualdad</a:t>
            </a:r>
            <a:r>
              <a:rPr lang="es-ES" sz="2100"/>
              <a:t> en la distribución de la renta, reduciendo la cohesión social. </a:t>
            </a:r>
          </a:p>
          <a:p>
            <a:pPr>
              <a:spcBef>
                <a:spcPct val="50000"/>
              </a:spcBef>
              <a:buFontTx/>
              <a:buChar char="•"/>
            </a:pPr>
            <a:r>
              <a:rPr lang="es-ES" sz="2100"/>
              <a:t> Durante los 60, el mercado laboral experimentó un equilibrio precario, con una escasa creación de empleo pero una baja tasa de paro motivada por la emigración a Europa, y la flexibilidad salarial que había puesto en práctica el régimen de Franco. </a:t>
            </a:r>
          </a:p>
          <a:p>
            <a:pPr>
              <a:spcBef>
                <a:spcPct val="50000"/>
              </a:spcBef>
              <a:buFontTx/>
              <a:buChar char="•"/>
            </a:pPr>
            <a:r>
              <a:rPr lang="es-ES" sz="2100"/>
              <a:t>Tras la caída del régimen franquista, y como resultado de la crisis económica de los 70 (originada por las alzas al precio del petróleo), de la desaceleración de la productividad y del aumento de los salarios reales, el desempleo aumentó de forma expectacular.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z="2600" smtClean="0"/>
              <a:t>Caida de la participación de la renta en el PIB bruto mayor que en la UE</a:t>
            </a:r>
          </a:p>
        </p:txBody>
      </p:sp>
      <p:graphicFrame>
        <p:nvGraphicFramePr>
          <p:cNvPr id="167950" name="Group 14"/>
          <p:cNvGraphicFramePr>
            <a:graphicFrameLocks noGrp="1"/>
          </p:cNvGraphicFramePr>
          <p:nvPr>
            <p:ph type="tbl" idx="1"/>
          </p:nvPr>
        </p:nvGraphicFramePr>
        <p:xfrm>
          <a:off x="7019925" y="1628775"/>
          <a:ext cx="1443038" cy="1249608"/>
        </p:xfrm>
        <a:graphic>
          <a:graphicData uri="http://schemas.openxmlformats.org/drawingml/2006/table">
            <a:tbl>
              <a:tblPr/>
              <a:tblGrid>
                <a:gridCol w="1443038"/>
              </a:tblGrid>
              <a:tr h="468313">
                <a:tc>
                  <a:txBody>
                    <a:bodyPr/>
                    <a:lstStyle/>
                    <a:p>
                      <a:pPr marL="0" marR="0" lvl="0" indent="0" algn="r" defTabSz="914400" rtl="0" eaLnBrk="1" fontAlgn="b" latinLnBrk="0" hangingPunct="1">
                        <a:lnSpc>
                          <a:spcPct val="100000"/>
                        </a:lnSpc>
                        <a:spcBef>
                          <a:spcPct val="0"/>
                        </a:spcBef>
                        <a:spcAft>
                          <a:spcPct val="0"/>
                        </a:spcAft>
                        <a:buClr>
                          <a:schemeClr val="hlink"/>
                        </a:buClr>
                        <a:buSzPct val="80000"/>
                        <a:buFontTx/>
                        <a:buNone/>
                        <a:tabLst/>
                      </a:pPr>
                      <a:r>
                        <a:rPr kumimoji="0" lang="en-US" sz="1000" b="0" i="0" u="none" strike="noStrike" cap="none" normalizeH="0" baseline="0" smtClean="0">
                          <a:ln>
                            <a:noFill/>
                          </a:ln>
                          <a:solidFill>
                            <a:schemeClr val="tx1"/>
                          </a:solidFill>
                          <a:effectLst/>
                          <a:latin typeface="Arial Black" pitchFamily="34" charset="0"/>
                          <a:cs typeface="Arial" charset="0"/>
                        </a:rPr>
                        <a:t>Total Revenue of Countries </a:t>
                      </a:r>
                    </a:p>
                    <a:p>
                      <a:pPr marL="0" marR="0" lvl="0" indent="0" algn="r" defTabSz="914400" rtl="0" eaLnBrk="1" fontAlgn="b" latinLnBrk="0" hangingPunct="1">
                        <a:lnSpc>
                          <a:spcPct val="100000"/>
                        </a:lnSpc>
                        <a:spcBef>
                          <a:spcPct val="0"/>
                        </a:spcBef>
                        <a:spcAft>
                          <a:spcPct val="0"/>
                        </a:spcAft>
                        <a:buClr>
                          <a:schemeClr val="hlink"/>
                        </a:buClr>
                        <a:buSzPct val="80000"/>
                        <a:buFontTx/>
                        <a:buNone/>
                        <a:tabLst/>
                      </a:pPr>
                      <a:r>
                        <a:rPr kumimoji="0" lang="en-US" sz="1000" b="0" i="0" u="none" strike="noStrike" cap="none" normalizeH="0" baseline="0" smtClean="0">
                          <a:ln>
                            <a:noFill/>
                          </a:ln>
                          <a:solidFill>
                            <a:schemeClr val="tx1"/>
                          </a:solidFill>
                          <a:effectLst/>
                          <a:latin typeface="Arial Black" pitchFamily="34" charset="0"/>
                          <a:cs typeface="Arial" charset="0"/>
                        </a:rPr>
                        <a:t>% of GDP</a:t>
                      </a:r>
                    </a:p>
                    <a:p>
                      <a:pPr marL="0" marR="0" lvl="0" indent="0" algn="r" defTabSz="914400" rtl="0" eaLnBrk="1" fontAlgn="b" latinLnBrk="0" hangingPunct="1">
                        <a:lnSpc>
                          <a:spcPct val="100000"/>
                        </a:lnSpc>
                        <a:spcBef>
                          <a:spcPct val="0"/>
                        </a:spcBef>
                        <a:spcAft>
                          <a:spcPct val="0"/>
                        </a:spcAft>
                        <a:buClr>
                          <a:schemeClr val="hlink"/>
                        </a:buClr>
                        <a:buSzPct val="80000"/>
                        <a:buFontTx/>
                        <a:buNone/>
                        <a:tabLst/>
                      </a:pPr>
                      <a:r>
                        <a:rPr kumimoji="0" lang="en-US" sz="1000" b="0" i="0" u="none" strike="noStrike" cap="none" normalizeH="0" baseline="0" smtClean="0">
                          <a:ln>
                            <a:noFill/>
                          </a:ln>
                          <a:solidFill>
                            <a:schemeClr val="tx1"/>
                          </a:solidFill>
                          <a:effectLst/>
                          <a:latin typeface="Arial Black" pitchFamily="34" charset="0"/>
                          <a:cs typeface="Arial" charset="0"/>
                        </a:rPr>
                        <a:t>Renta en % del PIB bruto</a:t>
                      </a:r>
                    </a:p>
                    <a:p>
                      <a:pPr marL="0" marR="0" lvl="0" indent="0" algn="l" defTabSz="914400" rtl="0" eaLnBrk="1" fontAlgn="b" latinLnBrk="0" hangingPunct="1">
                        <a:lnSpc>
                          <a:spcPct val="100000"/>
                        </a:lnSpc>
                        <a:spcBef>
                          <a:spcPct val="0"/>
                        </a:spcBef>
                        <a:spcAft>
                          <a:spcPct val="0"/>
                        </a:spcAft>
                        <a:buClr>
                          <a:schemeClr val="hlink"/>
                        </a:buClr>
                        <a:buSzPct val="80000"/>
                        <a:buFontTx/>
                        <a:buNone/>
                        <a:tabLst/>
                      </a:pPr>
                      <a:endParaRPr kumimoji="0" lang="en-US" sz="1000" b="0" i="0" u="none" strike="noStrike" cap="none" normalizeH="0" baseline="0" smtClean="0">
                        <a:ln>
                          <a:noFill/>
                        </a:ln>
                        <a:solidFill>
                          <a:schemeClr val="tx1"/>
                        </a:solidFill>
                        <a:effectLst/>
                        <a:latin typeface="Arial Black" pitchFamily="34" charset="0"/>
                        <a:cs typeface="Arial" charset="0"/>
                      </a:endParaRPr>
                    </a:p>
                  </a:txBody>
                  <a:tcPr marT="45702" marB="45702" anchor="b" horzOverflow="overflow">
                    <a:lnL>
                      <a:noFill/>
                    </a:lnL>
                    <a:lnR>
                      <a:noFill/>
                    </a:lnR>
                    <a:lnT>
                      <a:noFill/>
                    </a:lnT>
                    <a:lnB>
                      <a:noFill/>
                    </a:lnB>
                    <a:lnTlToBr>
                      <a:noFill/>
                    </a:lnTlToBr>
                    <a:lnBlToTr>
                      <a:noFill/>
                    </a:lnBlToTr>
                    <a:noFill/>
                  </a:tcPr>
                </a:tc>
              </a:tr>
              <a:tr h="207963">
                <a:tc>
                  <a:txBody>
                    <a:bodyPr/>
                    <a:lstStyle/>
                    <a:p>
                      <a:pPr marL="0" marR="0" lvl="0" indent="0" algn="l" defTabSz="914400" rtl="0" eaLnBrk="1" fontAlgn="b" latinLnBrk="0" hangingPunct="1">
                        <a:lnSpc>
                          <a:spcPct val="100000"/>
                        </a:lnSpc>
                        <a:spcBef>
                          <a:spcPct val="0"/>
                        </a:spcBef>
                        <a:spcAft>
                          <a:spcPct val="0"/>
                        </a:spcAft>
                        <a:buClr>
                          <a:schemeClr val="hlink"/>
                        </a:buClr>
                        <a:buSzPct val="80000"/>
                        <a:buFontTx/>
                        <a:buNone/>
                        <a:tabLst/>
                      </a:pPr>
                      <a:endParaRPr kumimoji="0" lang="de-DE" sz="1000" b="0" i="0" u="none" strike="noStrike" cap="none" normalizeH="0" baseline="0" smtClean="0">
                        <a:ln>
                          <a:noFill/>
                        </a:ln>
                        <a:solidFill>
                          <a:schemeClr val="tx1"/>
                        </a:solidFill>
                        <a:effectLst/>
                        <a:latin typeface="Arial Black" pitchFamily="34" charset="0"/>
                        <a:cs typeface="Arial" charset="0"/>
                      </a:endParaRPr>
                    </a:p>
                  </a:txBody>
                  <a:tcPr marT="45702" marB="45702" anchor="b" horzOverflow="overflow">
                    <a:lnL>
                      <a:noFill/>
                    </a:lnL>
                    <a:lnR>
                      <a:noFill/>
                    </a:lnR>
                    <a:lnT>
                      <a:noFill/>
                    </a:lnT>
                    <a:lnB>
                      <a:noFill/>
                    </a:lnB>
                    <a:lnTlToBr>
                      <a:noFill/>
                    </a:lnTlToBr>
                    <a:lnBlToTr>
                      <a:noFill/>
                    </a:lnBlToTr>
                    <a:noFill/>
                  </a:tcPr>
                </a:tc>
              </a:tr>
            </a:tbl>
          </a:graphicData>
        </a:graphic>
      </p:graphicFrame>
      <p:pic>
        <p:nvPicPr>
          <p:cNvPr id="55299" name="Picture 3"/>
          <p:cNvPicPr>
            <a:picLocks noChangeAspect="1" noChangeArrowheads="1"/>
          </p:cNvPicPr>
          <p:nvPr/>
        </p:nvPicPr>
        <p:blipFill>
          <a:blip r:embed="rId3" cstate="print"/>
          <a:srcRect/>
          <a:stretch>
            <a:fillRect/>
          </a:stretch>
        </p:blipFill>
        <p:spPr bwMode="auto">
          <a:xfrm>
            <a:off x="755650" y="1412875"/>
            <a:ext cx="6877050" cy="4678363"/>
          </a:xfrm>
          <a:prstGeom prst="rect">
            <a:avLst/>
          </a:prstGeom>
          <a:noFill/>
          <a:ln w="9525">
            <a:noFill/>
            <a:miter lim="800000"/>
            <a:headEnd/>
            <a:tailEnd/>
          </a:ln>
        </p:spPr>
      </p:pic>
      <p:sp>
        <p:nvSpPr>
          <p:cNvPr id="55300" name="Text Box 5"/>
          <p:cNvSpPr txBox="1">
            <a:spLocks noChangeArrowheads="1"/>
          </p:cNvSpPr>
          <p:nvPr/>
        </p:nvSpPr>
        <p:spPr bwMode="auto">
          <a:xfrm>
            <a:off x="323850" y="6308725"/>
            <a:ext cx="1065213" cy="336550"/>
          </a:xfrm>
          <a:prstGeom prst="rect">
            <a:avLst/>
          </a:prstGeom>
          <a:noFill/>
          <a:ln w="9525">
            <a:noFill/>
            <a:miter lim="800000"/>
            <a:headEnd/>
            <a:tailEnd/>
          </a:ln>
        </p:spPr>
        <p:txBody>
          <a:bodyPr wrap="none">
            <a:spAutoFit/>
          </a:bodyPr>
          <a:lstStyle/>
          <a:p>
            <a:r>
              <a:rPr lang="de-DE" sz="1600" i="1">
                <a:latin typeface="Calibri" pitchFamily="34" charset="0"/>
                <a:ea typeface="MS PGothic" pitchFamily="34" charset="-128"/>
              </a:rPr>
              <a:t>EUROSTAT</a:t>
            </a:r>
          </a:p>
        </p:txBody>
      </p:sp>
      <p:sp>
        <p:nvSpPr>
          <p:cNvPr id="6" name="TextBox 1"/>
          <p:cNvSpPr txBox="1"/>
          <p:nvPr/>
        </p:nvSpPr>
        <p:spPr>
          <a:xfrm>
            <a:off x="2838141" y="3232792"/>
            <a:ext cx="3467718" cy="392415"/>
          </a:xfrm>
          <a:prstGeom prst="rect">
            <a:avLst/>
          </a:prstGeom>
          <a:noFill/>
        </p:spPr>
        <p:txBody>
          <a:bodyPr wrap="square" lIns="0" tIns="0" rIns="0"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900"/>
              </a:lnSpc>
              <a:tabLst/>
            </a:pPr>
            <a:r>
              <a:rPr lang="en-US" altLang="zh-CN" sz="1200" dirty="0" err="1" smtClean="0">
                <a:solidFill>
                  <a:srgbClr val="000000"/>
                </a:solidFill>
                <a:latin typeface="Tahoma" pitchFamily="18" charset="0"/>
                <a:cs typeface="Tahoma" pitchFamily="18" charset="0"/>
              </a:rPr>
              <a:t>Causas</a:t>
            </a:r>
            <a:r>
              <a:rPr lang="en-US" altLang="zh-CN" sz="1200" dirty="0" smtClean="0">
                <a:solidFill>
                  <a:srgbClr val="000000"/>
                </a:solidFill>
                <a:latin typeface="Tahoma" pitchFamily="18" charset="0"/>
                <a:cs typeface="Tahoma" pitchFamily="18" charset="0"/>
              </a:rPr>
              <a:t> de los </a:t>
            </a:r>
            <a:r>
              <a:rPr lang="en-US" altLang="zh-CN" sz="1200" dirty="0" err="1" smtClean="0">
                <a:solidFill>
                  <a:srgbClr val="000000"/>
                </a:solidFill>
                <a:latin typeface="Tahoma" pitchFamily="18" charset="0"/>
                <a:cs typeface="Tahoma" pitchFamily="18" charset="0"/>
              </a:rPr>
              <a:t>últimos</a:t>
            </a:r>
            <a:r>
              <a:rPr lang="en-US" altLang="zh-CN" sz="1200" dirty="0" smtClean="0">
                <a:solidFill>
                  <a:srgbClr val="000000"/>
                </a:solidFill>
                <a:latin typeface="Tahoma" pitchFamily="18" charset="0"/>
                <a:cs typeface="Tahoma" pitchFamily="18" charset="0"/>
              </a:rPr>
              <a:t> </a:t>
            </a:r>
            <a:r>
              <a:rPr lang="en-US" altLang="zh-CN" sz="1200" dirty="0" err="1" smtClean="0">
                <a:solidFill>
                  <a:srgbClr val="000000"/>
                </a:solidFill>
                <a:latin typeface="Tahoma" pitchFamily="18" charset="0"/>
                <a:cs typeface="Tahoma" pitchFamily="18" charset="0"/>
              </a:rPr>
              <a:t>incrementos</a:t>
            </a:r>
            <a:r>
              <a:rPr lang="en-US" altLang="zh-CN" sz="1200" dirty="0" smtClean="0">
                <a:solidFill>
                  <a:srgbClr val="000000"/>
                </a:solidFill>
                <a:latin typeface="Tahoma" pitchFamily="18" charset="0"/>
                <a:cs typeface="Tahoma" pitchFamily="18" charset="0"/>
              </a:rPr>
              <a:t> del </a:t>
            </a:r>
            <a:r>
              <a:rPr lang="en-US" altLang="zh-CN" sz="1200" dirty="0" err="1" smtClean="0">
                <a:solidFill>
                  <a:srgbClr val="000000"/>
                </a:solidFill>
                <a:latin typeface="Tahoma" pitchFamily="18" charset="0"/>
                <a:cs typeface="Tahoma" pitchFamily="18" charset="0"/>
              </a:rPr>
              <a:t>paro</a:t>
            </a:r>
            <a:r>
              <a:rPr lang="en-US" altLang="zh-CN" sz="1200" dirty="0" smtClean="0">
                <a:solidFill>
                  <a:srgbClr val="000000"/>
                </a:solidFill>
                <a:latin typeface="Tahoma" pitchFamily="18" charset="0"/>
                <a:cs typeface="Tahoma" pitchFamily="18" charset="0"/>
              </a:rPr>
              <a:t>: </a:t>
            </a:r>
            <a:r>
              <a:rPr lang="en-US" altLang="zh-CN" sz="1200" dirty="0" err="1" smtClean="0">
                <a:solidFill>
                  <a:srgbClr val="000000"/>
                </a:solidFill>
                <a:latin typeface="Tahoma" pitchFamily="18" charset="0"/>
                <a:cs typeface="Tahoma" pitchFamily="18" charset="0"/>
              </a:rPr>
              <a:t>despidos</a:t>
            </a:r>
            <a:r>
              <a:rPr lang="en-US" altLang="zh-CN" sz="1200" dirty="0" smtClean="0">
                <a:solidFill>
                  <a:srgbClr val="000000"/>
                </a:solidFill>
                <a:latin typeface="Tahoma" pitchFamily="18" charset="0"/>
                <a:cs typeface="Tahoma" pitchFamily="18" charset="0"/>
              </a:rPr>
              <a:t> en el</a:t>
            </a:r>
            <a:r>
              <a:rPr lang="en-US" altLang="zh-CN" sz="1200" dirty="0" smtClean="0">
                <a:latin typeface="Times New Roman" pitchFamily="18" charset="0"/>
                <a:cs typeface="Times New Roman" pitchFamily="18" charset="0"/>
              </a:rPr>
              <a:t>  </a:t>
            </a:r>
            <a:r>
              <a:rPr lang="en-US" altLang="zh-CN" sz="1200" dirty="0" smtClean="0">
                <a:solidFill>
                  <a:srgbClr val="000000"/>
                </a:solidFill>
                <a:latin typeface="Tahoma" pitchFamily="18" charset="0"/>
                <a:cs typeface="Tahoma" pitchFamily="18" charset="0"/>
              </a:rPr>
              <a:t>sector</a:t>
            </a:r>
            <a:r>
              <a:rPr lang="en-US" altLang="zh-CN" sz="1200" dirty="0" smtClean="0">
                <a:latin typeface="Times New Roman" pitchFamily="18" charset="0"/>
                <a:cs typeface="Times New Roman" pitchFamily="18" charset="0"/>
              </a:rPr>
              <a:t> </a:t>
            </a:r>
            <a:r>
              <a:rPr lang="en-US" altLang="zh-CN" sz="1200" dirty="0" smtClean="0">
                <a:solidFill>
                  <a:srgbClr val="000000"/>
                </a:solidFill>
                <a:latin typeface="Tahoma" pitchFamily="18" charset="0"/>
                <a:cs typeface="Tahoma" pitchFamily="18" charset="0"/>
              </a:rPr>
              <a:t>público,</a:t>
            </a:r>
            <a:r>
              <a:rPr lang="en-US" altLang="zh-CN" sz="1200" dirty="0" smtClean="0">
                <a:latin typeface="Times New Roman" pitchFamily="18" charset="0"/>
                <a:cs typeface="Times New Roman" pitchFamily="18" charset="0"/>
              </a:rPr>
              <a:t> </a:t>
            </a:r>
            <a:r>
              <a:rPr lang="en-US" altLang="zh-CN" sz="1200" dirty="0" smtClean="0">
                <a:solidFill>
                  <a:srgbClr val="000000"/>
                </a:solidFill>
                <a:latin typeface="Tahoma" pitchFamily="18" charset="0"/>
                <a:cs typeface="Tahoma" pitchFamily="18" charset="0"/>
              </a:rPr>
              <a:t>y,</a:t>
            </a:r>
            <a:r>
              <a:rPr lang="en-US" altLang="zh-CN" sz="1200" dirty="0" smtClean="0">
                <a:latin typeface="Times New Roman" pitchFamily="18" charset="0"/>
                <a:cs typeface="Times New Roman" pitchFamily="18" charset="0"/>
              </a:rPr>
              <a:t> </a:t>
            </a:r>
            <a:r>
              <a:rPr lang="en-US" altLang="zh-CN" sz="1200" dirty="0" smtClean="0">
                <a:solidFill>
                  <a:srgbClr val="000000"/>
                </a:solidFill>
                <a:latin typeface="Tahoma" pitchFamily="18" charset="0"/>
                <a:cs typeface="Tahoma" pitchFamily="18" charset="0"/>
              </a:rPr>
              <a:t>en</a:t>
            </a:r>
            <a:r>
              <a:rPr lang="en-US" altLang="zh-CN" sz="1200" dirty="0" smtClean="0">
                <a:latin typeface="Times New Roman" pitchFamily="18" charset="0"/>
                <a:cs typeface="Times New Roman" pitchFamily="18" charset="0"/>
              </a:rPr>
              <a:t> </a:t>
            </a:r>
            <a:r>
              <a:rPr lang="en-US" altLang="zh-CN" sz="1200" dirty="0" smtClean="0">
                <a:solidFill>
                  <a:srgbClr val="000000"/>
                </a:solidFill>
                <a:latin typeface="Tahoma" pitchFamily="18" charset="0"/>
                <a:cs typeface="Tahoma" pitchFamily="18" charset="0"/>
              </a:rPr>
              <a:t>parte,</a:t>
            </a:r>
            <a:r>
              <a:rPr lang="en-US" altLang="zh-CN" sz="1200" dirty="0" smtClean="0">
                <a:latin typeface="Times New Roman" pitchFamily="18" charset="0"/>
                <a:cs typeface="Times New Roman" pitchFamily="18" charset="0"/>
              </a:rPr>
              <a:t> </a:t>
            </a:r>
            <a:r>
              <a:rPr lang="en-US" altLang="zh-CN" sz="1200" dirty="0" smtClean="0">
                <a:solidFill>
                  <a:srgbClr val="000000"/>
                </a:solidFill>
                <a:latin typeface="Tahoma" pitchFamily="18" charset="0"/>
                <a:cs typeface="Tahoma" pitchFamily="18" charset="0"/>
              </a:rPr>
              <a:t>del</a:t>
            </a:r>
            <a:r>
              <a:rPr lang="en-US" altLang="zh-CN" sz="1200" dirty="0" smtClean="0">
                <a:latin typeface="Times New Roman" pitchFamily="18" charset="0"/>
                <a:cs typeface="Times New Roman" pitchFamily="18" charset="0"/>
              </a:rPr>
              <a:t>  </a:t>
            </a:r>
            <a:r>
              <a:rPr lang="en-US" altLang="zh-CN" sz="1200" dirty="0" err="1" smtClean="0">
                <a:solidFill>
                  <a:srgbClr val="000000"/>
                </a:solidFill>
                <a:latin typeface="Tahoma" pitchFamily="18" charset="0"/>
                <a:cs typeface="Tahoma" pitchFamily="18" charset="0"/>
              </a:rPr>
              <a:t>sistema</a:t>
            </a:r>
            <a:r>
              <a:rPr lang="en-US" altLang="zh-CN" sz="1200" dirty="0" smtClean="0">
                <a:latin typeface="Times New Roman" pitchFamily="18" charset="0"/>
                <a:cs typeface="Times New Roman" pitchFamily="18" charset="0"/>
              </a:rPr>
              <a:t>  </a:t>
            </a:r>
            <a:r>
              <a:rPr lang="en-US" altLang="zh-CN" sz="1200" dirty="0" err="1" smtClean="0">
                <a:solidFill>
                  <a:srgbClr val="000000"/>
                </a:solidFill>
                <a:latin typeface="Tahoma" pitchFamily="18" charset="0"/>
                <a:cs typeface="Tahoma" pitchFamily="18" charset="0"/>
              </a:rPr>
              <a:t>financiero</a:t>
            </a:r>
            <a:r>
              <a:rPr lang="en-US" altLang="zh-CN" sz="1200" dirty="0" smtClean="0">
                <a:solidFill>
                  <a:srgbClr val="000000"/>
                </a:solidFill>
                <a:latin typeface="Tahoma" pitchFamily="18" charset="0"/>
                <a:cs typeface="Tahoma" pitchFamily="18" charset="0"/>
              </a:rPr>
              <a:t>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La EPA 2012-IV</a:t>
            </a:r>
            <a:endParaRPr lang="es-ES" dirty="0"/>
          </a:p>
        </p:txBody>
      </p:sp>
      <p:sp>
        <p:nvSpPr>
          <p:cNvPr id="3" name="2 Marcador de contenido"/>
          <p:cNvSpPr>
            <a:spLocks noGrp="1"/>
          </p:cNvSpPr>
          <p:nvPr>
            <p:ph idx="1"/>
          </p:nvPr>
        </p:nvSpPr>
        <p:spPr/>
        <p:txBody>
          <a:bodyPr>
            <a:normAutofit fontScale="92500"/>
          </a:bodyPr>
          <a:lstStyle/>
          <a:p>
            <a:r>
              <a:rPr lang="es-ES" dirty="0" smtClean="0"/>
              <a:t>La recesión en la segunda re-caída de la W tiene efectos devastadores sobre el empleo</a:t>
            </a:r>
          </a:p>
          <a:p>
            <a:r>
              <a:rPr lang="es-ES" b="1" dirty="0" smtClean="0"/>
              <a:t>Las reformas estructurales no detienen la destrucción de empleo, la agravan.</a:t>
            </a:r>
          </a:p>
          <a:p>
            <a:pPr>
              <a:buNone/>
            </a:pPr>
            <a:endParaRPr lang="es-ES" dirty="0" smtClean="0"/>
          </a:p>
          <a:p>
            <a:pPr>
              <a:buNone/>
            </a:pPr>
            <a:r>
              <a:rPr lang="es-ES" dirty="0" smtClean="0"/>
              <a:t>Fuente de datos: INE, EPA 2014-IV y para las </a:t>
            </a:r>
            <a:r>
              <a:rPr lang="es-ES" dirty="0" err="1" smtClean="0"/>
              <a:t>prevsiones</a:t>
            </a:r>
            <a:r>
              <a:rPr lang="es-ES" dirty="0" smtClean="0"/>
              <a:t> Nota del BIAM 220 Febrero 2013. Director Antoni Espasa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El perfil de la tasa de ocupación es similar al del PIB </a:t>
            </a:r>
            <a:r>
              <a:rPr lang="es-ES" sz="2000" dirty="0" smtClean="0"/>
              <a:t>(España 2004-14 PREDICIONES)</a:t>
            </a:r>
            <a:endParaRPr lang="es-ES" sz="3600" dirty="0"/>
          </a:p>
        </p:txBody>
      </p:sp>
      <p:pic>
        <p:nvPicPr>
          <p:cNvPr id="4" name="Picture 3"/>
          <p:cNvPicPr>
            <a:picLocks noGrp="1" noChangeAspect="1" noChangeArrowheads="1"/>
          </p:cNvPicPr>
          <p:nvPr>
            <p:ph idx="1"/>
          </p:nvPr>
        </p:nvPicPr>
        <p:blipFill>
          <a:blip r:embed="rId2" cstate="print"/>
          <a:stretch>
            <a:fillRect/>
          </a:stretch>
        </p:blipFill>
        <p:spPr bwMode="auto">
          <a:xfrm>
            <a:off x="3143250" y="2752725"/>
            <a:ext cx="2857500" cy="2114550"/>
          </a:xfrm>
          <a:prstGeom prst="rect">
            <a:avLst/>
          </a:prstGeom>
          <a:noFill/>
        </p:spPr>
      </p:pic>
      <p:sp>
        <p:nvSpPr>
          <p:cNvPr id="5" name="4 CuadroTexto"/>
          <p:cNvSpPr txBox="1"/>
          <p:nvPr/>
        </p:nvSpPr>
        <p:spPr>
          <a:xfrm>
            <a:off x="5220072" y="2204864"/>
            <a:ext cx="3168352" cy="369332"/>
          </a:xfrm>
          <a:prstGeom prst="rect">
            <a:avLst/>
          </a:prstGeom>
          <a:noFill/>
        </p:spPr>
        <p:txBody>
          <a:bodyPr wrap="square" rtlCol="0">
            <a:spAutoFit/>
          </a:bodyPr>
          <a:lstStyle/>
          <a:p>
            <a:r>
              <a:rPr lang="es-ES" dirty="0" smtClean="0">
                <a:solidFill>
                  <a:srgbClr val="FFC000"/>
                </a:solidFill>
              </a:rPr>
              <a:t>TASA DE EMPLEO (EPA)</a:t>
            </a:r>
            <a:endParaRPr lang="es-ES" dirty="0">
              <a:solidFill>
                <a:srgbClr val="FFC000"/>
              </a:solidFill>
            </a:endParaRPr>
          </a:p>
        </p:txBody>
      </p:sp>
      <p:pic>
        <p:nvPicPr>
          <p:cNvPr id="6" name="Image.jpg"/>
          <p:cNvPicPr>
            <a:picLocks noChangeAspect="1" noChangeArrowheads="1"/>
          </p:cNvPicPr>
          <p:nvPr/>
        </p:nvPicPr>
        <p:blipFill>
          <a:blip r:embed="rId3" cstate="print"/>
          <a:srcRect/>
          <a:stretch>
            <a:fillRect/>
          </a:stretch>
        </p:blipFill>
        <p:spPr bwMode="auto">
          <a:xfrm>
            <a:off x="854075" y="2132856"/>
            <a:ext cx="3717925" cy="3744416"/>
          </a:xfrm>
          <a:prstGeom prst="rect">
            <a:avLst/>
          </a:prstGeom>
          <a:noFill/>
          <a:ln w="9525">
            <a:noFill/>
            <a:miter lim="800000"/>
            <a:headEnd/>
            <a:tailEnd/>
          </a:ln>
        </p:spPr>
      </p:pic>
      <p:sp>
        <p:nvSpPr>
          <p:cNvPr id="7" name="6 CuadroTexto"/>
          <p:cNvSpPr txBox="1"/>
          <p:nvPr/>
        </p:nvSpPr>
        <p:spPr>
          <a:xfrm>
            <a:off x="1331640" y="2348880"/>
            <a:ext cx="2808312" cy="369332"/>
          </a:xfrm>
          <a:prstGeom prst="rect">
            <a:avLst/>
          </a:prstGeom>
          <a:noFill/>
        </p:spPr>
        <p:txBody>
          <a:bodyPr wrap="square" rtlCol="0">
            <a:spAutoFit/>
          </a:bodyPr>
          <a:lstStyle/>
          <a:p>
            <a:r>
              <a:rPr lang="es-ES" dirty="0" smtClean="0">
                <a:solidFill>
                  <a:srgbClr val="FFC000"/>
                </a:solidFill>
              </a:rPr>
              <a:t>TASA DE VARIACIÍN PIB</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7123099" y="6576997"/>
            <a:ext cx="1575229" cy="77378"/>
          </a:xfrm>
          <a:custGeom>
            <a:avLst/>
            <a:gdLst>
              <a:gd name="connsiteX0" fmla="*/ 0 w 1301752"/>
              <a:gd name="connsiteY0" fmla="*/ 120652 h 120652"/>
              <a:gd name="connsiteX1" fmla="*/ 1301752 w 1301752"/>
              <a:gd name="connsiteY1" fmla="*/ 120652 h 120652"/>
              <a:gd name="connsiteX2" fmla="*/ 1301752 w 1301752"/>
              <a:gd name="connsiteY2" fmla="*/ 0 h 120652"/>
              <a:gd name="connsiteX3" fmla="*/ 0 w 1301752"/>
              <a:gd name="connsiteY3" fmla="*/ 0 h 120652"/>
              <a:gd name="connsiteX4" fmla="*/ 0 w 1301752"/>
              <a:gd name="connsiteY4" fmla="*/ 120652 h 12065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301752" h="120652">
                <a:moveTo>
                  <a:pt x="0" y="120652"/>
                </a:moveTo>
                <a:lnTo>
                  <a:pt x="1301752" y="120652"/>
                </a:lnTo>
                <a:lnTo>
                  <a:pt x="1301752" y="0"/>
                </a:lnTo>
                <a:lnTo>
                  <a:pt x="0" y="0"/>
                </a:lnTo>
                <a:lnTo>
                  <a:pt x="0" y="120652"/>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4364537" y="5473370"/>
            <a:ext cx="4449055" cy="199547"/>
          </a:xfrm>
          <a:custGeom>
            <a:avLst/>
            <a:gdLst>
              <a:gd name="connsiteX0" fmla="*/ 0 w 3676650"/>
              <a:gd name="connsiteY0" fmla="*/ 311146 h 311146"/>
              <a:gd name="connsiteX1" fmla="*/ 3676650 w 3676650"/>
              <a:gd name="connsiteY1" fmla="*/ 311146 h 311146"/>
              <a:gd name="connsiteX2" fmla="*/ 3676650 w 3676650"/>
              <a:gd name="connsiteY2" fmla="*/ 0 h 311146"/>
              <a:gd name="connsiteX3" fmla="*/ 0 w 3676650"/>
              <a:gd name="connsiteY3" fmla="*/ 0 h 311146"/>
              <a:gd name="connsiteX4" fmla="*/ 0 w 3676650"/>
              <a:gd name="connsiteY4" fmla="*/ 311146 h 31114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3676650" h="311146">
                <a:moveTo>
                  <a:pt x="0" y="311146"/>
                </a:moveTo>
                <a:lnTo>
                  <a:pt x="3676650" y="311146"/>
                </a:lnTo>
                <a:lnTo>
                  <a:pt x="3676650" y="0"/>
                </a:lnTo>
                <a:lnTo>
                  <a:pt x="0" y="0"/>
                </a:lnTo>
                <a:lnTo>
                  <a:pt x="0" y="311146"/>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8798211" y="5473370"/>
            <a:ext cx="15373" cy="199547"/>
          </a:xfrm>
          <a:custGeom>
            <a:avLst/>
            <a:gdLst>
              <a:gd name="connsiteX0" fmla="*/ 6352 w 12704"/>
              <a:gd name="connsiteY0" fmla="*/ 0 h 311146"/>
              <a:gd name="connsiteX1" fmla="*/ 6352 w 12704"/>
              <a:gd name="connsiteY1" fmla="*/ 311146 h 311146"/>
            </a:gdLst>
            <a:ahLst/>
            <a:cxnLst>
              <a:cxn ang="0">
                <a:pos x="connsiteX0" y="connsiteY0"/>
              </a:cxn>
              <a:cxn ang="1">
                <a:pos x="connsiteX1" y="connsiteY1"/>
              </a:cxn>
            </a:cxnLst>
            <a:rect l="l" t="t" r="r" b="b"/>
            <a:pathLst>
              <a:path w="12704" h="311146">
                <a:moveTo>
                  <a:pt x="6352" y="0"/>
                </a:moveTo>
                <a:lnTo>
                  <a:pt x="6352" y="311146"/>
                </a:lnTo>
              </a:path>
            </a:pathLst>
          </a:custGeom>
          <a:ln w="12700">
            <a:solidFill>
              <a:srgbClr val="E4E0E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Freeform 3"/>
          <p:cNvSpPr/>
          <p:nvPr/>
        </p:nvSpPr>
        <p:spPr>
          <a:xfrm>
            <a:off x="4364538" y="5664771"/>
            <a:ext cx="3188861" cy="810418"/>
          </a:xfrm>
          <a:custGeom>
            <a:avLst/>
            <a:gdLst>
              <a:gd name="connsiteX0" fmla="*/ 0 w 2635239"/>
              <a:gd name="connsiteY0" fmla="*/ 1263651 h 1263652"/>
              <a:gd name="connsiteX1" fmla="*/ 2635239 w 2635239"/>
              <a:gd name="connsiteY1" fmla="*/ 1263651 h 1263652"/>
              <a:gd name="connsiteX2" fmla="*/ 2635239 w 2635239"/>
              <a:gd name="connsiteY2" fmla="*/ 0 h 1263652"/>
              <a:gd name="connsiteX3" fmla="*/ 0 w 2635239"/>
              <a:gd name="connsiteY3" fmla="*/ 0 h 1263652"/>
              <a:gd name="connsiteX4" fmla="*/ 0 w 2635239"/>
              <a:gd name="connsiteY4" fmla="*/ 1263651 h 126365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635239" h="1263652">
                <a:moveTo>
                  <a:pt x="0" y="1263651"/>
                </a:moveTo>
                <a:lnTo>
                  <a:pt x="2635239" y="1263651"/>
                </a:lnTo>
                <a:lnTo>
                  <a:pt x="2635239" y="0"/>
                </a:lnTo>
                <a:lnTo>
                  <a:pt x="0" y="0"/>
                </a:lnTo>
                <a:lnTo>
                  <a:pt x="0" y="1263651"/>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3"/>
          <p:cNvSpPr/>
          <p:nvPr/>
        </p:nvSpPr>
        <p:spPr>
          <a:xfrm>
            <a:off x="7538037" y="5664771"/>
            <a:ext cx="1275552" cy="810418"/>
          </a:xfrm>
          <a:custGeom>
            <a:avLst/>
            <a:gdLst>
              <a:gd name="connsiteX0" fmla="*/ 0 w 1054102"/>
              <a:gd name="connsiteY0" fmla="*/ 1263651 h 1263652"/>
              <a:gd name="connsiteX1" fmla="*/ 1054102 w 1054102"/>
              <a:gd name="connsiteY1" fmla="*/ 1263651 h 1263652"/>
              <a:gd name="connsiteX2" fmla="*/ 1054102 w 1054102"/>
              <a:gd name="connsiteY2" fmla="*/ 0 h 1263652"/>
              <a:gd name="connsiteX3" fmla="*/ 0 w 1054102"/>
              <a:gd name="connsiteY3" fmla="*/ 0 h 1263652"/>
              <a:gd name="connsiteX4" fmla="*/ 0 w 1054102"/>
              <a:gd name="connsiteY4" fmla="*/ 1263651 h 126365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054102" h="1263652">
                <a:moveTo>
                  <a:pt x="0" y="1263651"/>
                </a:moveTo>
                <a:lnTo>
                  <a:pt x="1054102" y="1263651"/>
                </a:lnTo>
                <a:lnTo>
                  <a:pt x="1054102" y="0"/>
                </a:lnTo>
                <a:lnTo>
                  <a:pt x="0" y="0"/>
                </a:lnTo>
                <a:lnTo>
                  <a:pt x="0" y="1263651"/>
                </a:lnTo>
              </a:path>
            </a:pathLst>
          </a:custGeom>
          <a:solidFill>
            <a:srgbClr val="FCD6B4">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3"/>
          <p:cNvSpPr/>
          <p:nvPr/>
        </p:nvSpPr>
        <p:spPr>
          <a:xfrm>
            <a:off x="8798211" y="5664771"/>
            <a:ext cx="15373" cy="810418"/>
          </a:xfrm>
          <a:custGeom>
            <a:avLst/>
            <a:gdLst>
              <a:gd name="connsiteX0" fmla="*/ 6352 w 12704"/>
              <a:gd name="connsiteY0" fmla="*/ 0 h 1263652"/>
              <a:gd name="connsiteX1" fmla="*/ 6352 w 12704"/>
              <a:gd name="connsiteY1" fmla="*/ 1263652 h 1263652"/>
            </a:gdLst>
            <a:ahLst/>
            <a:cxnLst>
              <a:cxn ang="0">
                <a:pos x="connsiteX0" y="connsiteY0"/>
              </a:cxn>
              <a:cxn ang="1">
                <a:pos x="connsiteX1" y="connsiteY1"/>
              </a:cxn>
            </a:cxnLst>
            <a:rect l="l" t="t" r="r" b="b"/>
            <a:pathLst>
              <a:path w="12704" h="1263652">
                <a:moveTo>
                  <a:pt x="6352" y="0"/>
                </a:moveTo>
                <a:lnTo>
                  <a:pt x="6352" y="1263652"/>
                </a:lnTo>
              </a:path>
            </a:pathLst>
          </a:custGeom>
          <a:ln w="12700">
            <a:solidFill>
              <a:srgbClr val="E4E0E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Freeform 3"/>
          <p:cNvSpPr/>
          <p:nvPr/>
        </p:nvSpPr>
        <p:spPr>
          <a:xfrm>
            <a:off x="4364537" y="6467041"/>
            <a:ext cx="4449055" cy="8147"/>
          </a:xfrm>
          <a:custGeom>
            <a:avLst/>
            <a:gdLst>
              <a:gd name="connsiteX0" fmla="*/ 0 w 3676650"/>
              <a:gd name="connsiteY0" fmla="*/ 6351 h 12703"/>
              <a:gd name="connsiteX1" fmla="*/ 3676650 w 3676650"/>
              <a:gd name="connsiteY1" fmla="*/ 6351 h 12703"/>
            </a:gdLst>
            <a:ahLst/>
            <a:cxnLst>
              <a:cxn ang="0">
                <a:pos x="connsiteX0" y="connsiteY0"/>
              </a:cxn>
              <a:cxn ang="1">
                <a:pos x="connsiteX1" y="connsiteY1"/>
              </a:cxn>
            </a:cxnLst>
            <a:rect l="l" t="t" r="r" b="b"/>
            <a:pathLst>
              <a:path w="3676650" h="12703">
                <a:moveTo>
                  <a:pt x="0" y="6351"/>
                </a:moveTo>
                <a:lnTo>
                  <a:pt x="3676650" y="6351"/>
                </a:lnTo>
              </a:path>
            </a:pathLst>
          </a:custGeom>
          <a:ln w="12700">
            <a:solidFill>
              <a:srgbClr val="E4E0EC">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Freeform 3"/>
          <p:cNvSpPr/>
          <p:nvPr/>
        </p:nvSpPr>
        <p:spPr>
          <a:xfrm>
            <a:off x="4349163" y="5461151"/>
            <a:ext cx="4472114" cy="12217"/>
          </a:xfrm>
          <a:custGeom>
            <a:avLst/>
            <a:gdLst>
              <a:gd name="connsiteX0" fmla="*/ 6350 w 3695705"/>
              <a:gd name="connsiteY0" fmla="*/ 6350 h 19050"/>
              <a:gd name="connsiteX1" fmla="*/ 3689355 w 3695705"/>
              <a:gd name="connsiteY1" fmla="*/ 6350 h 19050"/>
            </a:gdLst>
            <a:ahLst/>
            <a:cxnLst>
              <a:cxn ang="0">
                <a:pos x="connsiteX0" y="connsiteY0"/>
              </a:cxn>
              <a:cxn ang="1">
                <a:pos x="connsiteX1" y="connsiteY1"/>
              </a:cxn>
            </a:cxnLst>
            <a:rect l="l" t="t" r="r" b="b"/>
            <a:pathLst>
              <a:path w="3695705" h="19050">
                <a:moveTo>
                  <a:pt x="6350" y="6350"/>
                </a:moveTo>
                <a:lnTo>
                  <a:pt x="3689355" y="6350"/>
                </a:lnTo>
              </a:path>
            </a:pathLst>
          </a:custGeom>
          <a:ln w="1270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Freeform 3"/>
          <p:cNvSpPr/>
          <p:nvPr/>
        </p:nvSpPr>
        <p:spPr>
          <a:xfrm>
            <a:off x="4364537" y="5465217"/>
            <a:ext cx="4449055" cy="8147"/>
          </a:xfrm>
          <a:custGeom>
            <a:avLst/>
            <a:gdLst>
              <a:gd name="connsiteX0" fmla="*/ 0 w 3676650"/>
              <a:gd name="connsiteY0" fmla="*/ 6351 h 12703"/>
              <a:gd name="connsiteX1" fmla="*/ 3676650 w 3676650"/>
              <a:gd name="connsiteY1" fmla="*/ 6351 h 12703"/>
            </a:gdLst>
            <a:ahLst/>
            <a:cxnLst>
              <a:cxn ang="0">
                <a:pos x="connsiteX0" y="connsiteY0"/>
              </a:cxn>
              <a:cxn ang="1">
                <a:pos x="connsiteX1" y="connsiteY1"/>
              </a:cxn>
            </a:cxnLst>
            <a:rect l="l" t="t" r="r" b="b"/>
            <a:pathLst>
              <a:path w="3676650" h="12703">
                <a:moveTo>
                  <a:pt x="0" y="6351"/>
                </a:moveTo>
                <a:lnTo>
                  <a:pt x="3676650" y="6351"/>
                </a:lnTo>
              </a:path>
            </a:pathLst>
          </a:custGeom>
          <a:ln w="1270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Freeform 3"/>
          <p:cNvSpPr/>
          <p:nvPr/>
        </p:nvSpPr>
        <p:spPr>
          <a:xfrm>
            <a:off x="4349163" y="5660694"/>
            <a:ext cx="4472114" cy="12217"/>
          </a:xfrm>
          <a:custGeom>
            <a:avLst/>
            <a:gdLst>
              <a:gd name="connsiteX0" fmla="*/ 6350 w 3695705"/>
              <a:gd name="connsiteY0" fmla="*/ 6350 h 19050"/>
              <a:gd name="connsiteX1" fmla="*/ 3689355 w 3695705"/>
              <a:gd name="connsiteY1" fmla="*/ 6350 h 19050"/>
            </a:gdLst>
            <a:ahLst/>
            <a:cxnLst>
              <a:cxn ang="0">
                <a:pos x="connsiteX0" y="connsiteY0"/>
              </a:cxn>
              <a:cxn ang="1">
                <a:pos x="connsiteX1" y="connsiteY1"/>
              </a:cxn>
            </a:cxnLst>
            <a:rect l="l" t="t" r="r" b="b"/>
            <a:pathLst>
              <a:path w="3695705" h="19050">
                <a:moveTo>
                  <a:pt x="6350" y="6350"/>
                </a:moveTo>
                <a:lnTo>
                  <a:pt x="3689355" y="6350"/>
                </a:lnTo>
              </a:path>
            </a:pathLst>
          </a:custGeom>
          <a:ln w="1270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Freeform 3"/>
          <p:cNvSpPr/>
          <p:nvPr/>
        </p:nvSpPr>
        <p:spPr>
          <a:xfrm>
            <a:off x="4364537" y="5664775"/>
            <a:ext cx="4449055" cy="8143"/>
          </a:xfrm>
          <a:custGeom>
            <a:avLst/>
            <a:gdLst>
              <a:gd name="connsiteX0" fmla="*/ 0 w 3676650"/>
              <a:gd name="connsiteY0" fmla="*/ 6349 h 12697"/>
              <a:gd name="connsiteX1" fmla="*/ 3676650 w 3676650"/>
              <a:gd name="connsiteY1" fmla="*/ 6349 h 12697"/>
            </a:gdLst>
            <a:ahLst/>
            <a:cxnLst>
              <a:cxn ang="0">
                <a:pos x="connsiteX0" y="connsiteY0"/>
              </a:cxn>
              <a:cxn ang="1">
                <a:pos x="connsiteX1" y="connsiteY1"/>
              </a:cxn>
            </a:cxnLst>
            <a:rect l="l" t="t" r="r" b="b"/>
            <a:pathLst>
              <a:path w="3676650" h="12697">
                <a:moveTo>
                  <a:pt x="0" y="6349"/>
                </a:moveTo>
                <a:lnTo>
                  <a:pt x="3676650" y="6349"/>
                </a:lnTo>
              </a:path>
            </a:pathLst>
          </a:custGeom>
          <a:ln w="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Freeform 3"/>
          <p:cNvSpPr/>
          <p:nvPr/>
        </p:nvSpPr>
        <p:spPr>
          <a:xfrm>
            <a:off x="4349163" y="5758433"/>
            <a:ext cx="4472114" cy="12217"/>
          </a:xfrm>
          <a:custGeom>
            <a:avLst/>
            <a:gdLst>
              <a:gd name="connsiteX0" fmla="*/ 6350 w 3695705"/>
              <a:gd name="connsiteY0" fmla="*/ 6350 h 19050"/>
              <a:gd name="connsiteX1" fmla="*/ 3689355 w 3695705"/>
              <a:gd name="connsiteY1" fmla="*/ 6350 h 19050"/>
            </a:gdLst>
            <a:ahLst/>
            <a:cxnLst>
              <a:cxn ang="0">
                <a:pos x="connsiteX0" y="connsiteY0"/>
              </a:cxn>
              <a:cxn ang="1">
                <a:pos x="connsiteX1" y="connsiteY1"/>
              </a:cxn>
            </a:cxnLst>
            <a:rect l="l" t="t" r="r" b="b"/>
            <a:pathLst>
              <a:path w="3695705" h="19050">
                <a:moveTo>
                  <a:pt x="6350" y="6350"/>
                </a:moveTo>
                <a:lnTo>
                  <a:pt x="3689355" y="6350"/>
                </a:lnTo>
              </a:path>
            </a:pathLst>
          </a:custGeom>
          <a:ln w="1270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Freeform 3"/>
          <p:cNvSpPr/>
          <p:nvPr/>
        </p:nvSpPr>
        <p:spPr>
          <a:xfrm>
            <a:off x="4364537" y="5766578"/>
            <a:ext cx="4449055" cy="8144"/>
          </a:xfrm>
          <a:custGeom>
            <a:avLst/>
            <a:gdLst>
              <a:gd name="connsiteX0" fmla="*/ 0 w 3676650"/>
              <a:gd name="connsiteY0" fmla="*/ 6349 h 12698"/>
              <a:gd name="connsiteX1" fmla="*/ 3676650 w 3676650"/>
              <a:gd name="connsiteY1" fmla="*/ 6349 h 12698"/>
            </a:gdLst>
            <a:ahLst/>
            <a:cxnLst>
              <a:cxn ang="0">
                <a:pos x="connsiteX0" y="connsiteY0"/>
              </a:cxn>
              <a:cxn ang="1">
                <a:pos x="connsiteX1" y="connsiteY1"/>
              </a:cxn>
            </a:cxnLst>
            <a:rect l="l" t="t" r="r" b="b"/>
            <a:pathLst>
              <a:path w="3676650" h="12698">
                <a:moveTo>
                  <a:pt x="0" y="6349"/>
                </a:moveTo>
                <a:lnTo>
                  <a:pt x="3676650" y="6349"/>
                </a:lnTo>
              </a:path>
            </a:pathLst>
          </a:custGeom>
          <a:ln w="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Freeform 3"/>
          <p:cNvSpPr/>
          <p:nvPr/>
        </p:nvSpPr>
        <p:spPr>
          <a:xfrm>
            <a:off x="4349163" y="6361160"/>
            <a:ext cx="4472114" cy="12217"/>
          </a:xfrm>
          <a:custGeom>
            <a:avLst/>
            <a:gdLst>
              <a:gd name="connsiteX0" fmla="*/ 6350 w 3695705"/>
              <a:gd name="connsiteY0" fmla="*/ 6350 h 19050"/>
              <a:gd name="connsiteX1" fmla="*/ 3689355 w 3695705"/>
              <a:gd name="connsiteY1" fmla="*/ 6350 h 19050"/>
            </a:gdLst>
            <a:ahLst/>
            <a:cxnLst>
              <a:cxn ang="0">
                <a:pos x="connsiteX0" y="connsiteY0"/>
              </a:cxn>
              <a:cxn ang="1">
                <a:pos x="connsiteX1" y="connsiteY1"/>
              </a:cxn>
            </a:cxnLst>
            <a:rect l="l" t="t" r="r" b="b"/>
            <a:pathLst>
              <a:path w="3695705" h="19050">
                <a:moveTo>
                  <a:pt x="6350" y="6350"/>
                </a:moveTo>
                <a:lnTo>
                  <a:pt x="3689355" y="6350"/>
                </a:lnTo>
              </a:path>
            </a:pathLst>
          </a:custGeom>
          <a:ln w="1270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Freeform 3"/>
          <p:cNvSpPr/>
          <p:nvPr/>
        </p:nvSpPr>
        <p:spPr>
          <a:xfrm>
            <a:off x="4364537" y="6369302"/>
            <a:ext cx="4449055" cy="4074"/>
          </a:xfrm>
          <a:custGeom>
            <a:avLst/>
            <a:gdLst>
              <a:gd name="connsiteX0" fmla="*/ 0 w 3676650"/>
              <a:gd name="connsiteY0" fmla="*/ 3176 h 6352"/>
              <a:gd name="connsiteX1" fmla="*/ 3676650 w 3676650"/>
              <a:gd name="connsiteY1" fmla="*/ 3176 h 6352"/>
            </a:gdLst>
            <a:ahLst/>
            <a:cxnLst>
              <a:cxn ang="0">
                <a:pos x="connsiteX0" y="connsiteY0"/>
              </a:cxn>
              <a:cxn ang="1">
                <a:pos x="connsiteX1" y="connsiteY1"/>
              </a:cxn>
            </a:cxnLst>
            <a:rect l="l" t="t" r="r" b="b"/>
            <a:pathLst>
              <a:path w="3676650" h="6352">
                <a:moveTo>
                  <a:pt x="0" y="3176"/>
                </a:moveTo>
                <a:lnTo>
                  <a:pt x="3676650" y="3176"/>
                </a:lnTo>
              </a:path>
            </a:pathLst>
          </a:custGeom>
          <a:ln w="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Freeform 3"/>
          <p:cNvSpPr/>
          <p:nvPr/>
        </p:nvSpPr>
        <p:spPr>
          <a:xfrm>
            <a:off x="4341472" y="5461151"/>
            <a:ext cx="23052" cy="1018110"/>
          </a:xfrm>
          <a:custGeom>
            <a:avLst/>
            <a:gdLst>
              <a:gd name="connsiteX0" fmla="*/ 6350 w 19050"/>
              <a:gd name="connsiteY0" fmla="*/ 6350 h 1587497"/>
              <a:gd name="connsiteX1" fmla="*/ 6350 w 19050"/>
              <a:gd name="connsiteY1" fmla="*/ 1581147 h 1587497"/>
            </a:gdLst>
            <a:ahLst/>
            <a:cxnLst>
              <a:cxn ang="0">
                <a:pos x="connsiteX0" y="connsiteY0"/>
              </a:cxn>
              <a:cxn ang="1">
                <a:pos x="connsiteX1" y="connsiteY1"/>
              </a:cxn>
            </a:cxnLst>
            <a:rect l="l" t="t" r="r" b="b"/>
            <a:pathLst>
              <a:path w="19050" h="1587497">
                <a:moveTo>
                  <a:pt x="6350" y="6350"/>
                </a:moveTo>
                <a:lnTo>
                  <a:pt x="6350" y="1581147"/>
                </a:lnTo>
              </a:path>
            </a:pathLst>
          </a:custGeom>
          <a:ln w="1270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Freeform 3"/>
          <p:cNvSpPr/>
          <p:nvPr/>
        </p:nvSpPr>
        <p:spPr>
          <a:xfrm>
            <a:off x="4349156" y="5465215"/>
            <a:ext cx="15372" cy="1009973"/>
          </a:xfrm>
          <a:custGeom>
            <a:avLst/>
            <a:gdLst>
              <a:gd name="connsiteX0" fmla="*/ 6351 w 12703"/>
              <a:gd name="connsiteY0" fmla="*/ 0 h 1574810"/>
              <a:gd name="connsiteX1" fmla="*/ 6351 w 12703"/>
              <a:gd name="connsiteY1" fmla="*/ 1574810 h 1574810"/>
            </a:gdLst>
            <a:ahLst/>
            <a:cxnLst>
              <a:cxn ang="0">
                <a:pos x="connsiteX0" y="connsiteY0"/>
              </a:cxn>
              <a:cxn ang="1">
                <a:pos x="connsiteX1" y="connsiteY1"/>
              </a:cxn>
            </a:cxnLst>
            <a:rect l="l" t="t" r="r" b="b"/>
            <a:pathLst>
              <a:path w="12703" h="1574810">
                <a:moveTo>
                  <a:pt x="6351" y="0"/>
                </a:moveTo>
                <a:lnTo>
                  <a:pt x="6351" y="1574810"/>
                </a:lnTo>
              </a:path>
            </a:pathLst>
          </a:custGeom>
          <a:ln w="1270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Freeform 3"/>
          <p:cNvSpPr/>
          <p:nvPr/>
        </p:nvSpPr>
        <p:spPr>
          <a:xfrm>
            <a:off x="4349163" y="6462968"/>
            <a:ext cx="4472114" cy="12217"/>
          </a:xfrm>
          <a:custGeom>
            <a:avLst/>
            <a:gdLst>
              <a:gd name="connsiteX0" fmla="*/ 6350 w 3695705"/>
              <a:gd name="connsiteY0" fmla="*/ 6350 h 19050"/>
              <a:gd name="connsiteX1" fmla="*/ 3689355 w 3695705"/>
              <a:gd name="connsiteY1" fmla="*/ 6350 h 19050"/>
            </a:gdLst>
            <a:ahLst/>
            <a:cxnLst>
              <a:cxn ang="0">
                <a:pos x="connsiteX0" y="connsiteY0"/>
              </a:cxn>
              <a:cxn ang="1">
                <a:pos x="connsiteX1" y="connsiteY1"/>
              </a:cxn>
            </a:cxnLst>
            <a:rect l="l" t="t" r="r" b="b"/>
            <a:pathLst>
              <a:path w="3695705" h="19050">
                <a:moveTo>
                  <a:pt x="6350" y="6350"/>
                </a:moveTo>
                <a:lnTo>
                  <a:pt x="3689355" y="6350"/>
                </a:lnTo>
              </a:path>
            </a:pathLst>
          </a:custGeom>
          <a:ln w="1270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Freeform 3"/>
          <p:cNvSpPr/>
          <p:nvPr/>
        </p:nvSpPr>
        <p:spPr>
          <a:xfrm>
            <a:off x="4364537" y="6467041"/>
            <a:ext cx="4449055" cy="8147"/>
          </a:xfrm>
          <a:custGeom>
            <a:avLst/>
            <a:gdLst>
              <a:gd name="connsiteX0" fmla="*/ 0 w 3676650"/>
              <a:gd name="connsiteY0" fmla="*/ 6351 h 12703"/>
              <a:gd name="connsiteX1" fmla="*/ 3676650 w 3676650"/>
              <a:gd name="connsiteY1" fmla="*/ 6351 h 12703"/>
            </a:gdLst>
            <a:ahLst/>
            <a:cxnLst>
              <a:cxn ang="0">
                <a:pos x="connsiteX0" y="connsiteY0"/>
              </a:cxn>
              <a:cxn ang="1">
                <a:pos x="connsiteX1" y="connsiteY1"/>
              </a:cxn>
            </a:cxnLst>
            <a:rect l="l" t="t" r="r" b="b"/>
            <a:pathLst>
              <a:path w="3676650" h="12703">
                <a:moveTo>
                  <a:pt x="0" y="6351"/>
                </a:moveTo>
                <a:lnTo>
                  <a:pt x="3676650" y="6351"/>
                </a:lnTo>
              </a:path>
            </a:pathLst>
          </a:custGeom>
          <a:ln w="1270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Freeform 3"/>
          <p:cNvSpPr/>
          <p:nvPr/>
        </p:nvSpPr>
        <p:spPr>
          <a:xfrm>
            <a:off x="8790527" y="5465216"/>
            <a:ext cx="23052" cy="1014044"/>
          </a:xfrm>
          <a:custGeom>
            <a:avLst/>
            <a:gdLst>
              <a:gd name="connsiteX0" fmla="*/ 6350 w 19050"/>
              <a:gd name="connsiteY0" fmla="*/ 6350 h 1581158"/>
              <a:gd name="connsiteX1" fmla="*/ 6350 w 19050"/>
              <a:gd name="connsiteY1" fmla="*/ 1574807 h 1581158"/>
            </a:gdLst>
            <a:ahLst/>
            <a:cxnLst>
              <a:cxn ang="0">
                <a:pos x="connsiteX0" y="connsiteY0"/>
              </a:cxn>
              <a:cxn ang="1">
                <a:pos x="connsiteX1" y="connsiteY1"/>
              </a:cxn>
            </a:cxnLst>
            <a:rect l="l" t="t" r="r" b="b"/>
            <a:pathLst>
              <a:path w="19050" h="1581158">
                <a:moveTo>
                  <a:pt x="6350" y="6350"/>
                </a:moveTo>
                <a:lnTo>
                  <a:pt x="6350" y="1574807"/>
                </a:lnTo>
              </a:path>
            </a:pathLst>
          </a:custGeom>
          <a:ln w="1270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Freeform 3"/>
          <p:cNvSpPr/>
          <p:nvPr/>
        </p:nvSpPr>
        <p:spPr>
          <a:xfrm>
            <a:off x="8798211" y="5473366"/>
            <a:ext cx="15373" cy="1001822"/>
          </a:xfrm>
          <a:custGeom>
            <a:avLst/>
            <a:gdLst>
              <a:gd name="connsiteX0" fmla="*/ 6352 w 12704"/>
              <a:gd name="connsiteY0" fmla="*/ 0 h 1562100"/>
              <a:gd name="connsiteX1" fmla="*/ 6352 w 12704"/>
              <a:gd name="connsiteY1" fmla="*/ 1562100 h 1562100"/>
            </a:gdLst>
            <a:ahLst/>
            <a:cxnLst>
              <a:cxn ang="0">
                <a:pos x="connsiteX0" y="connsiteY0"/>
              </a:cxn>
              <a:cxn ang="1">
                <a:pos x="connsiteX1" y="connsiteY1"/>
              </a:cxn>
            </a:cxnLst>
            <a:rect l="l" t="t" r="r" b="b"/>
            <a:pathLst>
              <a:path w="12704" h="1562100">
                <a:moveTo>
                  <a:pt x="6352" y="0"/>
                </a:moveTo>
                <a:lnTo>
                  <a:pt x="6352" y="1562100"/>
                </a:lnTo>
              </a:path>
            </a:pathLst>
          </a:custGeom>
          <a:ln w="12700">
            <a:solidFill>
              <a:srgbClr val="E36B09">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25" name="Picture 3"/>
          <p:cNvPicPr>
            <a:picLocks noChangeAspect="1" noChangeArrowheads="1"/>
          </p:cNvPicPr>
          <p:nvPr/>
        </p:nvPicPr>
        <p:blipFill>
          <a:blip r:embed="rId2" cstate="print"/>
          <a:srcRect/>
          <a:stretch>
            <a:fillRect/>
          </a:stretch>
        </p:blipFill>
        <p:spPr bwMode="auto">
          <a:xfrm>
            <a:off x="5271247" y="2402744"/>
            <a:ext cx="3457815" cy="1352052"/>
          </a:xfrm>
          <a:prstGeom prst="rect">
            <a:avLst/>
          </a:prstGeom>
          <a:noFill/>
        </p:spPr>
      </p:pic>
      <p:pic>
        <p:nvPicPr>
          <p:cNvPr id="26" name="Picture 3"/>
          <p:cNvPicPr>
            <a:picLocks noChangeAspect="1" noChangeArrowheads="1"/>
          </p:cNvPicPr>
          <p:nvPr/>
        </p:nvPicPr>
        <p:blipFill>
          <a:blip r:embed="rId3" cstate="print"/>
          <a:srcRect/>
          <a:stretch>
            <a:fillRect/>
          </a:stretch>
        </p:blipFill>
        <p:spPr bwMode="auto">
          <a:xfrm>
            <a:off x="5255879" y="3942128"/>
            <a:ext cx="3457815" cy="1352052"/>
          </a:xfrm>
          <a:prstGeom prst="rect">
            <a:avLst/>
          </a:prstGeom>
          <a:noFill/>
        </p:spPr>
      </p:pic>
      <p:sp>
        <p:nvSpPr>
          <p:cNvPr id="2" name="TextBox 1"/>
          <p:cNvSpPr txBox="1"/>
          <p:nvPr/>
        </p:nvSpPr>
        <p:spPr>
          <a:xfrm rot="16200000">
            <a:off x="5488178" y="3544293"/>
            <a:ext cx="211596" cy="135935"/>
          </a:xfrm>
          <a:prstGeom prst="rect">
            <a:avLst/>
          </a:prstGeom>
          <a:noFill/>
        </p:spPr>
        <p:txBody>
          <a:bodyPr wrap="none" lIns="0" tIns="0" rIns="0" rtlCol="0">
            <a:spAutoFit/>
          </a:bodyPr>
          <a:lstStyle/>
          <a:p>
            <a:pPr>
              <a:lnSpc>
                <a:spcPts val="700"/>
              </a:lnSpc>
              <a:tabLst/>
            </a:pPr>
            <a:r>
              <a:rPr lang="en-US" altLang="zh-CN" sz="765" dirty="0" smtClean="0">
                <a:solidFill>
                  <a:srgbClr val="993300"/>
                </a:solidFill>
                <a:latin typeface="Tahoma" pitchFamily="18" charset="0"/>
                <a:cs typeface="Tahoma" pitchFamily="18" charset="0"/>
              </a:rPr>
              <a:t>2003</a:t>
            </a:r>
          </a:p>
        </p:txBody>
      </p:sp>
      <p:sp>
        <p:nvSpPr>
          <p:cNvPr id="28" name="TextBox 1"/>
          <p:cNvSpPr txBox="1"/>
          <p:nvPr/>
        </p:nvSpPr>
        <p:spPr>
          <a:xfrm rot="16200000">
            <a:off x="5734068" y="3544293"/>
            <a:ext cx="211596" cy="135935"/>
          </a:xfrm>
          <a:prstGeom prst="rect">
            <a:avLst/>
          </a:prstGeom>
          <a:noFill/>
        </p:spPr>
        <p:txBody>
          <a:bodyPr wrap="none" lIns="0" tIns="0" rIns="0" rtlCol="0">
            <a:spAutoFit/>
          </a:bodyPr>
          <a:lstStyle/>
          <a:p>
            <a:pPr>
              <a:lnSpc>
                <a:spcPts val="700"/>
              </a:lnSpc>
              <a:tabLst/>
            </a:pPr>
            <a:r>
              <a:rPr lang="en-US" altLang="zh-CN" sz="765" dirty="0" smtClean="0">
                <a:solidFill>
                  <a:srgbClr val="993300"/>
                </a:solidFill>
                <a:latin typeface="Tahoma" pitchFamily="18" charset="0"/>
                <a:cs typeface="Tahoma" pitchFamily="18" charset="0"/>
              </a:rPr>
              <a:t>2004</a:t>
            </a:r>
          </a:p>
        </p:txBody>
      </p:sp>
      <p:sp>
        <p:nvSpPr>
          <p:cNvPr id="29" name="TextBox 1"/>
          <p:cNvSpPr txBox="1"/>
          <p:nvPr/>
        </p:nvSpPr>
        <p:spPr>
          <a:xfrm rot="16200000">
            <a:off x="5979957" y="3544293"/>
            <a:ext cx="211596" cy="135935"/>
          </a:xfrm>
          <a:prstGeom prst="rect">
            <a:avLst/>
          </a:prstGeom>
          <a:noFill/>
        </p:spPr>
        <p:txBody>
          <a:bodyPr wrap="none" lIns="0" tIns="0" rIns="0" rtlCol="0">
            <a:spAutoFit/>
          </a:bodyPr>
          <a:lstStyle/>
          <a:p>
            <a:pPr>
              <a:lnSpc>
                <a:spcPts val="700"/>
              </a:lnSpc>
              <a:tabLst/>
            </a:pPr>
            <a:r>
              <a:rPr lang="en-US" altLang="zh-CN" sz="765" dirty="0" smtClean="0">
                <a:solidFill>
                  <a:srgbClr val="993300"/>
                </a:solidFill>
                <a:latin typeface="Tahoma" pitchFamily="18" charset="0"/>
                <a:cs typeface="Tahoma" pitchFamily="18" charset="0"/>
              </a:rPr>
              <a:t>2005</a:t>
            </a:r>
          </a:p>
        </p:txBody>
      </p:sp>
      <p:sp>
        <p:nvSpPr>
          <p:cNvPr id="30" name="TextBox 1"/>
          <p:cNvSpPr txBox="1"/>
          <p:nvPr/>
        </p:nvSpPr>
        <p:spPr>
          <a:xfrm rot="16200000">
            <a:off x="6225846" y="3544293"/>
            <a:ext cx="211596" cy="135935"/>
          </a:xfrm>
          <a:prstGeom prst="rect">
            <a:avLst/>
          </a:prstGeom>
          <a:noFill/>
        </p:spPr>
        <p:txBody>
          <a:bodyPr wrap="none" lIns="0" tIns="0" rIns="0" rtlCol="0">
            <a:spAutoFit/>
          </a:bodyPr>
          <a:lstStyle/>
          <a:p>
            <a:pPr>
              <a:lnSpc>
                <a:spcPts val="700"/>
              </a:lnSpc>
              <a:tabLst/>
            </a:pPr>
            <a:r>
              <a:rPr lang="en-US" altLang="zh-CN" sz="765" dirty="0" smtClean="0">
                <a:solidFill>
                  <a:srgbClr val="993300"/>
                </a:solidFill>
                <a:latin typeface="Tahoma" pitchFamily="18" charset="0"/>
                <a:cs typeface="Tahoma" pitchFamily="18" charset="0"/>
              </a:rPr>
              <a:t>2006</a:t>
            </a:r>
          </a:p>
        </p:txBody>
      </p:sp>
      <p:sp>
        <p:nvSpPr>
          <p:cNvPr id="31" name="TextBox 1"/>
          <p:cNvSpPr txBox="1"/>
          <p:nvPr/>
        </p:nvSpPr>
        <p:spPr>
          <a:xfrm rot="16200000">
            <a:off x="6456367" y="3544293"/>
            <a:ext cx="211596" cy="135935"/>
          </a:xfrm>
          <a:prstGeom prst="rect">
            <a:avLst/>
          </a:prstGeom>
          <a:noFill/>
        </p:spPr>
        <p:txBody>
          <a:bodyPr wrap="none" lIns="0" tIns="0" rIns="0" rtlCol="0">
            <a:spAutoFit/>
          </a:bodyPr>
          <a:lstStyle/>
          <a:p>
            <a:pPr>
              <a:lnSpc>
                <a:spcPts val="700"/>
              </a:lnSpc>
              <a:tabLst/>
            </a:pPr>
            <a:r>
              <a:rPr lang="en-US" altLang="zh-CN" sz="765" dirty="0" smtClean="0">
                <a:solidFill>
                  <a:srgbClr val="993300"/>
                </a:solidFill>
                <a:latin typeface="Tahoma" pitchFamily="18" charset="0"/>
                <a:cs typeface="Tahoma" pitchFamily="18" charset="0"/>
              </a:rPr>
              <a:t>2007</a:t>
            </a:r>
          </a:p>
        </p:txBody>
      </p:sp>
      <p:sp>
        <p:nvSpPr>
          <p:cNvPr id="1024" name="TextBox 1"/>
          <p:cNvSpPr txBox="1"/>
          <p:nvPr/>
        </p:nvSpPr>
        <p:spPr>
          <a:xfrm rot="16200000">
            <a:off x="6702256" y="3544293"/>
            <a:ext cx="211596" cy="135935"/>
          </a:xfrm>
          <a:prstGeom prst="rect">
            <a:avLst/>
          </a:prstGeom>
          <a:noFill/>
        </p:spPr>
        <p:txBody>
          <a:bodyPr wrap="none" lIns="0" tIns="0" rIns="0" rtlCol="0">
            <a:spAutoFit/>
          </a:bodyPr>
          <a:lstStyle/>
          <a:p>
            <a:pPr>
              <a:lnSpc>
                <a:spcPts val="700"/>
              </a:lnSpc>
              <a:tabLst/>
            </a:pPr>
            <a:r>
              <a:rPr lang="en-US" altLang="zh-CN" sz="765" dirty="0" smtClean="0">
                <a:solidFill>
                  <a:srgbClr val="993300"/>
                </a:solidFill>
                <a:latin typeface="Tahoma" pitchFamily="18" charset="0"/>
                <a:cs typeface="Tahoma" pitchFamily="18" charset="0"/>
              </a:rPr>
              <a:t>2008</a:t>
            </a:r>
          </a:p>
        </p:txBody>
      </p:sp>
      <p:sp>
        <p:nvSpPr>
          <p:cNvPr id="1025" name="TextBox 1"/>
          <p:cNvSpPr txBox="1"/>
          <p:nvPr/>
        </p:nvSpPr>
        <p:spPr>
          <a:xfrm rot="16200000">
            <a:off x="6948145" y="3544293"/>
            <a:ext cx="211596" cy="135935"/>
          </a:xfrm>
          <a:prstGeom prst="rect">
            <a:avLst/>
          </a:prstGeom>
          <a:noFill/>
        </p:spPr>
        <p:txBody>
          <a:bodyPr wrap="none" lIns="0" tIns="0" rIns="0" rtlCol="0">
            <a:spAutoFit/>
          </a:bodyPr>
          <a:lstStyle/>
          <a:p>
            <a:pPr>
              <a:lnSpc>
                <a:spcPts val="700"/>
              </a:lnSpc>
              <a:tabLst/>
            </a:pPr>
            <a:r>
              <a:rPr lang="en-US" altLang="zh-CN" sz="765" dirty="0" smtClean="0">
                <a:solidFill>
                  <a:srgbClr val="993300"/>
                </a:solidFill>
                <a:latin typeface="Tahoma" pitchFamily="18" charset="0"/>
                <a:cs typeface="Tahoma" pitchFamily="18" charset="0"/>
              </a:rPr>
              <a:t>2009</a:t>
            </a:r>
          </a:p>
        </p:txBody>
      </p:sp>
      <p:sp>
        <p:nvSpPr>
          <p:cNvPr id="1026" name="TextBox 1"/>
          <p:cNvSpPr txBox="1"/>
          <p:nvPr/>
        </p:nvSpPr>
        <p:spPr>
          <a:xfrm rot="16200000">
            <a:off x="7194034" y="3544293"/>
            <a:ext cx="211596" cy="135935"/>
          </a:xfrm>
          <a:prstGeom prst="rect">
            <a:avLst/>
          </a:prstGeom>
          <a:noFill/>
        </p:spPr>
        <p:txBody>
          <a:bodyPr wrap="none" lIns="0" tIns="0" rIns="0" rtlCol="0">
            <a:spAutoFit/>
          </a:bodyPr>
          <a:lstStyle/>
          <a:p>
            <a:pPr>
              <a:lnSpc>
                <a:spcPts val="700"/>
              </a:lnSpc>
              <a:tabLst/>
            </a:pPr>
            <a:r>
              <a:rPr lang="en-US" altLang="zh-CN" sz="765" dirty="0" smtClean="0">
                <a:solidFill>
                  <a:srgbClr val="993300"/>
                </a:solidFill>
                <a:latin typeface="Tahoma" pitchFamily="18" charset="0"/>
                <a:cs typeface="Tahoma" pitchFamily="18" charset="0"/>
              </a:rPr>
              <a:t>2010</a:t>
            </a:r>
          </a:p>
        </p:txBody>
      </p:sp>
      <p:sp>
        <p:nvSpPr>
          <p:cNvPr id="1028" name="TextBox 1"/>
          <p:cNvSpPr txBox="1"/>
          <p:nvPr/>
        </p:nvSpPr>
        <p:spPr>
          <a:xfrm rot="16200000">
            <a:off x="7439923" y="3544293"/>
            <a:ext cx="211596" cy="135935"/>
          </a:xfrm>
          <a:prstGeom prst="rect">
            <a:avLst/>
          </a:prstGeom>
          <a:noFill/>
        </p:spPr>
        <p:txBody>
          <a:bodyPr wrap="none" lIns="0" tIns="0" rIns="0" rtlCol="0">
            <a:spAutoFit/>
          </a:bodyPr>
          <a:lstStyle/>
          <a:p>
            <a:pPr>
              <a:lnSpc>
                <a:spcPts val="700"/>
              </a:lnSpc>
              <a:tabLst/>
            </a:pPr>
            <a:r>
              <a:rPr lang="en-US" altLang="zh-CN" sz="765" dirty="0" smtClean="0">
                <a:solidFill>
                  <a:srgbClr val="993300"/>
                </a:solidFill>
                <a:latin typeface="Tahoma" pitchFamily="18" charset="0"/>
                <a:cs typeface="Tahoma" pitchFamily="18" charset="0"/>
              </a:rPr>
              <a:t>2011</a:t>
            </a:r>
          </a:p>
        </p:txBody>
      </p:sp>
      <p:sp>
        <p:nvSpPr>
          <p:cNvPr id="1029" name="TextBox 1"/>
          <p:cNvSpPr txBox="1"/>
          <p:nvPr/>
        </p:nvSpPr>
        <p:spPr>
          <a:xfrm rot="16200000">
            <a:off x="7685812" y="3544293"/>
            <a:ext cx="211596" cy="135935"/>
          </a:xfrm>
          <a:prstGeom prst="rect">
            <a:avLst/>
          </a:prstGeom>
          <a:noFill/>
        </p:spPr>
        <p:txBody>
          <a:bodyPr wrap="none" lIns="0" tIns="0" rIns="0" rtlCol="0">
            <a:spAutoFit/>
          </a:bodyPr>
          <a:lstStyle/>
          <a:p>
            <a:pPr>
              <a:lnSpc>
                <a:spcPts val="700"/>
              </a:lnSpc>
              <a:tabLst/>
            </a:pPr>
            <a:r>
              <a:rPr lang="en-US" altLang="zh-CN" sz="765" dirty="0" smtClean="0">
                <a:solidFill>
                  <a:srgbClr val="993300"/>
                </a:solidFill>
                <a:latin typeface="Tahoma" pitchFamily="18" charset="0"/>
                <a:cs typeface="Tahoma" pitchFamily="18" charset="0"/>
              </a:rPr>
              <a:t>2012</a:t>
            </a:r>
          </a:p>
        </p:txBody>
      </p:sp>
      <p:sp>
        <p:nvSpPr>
          <p:cNvPr id="1030" name="TextBox 1"/>
          <p:cNvSpPr txBox="1"/>
          <p:nvPr/>
        </p:nvSpPr>
        <p:spPr>
          <a:xfrm rot="16200000">
            <a:off x="7931701" y="3544293"/>
            <a:ext cx="211596" cy="135935"/>
          </a:xfrm>
          <a:prstGeom prst="rect">
            <a:avLst/>
          </a:prstGeom>
          <a:noFill/>
        </p:spPr>
        <p:txBody>
          <a:bodyPr wrap="none" lIns="0" tIns="0" rIns="0" rtlCol="0">
            <a:spAutoFit/>
          </a:bodyPr>
          <a:lstStyle/>
          <a:p>
            <a:pPr>
              <a:lnSpc>
                <a:spcPts val="700"/>
              </a:lnSpc>
              <a:tabLst/>
            </a:pPr>
            <a:r>
              <a:rPr lang="en-US" altLang="zh-CN" sz="765" dirty="0" smtClean="0">
                <a:solidFill>
                  <a:srgbClr val="993300"/>
                </a:solidFill>
                <a:latin typeface="Tahoma" pitchFamily="18" charset="0"/>
                <a:cs typeface="Tahoma" pitchFamily="18" charset="0"/>
              </a:rPr>
              <a:t>2013</a:t>
            </a:r>
          </a:p>
        </p:txBody>
      </p:sp>
      <p:sp>
        <p:nvSpPr>
          <p:cNvPr id="1031" name="TextBox 1"/>
          <p:cNvSpPr txBox="1"/>
          <p:nvPr/>
        </p:nvSpPr>
        <p:spPr>
          <a:xfrm rot="16200000">
            <a:off x="7939386" y="5002229"/>
            <a:ext cx="211596" cy="135935"/>
          </a:xfrm>
          <a:prstGeom prst="rect">
            <a:avLst/>
          </a:prstGeom>
          <a:noFill/>
        </p:spPr>
        <p:txBody>
          <a:bodyPr wrap="none" lIns="0" tIns="0" rIns="0" rtlCol="0">
            <a:spAutoFit/>
          </a:bodyPr>
          <a:lstStyle/>
          <a:p>
            <a:pPr>
              <a:lnSpc>
                <a:spcPts val="700"/>
              </a:lnSpc>
              <a:tabLst/>
            </a:pPr>
            <a:r>
              <a:rPr lang="en-US" altLang="zh-CN" sz="763" dirty="0" smtClean="0">
                <a:solidFill>
                  <a:srgbClr val="984807"/>
                </a:solidFill>
                <a:latin typeface="Tahoma" pitchFamily="18" charset="0"/>
                <a:cs typeface="Tahoma" pitchFamily="18" charset="0"/>
              </a:rPr>
              <a:t>2013</a:t>
            </a:r>
          </a:p>
        </p:txBody>
      </p:sp>
      <p:sp>
        <p:nvSpPr>
          <p:cNvPr id="1032" name="TextBox 1"/>
          <p:cNvSpPr txBox="1"/>
          <p:nvPr/>
        </p:nvSpPr>
        <p:spPr>
          <a:xfrm rot="16200000">
            <a:off x="5634176" y="5002229"/>
            <a:ext cx="211596" cy="135935"/>
          </a:xfrm>
          <a:prstGeom prst="rect">
            <a:avLst/>
          </a:prstGeom>
          <a:noFill/>
        </p:spPr>
        <p:txBody>
          <a:bodyPr wrap="none" lIns="0" tIns="0" rIns="0" rtlCol="0">
            <a:spAutoFit/>
          </a:bodyPr>
          <a:lstStyle/>
          <a:p>
            <a:pPr>
              <a:lnSpc>
                <a:spcPts val="700"/>
              </a:lnSpc>
              <a:tabLst/>
            </a:pPr>
            <a:r>
              <a:rPr lang="en-US" altLang="zh-CN" sz="763" dirty="0" smtClean="0">
                <a:solidFill>
                  <a:srgbClr val="984807"/>
                </a:solidFill>
                <a:latin typeface="Tahoma" pitchFamily="18" charset="0"/>
                <a:cs typeface="Tahoma" pitchFamily="18" charset="0"/>
              </a:rPr>
              <a:t>2003</a:t>
            </a:r>
          </a:p>
        </p:txBody>
      </p:sp>
      <p:sp>
        <p:nvSpPr>
          <p:cNvPr id="1033" name="TextBox 1"/>
          <p:cNvSpPr txBox="1"/>
          <p:nvPr/>
        </p:nvSpPr>
        <p:spPr>
          <a:xfrm rot="16200000">
            <a:off x="5864697" y="5002229"/>
            <a:ext cx="211596" cy="135935"/>
          </a:xfrm>
          <a:prstGeom prst="rect">
            <a:avLst/>
          </a:prstGeom>
          <a:noFill/>
        </p:spPr>
        <p:txBody>
          <a:bodyPr wrap="none" lIns="0" tIns="0" rIns="0" rtlCol="0">
            <a:spAutoFit/>
          </a:bodyPr>
          <a:lstStyle/>
          <a:p>
            <a:pPr>
              <a:lnSpc>
                <a:spcPts val="700"/>
              </a:lnSpc>
              <a:tabLst/>
            </a:pPr>
            <a:r>
              <a:rPr lang="en-US" altLang="zh-CN" sz="763" dirty="0" smtClean="0">
                <a:solidFill>
                  <a:srgbClr val="984807"/>
                </a:solidFill>
                <a:latin typeface="Tahoma" pitchFamily="18" charset="0"/>
                <a:cs typeface="Tahoma" pitchFamily="18" charset="0"/>
              </a:rPr>
              <a:t>2004</a:t>
            </a:r>
          </a:p>
        </p:txBody>
      </p:sp>
      <p:sp>
        <p:nvSpPr>
          <p:cNvPr id="1034" name="TextBox 1"/>
          <p:cNvSpPr txBox="1"/>
          <p:nvPr/>
        </p:nvSpPr>
        <p:spPr>
          <a:xfrm rot="16200000">
            <a:off x="6095218" y="5002229"/>
            <a:ext cx="211596" cy="135935"/>
          </a:xfrm>
          <a:prstGeom prst="rect">
            <a:avLst/>
          </a:prstGeom>
          <a:noFill/>
        </p:spPr>
        <p:txBody>
          <a:bodyPr wrap="none" lIns="0" tIns="0" rIns="0" rtlCol="0">
            <a:spAutoFit/>
          </a:bodyPr>
          <a:lstStyle/>
          <a:p>
            <a:pPr>
              <a:lnSpc>
                <a:spcPts val="700"/>
              </a:lnSpc>
              <a:tabLst/>
            </a:pPr>
            <a:r>
              <a:rPr lang="en-US" altLang="zh-CN" sz="763" dirty="0" smtClean="0">
                <a:solidFill>
                  <a:srgbClr val="984807"/>
                </a:solidFill>
                <a:latin typeface="Tahoma" pitchFamily="18" charset="0"/>
                <a:cs typeface="Tahoma" pitchFamily="18" charset="0"/>
              </a:rPr>
              <a:t>2005</a:t>
            </a:r>
          </a:p>
        </p:txBody>
      </p:sp>
      <p:sp>
        <p:nvSpPr>
          <p:cNvPr id="1035" name="TextBox 1"/>
          <p:cNvSpPr txBox="1"/>
          <p:nvPr/>
        </p:nvSpPr>
        <p:spPr>
          <a:xfrm rot="16200000">
            <a:off x="6325739" y="5002229"/>
            <a:ext cx="211596" cy="135935"/>
          </a:xfrm>
          <a:prstGeom prst="rect">
            <a:avLst/>
          </a:prstGeom>
          <a:noFill/>
        </p:spPr>
        <p:txBody>
          <a:bodyPr wrap="none" lIns="0" tIns="0" rIns="0" rtlCol="0">
            <a:spAutoFit/>
          </a:bodyPr>
          <a:lstStyle/>
          <a:p>
            <a:pPr>
              <a:lnSpc>
                <a:spcPts val="700"/>
              </a:lnSpc>
              <a:tabLst/>
            </a:pPr>
            <a:r>
              <a:rPr lang="en-US" altLang="zh-CN" sz="763" dirty="0" smtClean="0">
                <a:solidFill>
                  <a:srgbClr val="984807"/>
                </a:solidFill>
                <a:latin typeface="Tahoma" pitchFamily="18" charset="0"/>
                <a:cs typeface="Tahoma" pitchFamily="18" charset="0"/>
              </a:rPr>
              <a:t>2006</a:t>
            </a:r>
          </a:p>
        </p:txBody>
      </p:sp>
      <p:sp>
        <p:nvSpPr>
          <p:cNvPr id="1036" name="TextBox 1"/>
          <p:cNvSpPr txBox="1"/>
          <p:nvPr/>
        </p:nvSpPr>
        <p:spPr>
          <a:xfrm rot="16200000">
            <a:off x="6556260" y="5002229"/>
            <a:ext cx="211596" cy="135935"/>
          </a:xfrm>
          <a:prstGeom prst="rect">
            <a:avLst/>
          </a:prstGeom>
          <a:noFill/>
        </p:spPr>
        <p:txBody>
          <a:bodyPr wrap="none" lIns="0" tIns="0" rIns="0" rtlCol="0">
            <a:spAutoFit/>
          </a:bodyPr>
          <a:lstStyle/>
          <a:p>
            <a:pPr>
              <a:lnSpc>
                <a:spcPts val="700"/>
              </a:lnSpc>
              <a:tabLst/>
            </a:pPr>
            <a:r>
              <a:rPr lang="en-US" altLang="zh-CN" sz="763" dirty="0" smtClean="0">
                <a:solidFill>
                  <a:srgbClr val="984807"/>
                </a:solidFill>
                <a:latin typeface="Tahoma" pitchFamily="18" charset="0"/>
                <a:cs typeface="Tahoma" pitchFamily="18" charset="0"/>
              </a:rPr>
              <a:t>2007</a:t>
            </a:r>
          </a:p>
        </p:txBody>
      </p:sp>
      <p:sp>
        <p:nvSpPr>
          <p:cNvPr id="1037" name="TextBox 1"/>
          <p:cNvSpPr txBox="1"/>
          <p:nvPr/>
        </p:nvSpPr>
        <p:spPr>
          <a:xfrm rot="16200000">
            <a:off x="6786781" y="5002229"/>
            <a:ext cx="211596" cy="135935"/>
          </a:xfrm>
          <a:prstGeom prst="rect">
            <a:avLst/>
          </a:prstGeom>
          <a:noFill/>
        </p:spPr>
        <p:txBody>
          <a:bodyPr wrap="none" lIns="0" tIns="0" rIns="0" rtlCol="0">
            <a:spAutoFit/>
          </a:bodyPr>
          <a:lstStyle/>
          <a:p>
            <a:pPr>
              <a:lnSpc>
                <a:spcPts val="700"/>
              </a:lnSpc>
              <a:tabLst/>
            </a:pPr>
            <a:r>
              <a:rPr lang="en-US" altLang="zh-CN" sz="763" dirty="0" smtClean="0">
                <a:solidFill>
                  <a:srgbClr val="984807"/>
                </a:solidFill>
                <a:latin typeface="Tahoma" pitchFamily="18" charset="0"/>
                <a:cs typeface="Tahoma" pitchFamily="18" charset="0"/>
              </a:rPr>
              <a:t>2008</a:t>
            </a:r>
          </a:p>
        </p:txBody>
      </p:sp>
      <p:sp>
        <p:nvSpPr>
          <p:cNvPr id="1038" name="TextBox 1"/>
          <p:cNvSpPr txBox="1"/>
          <p:nvPr/>
        </p:nvSpPr>
        <p:spPr>
          <a:xfrm rot="16200000">
            <a:off x="7017302" y="5002229"/>
            <a:ext cx="211596" cy="135935"/>
          </a:xfrm>
          <a:prstGeom prst="rect">
            <a:avLst/>
          </a:prstGeom>
          <a:noFill/>
        </p:spPr>
        <p:txBody>
          <a:bodyPr wrap="none" lIns="0" tIns="0" rIns="0" rtlCol="0">
            <a:spAutoFit/>
          </a:bodyPr>
          <a:lstStyle/>
          <a:p>
            <a:pPr>
              <a:lnSpc>
                <a:spcPts val="700"/>
              </a:lnSpc>
              <a:tabLst/>
            </a:pPr>
            <a:r>
              <a:rPr lang="en-US" altLang="zh-CN" sz="763" dirty="0" smtClean="0">
                <a:solidFill>
                  <a:srgbClr val="984807"/>
                </a:solidFill>
                <a:latin typeface="Tahoma" pitchFamily="18" charset="0"/>
                <a:cs typeface="Tahoma" pitchFamily="18" charset="0"/>
              </a:rPr>
              <a:t>2009</a:t>
            </a:r>
          </a:p>
        </p:txBody>
      </p:sp>
      <p:sp>
        <p:nvSpPr>
          <p:cNvPr id="1039" name="TextBox 1"/>
          <p:cNvSpPr txBox="1"/>
          <p:nvPr/>
        </p:nvSpPr>
        <p:spPr>
          <a:xfrm rot="16200000">
            <a:off x="7247823" y="5002229"/>
            <a:ext cx="211596" cy="135935"/>
          </a:xfrm>
          <a:prstGeom prst="rect">
            <a:avLst/>
          </a:prstGeom>
          <a:noFill/>
        </p:spPr>
        <p:txBody>
          <a:bodyPr wrap="none" lIns="0" tIns="0" rIns="0" rtlCol="0">
            <a:spAutoFit/>
          </a:bodyPr>
          <a:lstStyle/>
          <a:p>
            <a:pPr>
              <a:lnSpc>
                <a:spcPts val="700"/>
              </a:lnSpc>
              <a:tabLst/>
            </a:pPr>
            <a:r>
              <a:rPr lang="en-US" altLang="zh-CN" sz="763" dirty="0" smtClean="0">
                <a:solidFill>
                  <a:srgbClr val="984807"/>
                </a:solidFill>
                <a:latin typeface="Tahoma" pitchFamily="18" charset="0"/>
                <a:cs typeface="Tahoma" pitchFamily="18" charset="0"/>
              </a:rPr>
              <a:t>2010</a:t>
            </a:r>
          </a:p>
        </p:txBody>
      </p:sp>
      <p:sp>
        <p:nvSpPr>
          <p:cNvPr id="1040" name="TextBox 1"/>
          <p:cNvSpPr txBox="1"/>
          <p:nvPr/>
        </p:nvSpPr>
        <p:spPr>
          <a:xfrm rot="16200000">
            <a:off x="7478344" y="5002229"/>
            <a:ext cx="211596" cy="135935"/>
          </a:xfrm>
          <a:prstGeom prst="rect">
            <a:avLst/>
          </a:prstGeom>
          <a:noFill/>
        </p:spPr>
        <p:txBody>
          <a:bodyPr wrap="none" lIns="0" tIns="0" rIns="0" rtlCol="0">
            <a:spAutoFit/>
          </a:bodyPr>
          <a:lstStyle/>
          <a:p>
            <a:pPr>
              <a:lnSpc>
                <a:spcPts val="700"/>
              </a:lnSpc>
              <a:tabLst/>
            </a:pPr>
            <a:r>
              <a:rPr lang="en-US" altLang="zh-CN" sz="763" dirty="0" smtClean="0">
                <a:solidFill>
                  <a:srgbClr val="984807"/>
                </a:solidFill>
                <a:latin typeface="Tahoma" pitchFamily="18" charset="0"/>
                <a:cs typeface="Tahoma" pitchFamily="18" charset="0"/>
              </a:rPr>
              <a:t>2011</a:t>
            </a:r>
          </a:p>
        </p:txBody>
      </p:sp>
      <p:sp>
        <p:nvSpPr>
          <p:cNvPr id="1041" name="TextBox 1"/>
          <p:cNvSpPr txBox="1"/>
          <p:nvPr/>
        </p:nvSpPr>
        <p:spPr>
          <a:xfrm rot="16200000">
            <a:off x="7708865" y="5002229"/>
            <a:ext cx="211596" cy="135935"/>
          </a:xfrm>
          <a:prstGeom prst="rect">
            <a:avLst/>
          </a:prstGeom>
          <a:noFill/>
        </p:spPr>
        <p:txBody>
          <a:bodyPr wrap="none" lIns="0" tIns="0" rIns="0" rtlCol="0">
            <a:spAutoFit/>
          </a:bodyPr>
          <a:lstStyle/>
          <a:p>
            <a:pPr>
              <a:lnSpc>
                <a:spcPts val="700"/>
              </a:lnSpc>
              <a:tabLst/>
            </a:pPr>
            <a:r>
              <a:rPr lang="en-US" altLang="zh-CN" sz="763" dirty="0" smtClean="0">
                <a:solidFill>
                  <a:srgbClr val="984807"/>
                </a:solidFill>
                <a:latin typeface="Tahoma" pitchFamily="18" charset="0"/>
                <a:cs typeface="Tahoma" pitchFamily="18" charset="0"/>
              </a:rPr>
              <a:t>2012</a:t>
            </a:r>
          </a:p>
        </p:txBody>
      </p:sp>
      <p:sp>
        <p:nvSpPr>
          <p:cNvPr id="1042" name="TextBox 1"/>
          <p:cNvSpPr txBox="1"/>
          <p:nvPr/>
        </p:nvSpPr>
        <p:spPr>
          <a:xfrm rot="16200000">
            <a:off x="8169907" y="5002229"/>
            <a:ext cx="211596" cy="135935"/>
          </a:xfrm>
          <a:prstGeom prst="rect">
            <a:avLst/>
          </a:prstGeom>
          <a:noFill/>
        </p:spPr>
        <p:txBody>
          <a:bodyPr wrap="none" lIns="0" tIns="0" rIns="0" rtlCol="0">
            <a:spAutoFit/>
          </a:bodyPr>
          <a:lstStyle/>
          <a:p>
            <a:pPr>
              <a:lnSpc>
                <a:spcPts val="700"/>
              </a:lnSpc>
              <a:tabLst/>
            </a:pPr>
            <a:r>
              <a:rPr lang="en-US" altLang="zh-CN" sz="763" dirty="0" smtClean="0">
                <a:solidFill>
                  <a:srgbClr val="984807"/>
                </a:solidFill>
                <a:latin typeface="Tahoma" pitchFamily="18" charset="0"/>
                <a:cs typeface="Tahoma" pitchFamily="18" charset="0"/>
              </a:rPr>
              <a:t>2014</a:t>
            </a:r>
          </a:p>
        </p:txBody>
      </p:sp>
      <p:sp>
        <p:nvSpPr>
          <p:cNvPr id="1043" name="TextBox 1"/>
          <p:cNvSpPr txBox="1"/>
          <p:nvPr/>
        </p:nvSpPr>
        <p:spPr>
          <a:xfrm rot="16200000">
            <a:off x="8177590" y="3544293"/>
            <a:ext cx="211596" cy="135935"/>
          </a:xfrm>
          <a:prstGeom prst="rect">
            <a:avLst/>
          </a:prstGeom>
          <a:noFill/>
        </p:spPr>
        <p:txBody>
          <a:bodyPr wrap="none" lIns="0" tIns="0" rIns="0" rtlCol="0">
            <a:spAutoFit/>
          </a:bodyPr>
          <a:lstStyle/>
          <a:p>
            <a:pPr>
              <a:lnSpc>
                <a:spcPts val="700"/>
              </a:lnSpc>
              <a:tabLst/>
            </a:pPr>
            <a:r>
              <a:rPr lang="en-US" altLang="zh-CN" sz="765" dirty="0" smtClean="0">
                <a:solidFill>
                  <a:srgbClr val="993300"/>
                </a:solidFill>
                <a:latin typeface="Tahoma" pitchFamily="18" charset="0"/>
                <a:cs typeface="Tahoma" pitchFamily="18" charset="0"/>
              </a:rPr>
              <a:t>2014</a:t>
            </a:r>
          </a:p>
        </p:txBody>
      </p:sp>
      <p:sp>
        <p:nvSpPr>
          <p:cNvPr id="1045" name="TextBox 1"/>
          <p:cNvSpPr txBox="1"/>
          <p:nvPr/>
        </p:nvSpPr>
        <p:spPr>
          <a:xfrm>
            <a:off x="7530353" y="1506805"/>
            <a:ext cx="777457" cy="225703"/>
          </a:xfrm>
          <a:prstGeom prst="rect">
            <a:avLst/>
          </a:prstGeom>
          <a:noFill/>
        </p:spPr>
        <p:txBody>
          <a:bodyPr wrap="none" lIns="0" tIns="0" rIns="0" rtlCol="0">
            <a:spAutoFit/>
          </a:bodyPr>
          <a:lstStyle/>
          <a:p>
            <a:pPr>
              <a:lnSpc>
                <a:spcPts val="1400"/>
              </a:lnSpc>
              <a:tabLst/>
            </a:pPr>
            <a:r>
              <a:rPr lang="en-US" altLang="zh-CN" sz="1499" b="1" dirty="0" smtClean="0">
                <a:solidFill>
                  <a:srgbClr val="454545"/>
                </a:solidFill>
                <a:latin typeface="Tahoma" pitchFamily="18" charset="0"/>
                <a:cs typeface="Tahoma" pitchFamily="18" charset="0"/>
              </a:rPr>
              <a:t>ESPAÑA</a:t>
            </a:r>
          </a:p>
        </p:txBody>
      </p:sp>
      <p:sp>
        <p:nvSpPr>
          <p:cNvPr id="1052" name="TextBox 1"/>
          <p:cNvSpPr txBox="1"/>
          <p:nvPr/>
        </p:nvSpPr>
        <p:spPr>
          <a:xfrm>
            <a:off x="4379899" y="5343050"/>
            <a:ext cx="504946" cy="161583"/>
          </a:xfrm>
          <a:prstGeom prst="rect">
            <a:avLst/>
          </a:prstGeom>
          <a:noFill/>
        </p:spPr>
        <p:txBody>
          <a:bodyPr wrap="none" lIns="0" tIns="0" rIns="0" rtlCol="0">
            <a:spAutoFit/>
          </a:bodyPr>
          <a:lstStyle/>
          <a:p>
            <a:pPr>
              <a:lnSpc>
                <a:spcPts val="900"/>
              </a:lnSpc>
              <a:tabLst/>
            </a:pPr>
            <a:r>
              <a:rPr lang="en-US" altLang="zh-CN" sz="999" dirty="0" smtClean="0">
                <a:solidFill>
                  <a:srgbClr val="993300"/>
                </a:solidFill>
                <a:latin typeface="Tahoma" pitchFamily="18" charset="0"/>
                <a:cs typeface="Tahoma" pitchFamily="18" charset="0"/>
              </a:rPr>
              <a:t>Cuadro</a:t>
            </a:r>
            <a:r>
              <a:rPr lang="en-US" altLang="zh-CN" sz="999" dirty="0" smtClean="0">
                <a:latin typeface="Times New Roman" pitchFamily="18" charset="0"/>
                <a:cs typeface="Times New Roman" pitchFamily="18" charset="0"/>
              </a:rPr>
              <a:t> </a:t>
            </a:r>
            <a:r>
              <a:rPr lang="en-US" altLang="zh-CN" sz="999" dirty="0" smtClean="0">
                <a:solidFill>
                  <a:srgbClr val="993300"/>
                </a:solidFill>
                <a:latin typeface="Tahoma" pitchFamily="18" charset="0"/>
                <a:cs typeface="Tahoma" pitchFamily="18" charset="0"/>
              </a:rPr>
              <a:t>1</a:t>
            </a:r>
          </a:p>
        </p:txBody>
      </p:sp>
      <p:sp>
        <p:nvSpPr>
          <p:cNvPr id="1053" name="TextBox 1"/>
          <p:cNvSpPr txBox="1"/>
          <p:nvPr/>
        </p:nvSpPr>
        <p:spPr>
          <a:xfrm>
            <a:off x="5255879" y="2264280"/>
            <a:ext cx="498534" cy="161583"/>
          </a:xfrm>
          <a:prstGeom prst="rect">
            <a:avLst/>
          </a:prstGeom>
          <a:noFill/>
        </p:spPr>
        <p:txBody>
          <a:bodyPr wrap="none" lIns="0" tIns="0" rIns="0" rtlCol="0">
            <a:spAutoFit/>
          </a:bodyPr>
          <a:lstStyle/>
          <a:p>
            <a:pPr>
              <a:lnSpc>
                <a:spcPts val="900"/>
              </a:lnSpc>
              <a:tabLst/>
            </a:pPr>
            <a:r>
              <a:rPr lang="en-US" altLang="zh-CN" sz="999" dirty="0" smtClean="0">
                <a:solidFill>
                  <a:srgbClr val="993300"/>
                </a:solidFill>
                <a:latin typeface="Tahoma" pitchFamily="18" charset="0"/>
                <a:cs typeface="Tahoma" pitchFamily="18" charset="0"/>
              </a:rPr>
              <a:t>Gráfico</a:t>
            </a:r>
            <a:r>
              <a:rPr lang="en-US" altLang="zh-CN" sz="999" dirty="0" smtClean="0">
                <a:latin typeface="Times New Roman" pitchFamily="18" charset="0"/>
                <a:cs typeface="Times New Roman" pitchFamily="18" charset="0"/>
              </a:rPr>
              <a:t> </a:t>
            </a:r>
            <a:r>
              <a:rPr lang="en-US" altLang="zh-CN" sz="999" dirty="0" smtClean="0">
                <a:solidFill>
                  <a:srgbClr val="993300"/>
                </a:solidFill>
                <a:latin typeface="Tahoma" pitchFamily="18" charset="0"/>
                <a:cs typeface="Tahoma" pitchFamily="18" charset="0"/>
              </a:rPr>
              <a:t>1</a:t>
            </a:r>
          </a:p>
        </p:txBody>
      </p:sp>
      <p:sp>
        <p:nvSpPr>
          <p:cNvPr id="1055" name="TextBox 1"/>
          <p:cNvSpPr txBox="1"/>
          <p:nvPr/>
        </p:nvSpPr>
        <p:spPr>
          <a:xfrm>
            <a:off x="251520" y="6165304"/>
            <a:ext cx="1658339" cy="123111"/>
          </a:xfrm>
          <a:prstGeom prst="rect">
            <a:avLst/>
          </a:prstGeom>
          <a:noFill/>
        </p:spPr>
        <p:txBody>
          <a:bodyPr wrap="none" lIns="0" tIns="0" rIns="0" rtlCol="0">
            <a:spAutoFit/>
          </a:bodyPr>
          <a:lstStyle/>
          <a:p>
            <a:pPr>
              <a:lnSpc>
                <a:spcPts val="600"/>
              </a:lnSpc>
              <a:tabLst/>
            </a:pPr>
            <a:r>
              <a:rPr lang="en-US" altLang="zh-CN" sz="1200" dirty="0" smtClean="0">
                <a:solidFill>
                  <a:srgbClr val="454545"/>
                </a:solidFill>
                <a:latin typeface="Tahoma" pitchFamily="18" charset="0"/>
                <a:cs typeface="Tahoma" pitchFamily="18" charset="0"/>
              </a:rPr>
              <a:t>Director_</a:t>
            </a:r>
            <a:r>
              <a:rPr lang="en-US" altLang="zh-CN" sz="1200" b="1" dirty="0" smtClean="0">
                <a:solidFill>
                  <a:srgbClr val="454545"/>
                </a:solidFill>
                <a:latin typeface="Tahoma" pitchFamily="18" charset="0"/>
                <a:cs typeface="Tahoma" pitchFamily="18" charset="0"/>
              </a:rPr>
              <a:t>AntoniEspasa</a:t>
            </a:r>
          </a:p>
        </p:txBody>
      </p:sp>
      <p:sp>
        <p:nvSpPr>
          <p:cNvPr id="1056" name="TextBox 1"/>
          <p:cNvSpPr txBox="1"/>
          <p:nvPr/>
        </p:nvSpPr>
        <p:spPr>
          <a:xfrm>
            <a:off x="1979712" y="6381328"/>
            <a:ext cx="2208938" cy="341119"/>
          </a:xfrm>
          <a:prstGeom prst="rect">
            <a:avLst/>
          </a:prstGeom>
          <a:noFill/>
        </p:spPr>
        <p:txBody>
          <a:bodyPr wrap="none" lIns="0" tIns="0" rIns="0" rtlCol="0">
            <a:spAutoFit/>
          </a:bodyPr>
          <a:lstStyle/>
          <a:p>
            <a:pPr>
              <a:lnSpc>
                <a:spcPts val="700"/>
              </a:lnSpc>
              <a:tabLst/>
            </a:pPr>
            <a:r>
              <a:rPr lang="en-US" altLang="zh-CN" sz="1400" dirty="0" smtClean="0">
                <a:solidFill>
                  <a:srgbClr val="993300"/>
                </a:solidFill>
                <a:latin typeface="Tahoma" pitchFamily="18" charset="0"/>
                <a:cs typeface="Tahoma" pitchFamily="18" charset="0"/>
              </a:rPr>
              <a:t>Fuente:</a:t>
            </a:r>
            <a:r>
              <a:rPr lang="en-US" altLang="zh-CN" sz="1400" dirty="0" smtClean="0">
                <a:latin typeface="Times New Roman" pitchFamily="18" charset="0"/>
                <a:cs typeface="Times New Roman" pitchFamily="18" charset="0"/>
              </a:rPr>
              <a:t> </a:t>
            </a:r>
            <a:r>
              <a:rPr lang="en-US" altLang="zh-CN" sz="1400" dirty="0" smtClean="0">
                <a:solidFill>
                  <a:srgbClr val="993300"/>
                </a:solidFill>
                <a:latin typeface="Tahoma" pitchFamily="18" charset="0"/>
                <a:cs typeface="Tahoma" pitchFamily="18" charset="0"/>
              </a:rPr>
              <a:t>INE</a:t>
            </a:r>
            <a:r>
              <a:rPr lang="en-US" altLang="zh-CN" sz="1400" dirty="0" smtClean="0">
                <a:latin typeface="Times New Roman" pitchFamily="18" charset="0"/>
                <a:cs typeface="Times New Roman" pitchFamily="18" charset="0"/>
              </a:rPr>
              <a:t> </a:t>
            </a:r>
            <a:r>
              <a:rPr lang="en-US" altLang="zh-CN" sz="1400" dirty="0" smtClean="0">
                <a:solidFill>
                  <a:srgbClr val="993300"/>
                </a:solidFill>
                <a:latin typeface="Tahoma" pitchFamily="18" charset="0"/>
                <a:cs typeface="Tahoma" pitchFamily="18" charset="0"/>
              </a:rPr>
              <a:t>&amp;</a:t>
            </a:r>
            <a:r>
              <a:rPr lang="en-US" altLang="zh-CN" sz="1400" dirty="0" smtClean="0">
                <a:latin typeface="Times New Roman" pitchFamily="18" charset="0"/>
                <a:cs typeface="Times New Roman" pitchFamily="18" charset="0"/>
              </a:rPr>
              <a:t> </a:t>
            </a:r>
            <a:r>
              <a:rPr lang="en-US" altLang="zh-CN" sz="1400" dirty="0" smtClean="0">
                <a:solidFill>
                  <a:srgbClr val="993300"/>
                </a:solidFill>
                <a:latin typeface="Tahoma" pitchFamily="18" charset="0"/>
                <a:cs typeface="Tahoma" pitchFamily="18" charset="0"/>
              </a:rPr>
              <a:t>BIAM</a:t>
            </a:r>
            <a:r>
              <a:rPr lang="en-US" altLang="zh-CN" sz="1400" dirty="0" smtClean="0">
                <a:latin typeface="Times New Roman" pitchFamily="18" charset="0"/>
                <a:cs typeface="Times New Roman" pitchFamily="18" charset="0"/>
              </a:rPr>
              <a:t> </a:t>
            </a:r>
            <a:r>
              <a:rPr lang="en-US" altLang="zh-CN" sz="1400" dirty="0" smtClean="0">
                <a:solidFill>
                  <a:srgbClr val="993300"/>
                </a:solidFill>
                <a:latin typeface="Tahoma" pitchFamily="18" charset="0"/>
                <a:cs typeface="Tahoma" pitchFamily="18" charset="0"/>
              </a:rPr>
              <a:t>(UC3M)</a:t>
            </a:r>
          </a:p>
          <a:p>
            <a:pPr>
              <a:lnSpc>
                <a:spcPts val="700"/>
              </a:lnSpc>
              <a:tabLst/>
            </a:pPr>
            <a:endParaRPr lang="en-US" altLang="zh-CN" sz="1400" dirty="0" smtClean="0">
              <a:solidFill>
                <a:srgbClr val="993300"/>
              </a:solidFill>
              <a:latin typeface="Tahoma" pitchFamily="18" charset="0"/>
              <a:cs typeface="Tahoma" pitchFamily="18" charset="0"/>
            </a:endParaRPr>
          </a:p>
          <a:p>
            <a:pPr>
              <a:lnSpc>
                <a:spcPts val="900"/>
              </a:lnSpc>
              <a:tabLst/>
            </a:pPr>
            <a:r>
              <a:rPr lang="en-US" altLang="zh-CN" sz="1400" dirty="0" smtClean="0">
                <a:solidFill>
                  <a:srgbClr val="993300"/>
                </a:solidFill>
                <a:latin typeface="Tahoma" pitchFamily="18" charset="0"/>
                <a:cs typeface="Tahoma" pitchFamily="18" charset="0"/>
              </a:rPr>
              <a:t>Fecha:</a:t>
            </a:r>
            <a:r>
              <a:rPr lang="en-US" altLang="zh-CN" sz="1400" dirty="0" smtClean="0">
                <a:latin typeface="Times New Roman" pitchFamily="18" charset="0"/>
                <a:cs typeface="Times New Roman" pitchFamily="18" charset="0"/>
              </a:rPr>
              <a:t>     </a:t>
            </a:r>
            <a:r>
              <a:rPr lang="en-US" altLang="zh-CN" sz="1400" dirty="0" smtClean="0">
                <a:solidFill>
                  <a:srgbClr val="993300"/>
                </a:solidFill>
                <a:latin typeface="Tahoma" pitchFamily="18" charset="0"/>
                <a:cs typeface="Tahoma" pitchFamily="18" charset="0"/>
              </a:rPr>
              <a:t>25</a:t>
            </a:r>
            <a:r>
              <a:rPr lang="en-US" altLang="zh-CN" sz="1400" dirty="0" smtClean="0">
                <a:latin typeface="Times New Roman" pitchFamily="18" charset="0"/>
                <a:cs typeface="Times New Roman" pitchFamily="18" charset="0"/>
              </a:rPr>
              <a:t> </a:t>
            </a:r>
            <a:r>
              <a:rPr lang="en-US" altLang="zh-CN" sz="1400" dirty="0" smtClean="0">
                <a:solidFill>
                  <a:srgbClr val="993300"/>
                </a:solidFill>
                <a:latin typeface="Tahoma" pitchFamily="18" charset="0"/>
                <a:cs typeface="Tahoma" pitchFamily="18" charset="0"/>
              </a:rPr>
              <a:t>de</a:t>
            </a:r>
            <a:r>
              <a:rPr lang="en-US" altLang="zh-CN" sz="1400" dirty="0" smtClean="0">
                <a:latin typeface="Times New Roman" pitchFamily="18" charset="0"/>
                <a:cs typeface="Times New Roman" pitchFamily="18" charset="0"/>
              </a:rPr>
              <a:t> </a:t>
            </a:r>
            <a:r>
              <a:rPr lang="en-US" altLang="zh-CN" sz="1400" dirty="0" smtClean="0">
                <a:solidFill>
                  <a:srgbClr val="993300"/>
                </a:solidFill>
                <a:latin typeface="Tahoma" pitchFamily="18" charset="0"/>
                <a:cs typeface="Tahoma" pitchFamily="18" charset="0"/>
              </a:rPr>
              <a:t>enero</a:t>
            </a:r>
            <a:r>
              <a:rPr lang="en-US" altLang="zh-CN" sz="1400" dirty="0" smtClean="0">
                <a:latin typeface="Times New Roman" pitchFamily="18" charset="0"/>
                <a:cs typeface="Times New Roman" pitchFamily="18" charset="0"/>
              </a:rPr>
              <a:t> </a:t>
            </a:r>
            <a:r>
              <a:rPr lang="en-US" altLang="zh-CN" sz="1400" dirty="0" smtClean="0">
                <a:solidFill>
                  <a:srgbClr val="993300"/>
                </a:solidFill>
                <a:latin typeface="Tahoma" pitchFamily="18" charset="0"/>
                <a:cs typeface="Tahoma" pitchFamily="18" charset="0"/>
              </a:rPr>
              <a:t>2013</a:t>
            </a:r>
          </a:p>
        </p:txBody>
      </p:sp>
      <p:sp>
        <p:nvSpPr>
          <p:cNvPr id="1057" name="TextBox 1"/>
          <p:cNvSpPr txBox="1"/>
          <p:nvPr/>
        </p:nvSpPr>
        <p:spPr>
          <a:xfrm>
            <a:off x="5809130" y="5701425"/>
            <a:ext cx="237244" cy="148759"/>
          </a:xfrm>
          <a:prstGeom prst="rect">
            <a:avLst/>
          </a:prstGeom>
          <a:noFill/>
        </p:spPr>
        <p:txBody>
          <a:bodyPr wrap="none" lIns="0" tIns="0" rIns="0" rtlCol="0">
            <a:spAutoFit/>
          </a:bodyPr>
          <a:lstStyle/>
          <a:p>
            <a:pPr>
              <a:lnSpc>
                <a:spcPts val="800"/>
              </a:lnSpc>
              <a:tabLst/>
            </a:pPr>
            <a:r>
              <a:rPr lang="en-US" altLang="zh-CN" sz="847" dirty="0" smtClean="0">
                <a:solidFill>
                  <a:srgbClr val="974706"/>
                </a:solidFill>
                <a:latin typeface="Tahoma" pitchFamily="18" charset="0"/>
                <a:cs typeface="Tahoma" pitchFamily="18" charset="0"/>
              </a:rPr>
              <a:t>2010</a:t>
            </a:r>
          </a:p>
        </p:txBody>
      </p:sp>
      <p:sp>
        <p:nvSpPr>
          <p:cNvPr id="1058" name="TextBox 1"/>
          <p:cNvSpPr txBox="1"/>
          <p:nvPr/>
        </p:nvSpPr>
        <p:spPr>
          <a:xfrm>
            <a:off x="6454588" y="5701425"/>
            <a:ext cx="237244" cy="148759"/>
          </a:xfrm>
          <a:prstGeom prst="rect">
            <a:avLst/>
          </a:prstGeom>
          <a:noFill/>
        </p:spPr>
        <p:txBody>
          <a:bodyPr wrap="none" lIns="0" tIns="0" rIns="0" rtlCol="0">
            <a:spAutoFit/>
          </a:bodyPr>
          <a:lstStyle/>
          <a:p>
            <a:pPr>
              <a:lnSpc>
                <a:spcPts val="800"/>
              </a:lnSpc>
              <a:tabLst/>
            </a:pPr>
            <a:r>
              <a:rPr lang="en-US" altLang="zh-CN" sz="847" dirty="0" smtClean="0">
                <a:solidFill>
                  <a:srgbClr val="974706"/>
                </a:solidFill>
                <a:latin typeface="Tahoma" pitchFamily="18" charset="0"/>
                <a:cs typeface="Tahoma" pitchFamily="18" charset="0"/>
              </a:rPr>
              <a:t>2011</a:t>
            </a:r>
          </a:p>
        </p:txBody>
      </p:sp>
      <p:sp>
        <p:nvSpPr>
          <p:cNvPr id="1059" name="TextBox 1"/>
          <p:cNvSpPr txBox="1"/>
          <p:nvPr/>
        </p:nvSpPr>
        <p:spPr>
          <a:xfrm>
            <a:off x="7084679" y="5701425"/>
            <a:ext cx="237244" cy="148759"/>
          </a:xfrm>
          <a:prstGeom prst="rect">
            <a:avLst/>
          </a:prstGeom>
          <a:noFill/>
        </p:spPr>
        <p:txBody>
          <a:bodyPr wrap="none" lIns="0" tIns="0" rIns="0" rtlCol="0">
            <a:spAutoFit/>
          </a:bodyPr>
          <a:lstStyle/>
          <a:p>
            <a:pPr>
              <a:lnSpc>
                <a:spcPts val="800"/>
              </a:lnSpc>
              <a:tabLst/>
            </a:pPr>
            <a:r>
              <a:rPr lang="en-US" altLang="zh-CN" sz="847" dirty="0" smtClean="0">
                <a:solidFill>
                  <a:srgbClr val="974706"/>
                </a:solidFill>
                <a:latin typeface="Tahoma" pitchFamily="18" charset="0"/>
                <a:cs typeface="Tahoma" pitchFamily="18" charset="0"/>
              </a:rPr>
              <a:t>2012</a:t>
            </a:r>
          </a:p>
        </p:txBody>
      </p:sp>
      <p:sp>
        <p:nvSpPr>
          <p:cNvPr id="1060" name="TextBox 1"/>
          <p:cNvSpPr txBox="1"/>
          <p:nvPr/>
        </p:nvSpPr>
        <p:spPr>
          <a:xfrm>
            <a:off x="7684034" y="5701425"/>
            <a:ext cx="275717" cy="148759"/>
          </a:xfrm>
          <a:prstGeom prst="rect">
            <a:avLst/>
          </a:prstGeom>
          <a:noFill/>
        </p:spPr>
        <p:txBody>
          <a:bodyPr wrap="none" lIns="0" tIns="0" rIns="0" rtlCol="0">
            <a:spAutoFit/>
          </a:bodyPr>
          <a:lstStyle/>
          <a:p>
            <a:pPr>
              <a:lnSpc>
                <a:spcPts val="800"/>
              </a:lnSpc>
              <a:tabLst/>
            </a:pPr>
            <a:r>
              <a:rPr lang="en-US" altLang="zh-CN" sz="847" b="1" dirty="0" smtClean="0">
                <a:solidFill>
                  <a:srgbClr val="974706"/>
                </a:solidFill>
                <a:latin typeface="Tahoma" pitchFamily="18" charset="0"/>
                <a:cs typeface="Tahoma" pitchFamily="18" charset="0"/>
              </a:rPr>
              <a:t>2013</a:t>
            </a:r>
          </a:p>
        </p:txBody>
      </p:sp>
      <p:sp>
        <p:nvSpPr>
          <p:cNvPr id="1061" name="TextBox 1"/>
          <p:cNvSpPr txBox="1"/>
          <p:nvPr/>
        </p:nvSpPr>
        <p:spPr>
          <a:xfrm>
            <a:off x="8329493" y="5701425"/>
            <a:ext cx="275717" cy="148759"/>
          </a:xfrm>
          <a:prstGeom prst="rect">
            <a:avLst/>
          </a:prstGeom>
          <a:noFill/>
        </p:spPr>
        <p:txBody>
          <a:bodyPr wrap="none" lIns="0" tIns="0" rIns="0" rtlCol="0">
            <a:spAutoFit/>
          </a:bodyPr>
          <a:lstStyle/>
          <a:p>
            <a:pPr>
              <a:lnSpc>
                <a:spcPts val="800"/>
              </a:lnSpc>
              <a:tabLst/>
            </a:pPr>
            <a:r>
              <a:rPr lang="en-US" altLang="zh-CN" sz="847" b="1" dirty="0" smtClean="0">
                <a:solidFill>
                  <a:srgbClr val="974706"/>
                </a:solidFill>
                <a:latin typeface="Tahoma" pitchFamily="18" charset="0"/>
                <a:cs typeface="Tahoma" pitchFamily="18" charset="0"/>
              </a:rPr>
              <a:t>2014</a:t>
            </a:r>
          </a:p>
        </p:txBody>
      </p:sp>
      <p:sp>
        <p:nvSpPr>
          <p:cNvPr id="1062" name="TextBox 1"/>
          <p:cNvSpPr txBox="1"/>
          <p:nvPr/>
        </p:nvSpPr>
        <p:spPr>
          <a:xfrm>
            <a:off x="4379899" y="5823599"/>
            <a:ext cx="987450" cy="1072088"/>
          </a:xfrm>
          <a:prstGeom prst="rect">
            <a:avLst/>
          </a:prstGeom>
          <a:noFill/>
        </p:spPr>
        <p:txBody>
          <a:bodyPr wrap="none" lIns="0" tIns="0" rIns="0" rtlCol="0">
            <a:spAutoFit/>
          </a:bodyPr>
          <a:lstStyle/>
          <a:p>
            <a:pPr>
              <a:lnSpc>
                <a:spcPts val="800"/>
              </a:lnSpc>
              <a:tabLst>
                <a:tab pos="88900" algn="l"/>
              </a:tabLst>
            </a:pPr>
            <a:r>
              <a:rPr lang="en-US" altLang="zh-CN" sz="847" dirty="0" smtClean="0">
                <a:solidFill>
                  <a:srgbClr val="974706"/>
                </a:solidFill>
                <a:latin typeface="Tahoma" pitchFamily="18" charset="0"/>
                <a:cs typeface="Tahoma" pitchFamily="18" charset="0"/>
              </a:rPr>
              <a:t>Ocupados</a:t>
            </a:r>
          </a:p>
          <a:p>
            <a:pPr>
              <a:lnSpc>
                <a:spcPts val="1200"/>
              </a:lnSpc>
              <a:tabLst>
                <a:tab pos="88900" algn="l"/>
              </a:tabLst>
            </a:pPr>
            <a:r>
              <a:rPr lang="en-US" altLang="zh-CN" dirty="0" smtClean="0"/>
              <a:t>	</a:t>
            </a:r>
            <a:r>
              <a:rPr lang="en-US" altLang="zh-CN" sz="847" dirty="0" smtClean="0">
                <a:solidFill>
                  <a:srgbClr val="974706"/>
                </a:solidFill>
                <a:latin typeface="Tahoma" pitchFamily="18" charset="0"/>
                <a:cs typeface="Tahoma" pitchFamily="18" charset="0"/>
              </a:rPr>
              <a:t>Agricultura</a:t>
            </a:r>
            <a:r>
              <a:rPr lang="en-US" altLang="zh-CN" sz="847" dirty="0" smtClean="0">
                <a:latin typeface="Times New Roman" pitchFamily="18" charset="0"/>
                <a:cs typeface="Times New Roman" pitchFamily="18" charset="0"/>
              </a:rPr>
              <a:t> </a:t>
            </a:r>
            <a:r>
              <a:rPr lang="en-US" altLang="zh-CN" sz="847" dirty="0" smtClean="0">
                <a:solidFill>
                  <a:srgbClr val="974706"/>
                </a:solidFill>
                <a:latin typeface="Tahoma" pitchFamily="18" charset="0"/>
                <a:cs typeface="Tahoma" pitchFamily="18" charset="0"/>
              </a:rPr>
              <a:t>y</a:t>
            </a:r>
            <a:r>
              <a:rPr lang="en-US" altLang="zh-CN" sz="847" dirty="0" smtClean="0">
                <a:latin typeface="Times New Roman" pitchFamily="18" charset="0"/>
                <a:cs typeface="Times New Roman" pitchFamily="18" charset="0"/>
              </a:rPr>
              <a:t> </a:t>
            </a:r>
            <a:r>
              <a:rPr lang="en-US" altLang="zh-CN" sz="847" dirty="0" smtClean="0">
                <a:solidFill>
                  <a:srgbClr val="974706"/>
                </a:solidFill>
                <a:latin typeface="Tahoma" pitchFamily="18" charset="0"/>
                <a:cs typeface="Tahoma" pitchFamily="18" charset="0"/>
              </a:rPr>
              <a:t>pesca</a:t>
            </a:r>
          </a:p>
          <a:p>
            <a:pPr>
              <a:lnSpc>
                <a:spcPts val="1200"/>
              </a:lnSpc>
              <a:tabLst>
                <a:tab pos="88900" algn="l"/>
              </a:tabLst>
            </a:pPr>
            <a:r>
              <a:rPr lang="en-US" altLang="zh-CN" dirty="0" smtClean="0"/>
              <a:t>	</a:t>
            </a:r>
            <a:r>
              <a:rPr lang="en-US" altLang="zh-CN" sz="847" dirty="0" smtClean="0">
                <a:solidFill>
                  <a:srgbClr val="974706"/>
                </a:solidFill>
                <a:latin typeface="Tahoma" pitchFamily="18" charset="0"/>
                <a:cs typeface="Tahoma" pitchFamily="18" charset="0"/>
              </a:rPr>
              <a:t>Industria</a:t>
            </a:r>
          </a:p>
          <a:p>
            <a:pPr>
              <a:lnSpc>
                <a:spcPts val="1200"/>
              </a:lnSpc>
              <a:tabLst>
                <a:tab pos="88900" algn="l"/>
              </a:tabLst>
            </a:pPr>
            <a:r>
              <a:rPr lang="en-US" altLang="zh-CN" dirty="0" smtClean="0"/>
              <a:t>	</a:t>
            </a:r>
            <a:r>
              <a:rPr lang="en-US" altLang="zh-CN" sz="847" dirty="0" smtClean="0">
                <a:solidFill>
                  <a:srgbClr val="974706"/>
                </a:solidFill>
                <a:latin typeface="Tahoma" pitchFamily="18" charset="0"/>
                <a:cs typeface="Tahoma" pitchFamily="18" charset="0"/>
              </a:rPr>
              <a:t>Construcción</a:t>
            </a:r>
          </a:p>
          <a:p>
            <a:pPr>
              <a:lnSpc>
                <a:spcPts val="1200"/>
              </a:lnSpc>
              <a:tabLst>
                <a:tab pos="88900" algn="l"/>
              </a:tabLst>
            </a:pPr>
            <a:r>
              <a:rPr lang="en-US" altLang="zh-CN" dirty="0" smtClean="0"/>
              <a:t>	</a:t>
            </a:r>
            <a:r>
              <a:rPr lang="en-US" altLang="zh-CN" sz="847" dirty="0" smtClean="0">
                <a:solidFill>
                  <a:srgbClr val="974706"/>
                </a:solidFill>
                <a:latin typeface="Tahoma" pitchFamily="18" charset="0"/>
                <a:cs typeface="Tahoma" pitchFamily="18" charset="0"/>
              </a:rPr>
              <a:t>Servicios</a:t>
            </a:r>
          </a:p>
          <a:p>
            <a:pPr>
              <a:lnSpc>
                <a:spcPts val="1200"/>
              </a:lnSpc>
              <a:tabLst>
                <a:tab pos="88900" algn="l"/>
              </a:tabLst>
            </a:pPr>
            <a:r>
              <a:rPr lang="en-US" altLang="zh-CN" sz="847" dirty="0" smtClean="0">
                <a:solidFill>
                  <a:srgbClr val="974706"/>
                </a:solidFill>
                <a:latin typeface="Tahoma" pitchFamily="18" charset="0"/>
                <a:cs typeface="Tahoma" pitchFamily="18" charset="0"/>
              </a:rPr>
              <a:t>Activos</a:t>
            </a:r>
          </a:p>
          <a:p>
            <a:pPr>
              <a:lnSpc>
                <a:spcPts val="1200"/>
              </a:lnSpc>
              <a:tabLst>
                <a:tab pos="88900" algn="l"/>
              </a:tabLst>
            </a:pPr>
            <a:r>
              <a:rPr lang="en-US" altLang="zh-CN" sz="847" dirty="0" smtClean="0">
                <a:solidFill>
                  <a:srgbClr val="974706"/>
                </a:solidFill>
                <a:latin typeface="Tahoma" pitchFamily="18" charset="0"/>
                <a:cs typeface="Tahoma" pitchFamily="18" charset="0"/>
              </a:rPr>
              <a:t>Tasa</a:t>
            </a:r>
            <a:r>
              <a:rPr lang="en-US" altLang="zh-CN" sz="847" dirty="0" smtClean="0">
                <a:latin typeface="Times New Roman" pitchFamily="18" charset="0"/>
                <a:cs typeface="Times New Roman" pitchFamily="18" charset="0"/>
              </a:rPr>
              <a:t> </a:t>
            </a:r>
            <a:r>
              <a:rPr lang="en-US" altLang="zh-CN" sz="847" dirty="0" smtClean="0">
                <a:solidFill>
                  <a:srgbClr val="974706"/>
                </a:solidFill>
                <a:latin typeface="Tahoma" pitchFamily="18" charset="0"/>
                <a:cs typeface="Tahoma" pitchFamily="18" charset="0"/>
              </a:rPr>
              <a:t>de</a:t>
            </a:r>
            <a:r>
              <a:rPr lang="en-US" altLang="zh-CN" sz="847" dirty="0" smtClean="0">
                <a:latin typeface="Times New Roman" pitchFamily="18" charset="0"/>
                <a:cs typeface="Times New Roman" pitchFamily="18" charset="0"/>
              </a:rPr>
              <a:t> </a:t>
            </a:r>
            <a:r>
              <a:rPr lang="en-US" altLang="zh-CN" sz="847" dirty="0" smtClean="0">
                <a:solidFill>
                  <a:srgbClr val="974706"/>
                </a:solidFill>
                <a:latin typeface="Tahoma" pitchFamily="18" charset="0"/>
                <a:cs typeface="Tahoma" pitchFamily="18" charset="0"/>
              </a:rPr>
              <a:t>paro</a:t>
            </a:r>
          </a:p>
        </p:txBody>
      </p:sp>
      <p:sp>
        <p:nvSpPr>
          <p:cNvPr id="1063" name="TextBox 1"/>
          <p:cNvSpPr txBox="1"/>
          <p:nvPr/>
        </p:nvSpPr>
        <p:spPr>
          <a:xfrm>
            <a:off x="5809130" y="5815454"/>
            <a:ext cx="251672" cy="1059264"/>
          </a:xfrm>
          <a:prstGeom prst="rect">
            <a:avLst/>
          </a:prstGeom>
          <a:noFill/>
        </p:spPr>
        <p:txBody>
          <a:bodyPr wrap="none" lIns="0" tIns="0" rIns="0" rtlCol="0">
            <a:spAutoFit/>
          </a:bodyPr>
          <a:lstStyle/>
          <a:p>
            <a:pPr>
              <a:lnSpc>
                <a:spcPts val="800"/>
              </a:lnSpc>
              <a:tabLst>
                <a:tab pos="25400" algn="l"/>
                <a:tab pos="38100" algn="l"/>
              </a:tabLst>
            </a:pPr>
            <a:r>
              <a:rPr lang="en-US" altLang="zh-CN" dirty="0" smtClean="0"/>
              <a:t>	</a:t>
            </a:r>
            <a:r>
              <a:rPr lang="en-US" altLang="zh-CN" sz="847" dirty="0" smtClean="0">
                <a:solidFill>
                  <a:srgbClr val="000000"/>
                </a:solidFill>
                <a:latin typeface="Tahoma" pitchFamily="18" charset="0"/>
                <a:cs typeface="Tahoma" pitchFamily="18" charset="0"/>
              </a:rPr>
              <a:t>-2,3</a:t>
            </a:r>
          </a:p>
          <a:p>
            <a:pPr>
              <a:lnSpc>
                <a:spcPts val="1200"/>
              </a:lnSpc>
              <a:tabLst>
                <a:tab pos="25400" algn="l"/>
                <a:tab pos="38100" algn="l"/>
              </a:tabLst>
            </a:pPr>
            <a:r>
              <a:rPr lang="en-US" altLang="zh-CN" dirty="0" smtClean="0"/>
              <a:t>		</a:t>
            </a:r>
            <a:r>
              <a:rPr lang="en-US" altLang="zh-CN" sz="847" dirty="0" smtClean="0">
                <a:solidFill>
                  <a:srgbClr val="000000"/>
                </a:solidFill>
                <a:latin typeface="Tahoma" pitchFamily="18" charset="0"/>
                <a:cs typeface="Tahoma" pitchFamily="18" charset="0"/>
              </a:rPr>
              <a:t>0,9</a:t>
            </a:r>
          </a:p>
          <a:p>
            <a:pPr>
              <a:lnSpc>
                <a:spcPts val="1100"/>
              </a:lnSpc>
              <a:tabLst>
                <a:tab pos="25400" algn="l"/>
                <a:tab pos="38100" algn="l"/>
              </a:tabLst>
            </a:pPr>
            <a:r>
              <a:rPr lang="en-US" altLang="zh-CN" dirty="0" smtClean="0"/>
              <a:t>	</a:t>
            </a:r>
            <a:r>
              <a:rPr lang="en-US" altLang="zh-CN" sz="847" dirty="0" smtClean="0">
                <a:solidFill>
                  <a:srgbClr val="000000"/>
                </a:solidFill>
                <a:latin typeface="Tahoma" pitchFamily="18" charset="0"/>
                <a:cs typeface="Tahoma" pitchFamily="18" charset="0"/>
              </a:rPr>
              <a:t>-5,9</a:t>
            </a:r>
          </a:p>
          <a:p>
            <a:pPr>
              <a:lnSpc>
                <a:spcPts val="1200"/>
              </a:lnSpc>
              <a:tabLst>
                <a:tab pos="25400" algn="l"/>
                <a:tab pos="38100" algn="l"/>
              </a:tabLst>
            </a:pPr>
            <a:r>
              <a:rPr lang="en-US" altLang="zh-CN" sz="847" dirty="0" smtClean="0">
                <a:solidFill>
                  <a:srgbClr val="000000"/>
                </a:solidFill>
                <a:latin typeface="Tahoma" pitchFamily="18" charset="0"/>
                <a:cs typeface="Tahoma" pitchFamily="18" charset="0"/>
              </a:rPr>
              <a:t>-12,6</a:t>
            </a:r>
          </a:p>
          <a:p>
            <a:pPr>
              <a:lnSpc>
                <a:spcPts val="1200"/>
              </a:lnSpc>
              <a:tabLst>
                <a:tab pos="25400" algn="l"/>
                <a:tab pos="38100" algn="l"/>
              </a:tabLst>
            </a:pPr>
            <a:r>
              <a:rPr lang="en-US" altLang="zh-CN" dirty="0" smtClean="0"/>
              <a:t>	</a:t>
            </a:r>
            <a:r>
              <a:rPr lang="en-US" altLang="zh-CN" sz="847" dirty="0" smtClean="0">
                <a:solidFill>
                  <a:srgbClr val="000000"/>
                </a:solidFill>
                <a:latin typeface="Tahoma" pitchFamily="18" charset="0"/>
                <a:cs typeface="Tahoma" pitchFamily="18" charset="0"/>
              </a:rPr>
              <a:t>-0,3</a:t>
            </a:r>
          </a:p>
          <a:p>
            <a:pPr>
              <a:lnSpc>
                <a:spcPts val="1200"/>
              </a:lnSpc>
              <a:tabLst>
                <a:tab pos="25400" algn="l"/>
                <a:tab pos="38100" algn="l"/>
              </a:tabLst>
            </a:pPr>
            <a:r>
              <a:rPr lang="en-US" altLang="zh-CN" dirty="0" smtClean="0"/>
              <a:t>		</a:t>
            </a:r>
            <a:r>
              <a:rPr lang="en-US" altLang="zh-CN" sz="847" dirty="0" smtClean="0">
                <a:solidFill>
                  <a:srgbClr val="000000"/>
                </a:solidFill>
                <a:latin typeface="Tahoma" pitchFamily="18" charset="0"/>
                <a:cs typeface="Tahoma" pitchFamily="18" charset="0"/>
              </a:rPr>
              <a:t>0,2</a:t>
            </a:r>
          </a:p>
          <a:p>
            <a:pPr>
              <a:lnSpc>
                <a:spcPts val="1200"/>
              </a:lnSpc>
              <a:tabLst>
                <a:tab pos="25400" algn="l"/>
                <a:tab pos="38100" algn="l"/>
              </a:tabLst>
            </a:pPr>
            <a:r>
              <a:rPr lang="en-US" altLang="zh-CN" sz="847" dirty="0" smtClean="0">
                <a:solidFill>
                  <a:srgbClr val="000000"/>
                </a:solidFill>
                <a:latin typeface="Tahoma" pitchFamily="18" charset="0"/>
                <a:cs typeface="Tahoma" pitchFamily="18" charset="0"/>
              </a:rPr>
              <a:t>20,1</a:t>
            </a:r>
          </a:p>
        </p:txBody>
      </p:sp>
      <p:sp>
        <p:nvSpPr>
          <p:cNvPr id="1064" name="TextBox 1"/>
          <p:cNvSpPr txBox="1"/>
          <p:nvPr/>
        </p:nvSpPr>
        <p:spPr>
          <a:xfrm>
            <a:off x="6439220" y="5815454"/>
            <a:ext cx="251672" cy="1059264"/>
          </a:xfrm>
          <a:prstGeom prst="rect">
            <a:avLst/>
          </a:prstGeom>
          <a:noFill/>
        </p:spPr>
        <p:txBody>
          <a:bodyPr wrap="none" lIns="0" tIns="0" rIns="0" rtlCol="0">
            <a:spAutoFit/>
          </a:bodyPr>
          <a:lstStyle/>
          <a:p>
            <a:pPr>
              <a:lnSpc>
                <a:spcPts val="800"/>
              </a:lnSpc>
              <a:tabLst>
                <a:tab pos="25400" algn="l"/>
                <a:tab pos="50800" algn="l"/>
              </a:tabLst>
            </a:pPr>
            <a:r>
              <a:rPr lang="en-US" altLang="zh-CN" dirty="0" smtClean="0"/>
              <a:t>	</a:t>
            </a:r>
            <a:r>
              <a:rPr lang="en-US" altLang="zh-CN" sz="847" dirty="0" smtClean="0">
                <a:solidFill>
                  <a:srgbClr val="000000"/>
                </a:solidFill>
                <a:latin typeface="Tahoma" pitchFamily="18" charset="0"/>
                <a:cs typeface="Tahoma" pitchFamily="18" charset="0"/>
              </a:rPr>
              <a:t>-1,9</a:t>
            </a:r>
          </a:p>
          <a:p>
            <a:pPr>
              <a:lnSpc>
                <a:spcPts val="1200"/>
              </a:lnSpc>
              <a:tabLst>
                <a:tab pos="25400" algn="l"/>
                <a:tab pos="50800" algn="l"/>
              </a:tabLst>
            </a:pPr>
            <a:r>
              <a:rPr lang="en-US" altLang="zh-CN" dirty="0" smtClean="0"/>
              <a:t>	</a:t>
            </a:r>
            <a:r>
              <a:rPr lang="en-US" altLang="zh-CN" sz="847" dirty="0" smtClean="0">
                <a:solidFill>
                  <a:srgbClr val="000000"/>
                </a:solidFill>
                <a:latin typeface="Tahoma" pitchFamily="18" charset="0"/>
                <a:cs typeface="Tahoma" pitchFamily="18" charset="0"/>
              </a:rPr>
              <a:t>-4,1</a:t>
            </a:r>
          </a:p>
          <a:p>
            <a:pPr>
              <a:lnSpc>
                <a:spcPts val="1100"/>
              </a:lnSpc>
              <a:tabLst>
                <a:tab pos="25400" algn="l"/>
                <a:tab pos="50800" algn="l"/>
              </a:tabLst>
            </a:pPr>
            <a:r>
              <a:rPr lang="en-US" altLang="zh-CN" dirty="0" smtClean="0"/>
              <a:t>	</a:t>
            </a:r>
            <a:r>
              <a:rPr lang="en-US" altLang="zh-CN" sz="847" dirty="0" smtClean="0">
                <a:solidFill>
                  <a:srgbClr val="000000"/>
                </a:solidFill>
                <a:latin typeface="Tahoma" pitchFamily="18" charset="0"/>
                <a:cs typeface="Tahoma" pitchFamily="18" charset="0"/>
              </a:rPr>
              <a:t>-2,1</a:t>
            </a:r>
          </a:p>
          <a:p>
            <a:pPr>
              <a:lnSpc>
                <a:spcPts val="1200"/>
              </a:lnSpc>
              <a:tabLst>
                <a:tab pos="25400" algn="l"/>
                <a:tab pos="50800" algn="l"/>
              </a:tabLst>
            </a:pPr>
            <a:r>
              <a:rPr lang="en-US" altLang="zh-CN" sz="847" dirty="0" smtClean="0">
                <a:solidFill>
                  <a:srgbClr val="000000"/>
                </a:solidFill>
                <a:latin typeface="Tahoma" pitchFamily="18" charset="0"/>
                <a:cs typeface="Tahoma" pitchFamily="18" charset="0"/>
              </a:rPr>
              <a:t>-15,6</a:t>
            </a:r>
          </a:p>
          <a:p>
            <a:pPr>
              <a:lnSpc>
                <a:spcPts val="1200"/>
              </a:lnSpc>
              <a:tabLst>
                <a:tab pos="25400" algn="l"/>
                <a:tab pos="50800" algn="l"/>
              </a:tabLst>
            </a:pPr>
            <a:r>
              <a:rPr lang="en-US" altLang="zh-CN" dirty="0" smtClean="0"/>
              <a:t>		</a:t>
            </a:r>
            <a:r>
              <a:rPr lang="en-US" altLang="zh-CN" sz="847" dirty="0" smtClean="0">
                <a:solidFill>
                  <a:srgbClr val="000000"/>
                </a:solidFill>
                <a:latin typeface="Tahoma" pitchFamily="18" charset="0"/>
                <a:cs typeface="Tahoma" pitchFamily="18" charset="0"/>
              </a:rPr>
              <a:t>0,0</a:t>
            </a:r>
          </a:p>
          <a:p>
            <a:pPr>
              <a:lnSpc>
                <a:spcPts val="1200"/>
              </a:lnSpc>
              <a:tabLst>
                <a:tab pos="25400" algn="l"/>
                <a:tab pos="50800" algn="l"/>
              </a:tabLst>
            </a:pPr>
            <a:r>
              <a:rPr lang="en-US" altLang="zh-CN" dirty="0" smtClean="0"/>
              <a:t>		</a:t>
            </a:r>
            <a:r>
              <a:rPr lang="en-US" altLang="zh-CN" sz="847" dirty="0" smtClean="0">
                <a:solidFill>
                  <a:srgbClr val="000000"/>
                </a:solidFill>
                <a:latin typeface="Tahoma" pitchFamily="18" charset="0"/>
                <a:cs typeface="Tahoma" pitchFamily="18" charset="0"/>
              </a:rPr>
              <a:t>0,1</a:t>
            </a:r>
          </a:p>
          <a:p>
            <a:pPr>
              <a:lnSpc>
                <a:spcPts val="1200"/>
              </a:lnSpc>
              <a:tabLst>
                <a:tab pos="25400" algn="l"/>
                <a:tab pos="50800" algn="l"/>
              </a:tabLst>
            </a:pPr>
            <a:r>
              <a:rPr lang="en-US" altLang="zh-CN" dirty="0" smtClean="0"/>
              <a:t>	</a:t>
            </a:r>
            <a:r>
              <a:rPr lang="en-US" altLang="zh-CN" sz="847" dirty="0" smtClean="0">
                <a:solidFill>
                  <a:srgbClr val="000000"/>
                </a:solidFill>
                <a:latin typeface="Tahoma" pitchFamily="18" charset="0"/>
                <a:cs typeface="Tahoma" pitchFamily="18" charset="0"/>
              </a:rPr>
              <a:t>21,6</a:t>
            </a:r>
          </a:p>
        </p:txBody>
      </p:sp>
      <p:sp>
        <p:nvSpPr>
          <p:cNvPr id="1065" name="TextBox 1"/>
          <p:cNvSpPr txBox="1"/>
          <p:nvPr/>
        </p:nvSpPr>
        <p:spPr>
          <a:xfrm>
            <a:off x="7069311" y="5815454"/>
            <a:ext cx="251672" cy="1059264"/>
          </a:xfrm>
          <a:prstGeom prst="rect">
            <a:avLst/>
          </a:prstGeom>
          <a:noFill/>
        </p:spPr>
        <p:txBody>
          <a:bodyPr wrap="none" lIns="0" tIns="0" rIns="0" rtlCol="0">
            <a:spAutoFit/>
          </a:bodyPr>
          <a:lstStyle/>
          <a:p>
            <a:pPr>
              <a:lnSpc>
                <a:spcPts val="800"/>
              </a:lnSpc>
              <a:tabLst>
                <a:tab pos="25400" algn="l"/>
              </a:tabLst>
            </a:pPr>
            <a:r>
              <a:rPr lang="en-US" altLang="zh-CN" dirty="0" smtClean="0"/>
              <a:t>	</a:t>
            </a:r>
            <a:r>
              <a:rPr lang="en-US" altLang="zh-CN" sz="847" dirty="0" smtClean="0">
                <a:solidFill>
                  <a:srgbClr val="000000"/>
                </a:solidFill>
                <a:latin typeface="Tahoma" pitchFamily="18" charset="0"/>
                <a:cs typeface="Tahoma" pitchFamily="18" charset="0"/>
              </a:rPr>
              <a:t>-4,5</a:t>
            </a:r>
          </a:p>
          <a:p>
            <a:pPr>
              <a:lnSpc>
                <a:spcPts val="1200"/>
              </a:lnSpc>
              <a:tabLst>
                <a:tab pos="25400" algn="l"/>
              </a:tabLst>
            </a:pPr>
            <a:r>
              <a:rPr lang="en-US" altLang="zh-CN" dirty="0" smtClean="0"/>
              <a:t>	</a:t>
            </a:r>
            <a:r>
              <a:rPr lang="en-US" altLang="zh-CN" sz="847" dirty="0" smtClean="0">
                <a:solidFill>
                  <a:srgbClr val="000000"/>
                </a:solidFill>
                <a:latin typeface="Tahoma" pitchFamily="18" charset="0"/>
                <a:cs typeface="Tahoma" pitchFamily="18" charset="0"/>
              </a:rPr>
              <a:t>-0,9</a:t>
            </a:r>
          </a:p>
          <a:p>
            <a:pPr>
              <a:lnSpc>
                <a:spcPts val="1100"/>
              </a:lnSpc>
              <a:tabLst>
                <a:tab pos="25400" algn="l"/>
              </a:tabLst>
            </a:pPr>
            <a:r>
              <a:rPr lang="en-US" altLang="zh-CN" dirty="0" smtClean="0"/>
              <a:t>	</a:t>
            </a:r>
            <a:r>
              <a:rPr lang="en-US" altLang="zh-CN" sz="847" dirty="0" smtClean="0">
                <a:solidFill>
                  <a:srgbClr val="000000"/>
                </a:solidFill>
                <a:latin typeface="Tahoma" pitchFamily="18" charset="0"/>
                <a:cs typeface="Tahoma" pitchFamily="18" charset="0"/>
              </a:rPr>
              <a:t>-4,9</a:t>
            </a:r>
          </a:p>
          <a:p>
            <a:pPr>
              <a:lnSpc>
                <a:spcPts val="1200"/>
              </a:lnSpc>
              <a:tabLst>
                <a:tab pos="25400" algn="l"/>
              </a:tabLst>
            </a:pPr>
            <a:r>
              <a:rPr lang="en-US" altLang="zh-CN" sz="847" dirty="0" smtClean="0">
                <a:solidFill>
                  <a:srgbClr val="000000"/>
                </a:solidFill>
                <a:latin typeface="Tahoma" pitchFamily="18" charset="0"/>
                <a:cs typeface="Tahoma" pitchFamily="18" charset="0"/>
              </a:rPr>
              <a:t>-17,6</a:t>
            </a:r>
          </a:p>
          <a:p>
            <a:pPr>
              <a:lnSpc>
                <a:spcPts val="1200"/>
              </a:lnSpc>
              <a:tabLst>
                <a:tab pos="25400" algn="l"/>
              </a:tabLst>
            </a:pPr>
            <a:r>
              <a:rPr lang="en-US" altLang="zh-CN" dirty="0" smtClean="0"/>
              <a:t>	</a:t>
            </a:r>
            <a:r>
              <a:rPr lang="en-US" altLang="zh-CN" sz="847" dirty="0" smtClean="0">
                <a:solidFill>
                  <a:srgbClr val="000000"/>
                </a:solidFill>
                <a:latin typeface="Tahoma" pitchFamily="18" charset="0"/>
                <a:cs typeface="Tahoma" pitchFamily="18" charset="0"/>
              </a:rPr>
              <a:t>-3,3</a:t>
            </a:r>
          </a:p>
          <a:p>
            <a:pPr>
              <a:lnSpc>
                <a:spcPts val="1200"/>
              </a:lnSpc>
              <a:tabLst>
                <a:tab pos="25400" algn="l"/>
              </a:tabLst>
            </a:pPr>
            <a:r>
              <a:rPr lang="en-US" altLang="zh-CN" dirty="0" smtClean="0"/>
              <a:t>	</a:t>
            </a:r>
            <a:r>
              <a:rPr lang="en-US" altLang="zh-CN" sz="847" dirty="0" smtClean="0">
                <a:solidFill>
                  <a:srgbClr val="000000"/>
                </a:solidFill>
                <a:latin typeface="Tahoma" pitchFamily="18" charset="0"/>
                <a:cs typeface="Tahoma" pitchFamily="18" charset="0"/>
              </a:rPr>
              <a:t>-0,2</a:t>
            </a:r>
          </a:p>
          <a:p>
            <a:pPr>
              <a:lnSpc>
                <a:spcPts val="1200"/>
              </a:lnSpc>
              <a:tabLst>
                <a:tab pos="25400" algn="l"/>
              </a:tabLst>
            </a:pPr>
            <a:r>
              <a:rPr lang="en-US" altLang="zh-CN" dirty="0" smtClean="0"/>
              <a:t>	</a:t>
            </a:r>
            <a:r>
              <a:rPr lang="en-US" altLang="zh-CN" sz="847" dirty="0" smtClean="0">
                <a:solidFill>
                  <a:srgbClr val="000000"/>
                </a:solidFill>
                <a:latin typeface="Tahoma" pitchFamily="18" charset="0"/>
                <a:cs typeface="Tahoma" pitchFamily="18" charset="0"/>
              </a:rPr>
              <a:t>25,0</a:t>
            </a:r>
          </a:p>
        </p:txBody>
      </p:sp>
      <p:sp>
        <p:nvSpPr>
          <p:cNvPr id="1066" name="TextBox 1"/>
          <p:cNvSpPr txBox="1"/>
          <p:nvPr/>
        </p:nvSpPr>
        <p:spPr>
          <a:xfrm>
            <a:off x="7684034" y="5815454"/>
            <a:ext cx="286938" cy="1059264"/>
          </a:xfrm>
          <a:prstGeom prst="rect">
            <a:avLst/>
          </a:prstGeom>
          <a:noFill/>
        </p:spPr>
        <p:txBody>
          <a:bodyPr wrap="none" lIns="0" tIns="0" rIns="0" rtlCol="0">
            <a:spAutoFit/>
          </a:bodyPr>
          <a:lstStyle/>
          <a:p>
            <a:pPr>
              <a:lnSpc>
                <a:spcPts val="800"/>
              </a:lnSpc>
              <a:tabLst>
                <a:tab pos="25400" algn="l"/>
              </a:tabLst>
            </a:pPr>
            <a:r>
              <a:rPr lang="en-US" altLang="zh-CN" dirty="0" smtClean="0"/>
              <a:t>	</a:t>
            </a:r>
            <a:r>
              <a:rPr lang="en-US" altLang="zh-CN" sz="847" b="1" dirty="0" smtClean="0">
                <a:solidFill>
                  <a:srgbClr val="000000"/>
                </a:solidFill>
                <a:latin typeface="Tahoma" pitchFamily="18" charset="0"/>
                <a:cs typeface="Tahoma" pitchFamily="18" charset="0"/>
              </a:rPr>
              <a:t>-3,6</a:t>
            </a:r>
          </a:p>
          <a:p>
            <a:pPr>
              <a:lnSpc>
                <a:spcPts val="1200"/>
              </a:lnSpc>
              <a:tabLst>
                <a:tab pos="25400" algn="l"/>
              </a:tabLst>
            </a:pPr>
            <a:r>
              <a:rPr lang="en-US" altLang="zh-CN" dirty="0" smtClean="0"/>
              <a:t>	</a:t>
            </a:r>
            <a:r>
              <a:rPr lang="en-US" altLang="zh-CN" sz="847" b="1" dirty="0" smtClean="0">
                <a:solidFill>
                  <a:srgbClr val="000000"/>
                </a:solidFill>
                <a:latin typeface="Tahoma" pitchFamily="18" charset="0"/>
                <a:cs typeface="Tahoma" pitchFamily="18" charset="0"/>
              </a:rPr>
              <a:t>-1,2</a:t>
            </a:r>
          </a:p>
          <a:p>
            <a:pPr>
              <a:lnSpc>
                <a:spcPts val="1100"/>
              </a:lnSpc>
              <a:tabLst>
                <a:tab pos="25400" algn="l"/>
              </a:tabLst>
            </a:pPr>
            <a:r>
              <a:rPr lang="en-US" altLang="zh-CN" dirty="0" smtClean="0"/>
              <a:t>	</a:t>
            </a:r>
            <a:r>
              <a:rPr lang="en-US" altLang="zh-CN" sz="847" b="1" dirty="0" smtClean="0">
                <a:solidFill>
                  <a:srgbClr val="000000"/>
                </a:solidFill>
                <a:latin typeface="Tahoma" pitchFamily="18" charset="0"/>
                <a:cs typeface="Tahoma" pitchFamily="18" charset="0"/>
              </a:rPr>
              <a:t>-4,2</a:t>
            </a:r>
          </a:p>
          <a:p>
            <a:pPr>
              <a:lnSpc>
                <a:spcPts val="1200"/>
              </a:lnSpc>
              <a:tabLst>
                <a:tab pos="25400" algn="l"/>
              </a:tabLst>
            </a:pPr>
            <a:r>
              <a:rPr lang="en-US" altLang="zh-CN" sz="847" b="1" dirty="0" smtClean="0">
                <a:solidFill>
                  <a:srgbClr val="000000"/>
                </a:solidFill>
                <a:latin typeface="Tahoma" pitchFamily="18" charset="0"/>
                <a:cs typeface="Tahoma" pitchFamily="18" charset="0"/>
              </a:rPr>
              <a:t>-13,9</a:t>
            </a:r>
          </a:p>
          <a:p>
            <a:pPr>
              <a:lnSpc>
                <a:spcPts val="1200"/>
              </a:lnSpc>
              <a:tabLst>
                <a:tab pos="25400" algn="l"/>
              </a:tabLst>
            </a:pPr>
            <a:r>
              <a:rPr lang="en-US" altLang="zh-CN" dirty="0" smtClean="0"/>
              <a:t>	</a:t>
            </a:r>
            <a:r>
              <a:rPr lang="en-US" altLang="zh-CN" sz="847" b="1" dirty="0" smtClean="0">
                <a:solidFill>
                  <a:srgbClr val="000000"/>
                </a:solidFill>
                <a:latin typeface="Tahoma" pitchFamily="18" charset="0"/>
                <a:cs typeface="Tahoma" pitchFamily="18" charset="0"/>
              </a:rPr>
              <a:t>-2,7</a:t>
            </a:r>
          </a:p>
          <a:p>
            <a:pPr>
              <a:lnSpc>
                <a:spcPts val="1200"/>
              </a:lnSpc>
              <a:tabLst>
                <a:tab pos="25400" algn="l"/>
              </a:tabLst>
            </a:pPr>
            <a:r>
              <a:rPr lang="en-US" altLang="zh-CN" dirty="0" smtClean="0"/>
              <a:t>	</a:t>
            </a:r>
            <a:r>
              <a:rPr lang="en-US" altLang="zh-CN" sz="847" b="1" dirty="0" smtClean="0">
                <a:solidFill>
                  <a:srgbClr val="000000"/>
                </a:solidFill>
                <a:latin typeface="Tahoma" pitchFamily="18" charset="0"/>
                <a:cs typeface="Tahoma" pitchFamily="18" charset="0"/>
              </a:rPr>
              <a:t>-0,7</a:t>
            </a:r>
          </a:p>
          <a:p>
            <a:pPr>
              <a:lnSpc>
                <a:spcPts val="1200"/>
              </a:lnSpc>
              <a:tabLst>
                <a:tab pos="25400" algn="l"/>
              </a:tabLst>
            </a:pPr>
            <a:r>
              <a:rPr lang="en-US" altLang="zh-CN" sz="847" b="1" dirty="0" smtClean="0">
                <a:solidFill>
                  <a:srgbClr val="000000"/>
                </a:solidFill>
                <a:latin typeface="Tahoma" pitchFamily="18" charset="0"/>
                <a:cs typeface="Tahoma" pitchFamily="18" charset="0"/>
              </a:rPr>
              <a:t>27,2</a:t>
            </a:r>
          </a:p>
        </p:txBody>
      </p:sp>
      <p:sp>
        <p:nvSpPr>
          <p:cNvPr id="1067" name="TextBox 1"/>
          <p:cNvSpPr txBox="1"/>
          <p:nvPr/>
        </p:nvSpPr>
        <p:spPr>
          <a:xfrm>
            <a:off x="8344861" y="5815454"/>
            <a:ext cx="240450" cy="1059264"/>
          </a:xfrm>
          <a:prstGeom prst="rect">
            <a:avLst/>
          </a:prstGeom>
          <a:noFill/>
        </p:spPr>
        <p:txBody>
          <a:bodyPr wrap="none" lIns="0" tIns="0" rIns="0" rtlCol="0">
            <a:spAutoFit/>
          </a:bodyPr>
          <a:lstStyle/>
          <a:p>
            <a:pPr>
              <a:lnSpc>
                <a:spcPts val="800"/>
              </a:lnSpc>
              <a:tabLst/>
            </a:pPr>
            <a:r>
              <a:rPr lang="en-US" altLang="zh-CN" sz="847" b="1" dirty="0" smtClean="0">
                <a:solidFill>
                  <a:srgbClr val="000000"/>
                </a:solidFill>
                <a:latin typeface="Tahoma" pitchFamily="18" charset="0"/>
                <a:cs typeface="Tahoma" pitchFamily="18" charset="0"/>
              </a:rPr>
              <a:t>-0,6</a:t>
            </a:r>
          </a:p>
          <a:p>
            <a:pPr>
              <a:lnSpc>
                <a:spcPts val="1200"/>
              </a:lnSpc>
              <a:tabLst/>
            </a:pPr>
            <a:r>
              <a:rPr lang="en-US" altLang="zh-CN" sz="847" b="1" dirty="0" smtClean="0">
                <a:solidFill>
                  <a:srgbClr val="000000"/>
                </a:solidFill>
                <a:latin typeface="Tahoma" pitchFamily="18" charset="0"/>
                <a:cs typeface="Tahoma" pitchFamily="18" charset="0"/>
              </a:rPr>
              <a:t>-0,5</a:t>
            </a:r>
          </a:p>
          <a:p>
            <a:pPr>
              <a:lnSpc>
                <a:spcPts val="1100"/>
              </a:lnSpc>
              <a:tabLst/>
            </a:pPr>
            <a:r>
              <a:rPr lang="en-US" altLang="zh-CN" sz="847" b="1" dirty="0" smtClean="0">
                <a:solidFill>
                  <a:srgbClr val="000000"/>
                </a:solidFill>
                <a:latin typeface="Tahoma" pitchFamily="18" charset="0"/>
                <a:cs typeface="Tahoma" pitchFamily="18" charset="0"/>
              </a:rPr>
              <a:t>-1,1</a:t>
            </a:r>
          </a:p>
          <a:p>
            <a:pPr>
              <a:lnSpc>
                <a:spcPts val="1200"/>
              </a:lnSpc>
              <a:tabLst/>
            </a:pPr>
            <a:r>
              <a:rPr lang="en-US" altLang="zh-CN" sz="847" b="1" dirty="0" smtClean="0">
                <a:solidFill>
                  <a:srgbClr val="000000"/>
                </a:solidFill>
                <a:latin typeface="Tahoma" pitchFamily="18" charset="0"/>
                <a:cs typeface="Tahoma" pitchFamily="18" charset="0"/>
              </a:rPr>
              <a:t>-5,3</a:t>
            </a:r>
          </a:p>
          <a:p>
            <a:pPr>
              <a:lnSpc>
                <a:spcPts val="1200"/>
              </a:lnSpc>
              <a:tabLst/>
            </a:pPr>
            <a:r>
              <a:rPr lang="en-US" altLang="zh-CN" sz="847" b="1" dirty="0" smtClean="0">
                <a:solidFill>
                  <a:srgbClr val="000000"/>
                </a:solidFill>
                <a:latin typeface="Tahoma" pitchFamily="18" charset="0"/>
                <a:cs typeface="Tahoma" pitchFamily="18" charset="0"/>
              </a:rPr>
              <a:t>-0,1</a:t>
            </a:r>
          </a:p>
          <a:p>
            <a:pPr>
              <a:lnSpc>
                <a:spcPts val="1200"/>
              </a:lnSpc>
              <a:tabLst/>
            </a:pPr>
            <a:r>
              <a:rPr lang="en-US" altLang="zh-CN" sz="847" b="1" dirty="0" smtClean="0">
                <a:solidFill>
                  <a:srgbClr val="000000"/>
                </a:solidFill>
                <a:latin typeface="Tahoma" pitchFamily="18" charset="0"/>
                <a:cs typeface="Tahoma" pitchFamily="18" charset="0"/>
              </a:rPr>
              <a:t>-0,5</a:t>
            </a:r>
          </a:p>
          <a:p>
            <a:pPr>
              <a:lnSpc>
                <a:spcPts val="1200"/>
              </a:lnSpc>
              <a:tabLst/>
            </a:pPr>
            <a:r>
              <a:rPr lang="en-US" altLang="zh-CN" sz="847" b="1" dirty="0" smtClean="0">
                <a:solidFill>
                  <a:srgbClr val="000000"/>
                </a:solidFill>
                <a:latin typeface="Tahoma" pitchFamily="18" charset="0"/>
                <a:cs typeface="Tahoma" pitchFamily="18" charset="0"/>
              </a:rPr>
              <a:t>27,3</a:t>
            </a:r>
          </a:p>
        </p:txBody>
      </p:sp>
      <p:sp>
        <p:nvSpPr>
          <p:cNvPr id="1068" name="TextBox 1"/>
          <p:cNvSpPr txBox="1"/>
          <p:nvPr/>
        </p:nvSpPr>
        <p:spPr>
          <a:xfrm>
            <a:off x="5025358" y="5497803"/>
            <a:ext cx="2532745" cy="302647"/>
          </a:xfrm>
          <a:prstGeom prst="rect">
            <a:avLst/>
          </a:prstGeom>
          <a:noFill/>
        </p:spPr>
        <p:txBody>
          <a:bodyPr wrap="none" lIns="0" tIns="0" rIns="0" rtlCol="0">
            <a:spAutoFit/>
          </a:bodyPr>
          <a:lstStyle/>
          <a:p>
            <a:pPr>
              <a:lnSpc>
                <a:spcPts val="800"/>
              </a:lnSpc>
              <a:tabLst>
                <a:tab pos="711200" algn="l"/>
              </a:tabLst>
            </a:pPr>
            <a:r>
              <a:rPr lang="en-US" altLang="zh-CN" sz="923" b="1" dirty="0" smtClean="0">
                <a:solidFill>
                  <a:srgbClr val="974706"/>
                </a:solidFill>
                <a:latin typeface="Tahoma" pitchFamily="18" charset="0"/>
                <a:cs typeface="Tahoma" pitchFamily="18" charset="0"/>
              </a:rPr>
              <a:t>ENCUESTA</a:t>
            </a:r>
            <a:r>
              <a:rPr lang="en-US" altLang="zh-CN" sz="923" dirty="0" smtClean="0">
                <a:latin typeface="Times New Roman" pitchFamily="18" charset="0"/>
                <a:cs typeface="Times New Roman" pitchFamily="18" charset="0"/>
              </a:rPr>
              <a:t> </a:t>
            </a:r>
            <a:r>
              <a:rPr lang="en-US" altLang="zh-CN" sz="923" b="1" dirty="0" smtClean="0">
                <a:solidFill>
                  <a:srgbClr val="974706"/>
                </a:solidFill>
                <a:latin typeface="Tahoma" pitchFamily="18" charset="0"/>
                <a:cs typeface="Tahoma" pitchFamily="18" charset="0"/>
              </a:rPr>
              <a:t>DE</a:t>
            </a:r>
            <a:r>
              <a:rPr lang="en-US" altLang="zh-CN" sz="923" dirty="0" smtClean="0">
                <a:latin typeface="Times New Roman" pitchFamily="18" charset="0"/>
                <a:cs typeface="Times New Roman" pitchFamily="18" charset="0"/>
              </a:rPr>
              <a:t> </a:t>
            </a:r>
            <a:r>
              <a:rPr lang="en-US" altLang="zh-CN" sz="923" b="1" dirty="0" smtClean="0">
                <a:solidFill>
                  <a:srgbClr val="974706"/>
                </a:solidFill>
                <a:latin typeface="Tahoma" pitchFamily="18" charset="0"/>
                <a:cs typeface="Tahoma" pitchFamily="18" charset="0"/>
              </a:rPr>
              <a:t>POBLACIÓNACTIVA</a:t>
            </a:r>
            <a:r>
              <a:rPr lang="en-US" altLang="zh-CN" sz="923" dirty="0" smtClean="0">
                <a:latin typeface="Times New Roman" pitchFamily="18" charset="0"/>
                <a:cs typeface="Times New Roman" pitchFamily="18" charset="0"/>
              </a:rPr>
              <a:t> </a:t>
            </a:r>
            <a:r>
              <a:rPr lang="en-US" altLang="zh-CN" sz="923" b="1" dirty="0" smtClean="0">
                <a:solidFill>
                  <a:srgbClr val="974706"/>
                </a:solidFill>
                <a:latin typeface="Tahoma" pitchFamily="18" charset="0"/>
                <a:cs typeface="Tahoma" pitchFamily="18" charset="0"/>
              </a:rPr>
              <a:t>ESPAÑA</a:t>
            </a:r>
          </a:p>
          <a:p>
            <a:pPr>
              <a:lnSpc>
                <a:spcPts val="1200"/>
              </a:lnSpc>
              <a:tabLst>
                <a:tab pos="711200" algn="l"/>
              </a:tabLst>
            </a:pPr>
            <a:r>
              <a:rPr lang="en-US" altLang="zh-CN" dirty="0" smtClean="0"/>
              <a:t>	</a:t>
            </a:r>
            <a:r>
              <a:rPr lang="en-US" altLang="zh-CN" sz="923" dirty="0" smtClean="0">
                <a:solidFill>
                  <a:srgbClr val="974706"/>
                </a:solidFill>
                <a:latin typeface="Tahoma" pitchFamily="18" charset="0"/>
                <a:cs typeface="Tahoma" pitchFamily="18" charset="0"/>
              </a:rPr>
              <a:t>Tasas</a:t>
            </a:r>
            <a:r>
              <a:rPr lang="en-US" altLang="zh-CN" sz="923" dirty="0" smtClean="0">
                <a:latin typeface="Times New Roman" pitchFamily="18" charset="0"/>
                <a:cs typeface="Times New Roman" pitchFamily="18" charset="0"/>
              </a:rPr>
              <a:t> </a:t>
            </a:r>
            <a:r>
              <a:rPr lang="en-US" altLang="zh-CN" sz="923" dirty="0" smtClean="0">
                <a:solidFill>
                  <a:srgbClr val="974706"/>
                </a:solidFill>
                <a:latin typeface="Tahoma" pitchFamily="18" charset="0"/>
                <a:cs typeface="Tahoma" pitchFamily="18" charset="0"/>
              </a:rPr>
              <a:t>anuales</a:t>
            </a:r>
            <a:r>
              <a:rPr lang="en-US" altLang="zh-CN" sz="923" dirty="0" smtClean="0">
                <a:latin typeface="Times New Roman" pitchFamily="18" charset="0"/>
                <a:cs typeface="Times New Roman" pitchFamily="18" charset="0"/>
              </a:rPr>
              <a:t> </a:t>
            </a:r>
            <a:r>
              <a:rPr lang="en-US" altLang="zh-CN" sz="923" dirty="0" smtClean="0">
                <a:solidFill>
                  <a:srgbClr val="974706"/>
                </a:solidFill>
                <a:latin typeface="Tahoma" pitchFamily="18" charset="0"/>
                <a:cs typeface="Tahoma" pitchFamily="18" charset="0"/>
              </a:rPr>
              <a:t>medias</a:t>
            </a:r>
          </a:p>
        </p:txBody>
      </p:sp>
      <p:sp>
        <p:nvSpPr>
          <p:cNvPr id="1069" name="TextBox 1"/>
          <p:cNvSpPr txBox="1"/>
          <p:nvPr/>
        </p:nvSpPr>
        <p:spPr>
          <a:xfrm>
            <a:off x="179512" y="5517232"/>
            <a:ext cx="2608086" cy="353943"/>
          </a:xfrm>
          <a:prstGeom prst="rect">
            <a:avLst/>
          </a:prstGeom>
          <a:noFill/>
        </p:spPr>
        <p:txBody>
          <a:bodyPr wrap="square" lIns="0" tIns="0" rIns="0" rtlCol="0">
            <a:spAutoFit/>
          </a:bodyPr>
          <a:lstStyle/>
          <a:p>
            <a:pPr>
              <a:lnSpc>
                <a:spcPts val="1200"/>
              </a:lnSpc>
              <a:tabLst/>
            </a:pPr>
            <a:r>
              <a:rPr lang="en-US" altLang="zh-CN" sz="1249" b="1" dirty="0" smtClean="0">
                <a:solidFill>
                  <a:srgbClr val="070976"/>
                </a:solidFill>
                <a:latin typeface="Tahoma" pitchFamily="18" charset="0"/>
                <a:cs typeface="Tahoma" pitchFamily="18" charset="0"/>
              </a:rPr>
              <a:t>FUENTE: Nota</a:t>
            </a:r>
            <a:r>
              <a:rPr lang="en-US" altLang="zh-CN" sz="1249" dirty="0" smtClean="0">
                <a:latin typeface="Times New Roman" pitchFamily="18" charset="0"/>
                <a:cs typeface="Times New Roman" pitchFamily="18" charset="0"/>
              </a:rPr>
              <a:t> </a:t>
            </a:r>
            <a:r>
              <a:rPr lang="en-US" altLang="zh-CN" sz="1249" b="1" dirty="0" smtClean="0">
                <a:solidFill>
                  <a:srgbClr val="070976"/>
                </a:solidFill>
                <a:latin typeface="Tahoma" pitchFamily="18" charset="0"/>
                <a:cs typeface="Tahoma" pitchFamily="18" charset="0"/>
              </a:rPr>
              <a:t>del</a:t>
            </a:r>
            <a:r>
              <a:rPr lang="en-US" altLang="zh-CN" sz="1249" dirty="0" smtClean="0">
                <a:latin typeface="Times New Roman" pitchFamily="18" charset="0"/>
                <a:cs typeface="Times New Roman" pitchFamily="18" charset="0"/>
              </a:rPr>
              <a:t> </a:t>
            </a:r>
            <a:r>
              <a:rPr lang="en-US" altLang="zh-CN" sz="1249" b="1" dirty="0" smtClean="0">
                <a:solidFill>
                  <a:srgbClr val="070976"/>
                </a:solidFill>
                <a:latin typeface="Tahoma" pitchFamily="18" charset="0"/>
                <a:cs typeface="Tahoma" pitchFamily="18" charset="0"/>
              </a:rPr>
              <a:t>BIAM</a:t>
            </a:r>
            <a:r>
              <a:rPr lang="en-US" altLang="zh-CN" sz="1249" dirty="0" smtClean="0">
                <a:latin typeface="Times New Roman" pitchFamily="18" charset="0"/>
                <a:cs typeface="Times New Roman" pitchFamily="18" charset="0"/>
              </a:rPr>
              <a:t> </a:t>
            </a:r>
            <a:r>
              <a:rPr lang="en-US" altLang="zh-CN" sz="1249" b="1" dirty="0" smtClean="0">
                <a:solidFill>
                  <a:srgbClr val="070976"/>
                </a:solidFill>
                <a:latin typeface="Tahoma" pitchFamily="18" charset="0"/>
                <a:cs typeface="Tahoma" pitchFamily="18" charset="0"/>
              </a:rPr>
              <a:t>220</a:t>
            </a:r>
            <a:r>
              <a:rPr lang="en-US" altLang="zh-CN" sz="1249" dirty="0" smtClean="0">
                <a:latin typeface="Times New Roman" pitchFamily="18" charset="0"/>
                <a:cs typeface="Times New Roman" pitchFamily="18" charset="0"/>
              </a:rPr>
              <a:t> </a:t>
            </a:r>
            <a:r>
              <a:rPr lang="en-US" altLang="zh-CN" sz="1249" b="1" dirty="0" smtClean="0">
                <a:solidFill>
                  <a:srgbClr val="070976"/>
                </a:solidFill>
                <a:latin typeface="Tahoma" pitchFamily="18" charset="0"/>
                <a:cs typeface="Tahoma" pitchFamily="18" charset="0"/>
              </a:rPr>
              <a:t>Febrero</a:t>
            </a:r>
            <a:r>
              <a:rPr lang="en-US" altLang="zh-CN" sz="1249" dirty="0" smtClean="0">
                <a:latin typeface="Times New Roman" pitchFamily="18" charset="0"/>
                <a:cs typeface="Times New Roman" pitchFamily="18" charset="0"/>
              </a:rPr>
              <a:t> </a:t>
            </a:r>
            <a:r>
              <a:rPr lang="en-US" altLang="zh-CN" sz="1249" b="1" dirty="0" smtClean="0">
                <a:solidFill>
                  <a:srgbClr val="070976"/>
                </a:solidFill>
                <a:latin typeface="Tahoma" pitchFamily="18" charset="0"/>
                <a:cs typeface="Tahoma" pitchFamily="18" charset="0"/>
              </a:rPr>
              <a:t>2013</a:t>
            </a:r>
          </a:p>
        </p:txBody>
      </p:sp>
      <p:sp>
        <p:nvSpPr>
          <p:cNvPr id="1070" name="TextBox 1"/>
          <p:cNvSpPr txBox="1"/>
          <p:nvPr/>
        </p:nvSpPr>
        <p:spPr>
          <a:xfrm>
            <a:off x="179512" y="5805264"/>
            <a:ext cx="3566682" cy="353943"/>
          </a:xfrm>
          <a:prstGeom prst="rect">
            <a:avLst/>
          </a:prstGeom>
          <a:noFill/>
        </p:spPr>
        <p:txBody>
          <a:bodyPr wrap="none" lIns="0" tIns="0" rIns="0" rtlCol="0">
            <a:spAutoFit/>
          </a:bodyPr>
          <a:lstStyle/>
          <a:p>
            <a:pPr>
              <a:lnSpc>
                <a:spcPts val="700"/>
              </a:lnSpc>
              <a:tabLst>
                <a:tab pos="431800" algn="l"/>
              </a:tabLst>
            </a:pPr>
            <a:r>
              <a:rPr lang="en-US" altLang="zh-CN" dirty="0" smtClean="0"/>
              <a:t>	</a:t>
            </a:r>
            <a:r>
              <a:rPr lang="en-US" altLang="zh-CN" sz="799" dirty="0" smtClean="0">
                <a:solidFill>
                  <a:srgbClr val="0000FF"/>
                </a:solidFill>
                <a:latin typeface="Tahoma" pitchFamily="18" charset="0"/>
                <a:cs typeface="Tahoma" pitchFamily="18" charset="0"/>
              </a:rPr>
              <a:t>Laboratorio</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de</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Predicción</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y</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Análisis</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Macreoconómico,</a:t>
            </a:r>
            <a:r>
              <a:rPr lang="en-US" altLang="zh-CN" sz="799" dirty="0" smtClean="0">
                <a:latin typeface="Times New Roman" pitchFamily="18" charset="0"/>
                <a:cs typeface="Times New Roman" pitchFamily="18" charset="0"/>
              </a:rPr>
              <a:t> </a:t>
            </a:r>
            <a:r>
              <a:rPr lang="en-US" altLang="zh-CN" sz="799" b="1" dirty="0" smtClean="0">
                <a:solidFill>
                  <a:srgbClr val="0000FF"/>
                </a:solidFill>
                <a:latin typeface="Tahoma" pitchFamily="18" charset="0"/>
                <a:cs typeface="Tahoma" pitchFamily="18" charset="0"/>
              </a:rPr>
              <a:t>BIAM</a:t>
            </a:r>
          </a:p>
          <a:p>
            <a:pPr>
              <a:lnSpc>
                <a:spcPts val="1700"/>
              </a:lnSpc>
              <a:tabLst>
                <a:tab pos="431800" algn="l"/>
              </a:tabLst>
            </a:pPr>
            <a:r>
              <a:rPr lang="en-US" altLang="zh-CN" sz="799" dirty="0" smtClean="0">
                <a:solidFill>
                  <a:srgbClr val="0000FF"/>
                </a:solidFill>
                <a:latin typeface="Tahoma" pitchFamily="18" charset="0"/>
                <a:cs typeface="Tahoma" pitchFamily="18" charset="0"/>
              </a:rPr>
              <a:t>Tel</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+34</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91</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624</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98</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89</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www.</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Uc3m.es/biam</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E-mail:</a:t>
            </a:r>
            <a:r>
              <a:rPr lang="en-US" altLang="zh-CN" sz="799" dirty="0" smtClean="0">
                <a:latin typeface="Times New Roman" pitchFamily="18" charset="0"/>
                <a:cs typeface="Times New Roman" pitchFamily="18" charset="0"/>
              </a:rPr>
              <a:t> </a:t>
            </a:r>
            <a:r>
              <a:rPr lang="en-US" altLang="zh-CN" sz="799" dirty="0" smtClean="0">
                <a:solidFill>
                  <a:srgbClr val="0000FF"/>
                </a:solidFill>
                <a:latin typeface="Tahoma" pitchFamily="18" charset="0"/>
                <a:cs typeface="Tahoma" pitchFamily="18" charset="0"/>
              </a:rPr>
              <a:t>laborat@est-econ.uc3m.es</a:t>
            </a:r>
          </a:p>
        </p:txBody>
      </p:sp>
      <p:sp>
        <p:nvSpPr>
          <p:cNvPr id="1071" name="TextBox 1"/>
          <p:cNvSpPr txBox="1"/>
          <p:nvPr/>
        </p:nvSpPr>
        <p:spPr>
          <a:xfrm>
            <a:off x="5332720" y="2622656"/>
            <a:ext cx="91372" cy="1495281"/>
          </a:xfrm>
          <a:prstGeom prst="rect">
            <a:avLst/>
          </a:prstGeom>
          <a:noFill/>
        </p:spPr>
        <p:txBody>
          <a:bodyPr wrap="none" lIns="0" tIns="0" rIns="0" rtlCol="0">
            <a:spAutoFit/>
          </a:bodyPr>
          <a:lstStyle/>
          <a:p>
            <a:pPr>
              <a:lnSpc>
                <a:spcPts val="700"/>
              </a:lnSpc>
              <a:tabLst>
                <a:tab pos="38100" algn="l"/>
              </a:tabLst>
            </a:pPr>
            <a:r>
              <a:rPr lang="en-US" altLang="zh-CN" dirty="0" smtClean="0"/>
              <a:t>	</a:t>
            </a:r>
            <a:r>
              <a:rPr lang="en-US" altLang="zh-CN" sz="752" dirty="0" smtClean="0">
                <a:solidFill>
                  <a:srgbClr val="993300"/>
                </a:solidFill>
                <a:latin typeface="Tahoma" pitchFamily="18" charset="0"/>
                <a:cs typeface="Tahoma" pitchFamily="18" charset="0"/>
              </a:rPr>
              <a:t>6</a:t>
            </a:r>
          </a:p>
          <a:p>
            <a:pPr>
              <a:lnSpc>
                <a:spcPts val="1500"/>
              </a:lnSpc>
              <a:tabLst>
                <a:tab pos="38100" algn="l"/>
              </a:tabLst>
            </a:pPr>
            <a:r>
              <a:rPr lang="en-US" altLang="zh-CN" dirty="0" smtClean="0"/>
              <a:t>	</a:t>
            </a:r>
            <a:r>
              <a:rPr lang="en-US" altLang="zh-CN" sz="752" dirty="0" smtClean="0">
                <a:solidFill>
                  <a:srgbClr val="993300"/>
                </a:solidFill>
                <a:latin typeface="Tahoma" pitchFamily="18" charset="0"/>
                <a:cs typeface="Tahoma" pitchFamily="18" charset="0"/>
              </a:rPr>
              <a:t>4</a:t>
            </a:r>
          </a:p>
          <a:p>
            <a:pPr>
              <a:lnSpc>
                <a:spcPts val="1500"/>
              </a:lnSpc>
              <a:tabLst>
                <a:tab pos="38100" algn="l"/>
              </a:tabLst>
            </a:pPr>
            <a:r>
              <a:rPr lang="en-US" altLang="zh-CN" dirty="0" smtClean="0"/>
              <a:t>	</a:t>
            </a:r>
            <a:r>
              <a:rPr lang="en-US" altLang="zh-CN" sz="752" dirty="0" smtClean="0">
                <a:solidFill>
                  <a:srgbClr val="993300"/>
                </a:solidFill>
                <a:latin typeface="Tahoma" pitchFamily="18" charset="0"/>
                <a:cs typeface="Tahoma" pitchFamily="18" charset="0"/>
              </a:rPr>
              <a:t>2</a:t>
            </a:r>
          </a:p>
          <a:p>
            <a:pPr>
              <a:lnSpc>
                <a:spcPts val="1500"/>
              </a:lnSpc>
              <a:tabLst>
                <a:tab pos="38100" algn="l"/>
              </a:tabLst>
            </a:pPr>
            <a:r>
              <a:rPr lang="en-US" altLang="zh-CN" dirty="0" smtClean="0"/>
              <a:t>	</a:t>
            </a:r>
            <a:r>
              <a:rPr lang="en-US" altLang="zh-CN" sz="752" dirty="0" smtClean="0">
                <a:solidFill>
                  <a:srgbClr val="993300"/>
                </a:solidFill>
                <a:latin typeface="Tahoma" pitchFamily="18" charset="0"/>
                <a:cs typeface="Tahoma" pitchFamily="18" charset="0"/>
              </a:rPr>
              <a:t>0</a:t>
            </a:r>
          </a:p>
          <a:p>
            <a:pPr>
              <a:lnSpc>
                <a:spcPts val="1500"/>
              </a:lnSpc>
              <a:tabLst>
                <a:tab pos="38100" algn="l"/>
              </a:tabLst>
            </a:pPr>
            <a:r>
              <a:rPr lang="en-US" altLang="zh-CN" sz="752" dirty="0" smtClean="0">
                <a:solidFill>
                  <a:srgbClr val="993300"/>
                </a:solidFill>
                <a:latin typeface="Tahoma" pitchFamily="18" charset="0"/>
                <a:cs typeface="Tahoma" pitchFamily="18" charset="0"/>
              </a:rPr>
              <a:t>-2</a:t>
            </a:r>
          </a:p>
          <a:p>
            <a:pPr>
              <a:lnSpc>
                <a:spcPts val="1500"/>
              </a:lnSpc>
              <a:tabLst>
                <a:tab pos="38100" algn="l"/>
              </a:tabLst>
            </a:pPr>
            <a:r>
              <a:rPr lang="en-US" altLang="zh-CN" sz="752" dirty="0" smtClean="0">
                <a:solidFill>
                  <a:srgbClr val="993300"/>
                </a:solidFill>
                <a:latin typeface="Tahoma" pitchFamily="18" charset="0"/>
                <a:cs typeface="Tahoma" pitchFamily="18" charset="0"/>
              </a:rPr>
              <a:t>-4</a:t>
            </a:r>
          </a:p>
          <a:p>
            <a:pPr>
              <a:lnSpc>
                <a:spcPts val="1500"/>
              </a:lnSpc>
              <a:tabLst>
                <a:tab pos="38100" algn="l"/>
              </a:tabLst>
            </a:pPr>
            <a:r>
              <a:rPr lang="en-US" altLang="zh-CN" sz="752" dirty="0" smtClean="0">
                <a:solidFill>
                  <a:srgbClr val="993300"/>
                </a:solidFill>
                <a:latin typeface="Tahoma" pitchFamily="18" charset="0"/>
                <a:cs typeface="Tahoma" pitchFamily="18" charset="0"/>
              </a:rPr>
              <a:t>-6</a:t>
            </a:r>
          </a:p>
          <a:p>
            <a:pPr>
              <a:lnSpc>
                <a:spcPts val="1600"/>
              </a:lnSpc>
              <a:tabLst>
                <a:tab pos="38100" algn="l"/>
              </a:tabLst>
            </a:pPr>
            <a:r>
              <a:rPr lang="en-US" altLang="zh-CN" sz="752" dirty="0" smtClean="0">
                <a:solidFill>
                  <a:srgbClr val="993300"/>
                </a:solidFill>
                <a:latin typeface="Tahoma" pitchFamily="18" charset="0"/>
                <a:cs typeface="Tahoma" pitchFamily="18" charset="0"/>
              </a:rPr>
              <a:t>-8</a:t>
            </a:r>
          </a:p>
        </p:txBody>
      </p:sp>
      <p:sp>
        <p:nvSpPr>
          <p:cNvPr id="1072" name="TextBox 1"/>
          <p:cNvSpPr txBox="1"/>
          <p:nvPr/>
        </p:nvSpPr>
        <p:spPr>
          <a:xfrm>
            <a:off x="6316276" y="2443468"/>
            <a:ext cx="1417055" cy="135935"/>
          </a:xfrm>
          <a:prstGeom prst="rect">
            <a:avLst/>
          </a:prstGeom>
          <a:noFill/>
        </p:spPr>
        <p:txBody>
          <a:bodyPr wrap="none" lIns="0" tIns="0" rIns="0" rtlCol="0">
            <a:spAutoFit/>
          </a:bodyPr>
          <a:lstStyle/>
          <a:p>
            <a:pPr>
              <a:lnSpc>
                <a:spcPts val="700"/>
              </a:lnSpc>
              <a:tabLst/>
            </a:pPr>
            <a:r>
              <a:rPr lang="en-US" altLang="zh-CN" sz="752" b="1" dirty="0" smtClean="0">
                <a:solidFill>
                  <a:srgbClr val="993300"/>
                </a:solidFill>
                <a:latin typeface="Tahoma" pitchFamily="18" charset="0"/>
                <a:cs typeface="Tahoma" pitchFamily="18" charset="0"/>
              </a:rPr>
              <a:t>OCUPADOS</a:t>
            </a:r>
            <a:r>
              <a:rPr lang="en-US" altLang="zh-CN" sz="752" dirty="0" smtClean="0">
                <a:latin typeface="Times New Roman" pitchFamily="18" charset="0"/>
                <a:cs typeface="Times New Roman" pitchFamily="18" charset="0"/>
              </a:rPr>
              <a:t> </a:t>
            </a:r>
            <a:r>
              <a:rPr lang="en-US" altLang="zh-CN" sz="752" b="1" dirty="0" smtClean="0">
                <a:solidFill>
                  <a:srgbClr val="993300"/>
                </a:solidFill>
                <a:latin typeface="Tahoma" pitchFamily="18" charset="0"/>
                <a:cs typeface="Tahoma" pitchFamily="18" charset="0"/>
              </a:rPr>
              <a:t>EN</a:t>
            </a:r>
            <a:r>
              <a:rPr lang="en-US" altLang="zh-CN" sz="752" dirty="0" smtClean="0">
                <a:latin typeface="Times New Roman" pitchFamily="18" charset="0"/>
                <a:cs typeface="Times New Roman" pitchFamily="18" charset="0"/>
              </a:rPr>
              <a:t> </a:t>
            </a:r>
            <a:r>
              <a:rPr lang="en-US" altLang="zh-CN" sz="752" b="1" dirty="0" smtClean="0">
                <a:solidFill>
                  <a:srgbClr val="993300"/>
                </a:solidFill>
                <a:latin typeface="Tahoma" pitchFamily="18" charset="0"/>
                <a:cs typeface="Tahoma" pitchFamily="18" charset="0"/>
              </a:rPr>
              <a:t>ESPAÑA</a:t>
            </a:r>
            <a:r>
              <a:rPr lang="en-US" altLang="zh-CN" sz="752" dirty="0" smtClean="0">
                <a:latin typeface="Times New Roman" pitchFamily="18" charset="0"/>
                <a:cs typeface="Times New Roman" pitchFamily="18" charset="0"/>
              </a:rPr>
              <a:t> </a:t>
            </a:r>
            <a:r>
              <a:rPr lang="en-US" altLang="zh-CN" sz="752" b="1" dirty="0" smtClean="0">
                <a:solidFill>
                  <a:srgbClr val="993300"/>
                </a:solidFill>
                <a:latin typeface="Tahoma" pitchFamily="18" charset="0"/>
                <a:cs typeface="Tahoma" pitchFamily="18" charset="0"/>
              </a:rPr>
              <a:t>(EPA)</a:t>
            </a:r>
          </a:p>
        </p:txBody>
      </p:sp>
      <p:sp>
        <p:nvSpPr>
          <p:cNvPr id="1073" name="TextBox 1"/>
          <p:cNvSpPr txBox="1"/>
          <p:nvPr/>
        </p:nvSpPr>
        <p:spPr>
          <a:xfrm>
            <a:off x="6423852" y="2516772"/>
            <a:ext cx="1219886" cy="135935"/>
          </a:xfrm>
          <a:prstGeom prst="rect">
            <a:avLst/>
          </a:prstGeom>
          <a:noFill/>
        </p:spPr>
        <p:txBody>
          <a:bodyPr wrap="none" lIns="0" tIns="0" rIns="0" rtlCol="0">
            <a:spAutoFit/>
          </a:bodyPr>
          <a:lstStyle/>
          <a:p>
            <a:pPr>
              <a:lnSpc>
                <a:spcPts val="700"/>
              </a:lnSpc>
              <a:tabLst/>
            </a:pPr>
            <a:r>
              <a:rPr lang="en-US" altLang="zh-CN" sz="752" dirty="0" smtClean="0">
                <a:solidFill>
                  <a:srgbClr val="993300"/>
                </a:solidFill>
                <a:latin typeface="Tahoma" pitchFamily="18" charset="0"/>
                <a:cs typeface="Tahoma" pitchFamily="18" charset="0"/>
              </a:rPr>
              <a:t>Tasas</a:t>
            </a:r>
            <a:r>
              <a:rPr lang="en-US" altLang="zh-CN" sz="752" dirty="0" smtClean="0">
                <a:latin typeface="Times New Roman" pitchFamily="18" charset="0"/>
                <a:cs typeface="Times New Roman" pitchFamily="18" charset="0"/>
              </a:rPr>
              <a:t> </a:t>
            </a:r>
            <a:r>
              <a:rPr lang="en-US" altLang="zh-CN" sz="752" dirty="0" smtClean="0">
                <a:solidFill>
                  <a:srgbClr val="993300"/>
                </a:solidFill>
                <a:latin typeface="Tahoma" pitchFamily="18" charset="0"/>
                <a:cs typeface="Tahoma" pitchFamily="18" charset="0"/>
              </a:rPr>
              <a:t>anuales</a:t>
            </a:r>
            <a:r>
              <a:rPr lang="en-US" altLang="zh-CN" sz="752" dirty="0" smtClean="0">
                <a:latin typeface="Times New Roman" pitchFamily="18" charset="0"/>
                <a:cs typeface="Times New Roman" pitchFamily="18" charset="0"/>
              </a:rPr>
              <a:t> </a:t>
            </a:r>
            <a:r>
              <a:rPr lang="en-US" altLang="zh-CN" sz="752" dirty="0" smtClean="0">
                <a:solidFill>
                  <a:srgbClr val="993300"/>
                </a:solidFill>
                <a:latin typeface="Tahoma" pitchFamily="18" charset="0"/>
                <a:cs typeface="Tahoma" pitchFamily="18" charset="0"/>
              </a:rPr>
              <a:t>decrecimiento</a:t>
            </a:r>
          </a:p>
        </p:txBody>
      </p:sp>
      <p:sp>
        <p:nvSpPr>
          <p:cNvPr id="1075" name="TextBox 1"/>
          <p:cNvSpPr txBox="1"/>
          <p:nvPr/>
        </p:nvSpPr>
        <p:spPr>
          <a:xfrm>
            <a:off x="5255879" y="3828100"/>
            <a:ext cx="498534" cy="1649169"/>
          </a:xfrm>
          <a:prstGeom prst="rect">
            <a:avLst/>
          </a:prstGeom>
          <a:noFill/>
        </p:spPr>
        <p:txBody>
          <a:bodyPr wrap="none" lIns="0" tIns="0" rIns="0" rtlCol="0">
            <a:spAutoFit/>
          </a:bodyPr>
          <a:lstStyle/>
          <a:p>
            <a:pPr>
              <a:lnSpc>
                <a:spcPts val="900"/>
              </a:lnSpc>
              <a:tabLst>
                <a:tab pos="177800" algn="l"/>
                <a:tab pos="215900" algn="l"/>
              </a:tabLst>
            </a:pPr>
            <a:r>
              <a:rPr lang="en-US" altLang="zh-CN" sz="999" dirty="0" smtClean="0">
                <a:solidFill>
                  <a:srgbClr val="993300"/>
                </a:solidFill>
                <a:latin typeface="Tahoma" pitchFamily="18" charset="0"/>
                <a:cs typeface="Tahoma" pitchFamily="18" charset="0"/>
              </a:rPr>
              <a:t>Gráfico</a:t>
            </a:r>
            <a:r>
              <a:rPr lang="en-US" altLang="zh-CN" sz="999" dirty="0" smtClean="0">
                <a:latin typeface="Times New Roman" pitchFamily="18" charset="0"/>
                <a:cs typeface="Times New Roman" pitchFamily="18" charset="0"/>
              </a:rPr>
              <a:t> </a:t>
            </a:r>
            <a:r>
              <a:rPr lang="en-US" altLang="zh-CN" sz="999" dirty="0" smtClean="0">
                <a:solidFill>
                  <a:srgbClr val="993300"/>
                </a:solidFill>
                <a:latin typeface="Tahoma" pitchFamily="18" charset="0"/>
                <a:cs typeface="Tahoma" pitchFamily="18" charset="0"/>
              </a:rPr>
              <a:t>2</a:t>
            </a:r>
          </a:p>
          <a:p>
            <a:pPr>
              <a:lnSpc>
                <a:spcPts val="1000"/>
              </a:lnSpc>
            </a:pPr>
            <a:endParaRPr lang="en-US" altLang="zh-CN" dirty="0" smtClean="0"/>
          </a:p>
          <a:p>
            <a:pPr>
              <a:lnSpc>
                <a:spcPts val="1000"/>
              </a:lnSpc>
            </a:pPr>
            <a:endParaRPr lang="en-US" altLang="zh-CN" dirty="0" smtClean="0"/>
          </a:p>
          <a:p>
            <a:pPr>
              <a:lnSpc>
                <a:spcPts val="1600"/>
              </a:lnSpc>
              <a:tabLst>
                <a:tab pos="177800" algn="l"/>
                <a:tab pos="215900" algn="l"/>
              </a:tabLst>
            </a:pPr>
            <a:r>
              <a:rPr lang="en-US" altLang="zh-CN" dirty="0" smtClean="0"/>
              <a:t>	</a:t>
            </a:r>
            <a:r>
              <a:rPr lang="en-US" altLang="zh-CN" sz="750" dirty="0" smtClean="0">
                <a:solidFill>
                  <a:srgbClr val="984807"/>
                </a:solidFill>
                <a:latin typeface="Tahoma" pitchFamily="18" charset="0"/>
                <a:cs typeface="Tahoma" pitchFamily="18" charset="0"/>
              </a:rPr>
              <a:t>30</a:t>
            </a:r>
          </a:p>
          <a:p>
            <a:pPr>
              <a:lnSpc>
                <a:spcPts val="1600"/>
              </a:lnSpc>
              <a:tabLst>
                <a:tab pos="177800" algn="l"/>
                <a:tab pos="215900" algn="l"/>
              </a:tabLst>
            </a:pPr>
            <a:r>
              <a:rPr lang="en-US" altLang="zh-CN" dirty="0" smtClean="0"/>
              <a:t>	</a:t>
            </a:r>
            <a:r>
              <a:rPr lang="en-US" altLang="zh-CN" sz="750" dirty="0" smtClean="0">
                <a:solidFill>
                  <a:srgbClr val="984807"/>
                </a:solidFill>
                <a:latin typeface="Tahoma" pitchFamily="18" charset="0"/>
                <a:cs typeface="Tahoma" pitchFamily="18" charset="0"/>
              </a:rPr>
              <a:t>25</a:t>
            </a:r>
          </a:p>
          <a:p>
            <a:pPr>
              <a:lnSpc>
                <a:spcPts val="1600"/>
              </a:lnSpc>
              <a:tabLst>
                <a:tab pos="177800" algn="l"/>
                <a:tab pos="215900" algn="l"/>
              </a:tabLst>
            </a:pPr>
            <a:r>
              <a:rPr lang="en-US" altLang="zh-CN" dirty="0" smtClean="0"/>
              <a:t>	</a:t>
            </a:r>
            <a:r>
              <a:rPr lang="en-US" altLang="zh-CN" sz="750" dirty="0" smtClean="0">
                <a:solidFill>
                  <a:srgbClr val="984807"/>
                </a:solidFill>
                <a:latin typeface="Tahoma" pitchFamily="18" charset="0"/>
                <a:cs typeface="Tahoma" pitchFamily="18" charset="0"/>
              </a:rPr>
              <a:t>20</a:t>
            </a:r>
          </a:p>
          <a:p>
            <a:pPr>
              <a:lnSpc>
                <a:spcPts val="1600"/>
              </a:lnSpc>
              <a:tabLst>
                <a:tab pos="177800" algn="l"/>
                <a:tab pos="215900" algn="l"/>
              </a:tabLst>
            </a:pPr>
            <a:r>
              <a:rPr lang="en-US" altLang="zh-CN" dirty="0" smtClean="0"/>
              <a:t>	</a:t>
            </a:r>
            <a:r>
              <a:rPr lang="en-US" altLang="zh-CN" sz="750" dirty="0" smtClean="0">
                <a:solidFill>
                  <a:srgbClr val="984807"/>
                </a:solidFill>
                <a:latin typeface="Tahoma" pitchFamily="18" charset="0"/>
                <a:cs typeface="Tahoma" pitchFamily="18" charset="0"/>
              </a:rPr>
              <a:t>15</a:t>
            </a:r>
          </a:p>
          <a:p>
            <a:pPr>
              <a:lnSpc>
                <a:spcPts val="1600"/>
              </a:lnSpc>
              <a:tabLst>
                <a:tab pos="177800" algn="l"/>
                <a:tab pos="215900" algn="l"/>
              </a:tabLst>
            </a:pPr>
            <a:r>
              <a:rPr lang="en-US" altLang="zh-CN" dirty="0" smtClean="0"/>
              <a:t>	</a:t>
            </a:r>
            <a:r>
              <a:rPr lang="en-US" altLang="zh-CN" sz="750" dirty="0" smtClean="0">
                <a:solidFill>
                  <a:srgbClr val="984807"/>
                </a:solidFill>
                <a:latin typeface="Tahoma" pitchFamily="18" charset="0"/>
                <a:cs typeface="Tahoma" pitchFamily="18" charset="0"/>
              </a:rPr>
              <a:t>10</a:t>
            </a:r>
          </a:p>
          <a:p>
            <a:pPr>
              <a:lnSpc>
                <a:spcPts val="1600"/>
              </a:lnSpc>
              <a:tabLst>
                <a:tab pos="177800" algn="l"/>
                <a:tab pos="215900" algn="l"/>
              </a:tabLst>
            </a:pPr>
            <a:r>
              <a:rPr lang="en-US" altLang="zh-CN" dirty="0" smtClean="0"/>
              <a:t>		</a:t>
            </a:r>
            <a:r>
              <a:rPr lang="en-US" altLang="zh-CN" sz="750" dirty="0" smtClean="0">
                <a:solidFill>
                  <a:srgbClr val="984807"/>
                </a:solidFill>
                <a:latin typeface="Tahoma" pitchFamily="18" charset="0"/>
                <a:cs typeface="Tahoma" pitchFamily="18" charset="0"/>
              </a:rPr>
              <a:t>5</a:t>
            </a:r>
          </a:p>
        </p:txBody>
      </p:sp>
      <p:sp>
        <p:nvSpPr>
          <p:cNvPr id="1076" name="TextBox 1"/>
          <p:cNvSpPr txBox="1"/>
          <p:nvPr/>
        </p:nvSpPr>
        <p:spPr>
          <a:xfrm>
            <a:off x="6070387" y="4023577"/>
            <a:ext cx="1522853" cy="135935"/>
          </a:xfrm>
          <a:prstGeom prst="rect">
            <a:avLst/>
          </a:prstGeom>
          <a:noFill/>
        </p:spPr>
        <p:txBody>
          <a:bodyPr wrap="none" lIns="0" tIns="0" rIns="0" rtlCol="0">
            <a:spAutoFit/>
          </a:bodyPr>
          <a:lstStyle/>
          <a:p>
            <a:pPr>
              <a:lnSpc>
                <a:spcPts val="700"/>
              </a:lnSpc>
              <a:tabLst/>
            </a:pPr>
            <a:r>
              <a:rPr lang="en-US" altLang="zh-CN" sz="750" b="1" dirty="0" smtClean="0">
                <a:solidFill>
                  <a:srgbClr val="984807"/>
                </a:solidFill>
                <a:latin typeface="Tahoma" pitchFamily="18" charset="0"/>
                <a:cs typeface="Tahoma" pitchFamily="18" charset="0"/>
              </a:rPr>
              <a:t>TASA</a:t>
            </a:r>
            <a:r>
              <a:rPr lang="en-US" altLang="zh-CN" sz="750" dirty="0" smtClean="0">
                <a:latin typeface="Times New Roman" pitchFamily="18" charset="0"/>
                <a:cs typeface="Times New Roman" pitchFamily="18" charset="0"/>
              </a:rPr>
              <a:t> </a:t>
            </a:r>
            <a:r>
              <a:rPr lang="en-US" altLang="zh-CN" sz="750" b="1" dirty="0" smtClean="0">
                <a:solidFill>
                  <a:srgbClr val="984807"/>
                </a:solidFill>
                <a:latin typeface="Tahoma" pitchFamily="18" charset="0"/>
                <a:cs typeface="Tahoma" pitchFamily="18" charset="0"/>
              </a:rPr>
              <a:t>DEPAROEN</a:t>
            </a:r>
            <a:r>
              <a:rPr lang="en-US" altLang="zh-CN" sz="750" dirty="0" smtClean="0">
                <a:latin typeface="Times New Roman" pitchFamily="18" charset="0"/>
                <a:cs typeface="Times New Roman" pitchFamily="18" charset="0"/>
              </a:rPr>
              <a:t> </a:t>
            </a:r>
            <a:r>
              <a:rPr lang="en-US" altLang="zh-CN" sz="750" b="1" dirty="0" smtClean="0">
                <a:solidFill>
                  <a:srgbClr val="984807"/>
                </a:solidFill>
                <a:latin typeface="Tahoma" pitchFamily="18" charset="0"/>
                <a:cs typeface="Tahoma" pitchFamily="18" charset="0"/>
              </a:rPr>
              <a:t>ESPAÑA</a:t>
            </a:r>
            <a:r>
              <a:rPr lang="en-US" altLang="zh-CN" sz="750" dirty="0" smtClean="0">
                <a:latin typeface="Times New Roman" pitchFamily="18" charset="0"/>
                <a:cs typeface="Times New Roman" pitchFamily="18" charset="0"/>
              </a:rPr>
              <a:t> </a:t>
            </a:r>
            <a:r>
              <a:rPr lang="en-US" altLang="zh-CN" sz="750" b="1" dirty="0" smtClean="0">
                <a:solidFill>
                  <a:srgbClr val="984807"/>
                </a:solidFill>
                <a:latin typeface="Tahoma" pitchFamily="18" charset="0"/>
                <a:cs typeface="Tahoma" pitchFamily="18" charset="0"/>
              </a:rPr>
              <a:t>(EPA)</a:t>
            </a:r>
          </a:p>
        </p:txBody>
      </p:sp>
      <p:sp>
        <p:nvSpPr>
          <p:cNvPr id="85" name="84 CuadroTexto"/>
          <p:cNvSpPr txBox="1"/>
          <p:nvPr/>
        </p:nvSpPr>
        <p:spPr>
          <a:xfrm>
            <a:off x="539552" y="1772816"/>
            <a:ext cx="4176464" cy="923330"/>
          </a:xfrm>
          <a:prstGeom prst="rect">
            <a:avLst/>
          </a:prstGeom>
          <a:noFill/>
        </p:spPr>
        <p:txBody>
          <a:bodyPr wrap="square" rtlCol="0">
            <a:spAutoFit/>
          </a:bodyPr>
          <a:lstStyle/>
          <a:p>
            <a:r>
              <a:rPr lang="es-ES" b="1" dirty="0" smtClean="0">
                <a:solidFill>
                  <a:schemeClr val="bg1"/>
                </a:solidFill>
              </a:rPr>
              <a:t>LA REFORMA LABORAL EN UNA FASE RECESIVA ACELERA LA DESTRUCCIÓN DE EMPLEO</a:t>
            </a:r>
            <a:endParaRPr lang="es-ES" b="1" dirty="0">
              <a:solidFill>
                <a:schemeClr val="bg1"/>
              </a:solidFill>
            </a:endParaRPr>
          </a:p>
        </p:txBody>
      </p:sp>
      <p:sp>
        <p:nvSpPr>
          <p:cNvPr id="86" name="85 CuadroTexto"/>
          <p:cNvSpPr txBox="1"/>
          <p:nvPr/>
        </p:nvSpPr>
        <p:spPr>
          <a:xfrm>
            <a:off x="251520" y="188640"/>
            <a:ext cx="8892480" cy="707886"/>
          </a:xfrm>
          <a:prstGeom prst="rect">
            <a:avLst/>
          </a:prstGeom>
          <a:noFill/>
        </p:spPr>
        <p:txBody>
          <a:bodyPr wrap="square" rtlCol="0">
            <a:spAutoFit/>
          </a:bodyPr>
          <a:lstStyle/>
          <a:p>
            <a:r>
              <a:rPr lang="es-ES" sz="2000" b="1" dirty="0" smtClean="0"/>
              <a:t>La tasa de desempleo </a:t>
            </a:r>
            <a:r>
              <a:rPr lang="es-ES" sz="2000" dirty="0" smtClean="0"/>
              <a:t>continua creciendo más de lo espera y se prevé que llegue al </a:t>
            </a:r>
            <a:r>
              <a:rPr lang="es-ES" sz="2000" b="1" dirty="0" smtClean="0"/>
              <a:t>28,2% (2014) </a:t>
            </a:r>
            <a:r>
              <a:rPr lang="es-ES" sz="2000" dirty="0" smtClean="0"/>
              <a:t>equivalente a </a:t>
            </a:r>
            <a:r>
              <a:rPr lang="es-ES" sz="2000" b="1" dirty="0" smtClean="0"/>
              <a:t>6,4 millones de parados.  </a:t>
            </a:r>
            <a:endParaRPr lang="es-ES" sz="2000" dirty="0"/>
          </a:p>
        </p:txBody>
      </p:sp>
      <p:sp>
        <p:nvSpPr>
          <p:cNvPr id="87" name="86 CuadroTexto"/>
          <p:cNvSpPr txBox="1"/>
          <p:nvPr/>
        </p:nvSpPr>
        <p:spPr>
          <a:xfrm>
            <a:off x="683568" y="3212976"/>
            <a:ext cx="4248472" cy="2031325"/>
          </a:xfrm>
          <a:prstGeom prst="rect">
            <a:avLst/>
          </a:prstGeom>
          <a:noFill/>
        </p:spPr>
        <p:txBody>
          <a:bodyPr wrap="square" rtlCol="0">
            <a:spAutoFit/>
          </a:bodyPr>
          <a:lstStyle/>
          <a:p>
            <a:r>
              <a:rPr lang="es-ES" b="1" dirty="0" smtClean="0">
                <a:solidFill>
                  <a:srgbClr val="0000FF"/>
                </a:solidFill>
              </a:rPr>
              <a:t>Desde el 8,26 (2007) l</a:t>
            </a:r>
            <a:r>
              <a:rPr lang="es-ES" dirty="0" smtClean="0"/>
              <a:t>a tasa de paro se dispara al </a:t>
            </a:r>
            <a:r>
              <a:rPr lang="es-ES" dirty="0" smtClean="0">
                <a:solidFill>
                  <a:srgbClr val="0000FF"/>
                </a:solidFill>
              </a:rPr>
              <a:t>25,1 (2012) </a:t>
            </a:r>
            <a:r>
              <a:rPr lang="es-ES" dirty="0" smtClean="0"/>
              <a:t>después de la </a:t>
            </a:r>
            <a:r>
              <a:rPr lang="es-ES" dirty="0" smtClean="0">
                <a:solidFill>
                  <a:srgbClr val="0000FF"/>
                </a:solidFill>
              </a:rPr>
              <a:t>reforma laboral de 2011-12 </a:t>
            </a:r>
            <a:r>
              <a:rPr lang="es-ES" dirty="0" smtClean="0"/>
              <a:t>en plena recaída en la recesión por los intentos de reducir el déficit publico antes de lograr recuperar el crecimiento económico</a:t>
            </a:r>
            <a:endParaRPr lang="es-E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683568" y="1844824"/>
            <a:ext cx="7056784" cy="1161857"/>
          </a:xfrm>
          <a:prstGeom prst="rect">
            <a:avLst/>
          </a:prstGeom>
          <a:noFill/>
        </p:spPr>
        <p:txBody>
          <a:bodyPr wrap="square" lIns="0" tIns="0" rIns="0" rtlCol="0">
            <a:spAutoFit/>
          </a:bodyPr>
          <a:lstStyle/>
          <a:p>
            <a:pPr>
              <a:lnSpc>
                <a:spcPts val="700"/>
              </a:lnSpc>
              <a:tabLst>
                <a:tab pos="4076700" algn="l"/>
              </a:tabLst>
            </a:pPr>
            <a:r>
              <a:rPr lang="en-US" altLang="zh-CN" dirty="0" smtClean="0"/>
              <a:t>	</a:t>
            </a:r>
            <a:r>
              <a:rPr lang="en-US" altLang="zh-CN" sz="750" dirty="0" smtClean="0">
                <a:solidFill>
                  <a:srgbClr val="984807"/>
                </a:solidFill>
                <a:latin typeface="Tahoma" pitchFamily="18" charset="0"/>
                <a:cs typeface="Tahoma" pitchFamily="18" charset="0"/>
              </a:rPr>
              <a:t>0</a:t>
            </a:r>
          </a:p>
          <a:p>
            <a:pPr>
              <a:lnSpc>
                <a:spcPts val="1200"/>
              </a:lnSpc>
              <a:tabLst>
                <a:tab pos="4076700" algn="l"/>
              </a:tabLst>
            </a:pPr>
            <a:r>
              <a:rPr lang="en-US" altLang="zh-CN" sz="2000" dirty="0" smtClean="0">
                <a:solidFill>
                  <a:srgbClr val="000000"/>
                </a:solidFill>
                <a:latin typeface="Tahoma" pitchFamily="18" charset="0"/>
                <a:cs typeface="Tahoma" pitchFamily="18" charset="0"/>
              </a:rPr>
              <a:t>El</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ajuste</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del</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empleo</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sigue</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recayendo,</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especialmente,</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en</a:t>
            </a:r>
          </a:p>
          <a:p>
            <a:pPr>
              <a:lnSpc>
                <a:spcPts val="1200"/>
              </a:lnSpc>
              <a:tabLst>
                <a:tab pos="4076700" algn="l"/>
              </a:tabLst>
            </a:pPr>
            <a:endParaRPr lang="en-US" altLang="zh-CN" sz="2000" dirty="0" smtClean="0">
              <a:solidFill>
                <a:srgbClr val="000000"/>
              </a:solidFill>
              <a:latin typeface="Tahoma" pitchFamily="18" charset="0"/>
              <a:cs typeface="Tahoma" pitchFamily="18" charset="0"/>
            </a:endParaRPr>
          </a:p>
          <a:p>
            <a:pPr>
              <a:lnSpc>
                <a:spcPts val="1400"/>
              </a:lnSpc>
              <a:tabLst>
                <a:tab pos="4076700" algn="l"/>
              </a:tabLst>
            </a:pPr>
            <a:r>
              <a:rPr lang="en-US" altLang="zh-CN" sz="2000" b="1" dirty="0" smtClean="0">
                <a:solidFill>
                  <a:srgbClr val="0000FF"/>
                </a:solidFill>
                <a:latin typeface="Tahoma" pitchFamily="18" charset="0"/>
                <a:cs typeface="Tahoma" pitchFamily="18" charset="0"/>
              </a:rPr>
              <a:t>construcción</a:t>
            </a:r>
            <a:r>
              <a:rPr lang="en-US" altLang="zh-CN" sz="2000" b="1" dirty="0" smtClean="0">
                <a:solidFill>
                  <a:srgbClr val="0000FF"/>
                </a:solidFill>
                <a:latin typeface="Times New Roman" pitchFamily="18" charset="0"/>
                <a:cs typeface="Times New Roman" pitchFamily="18" charset="0"/>
              </a:rPr>
              <a:t> </a:t>
            </a:r>
            <a:r>
              <a:rPr lang="en-US" altLang="zh-CN" sz="2000" b="1" dirty="0" smtClean="0">
                <a:solidFill>
                  <a:srgbClr val="0000FF"/>
                </a:solidFill>
                <a:latin typeface="Tahoma" pitchFamily="18" charset="0"/>
                <a:cs typeface="Tahoma" pitchFamily="18" charset="0"/>
              </a:rPr>
              <a:t>y</a:t>
            </a:r>
            <a:r>
              <a:rPr lang="en-US" altLang="zh-CN" sz="2000" b="1" dirty="0" smtClean="0">
                <a:solidFill>
                  <a:srgbClr val="0000FF"/>
                </a:solidFill>
                <a:latin typeface="Times New Roman" pitchFamily="18" charset="0"/>
                <a:cs typeface="Times New Roman" pitchFamily="18" charset="0"/>
              </a:rPr>
              <a:t> </a:t>
            </a:r>
            <a:r>
              <a:rPr lang="en-US" altLang="zh-CN" sz="2000" b="1" dirty="0" smtClean="0">
                <a:solidFill>
                  <a:srgbClr val="0000FF"/>
                </a:solidFill>
                <a:latin typeface="Tahoma" pitchFamily="18" charset="0"/>
                <a:cs typeface="Tahoma" pitchFamily="18" charset="0"/>
              </a:rPr>
              <a:t>servicios</a:t>
            </a:r>
            <a:r>
              <a:rPr lang="en-US" altLang="zh-CN" sz="2000" dirty="0" smtClean="0">
                <a:solidFill>
                  <a:srgbClr val="000000"/>
                </a:solidFill>
                <a:latin typeface="Tahoma" pitchFamily="18" charset="0"/>
                <a:cs typeface="Tahoma" pitchFamily="18" charset="0"/>
              </a:rPr>
              <a:t>,</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en</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los</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de</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jornada</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completa</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y</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en</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los</a:t>
            </a:r>
          </a:p>
          <a:p>
            <a:pPr>
              <a:lnSpc>
                <a:spcPts val="1400"/>
              </a:lnSpc>
              <a:tabLst>
                <a:tab pos="4076700" algn="l"/>
              </a:tabLst>
            </a:pPr>
            <a:endParaRPr lang="en-US" altLang="zh-CN" sz="2000" dirty="0" smtClean="0">
              <a:solidFill>
                <a:srgbClr val="000000"/>
              </a:solidFill>
              <a:latin typeface="Tahoma" pitchFamily="18" charset="0"/>
              <a:cs typeface="Tahoma" pitchFamily="18" charset="0"/>
            </a:endParaRPr>
          </a:p>
          <a:p>
            <a:pPr>
              <a:lnSpc>
                <a:spcPts val="1400"/>
              </a:lnSpc>
              <a:tabLst>
                <a:tab pos="4076700" algn="l"/>
              </a:tabLst>
            </a:pPr>
            <a:r>
              <a:rPr lang="en-US" altLang="zh-CN" sz="2000" dirty="0" smtClean="0">
                <a:solidFill>
                  <a:srgbClr val="000000"/>
                </a:solidFill>
                <a:latin typeface="Tahoma" pitchFamily="18" charset="0"/>
                <a:cs typeface="Tahoma" pitchFamily="18" charset="0"/>
              </a:rPr>
              <a:t>temporales.</a:t>
            </a:r>
            <a:r>
              <a:rPr lang="en-US" altLang="zh-CN" sz="2000" dirty="0" smtClean="0">
                <a:latin typeface="Times New Roman" pitchFamily="18" charset="0"/>
                <a:cs typeface="Times New Roman" pitchFamily="18" charset="0"/>
              </a:rPr>
              <a:t> </a:t>
            </a:r>
          </a:p>
          <a:p>
            <a:pPr>
              <a:lnSpc>
                <a:spcPts val="1400"/>
              </a:lnSpc>
              <a:tabLst>
                <a:tab pos="4076700" algn="l"/>
              </a:tabLst>
            </a:pPr>
            <a:endParaRPr lang="en-US" altLang="zh-CN" sz="2000" dirty="0" smtClean="0">
              <a:solidFill>
                <a:srgbClr val="000000"/>
              </a:solidFill>
              <a:latin typeface="Tahoma" pitchFamily="18" charset="0"/>
              <a:cs typeface="Tahoma" pitchFamily="18" charset="0"/>
            </a:endParaRPr>
          </a:p>
        </p:txBody>
      </p:sp>
      <p:sp>
        <p:nvSpPr>
          <p:cNvPr id="5" name="TextBox 1"/>
          <p:cNvSpPr txBox="1"/>
          <p:nvPr/>
        </p:nvSpPr>
        <p:spPr>
          <a:xfrm>
            <a:off x="827584" y="3284984"/>
            <a:ext cx="7920880" cy="1815882"/>
          </a:xfrm>
          <a:prstGeom prst="rect">
            <a:avLst/>
          </a:prstGeom>
          <a:noFill/>
        </p:spPr>
        <p:txBody>
          <a:bodyPr wrap="square" lIns="0" tIns="0" rIns="0" rtlCol="0">
            <a:spAutoFit/>
          </a:bodyPr>
          <a:lstStyle/>
          <a:p>
            <a:pPr>
              <a:lnSpc>
                <a:spcPts val="900"/>
              </a:lnSpc>
            </a:pPr>
            <a:r>
              <a:rPr lang="en-US" altLang="zh-CN" sz="2000" b="1" dirty="0" smtClean="0">
                <a:solidFill>
                  <a:srgbClr val="0000FF"/>
                </a:solidFill>
                <a:latin typeface="Tahoma" pitchFamily="18" charset="0"/>
                <a:cs typeface="Tahoma" pitchFamily="18" charset="0"/>
              </a:rPr>
              <a:t>El</a:t>
            </a:r>
            <a:r>
              <a:rPr lang="en-US" altLang="zh-CN" sz="2000" b="1" dirty="0" smtClean="0">
                <a:solidFill>
                  <a:srgbClr val="0000FF"/>
                </a:solidFill>
                <a:latin typeface="Times New Roman" pitchFamily="18" charset="0"/>
                <a:cs typeface="Times New Roman" pitchFamily="18" charset="0"/>
              </a:rPr>
              <a:t>    </a:t>
            </a:r>
            <a:r>
              <a:rPr lang="en-US" altLang="zh-CN" sz="2000" b="1" dirty="0" smtClean="0">
                <a:solidFill>
                  <a:srgbClr val="0000FF"/>
                </a:solidFill>
                <a:latin typeface="Tahoma" pitchFamily="18" charset="0"/>
                <a:cs typeface="Tahoma" pitchFamily="18" charset="0"/>
              </a:rPr>
              <a:t>sector</a:t>
            </a:r>
            <a:r>
              <a:rPr lang="en-US" altLang="zh-CN" sz="2000" b="1" dirty="0" smtClean="0">
                <a:solidFill>
                  <a:srgbClr val="0000FF"/>
                </a:solidFill>
                <a:latin typeface="Times New Roman" pitchFamily="18" charset="0"/>
                <a:cs typeface="Times New Roman" pitchFamily="18" charset="0"/>
              </a:rPr>
              <a:t>   </a:t>
            </a:r>
            <a:r>
              <a:rPr lang="en-US" altLang="zh-CN" sz="2000" b="1" dirty="0" err="1" smtClean="0">
                <a:solidFill>
                  <a:srgbClr val="0000FF"/>
                </a:solidFill>
                <a:latin typeface="Tahoma" pitchFamily="18" charset="0"/>
                <a:cs typeface="Tahoma" pitchFamily="18" charset="0"/>
              </a:rPr>
              <a:t>público</a:t>
            </a:r>
            <a:r>
              <a:rPr lang="en-US" altLang="zh-CN" sz="2000" b="1" dirty="0" smtClean="0">
                <a:solidFill>
                  <a:srgbClr val="0000FF"/>
                </a:solidFill>
                <a:latin typeface="Times New Roman" pitchFamily="18" charset="0"/>
                <a:cs typeface="Times New Roman" pitchFamily="18" charset="0"/>
              </a:rPr>
              <a:t>    </a:t>
            </a:r>
            <a:r>
              <a:rPr lang="en-US" altLang="zh-CN" sz="2000" b="1" dirty="0" smtClean="0">
                <a:solidFill>
                  <a:srgbClr val="0000FF"/>
                </a:solidFill>
                <a:latin typeface="Tahoma" pitchFamily="18" charset="0"/>
                <a:cs typeface="Tahoma" pitchFamily="18" charset="0"/>
              </a:rPr>
              <a:t>reduce</a:t>
            </a:r>
            <a:r>
              <a:rPr lang="en-US" altLang="zh-CN" sz="2000" b="1" dirty="0" smtClean="0">
                <a:solidFill>
                  <a:srgbClr val="0000FF"/>
                </a:solidFill>
                <a:latin typeface="Times New Roman" pitchFamily="18" charset="0"/>
                <a:cs typeface="Times New Roman" pitchFamily="18" charset="0"/>
              </a:rPr>
              <a:t>    </a:t>
            </a:r>
            <a:r>
              <a:rPr lang="en-US" altLang="zh-CN" sz="2000" b="1" dirty="0" err="1" smtClean="0">
                <a:solidFill>
                  <a:srgbClr val="0000FF"/>
                </a:solidFill>
                <a:latin typeface="Tahoma" pitchFamily="18" charset="0"/>
                <a:cs typeface="Tahoma" pitchFamily="18" charset="0"/>
              </a:rPr>
              <a:t>su</a:t>
            </a:r>
            <a:r>
              <a:rPr lang="en-US" altLang="zh-CN" sz="2000" b="1" dirty="0" smtClean="0">
                <a:solidFill>
                  <a:srgbClr val="0000FF"/>
                </a:solidFill>
                <a:latin typeface="Times New Roman" pitchFamily="18" charset="0"/>
                <a:cs typeface="Times New Roman" pitchFamily="18" charset="0"/>
              </a:rPr>
              <a:t>   </a:t>
            </a:r>
            <a:r>
              <a:rPr lang="en-US" altLang="zh-CN" sz="2000" b="1" dirty="0" err="1" smtClean="0">
                <a:solidFill>
                  <a:srgbClr val="0000FF"/>
                </a:solidFill>
                <a:latin typeface="Tahoma" pitchFamily="18" charset="0"/>
                <a:cs typeface="Tahoma" pitchFamily="18" charset="0"/>
              </a:rPr>
              <a:t>empleo</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en</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75</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mil</a:t>
            </a:r>
          </a:p>
          <a:p>
            <a:pPr>
              <a:lnSpc>
                <a:spcPts val="900"/>
              </a:lnSpc>
            </a:pPr>
            <a:endParaRPr lang="en-US" altLang="zh-CN" sz="2000" dirty="0" smtClean="0">
              <a:solidFill>
                <a:srgbClr val="000000"/>
              </a:solidFill>
              <a:latin typeface="Tahoma" pitchFamily="18" charset="0"/>
              <a:cs typeface="Tahoma" pitchFamily="18" charset="0"/>
            </a:endParaRPr>
          </a:p>
          <a:p>
            <a:pPr>
              <a:lnSpc>
                <a:spcPts val="900"/>
              </a:lnSpc>
            </a:pPr>
            <a:endParaRPr lang="en-US" altLang="zh-CN" sz="2000" dirty="0" smtClean="0">
              <a:solidFill>
                <a:srgbClr val="000000"/>
              </a:solidFill>
              <a:latin typeface="Tahoma" pitchFamily="18" charset="0"/>
              <a:cs typeface="Tahoma" pitchFamily="18" charset="0"/>
            </a:endParaRPr>
          </a:p>
          <a:p>
            <a:pPr>
              <a:lnSpc>
                <a:spcPts val="900"/>
              </a:lnSpc>
              <a:tabLst/>
            </a:pPr>
            <a:r>
              <a:rPr lang="en-US" altLang="zh-CN" sz="2000" dirty="0" smtClean="0">
                <a:solidFill>
                  <a:srgbClr val="000000"/>
                </a:solidFill>
                <a:latin typeface="Tahoma" pitchFamily="18" charset="0"/>
                <a:cs typeface="Tahoma" pitchFamily="18" charset="0"/>
              </a:rPr>
              <a:t>personas</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en</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el</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trimestre</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y</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en</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219</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mil</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en</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el</a:t>
            </a:r>
            <a:r>
              <a:rPr lang="en-US" altLang="zh-CN" sz="2000" dirty="0" smtClean="0">
                <a:latin typeface="Times New Roman" pitchFamily="18" charset="0"/>
                <a:cs typeface="Times New Roman" pitchFamily="18" charset="0"/>
              </a:rPr>
              <a:t>  </a:t>
            </a:r>
            <a:r>
              <a:rPr lang="en-US" altLang="zh-CN" sz="2000" dirty="0" err="1" smtClean="0">
                <a:solidFill>
                  <a:srgbClr val="000000"/>
                </a:solidFill>
                <a:latin typeface="Tahoma" pitchFamily="18" charset="0"/>
                <a:cs typeface="Tahoma" pitchFamily="18" charset="0"/>
              </a:rPr>
              <a:t>año</a:t>
            </a:r>
            <a:endParaRPr lang="en-US" altLang="zh-CN" sz="2000" dirty="0" smtClean="0">
              <a:solidFill>
                <a:srgbClr val="000000"/>
              </a:solidFill>
              <a:latin typeface="Tahoma" pitchFamily="18" charset="0"/>
              <a:cs typeface="Tahoma" pitchFamily="18" charset="0"/>
            </a:endParaRPr>
          </a:p>
          <a:p>
            <a:pPr>
              <a:lnSpc>
                <a:spcPts val="900"/>
              </a:lnSpc>
              <a:tabLst/>
            </a:pPr>
            <a:endParaRPr lang="en-US" altLang="zh-CN" sz="2000" dirty="0" smtClean="0">
              <a:solidFill>
                <a:srgbClr val="000000"/>
              </a:solidFill>
              <a:latin typeface="Tahoma" pitchFamily="18" charset="0"/>
              <a:cs typeface="Tahoma" pitchFamily="18" charset="0"/>
            </a:endParaRPr>
          </a:p>
          <a:p>
            <a:pPr>
              <a:lnSpc>
                <a:spcPts val="900"/>
              </a:lnSpc>
              <a:tabLst/>
            </a:pPr>
            <a:endParaRPr lang="en-US" altLang="zh-CN" sz="2000" dirty="0" smtClean="0">
              <a:solidFill>
                <a:srgbClr val="000000"/>
              </a:solidFill>
              <a:latin typeface="Tahoma" pitchFamily="18" charset="0"/>
              <a:cs typeface="Tahoma" pitchFamily="18" charset="0"/>
            </a:endParaRPr>
          </a:p>
          <a:p>
            <a:pPr>
              <a:lnSpc>
                <a:spcPts val="1400"/>
              </a:lnSpc>
              <a:tabLst/>
            </a:pPr>
            <a:r>
              <a:rPr lang="en-US" altLang="zh-CN" sz="2000" dirty="0" smtClean="0">
                <a:solidFill>
                  <a:srgbClr val="000000"/>
                </a:solidFill>
                <a:latin typeface="Tahoma" pitchFamily="18" charset="0"/>
                <a:cs typeface="Tahoma" pitchFamily="18" charset="0"/>
              </a:rPr>
              <a:t>2012,</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el</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7%</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del</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total</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de</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sus</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efectivos.</a:t>
            </a:r>
            <a:r>
              <a:rPr lang="en-US" altLang="zh-CN" sz="2000" dirty="0" smtClean="0">
                <a:latin typeface="Times New Roman" pitchFamily="18" charset="0"/>
                <a:cs typeface="Times New Roman" pitchFamily="18" charset="0"/>
              </a:rPr>
              <a:t> </a:t>
            </a:r>
          </a:p>
          <a:p>
            <a:pPr>
              <a:lnSpc>
                <a:spcPts val="1400"/>
              </a:lnSpc>
              <a:tabLst/>
            </a:pPr>
            <a:endParaRPr lang="en-US" altLang="zh-CN" sz="2000" dirty="0" smtClean="0">
              <a:solidFill>
                <a:srgbClr val="000000"/>
              </a:solidFill>
              <a:latin typeface="Times New Roman" pitchFamily="18" charset="0"/>
              <a:cs typeface="Times New Roman" pitchFamily="18" charset="0"/>
            </a:endParaRPr>
          </a:p>
          <a:p>
            <a:pPr>
              <a:lnSpc>
                <a:spcPts val="1400"/>
              </a:lnSpc>
              <a:tabLst/>
            </a:pPr>
            <a:endParaRPr lang="en-US" altLang="zh-CN" sz="2000" dirty="0" smtClean="0">
              <a:solidFill>
                <a:srgbClr val="000000"/>
              </a:solidFill>
              <a:latin typeface="Times New Roman" pitchFamily="18" charset="0"/>
              <a:cs typeface="Times New Roman" pitchFamily="18" charset="0"/>
            </a:endParaRPr>
          </a:p>
          <a:p>
            <a:pPr>
              <a:lnSpc>
                <a:spcPts val="1400"/>
              </a:lnSpc>
              <a:tabLst/>
            </a:pPr>
            <a:r>
              <a:rPr lang="en-US" altLang="zh-CN" sz="2000" dirty="0" smtClean="0">
                <a:solidFill>
                  <a:srgbClr val="000000"/>
                </a:solidFill>
                <a:latin typeface="Tahoma" pitchFamily="18" charset="0"/>
                <a:cs typeface="Tahoma" pitchFamily="18" charset="0"/>
              </a:rPr>
              <a:t>Este</a:t>
            </a:r>
            <a:r>
              <a:rPr lang="en-US" altLang="zh-CN" sz="2000" dirty="0" smtClean="0">
                <a:latin typeface="Times New Roman" pitchFamily="18" charset="0"/>
                <a:cs typeface="Times New Roman" pitchFamily="18" charset="0"/>
              </a:rPr>
              <a:t>  </a:t>
            </a:r>
            <a:r>
              <a:rPr lang="en-US" altLang="zh-CN" sz="2000" dirty="0" err="1" smtClean="0">
                <a:solidFill>
                  <a:srgbClr val="000000"/>
                </a:solidFill>
                <a:latin typeface="Tahoma" pitchFamily="18" charset="0"/>
                <a:cs typeface="Tahoma" pitchFamily="18" charset="0"/>
              </a:rPr>
              <a:t>ajuste</a:t>
            </a:r>
            <a:r>
              <a:rPr lang="en-US" altLang="zh-CN" sz="2000" dirty="0" smtClean="0">
                <a:solidFill>
                  <a:srgbClr val="000000"/>
                </a:solidFill>
                <a:latin typeface="Tahoma" pitchFamily="18" charset="0"/>
                <a:cs typeface="Tahoma" pitchFamily="18" charset="0"/>
              </a:rPr>
              <a:t>  </a:t>
            </a:r>
            <a:r>
              <a:rPr lang="en-US" altLang="zh-CN" sz="2000" dirty="0" err="1" smtClean="0">
                <a:solidFill>
                  <a:srgbClr val="000000"/>
                </a:solidFill>
                <a:latin typeface="Tahoma" pitchFamily="18" charset="0"/>
                <a:cs typeface="Tahoma" pitchFamily="18" charset="0"/>
              </a:rPr>
              <a:t>esta</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recayendo</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principalmente</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en</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la</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CCAA,</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en</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la</a:t>
            </a:r>
          </a:p>
          <a:p>
            <a:pPr>
              <a:lnSpc>
                <a:spcPts val="1400"/>
              </a:lnSpc>
              <a:tabLst/>
            </a:pPr>
            <a:endParaRPr lang="en-US" altLang="zh-CN" sz="2000" dirty="0" smtClean="0">
              <a:solidFill>
                <a:srgbClr val="000000"/>
              </a:solidFill>
              <a:latin typeface="Tahoma" pitchFamily="18" charset="0"/>
              <a:cs typeface="Tahoma" pitchFamily="18" charset="0"/>
            </a:endParaRPr>
          </a:p>
          <a:p>
            <a:pPr>
              <a:lnSpc>
                <a:spcPts val="1400"/>
              </a:lnSpc>
              <a:tabLst/>
            </a:pPr>
            <a:r>
              <a:rPr lang="en-US" altLang="zh-CN" sz="2000" dirty="0" smtClean="0">
                <a:solidFill>
                  <a:srgbClr val="000000"/>
                </a:solidFill>
                <a:latin typeface="Tahoma" pitchFamily="18" charset="0"/>
                <a:cs typeface="Tahoma" pitchFamily="18" charset="0"/>
              </a:rPr>
              <a:t>Administración</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Local</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y</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en</a:t>
            </a:r>
            <a:r>
              <a:rPr lang="en-US" altLang="zh-CN" sz="2000" dirty="0" smtClean="0">
                <a:latin typeface="Times New Roman" pitchFamily="18" charset="0"/>
                <a:cs typeface="Times New Roman" pitchFamily="18" charset="0"/>
              </a:rPr>
              <a:t> </a:t>
            </a:r>
            <a:r>
              <a:rPr lang="en-US" altLang="zh-CN" sz="2000" dirty="0" smtClean="0">
                <a:solidFill>
                  <a:srgbClr val="000000"/>
                </a:solidFill>
                <a:latin typeface="Tahoma" pitchFamily="18" charset="0"/>
                <a:cs typeface="Tahoma" pitchFamily="18" charset="0"/>
              </a:rPr>
              <a:t>los</a:t>
            </a:r>
            <a:r>
              <a:rPr lang="en-US" altLang="zh-CN" sz="2000" dirty="0" smtClean="0">
                <a:latin typeface="Times New Roman" pitchFamily="18" charset="0"/>
                <a:cs typeface="Times New Roman" pitchFamily="18" charset="0"/>
              </a:rPr>
              <a:t>  </a:t>
            </a:r>
            <a:r>
              <a:rPr lang="en-US" altLang="zh-CN" sz="2000" dirty="0" err="1" smtClean="0">
                <a:solidFill>
                  <a:srgbClr val="0000FF"/>
                </a:solidFill>
                <a:latin typeface="Tahoma" pitchFamily="18" charset="0"/>
                <a:cs typeface="Tahoma" pitchFamily="18" charset="0"/>
              </a:rPr>
              <a:t>trabajadores</a:t>
            </a:r>
            <a:r>
              <a:rPr lang="en-US" altLang="zh-CN" sz="2000" dirty="0" smtClean="0">
                <a:solidFill>
                  <a:srgbClr val="0000FF"/>
                </a:solidFill>
                <a:latin typeface="Times New Roman" pitchFamily="18" charset="0"/>
                <a:cs typeface="Times New Roman" pitchFamily="18" charset="0"/>
              </a:rPr>
              <a:t>  </a:t>
            </a:r>
            <a:r>
              <a:rPr lang="en-US" altLang="zh-CN" sz="2000" dirty="0" err="1" smtClean="0">
                <a:solidFill>
                  <a:srgbClr val="0000FF"/>
                </a:solidFill>
                <a:latin typeface="Tahoma" pitchFamily="18" charset="0"/>
                <a:cs typeface="Tahoma" pitchFamily="18" charset="0"/>
              </a:rPr>
              <a:t>temporales</a:t>
            </a:r>
            <a:r>
              <a:rPr lang="en-US" altLang="zh-CN" sz="2000" dirty="0" smtClean="0">
                <a:solidFill>
                  <a:srgbClr val="000000"/>
                </a:solidFill>
                <a:latin typeface="Tahoma" pitchFamily="18" charset="0"/>
                <a:cs typeface="Tahoma" pitchFamily="18" charset="0"/>
              </a:rPr>
              <a:t>.</a:t>
            </a:r>
          </a:p>
        </p:txBody>
      </p:sp>
      <p:sp>
        <p:nvSpPr>
          <p:cNvPr id="6" name="5 CuadroTexto"/>
          <p:cNvSpPr txBox="1"/>
          <p:nvPr/>
        </p:nvSpPr>
        <p:spPr>
          <a:xfrm>
            <a:off x="467544" y="404664"/>
            <a:ext cx="7632848" cy="707886"/>
          </a:xfrm>
          <a:prstGeom prst="rect">
            <a:avLst/>
          </a:prstGeom>
          <a:noFill/>
        </p:spPr>
        <p:txBody>
          <a:bodyPr wrap="square" rtlCol="0">
            <a:spAutoFit/>
          </a:bodyPr>
          <a:lstStyle/>
          <a:p>
            <a:r>
              <a:rPr lang="es-ES" sz="2000" b="1" dirty="0" smtClean="0">
                <a:solidFill>
                  <a:schemeClr val="bg1">
                    <a:lumMod val="95000"/>
                  </a:schemeClr>
                </a:solidFill>
              </a:rPr>
              <a:t>EPA 2012-IV EFECTOS DE LA REFORMA LABORAL Y LA RECESION EN EL EMPLEO</a:t>
            </a:r>
            <a:endParaRPr lang="es-ES" sz="2000" b="1" dirty="0">
              <a:solidFill>
                <a:schemeClr val="bg1">
                  <a:lumMod val="95000"/>
                </a:schemeClr>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
            </a:r>
            <a:br>
              <a:rPr lang="es-ES" b="1" dirty="0" smtClean="0"/>
            </a:br>
            <a:r>
              <a:rPr lang="es-ES" sz="2800" b="1" dirty="0" smtClean="0"/>
              <a:t>Problemas del mercado laboral español</a:t>
            </a:r>
            <a:br>
              <a:rPr lang="es-ES" sz="2800" b="1" dirty="0" smtClean="0"/>
            </a:br>
            <a:r>
              <a:rPr lang="es-ES" dirty="0" smtClean="0"/>
              <a:t/>
            </a:r>
            <a:br>
              <a:rPr lang="es-ES" dirty="0" smtClean="0"/>
            </a:br>
            <a:endParaRPr lang="es-ES" dirty="0"/>
          </a:p>
        </p:txBody>
      </p:sp>
      <p:sp>
        <p:nvSpPr>
          <p:cNvPr id="3" name="2 Marcador de contenido"/>
          <p:cNvSpPr>
            <a:spLocks noGrp="1"/>
          </p:cNvSpPr>
          <p:nvPr>
            <p:ph idx="1"/>
          </p:nvPr>
        </p:nvSpPr>
        <p:spPr/>
        <p:txBody>
          <a:bodyPr/>
          <a:lstStyle/>
          <a:p>
            <a:r>
              <a:rPr lang="es-ES" sz="2000" dirty="0" smtClean="0"/>
              <a:t>España ha ido convergiendo hacia la media de la Unión Europea en casi todas sus magnitudes económicas menos en sus tasas de desempleo. </a:t>
            </a:r>
          </a:p>
          <a:p>
            <a:r>
              <a:rPr lang="es-ES" sz="2000" dirty="0" smtClean="0"/>
              <a:t>La evidencia muestra </a:t>
            </a:r>
            <a:r>
              <a:rPr lang="es-ES" sz="2000" b="1" dirty="0" smtClean="0">
                <a:solidFill>
                  <a:srgbClr val="002060"/>
                </a:solidFill>
              </a:rPr>
              <a:t>que en cada una de las recesiones de los últimos 35 años España ha duplicado la tasa de desempleo media de Europa</a:t>
            </a:r>
            <a:r>
              <a:rPr lang="es-ES" sz="2000" dirty="0" smtClean="0"/>
              <a:t>, tanto en la dictadura, durante la recesión de 1973-1974, como en la democracia, en las de 1981, 1993, 1994 y la actual. </a:t>
            </a:r>
          </a:p>
          <a:p>
            <a:r>
              <a:rPr lang="es-ES" sz="2000" dirty="0" smtClean="0"/>
              <a:t>Además, este problema ha sido asimétrico, ya que España </a:t>
            </a:r>
            <a:r>
              <a:rPr lang="es-ES" sz="2000" dirty="0" smtClean="0">
                <a:solidFill>
                  <a:srgbClr val="002060"/>
                </a:solidFill>
              </a:rPr>
              <a:t>sólo ha logrado igualar la tasa media de desempleo europea </a:t>
            </a:r>
            <a:r>
              <a:rPr lang="es-ES" sz="2000" b="1" dirty="0" smtClean="0">
                <a:solidFill>
                  <a:srgbClr val="002060"/>
                </a:solidFill>
              </a:rPr>
              <a:t>creciendo por encima de su potencial </a:t>
            </a:r>
            <a:r>
              <a:rPr lang="es-ES" sz="2000" dirty="0" smtClean="0"/>
              <a:t>y generando fuertes desequilibrios, como en 2007.</a:t>
            </a:r>
          </a:p>
          <a:p>
            <a:endParaRPr lang="es-ES" sz="2000" dirty="0" smtClean="0"/>
          </a:p>
          <a:p>
            <a:pPr>
              <a:buNone/>
            </a:pPr>
            <a:r>
              <a:rPr lang="es-ES" sz="1200" dirty="0" smtClean="0"/>
              <a:t>GUILLERO DE LA DEHESA EPN,18/10/2009</a:t>
            </a:r>
            <a:endParaRPr lang="es-ES" sz="12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1" dirty="0" smtClean="0">
                <a:solidFill>
                  <a:srgbClr val="002060"/>
                </a:solidFill>
              </a:rPr>
              <a:t>Rigidez salarial y mercado de trabajo dual.</a:t>
            </a:r>
            <a:endParaRPr lang="es-ES" sz="3600" dirty="0"/>
          </a:p>
        </p:txBody>
      </p:sp>
      <p:sp>
        <p:nvSpPr>
          <p:cNvPr id="3" name="2 Rectángulo"/>
          <p:cNvSpPr/>
          <p:nvPr/>
        </p:nvSpPr>
        <p:spPr>
          <a:xfrm>
            <a:off x="539552" y="1720840"/>
            <a:ext cx="7776864" cy="2554545"/>
          </a:xfrm>
          <a:prstGeom prst="rect">
            <a:avLst/>
          </a:prstGeom>
        </p:spPr>
        <p:txBody>
          <a:bodyPr wrap="square">
            <a:spAutoFit/>
          </a:bodyPr>
          <a:lstStyle/>
          <a:p>
            <a:pPr>
              <a:buFont typeface="Arial" pitchFamily="34" charset="0"/>
              <a:buChar char="•"/>
            </a:pPr>
            <a:r>
              <a:rPr lang="es-ES" sz="2000" dirty="0" smtClean="0"/>
              <a:t> En general, el desempleo es el resultado de caídas de la actividad económica en las fases recesivas del ciclo. </a:t>
            </a:r>
          </a:p>
          <a:p>
            <a:pPr>
              <a:buFont typeface="Arial" pitchFamily="34" charset="0"/>
              <a:buChar char="•"/>
            </a:pPr>
            <a:r>
              <a:rPr lang="es-ES" sz="2000" dirty="0" smtClean="0"/>
              <a:t>Ahora bien, cuando un país duplica las tasas de desempleo de otros ante una recesión similar, como ha ocurrido recurrentemente en España, muestra que su mercado de trabajo sufre serios </a:t>
            </a:r>
            <a:r>
              <a:rPr lang="es-ES" sz="2000" b="1" dirty="0" smtClean="0">
                <a:solidFill>
                  <a:srgbClr val="002060"/>
                </a:solidFill>
              </a:rPr>
              <a:t>problemas institucionales y estructurales </a:t>
            </a:r>
            <a:r>
              <a:rPr lang="es-ES" sz="2000" dirty="0" smtClean="0"/>
              <a:t>en su funcionamiento que consisten en la combinación de </a:t>
            </a:r>
            <a:r>
              <a:rPr lang="es-ES" sz="2000" b="1" dirty="0" smtClean="0">
                <a:solidFill>
                  <a:srgbClr val="002060"/>
                </a:solidFill>
              </a:rPr>
              <a:t>rigidez salarial y mercado de trabajo dual.</a:t>
            </a:r>
            <a:endParaRPr lang="es-ES" sz="2000" b="1" dirty="0">
              <a:solidFill>
                <a:srgbClr val="002060"/>
              </a:solidFill>
            </a:endParaRPr>
          </a:p>
        </p:txBody>
      </p:sp>
      <p:sp>
        <p:nvSpPr>
          <p:cNvPr id="4" name="3 Rectángulo"/>
          <p:cNvSpPr/>
          <p:nvPr/>
        </p:nvSpPr>
        <p:spPr>
          <a:xfrm>
            <a:off x="755576" y="5373216"/>
            <a:ext cx="5760640" cy="276999"/>
          </a:xfrm>
          <a:prstGeom prst="rect">
            <a:avLst/>
          </a:prstGeom>
        </p:spPr>
        <p:txBody>
          <a:bodyPr wrap="square">
            <a:spAutoFit/>
          </a:bodyPr>
          <a:lstStyle/>
          <a:p>
            <a:pPr>
              <a:buNone/>
            </a:pPr>
            <a:r>
              <a:rPr lang="es-ES" sz="1200" dirty="0" smtClean="0"/>
              <a:t>GUILLERO DE LA DEHESA EPN,18/10/2009</a:t>
            </a:r>
            <a:endParaRPr lang="es-ES" sz="12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La creación de empleo solo se producirá con crecimiento</a:t>
            </a:r>
            <a:endParaRPr lang="es-ES" sz="3600" dirty="0"/>
          </a:p>
        </p:txBody>
      </p:sp>
      <p:sp>
        <p:nvSpPr>
          <p:cNvPr id="3" name="2 Marcador de contenido"/>
          <p:cNvSpPr>
            <a:spLocks noGrp="1"/>
          </p:cNvSpPr>
          <p:nvPr>
            <p:ph idx="1"/>
          </p:nvPr>
        </p:nvSpPr>
        <p:spPr/>
        <p:txBody>
          <a:bodyPr/>
          <a:lstStyle/>
          <a:p>
            <a:r>
              <a:rPr lang="es-ES" dirty="0" smtClean="0"/>
              <a:t>Necesidad de recuperar el crédito (reforma financiera)</a:t>
            </a:r>
          </a:p>
          <a:p>
            <a:r>
              <a:rPr lang="es-ES" dirty="0" smtClean="0"/>
              <a:t>Planes de UE para </a:t>
            </a:r>
            <a:r>
              <a:rPr lang="es-ES" dirty="0" err="1" smtClean="0"/>
              <a:t>foemtnar</a:t>
            </a:r>
            <a:r>
              <a:rPr lang="es-ES" dirty="0" smtClean="0"/>
              <a:t> la demanda Cuando?</a:t>
            </a:r>
          </a:p>
          <a:p>
            <a:r>
              <a:rPr lang="es-ES" dirty="0" smtClean="0"/>
              <a:t>Competitividad de la economía (energía)</a:t>
            </a:r>
            <a:endParaRPr lang="es-E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476672"/>
            <a:ext cx="8015287" cy="882352"/>
          </a:xfrm>
        </p:spPr>
        <p:txBody>
          <a:bodyPr/>
          <a:lstStyle/>
          <a:p>
            <a:r>
              <a:rPr lang="es-ES" sz="3600" dirty="0" smtClean="0"/>
              <a:t>Modelos que explican el desempleo:</a:t>
            </a:r>
            <a:br>
              <a:rPr lang="es-ES" sz="3600" dirty="0" smtClean="0"/>
            </a:br>
            <a:r>
              <a:rPr lang="es-ES" sz="3600" dirty="0" smtClean="0"/>
              <a:t>salarios y productividad</a:t>
            </a:r>
            <a:r>
              <a:rPr lang="es-ES" dirty="0" smtClean="0"/>
              <a:t/>
            </a:r>
            <a:br>
              <a:rPr lang="es-ES" dirty="0" smtClean="0"/>
            </a:br>
            <a:endParaRPr lang="es-ES" dirty="0"/>
          </a:p>
        </p:txBody>
      </p:sp>
      <p:sp>
        <p:nvSpPr>
          <p:cNvPr id="3" name="2 Marcador de tabla"/>
          <p:cNvSpPr>
            <a:spLocks noGrp="1"/>
          </p:cNvSpPr>
          <p:nvPr>
            <p:ph type="tbl" idx="1"/>
          </p:nvPr>
        </p:nvSpPr>
        <p:spPr>
          <a:xfrm>
            <a:off x="611560" y="1412776"/>
            <a:ext cx="7924800" cy="4419600"/>
          </a:xfrm>
        </p:spPr>
      </p:sp>
      <p:pic>
        <p:nvPicPr>
          <p:cNvPr id="4" name="3 Imagen"/>
          <p:cNvPicPr/>
          <p:nvPr/>
        </p:nvPicPr>
        <p:blipFill>
          <a:blip r:embed="rId2" cstate="print"/>
          <a:srcRect/>
          <a:stretch>
            <a:fillRect/>
          </a:stretch>
        </p:blipFill>
        <p:spPr bwMode="auto">
          <a:xfrm>
            <a:off x="2555776" y="2636912"/>
            <a:ext cx="5760640" cy="3600400"/>
          </a:xfrm>
          <a:prstGeom prst="rect">
            <a:avLst/>
          </a:prstGeom>
          <a:noFill/>
          <a:ln w="9525">
            <a:noFill/>
            <a:miter lim="800000"/>
            <a:headEnd/>
            <a:tailEnd/>
          </a:ln>
        </p:spPr>
      </p:pic>
      <p:sp>
        <p:nvSpPr>
          <p:cNvPr id="5" name="4 Rectángulo"/>
          <p:cNvSpPr/>
          <p:nvPr/>
        </p:nvSpPr>
        <p:spPr>
          <a:xfrm>
            <a:off x="611560" y="1412777"/>
            <a:ext cx="7920880" cy="1200329"/>
          </a:xfrm>
          <a:prstGeom prst="rect">
            <a:avLst/>
          </a:prstGeom>
        </p:spPr>
        <p:txBody>
          <a:bodyPr wrap="square">
            <a:spAutoFit/>
          </a:bodyPr>
          <a:lstStyle/>
          <a:p>
            <a:r>
              <a:rPr lang="es-ES" dirty="0" smtClean="0"/>
              <a:t>A largo plazo, los salarios reales no pueden crecer más rápido que la productividad (</a:t>
            </a:r>
            <a:r>
              <a:rPr lang="es-ES" dirty="0" err="1" smtClean="0"/>
              <a:t>Delong</a:t>
            </a:r>
            <a:r>
              <a:rPr lang="es-ES" dirty="0" smtClean="0"/>
              <a:t>, J. Bradford, 2003). Por lo tanto, la tasa natural de desempleo frena las demandas de salarios reales para que éstos se ajusten al crecimiento de la productividad (Figura 1). </a:t>
            </a:r>
            <a:endParaRPr lang="es-E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1"/>
          <p:cNvSpPr>
            <a:spLocks noChangeArrowheads="1"/>
          </p:cNvSpPr>
          <p:nvPr/>
        </p:nvSpPr>
        <p:spPr bwMode="auto">
          <a:xfrm>
            <a:off x="467544" y="1916832"/>
            <a:ext cx="7992888"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buFont typeface="Arial" pitchFamily="34" charset="0"/>
              <a:buChar char="•"/>
            </a:pPr>
            <a:r>
              <a:rPr lang="es-ES" sz="3200" dirty="0" smtClean="0">
                <a:solidFill>
                  <a:srgbClr val="1F497D"/>
                </a:solidFill>
                <a:latin typeface="Arial" pitchFamily="34" charset="0"/>
                <a:cs typeface="Times New Roman" pitchFamily="18" charset="0"/>
              </a:rPr>
              <a:t> </a:t>
            </a:r>
            <a:r>
              <a:rPr lang="es-ES" b="1" dirty="0" smtClean="0">
                <a:solidFill>
                  <a:srgbClr val="002060"/>
                </a:solidFill>
                <a:latin typeface="Arial" pitchFamily="34" charset="0"/>
                <a:ea typeface="Calibri" pitchFamily="34" charset="0"/>
                <a:cs typeface="Times New Roman" pitchFamily="18" charset="0"/>
              </a:rPr>
              <a:t>Los mercados de trabajo se caracterizan por la persistencia en el tiempo de situaciones de no-equilibrio</a:t>
            </a:r>
            <a:r>
              <a:rPr lang="es-ES" dirty="0" smtClean="0">
                <a:solidFill>
                  <a:srgbClr val="002060"/>
                </a:solidFill>
                <a:latin typeface="Arial" pitchFamily="34" charset="0"/>
                <a:ea typeface="Calibri" pitchFamily="34" charset="0"/>
                <a:cs typeface="Times New Roman" pitchFamily="18" charset="0"/>
              </a:rPr>
              <a:t>,</a:t>
            </a:r>
          </a:p>
          <a:p>
            <a:pPr lvl="0" algn="just">
              <a:buFont typeface="Arial" pitchFamily="34" charset="0"/>
              <a:buChar char="•"/>
            </a:pPr>
            <a:r>
              <a:rPr lang="es-ES" dirty="0" smtClean="0">
                <a:solidFill>
                  <a:srgbClr val="1F497D"/>
                </a:solidFill>
                <a:latin typeface="Arial" pitchFamily="34" charset="0"/>
                <a:ea typeface="Calibri" pitchFamily="34" charset="0"/>
                <a:cs typeface="Times New Roman" pitchFamily="18" charset="0"/>
              </a:rPr>
              <a:t> principalmente por </a:t>
            </a:r>
            <a:r>
              <a:rPr lang="es-ES" b="1" dirty="0" smtClean="0">
                <a:solidFill>
                  <a:srgbClr val="1F497D"/>
                </a:solidFill>
                <a:latin typeface="Arial" pitchFamily="34" charset="0"/>
                <a:ea typeface="Calibri" pitchFamily="34" charset="0"/>
                <a:cs typeface="Times New Roman" pitchFamily="18" charset="0"/>
              </a:rPr>
              <a:t>excesos de oferta</a:t>
            </a:r>
            <a:r>
              <a:rPr lang="es-ES" dirty="0" smtClean="0">
                <a:solidFill>
                  <a:srgbClr val="1F497D"/>
                </a:solidFill>
                <a:latin typeface="Arial" pitchFamily="34" charset="0"/>
                <a:ea typeface="Calibri" pitchFamily="34" charset="0"/>
                <a:cs typeface="Times New Roman" pitchFamily="18" charset="0"/>
              </a:rPr>
              <a:t>, es decir, permanencia en el tiempo de situaciones de desempleo relacionadas  con una rigidez asimétrica de los salarios reales: </a:t>
            </a:r>
          </a:p>
          <a:p>
            <a:pPr lvl="1" algn="just">
              <a:buFont typeface="Arial" pitchFamily="34" charset="0"/>
              <a:buChar char="•"/>
            </a:pPr>
            <a:r>
              <a:rPr lang="es-ES" dirty="0" smtClean="0">
                <a:solidFill>
                  <a:srgbClr val="1F497D"/>
                </a:solidFill>
                <a:latin typeface="Arial" pitchFamily="34" charset="0"/>
                <a:ea typeface="Calibri" pitchFamily="34" charset="0"/>
                <a:cs typeface="Times New Roman" pitchFamily="18" charset="0"/>
              </a:rPr>
              <a:t> en épocas de crecimiento cuando el empleo registra crecimiento positivo, se ejerce una mayor presión al alza de los salarios </a:t>
            </a:r>
          </a:p>
          <a:p>
            <a:pPr lvl="1" algn="just">
              <a:buFont typeface="Arial" pitchFamily="34" charset="0"/>
              <a:buChar char="•"/>
            </a:pPr>
            <a:r>
              <a:rPr lang="es-ES" dirty="0" smtClean="0">
                <a:solidFill>
                  <a:srgbClr val="1F497D"/>
                </a:solidFill>
                <a:latin typeface="Arial" pitchFamily="34" charset="0"/>
                <a:ea typeface="Calibri" pitchFamily="34" charset="0"/>
                <a:cs typeface="Times New Roman" pitchFamily="18" charset="0"/>
              </a:rPr>
              <a:t> que la presión ejercida a la baja de remuneraciones en las épocas de desaceleración.</a:t>
            </a:r>
          </a:p>
          <a:p>
            <a:pPr algn="just">
              <a:buFont typeface="Arial" pitchFamily="34" charset="0"/>
              <a:buChar char="•"/>
            </a:pPr>
            <a:r>
              <a:rPr lang="es-ES" sz="3200" dirty="0" smtClean="0">
                <a:solidFill>
                  <a:srgbClr val="1F497D"/>
                </a:solidFill>
                <a:latin typeface="Arial" pitchFamily="34" charset="0"/>
                <a:cs typeface="Times New Roman" pitchFamily="18" charset="0"/>
              </a:rPr>
              <a:t> </a:t>
            </a:r>
            <a:r>
              <a:rPr lang="es-ES" sz="2000" dirty="0" smtClean="0">
                <a:solidFill>
                  <a:srgbClr val="1F497D"/>
                </a:solidFill>
                <a:latin typeface="Arial" pitchFamily="34" charset="0"/>
                <a:cs typeface="Times New Roman" pitchFamily="18" charset="0"/>
              </a:rPr>
              <a:t> </a:t>
            </a:r>
          </a:p>
          <a:p>
            <a:pPr algn="just">
              <a:buFont typeface="Arial" pitchFamily="34" charset="0"/>
              <a:buChar char="•"/>
            </a:pPr>
            <a:endParaRPr kumimoji="0" lang="es-E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2 CuadroTexto"/>
          <p:cNvSpPr txBox="1"/>
          <p:nvPr/>
        </p:nvSpPr>
        <p:spPr>
          <a:xfrm>
            <a:off x="539552" y="188640"/>
            <a:ext cx="7704856" cy="954107"/>
          </a:xfrm>
          <a:prstGeom prst="rect">
            <a:avLst/>
          </a:prstGeom>
          <a:noFill/>
        </p:spPr>
        <p:txBody>
          <a:bodyPr wrap="square" rtlCol="0">
            <a:spAutoFit/>
          </a:bodyPr>
          <a:lstStyle/>
          <a:p>
            <a:r>
              <a:rPr lang="es-ES" sz="2800" b="1" dirty="0" smtClean="0">
                <a:solidFill>
                  <a:schemeClr val="bg1"/>
                </a:solidFill>
              </a:rPr>
              <a:t>Rigidez a la baja de los salarios reales en las recesiones: La teoría </a:t>
            </a:r>
            <a:r>
              <a:rPr lang="es-ES" sz="2800" b="1" i="1" dirty="0" err="1" smtClean="0">
                <a:solidFill>
                  <a:schemeClr val="bg1"/>
                </a:solidFill>
              </a:rPr>
              <a:t>insider</a:t>
            </a:r>
            <a:r>
              <a:rPr lang="es-ES" sz="2800" b="1" i="1" dirty="0" smtClean="0">
                <a:solidFill>
                  <a:schemeClr val="bg1"/>
                </a:solidFill>
              </a:rPr>
              <a:t>-outsider</a:t>
            </a:r>
            <a:r>
              <a:rPr lang="es-ES" sz="2800" b="1" dirty="0" smtClean="0">
                <a:solidFill>
                  <a:schemeClr val="bg1"/>
                </a:solidFill>
              </a:rPr>
              <a:t> </a:t>
            </a:r>
            <a:endParaRPr lang="es-ES" sz="2800" b="1"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5"/>
          <p:cNvSpPr>
            <a:spLocks noGrp="1" noChangeArrowheads="1"/>
          </p:cNvSpPr>
          <p:nvPr>
            <p:ph type="title"/>
          </p:nvPr>
        </p:nvSpPr>
        <p:spPr>
          <a:noFill/>
        </p:spPr>
        <p:txBody>
          <a:bodyPr/>
          <a:lstStyle/>
          <a:p>
            <a:pPr eaLnBrk="1" hangingPunct="1"/>
            <a:r>
              <a:rPr lang="es-ES" smtClean="0"/>
              <a:t>El Desempleo: Su historia </a:t>
            </a:r>
          </a:p>
        </p:txBody>
      </p:sp>
      <p:sp>
        <p:nvSpPr>
          <p:cNvPr id="15362" name="Rectangle 3"/>
          <p:cNvSpPr>
            <a:spLocks noGrp="1" noChangeArrowheads="1"/>
          </p:cNvSpPr>
          <p:nvPr>
            <p:ph idx="1"/>
          </p:nvPr>
        </p:nvSpPr>
        <p:spPr>
          <a:xfrm>
            <a:off x="611188" y="1412875"/>
            <a:ext cx="7924800" cy="4852988"/>
          </a:xfrm>
        </p:spPr>
        <p:txBody>
          <a:bodyPr/>
          <a:lstStyle/>
          <a:p>
            <a:pPr eaLnBrk="1" hangingPunct="1">
              <a:lnSpc>
                <a:spcPct val="80000"/>
              </a:lnSpc>
            </a:pPr>
            <a:r>
              <a:rPr lang="es-ES" sz="2000" smtClean="0"/>
              <a:t>A partir de 1985 la economía se reactiva y mantiene tasas altas de crecimiento, </a:t>
            </a:r>
          </a:p>
          <a:p>
            <a:pPr eaLnBrk="1" hangingPunct="1">
              <a:lnSpc>
                <a:spcPct val="80000"/>
              </a:lnSpc>
            </a:pPr>
            <a:r>
              <a:rPr lang="es-ES" sz="2000" smtClean="0">
                <a:solidFill>
                  <a:srgbClr val="0000FF"/>
                </a:solidFill>
              </a:rPr>
              <a:t>Entre 1985 y 1994 se crearon algo más de un millón de empleos netos, pero la tasa de paro no se reduce rápidamente por el crecimiento de la tasa de actividad.</a:t>
            </a:r>
          </a:p>
          <a:p>
            <a:pPr eaLnBrk="1" hangingPunct="1">
              <a:lnSpc>
                <a:spcPct val="80000"/>
              </a:lnSpc>
            </a:pPr>
            <a:r>
              <a:rPr lang="es-ES" sz="2000" smtClean="0"/>
              <a:t>En 1993, sin embargo, se inició una recesión que llevó a la destrucción de empleos. La tasa de paro repunta hasta un máximo relativo. </a:t>
            </a:r>
          </a:p>
          <a:p>
            <a:pPr eaLnBrk="1" hangingPunct="1">
              <a:lnSpc>
                <a:spcPct val="80000"/>
              </a:lnSpc>
            </a:pPr>
            <a:r>
              <a:rPr lang="es-ES" sz="2000" smtClean="0"/>
              <a:t>El período de 1985 a 1994 comprende un ciclo económico completo, con crecimiento y una consiguiente </a:t>
            </a:r>
            <a:r>
              <a:rPr lang="es-ES" sz="2000" smtClean="0">
                <a:solidFill>
                  <a:srgbClr val="0000FF"/>
                </a:solidFill>
              </a:rPr>
              <a:t>creación de empleo primero, y destrucción en el trienio de 1992 a 1994</a:t>
            </a:r>
            <a:r>
              <a:rPr lang="es-ES" sz="2000" smtClean="0"/>
              <a:t>.</a:t>
            </a:r>
          </a:p>
          <a:p>
            <a:pPr eaLnBrk="1" hangingPunct="1">
              <a:lnSpc>
                <a:spcPct val="80000"/>
              </a:lnSpc>
            </a:pPr>
            <a:r>
              <a:rPr lang="es-ES" sz="2000" smtClean="0"/>
              <a:t>“Esta elevada sensibilidad del empleo al ciclo… es producto de las facilidades aprobadas en 1984 para la contratación temporal, que aumentaron la propensión a contratar y despedir”. La sensibilidad del salario real al desempleo depende de factores institucionales. </a:t>
            </a:r>
          </a:p>
          <a:p>
            <a:pPr eaLnBrk="1" hangingPunct="1">
              <a:lnSpc>
                <a:spcPct val="80000"/>
              </a:lnSpc>
            </a:pPr>
            <a:r>
              <a:rPr lang="es-ES" sz="2000" smtClean="0"/>
              <a:t>El poder de negociación de los sindicatos fue alto en ese periodo debido a la negociación colectiva (Gª Brosa y Sanromá, p.254-5).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Modelo </a:t>
            </a:r>
            <a:r>
              <a:rPr lang="es-ES" b="1" i="1" dirty="0" err="1" smtClean="0"/>
              <a:t>Insider</a:t>
            </a:r>
            <a:r>
              <a:rPr lang="es-ES" b="1" i="1" dirty="0" smtClean="0"/>
              <a:t>-outsider</a:t>
            </a:r>
            <a:endParaRPr lang="es-ES" b="1" i="1" dirty="0"/>
          </a:p>
        </p:txBody>
      </p:sp>
      <p:sp>
        <p:nvSpPr>
          <p:cNvPr id="3" name="2 Rectángulo"/>
          <p:cNvSpPr/>
          <p:nvPr/>
        </p:nvSpPr>
        <p:spPr>
          <a:xfrm>
            <a:off x="539552" y="1628800"/>
            <a:ext cx="7632848" cy="4154984"/>
          </a:xfrm>
          <a:prstGeom prst="rect">
            <a:avLst/>
          </a:prstGeom>
        </p:spPr>
        <p:txBody>
          <a:bodyPr wrap="square">
            <a:spAutoFit/>
          </a:bodyPr>
          <a:lstStyle/>
          <a:p>
            <a:pPr algn="just"/>
            <a:r>
              <a:rPr lang="es-ES" sz="2400" b="1" dirty="0" smtClean="0">
                <a:solidFill>
                  <a:srgbClr val="1F497D"/>
                </a:solidFill>
                <a:latin typeface="Arial" pitchFamily="34" charset="0"/>
                <a:cs typeface="Times New Roman" pitchFamily="18" charset="0"/>
              </a:rPr>
              <a:t>La teoría </a:t>
            </a:r>
            <a:r>
              <a:rPr lang="es-ES" sz="2400" b="1" dirty="0" err="1" smtClean="0">
                <a:solidFill>
                  <a:srgbClr val="1F497D"/>
                </a:solidFill>
                <a:latin typeface="Arial" pitchFamily="34" charset="0"/>
                <a:cs typeface="Times New Roman" pitchFamily="18" charset="0"/>
              </a:rPr>
              <a:t>insider</a:t>
            </a:r>
            <a:r>
              <a:rPr lang="es-ES" sz="2400" b="1" dirty="0" smtClean="0">
                <a:solidFill>
                  <a:srgbClr val="1F497D"/>
                </a:solidFill>
                <a:latin typeface="Arial" pitchFamily="34" charset="0"/>
                <a:cs typeface="Times New Roman" pitchFamily="18" charset="0"/>
              </a:rPr>
              <a:t>-outsider intenta explicar la existencia de estas situaciones de no-equilibrio o equilibrios de no vaciado de mercado.</a:t>
            </a:r>
          </a:p>
          <a:p>
            <a:pPr marL="457200" indent="-457200">
              <a:buFont typeface="+mj-lt"/>
              <a:buAutoNum type="arabicPeriod"/>
            </a:pPr>
            <a:r>
              <a:rPr lang="es-ES" sz="2400" dirty="0" smtClean="0">
                <a:solidFill>
                  <a:srgbClr val="1F497D"/>
                </a:solidFill>
                <a:latin typeface="Arial" pitchFamily="34" charset="0"/>
                <a:cs typeface="Times New Roman" pitchFamily="18" charset="0"/>
              </a:rPr>
              <a:t>En un mercado perfectamente competitivo cualquier shock,  se resuelve a través de un ajuste  mediante la correspondiente variación de los salarios reales</a:t>
            </a:r>
            <a:r>
              <a:rPr lang="es-ES" sz="1600" dirty="0" smtClean="0"/>
              <a:t>. </a:t>
            </a:r>
          </a:p>
          <a:p>
            <a:pPr marL="457200" indent="-457200">
              <a:buFont typeface="+mj-lt"/>
              <a:buAutoNum type="arabicPeriod"/>
            </a:pPr>
            <a:r>
              <a:rPr lang="es-ES" sz="2400" dirty="0" smtClean="0">
                <a:solidFill>
                  <a:srgbClr val="1F497D"/>
                </a:solidFill>
                <a:latin typeface="Arial" pitchFamily="34" charset="0"/>
                <a:cs typeface="Times New Roman" pitchFamily="18" charset="0"/>
              </a:rPr>
              <a:t>Si los salarios reales son perfectamente flexibles, los potenciales excesos de oferta se eliminarían mediante la reducción de los salarios reales; y los excesos de demanda elevando dichos salarios</a:t>
            </a:r>
            <a:r>
              <a:rPr lang="es-ES" sz="2000" dirty="0" smtClean="0">
                <a:solidFill>
                  <a:srgbClr val="1F497D"/>
                </a:solidFill>
                <a:latin typeface="Arial" pitchFamily="34" charset="0"/>
                <a:cs typeface="Times New Roman" pitchFamily="18" charset="0"/>
              </a:rPr>
              <a:t>.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Modelo </a:t>
            </a:r>
            <a:r>
              <a:rPr lang="es-ES" b="1" i="1" dirty="0" err="1" smtClean="0"/>
              <a:t>Insider</a:t>
            </a:r>
            <a:r>
              <a:rPr lang="es-ES" b="1" i="1" dirty="0" smtClean="0"/>
              <a:t>-outsider</a:t>
            </a:r>
            <a:endParaRPr lang="es-ES" dirty="0"/>
          </a:p>
        </p:txBody>
      </p:sp>
      <p:sp>
        <p:nvSpPr>
          <p:cNvPr id="3" name="2 Rectángulo"/>
          <p:cNvSpPr/>
          <p:nvPr/>
        </p:nvSpPr>
        <p:spPr>
          <a:xfrm>
            <a:off x="611560" y="1556792"/>
            <a:ext cx="7416824" cy="4555093"/>
          </a:xfrm>
          <a:prstGeom prst="rect">
            <a:avLst/>
          </a:prstGeom>
        </p:spPr>
        <p:txBody>
          <a:bodyPr wrap="square">
            <a:spAutoFit/>
          </a:bodyPr>
          <a:lstStyle/>
          <a:p>
            <a:r>
              <a:rPr lang="es-ES" dirty="0" smtClean="0">
                <a:solidFill>
                  <a:srgbClr val="0070C0"/>
                </a:solidFill>
              </a:rPr>
              <a:t>Si los salarios son flexibles (a la baja y al alza) el mercado se situaría de forma permanente en un punto de equilibrio y el desempleo sería temporal y transitorio</a:t>
            </a:r>
          </a:p>
          <a:p>
            <a:endParaRPr lang="es-ES" dirty="0" smtClean="0">
              <a:solidFill>
                <a:srgbClr val="0070C0"/>
              </a:solidFill>
            </a:endParaRPr>
          </a:p>
          <a:p>
            <a:r>
              <a:rPr lang="es-ES" sz="2000" dirty="0" smtClean="0">
                <a:solidFill>
                  <a:srgbClr val="0070C0"/>
                </a:solidFill>
              </a:rPr>
              <a:t>El salario real efectivo será el de equilibrio,</a:t>
            </a:r>
            <a:r>
              <a:rPr lang="es-ES" dirty="0" smtClean="0">
                <a:solidFill>
                  <a:srgbClr val="0070C0"/>
                </a:solidFill>
              </a:rPr>
              <a:t> o de vaciado de mercado, y cualquier trabajador podría trabajar a ese salario: </a:t>
            </a:r>
          </a:p>
          <a:p>
            <a:endParaRPr lang="es-ES" dirty="0" smtClean="0">
              <a:solidFill>
                <a:srgbClr val="0070C0"/>
              </a:solidFill>
            </a:endParaRPr>
          </a:p>
          <a:p>
            <a:r>
              <a:rPr lang="es-ES" dirty="0" smtClean="0">
                <a:solidFill>
                  <a:srgbClr val="0070C0"/>
                </a:solidFill>
              </a:rPr>
              <a:t>	el desempleo sería entonces </a:t>
            </a:r>
            <a:r>
              <a:rPr lang="es-ES" b="1" dirty="0" smtClean="0">
                <a:solidFill>
                  <a:srgbClr val="0070C0"/>
                </a:solidFill>
              </a:rPr>
              <a:t>voluntario</a:t>
            </a:r>
            <a:r>
              <a:rPr lang="es-ES" dirty="0" smtClean="0">
                <a:solidFill>
                  <a:srgbClr val="0070C0"/>
                </a:solidFill>
              </a:rPr>
              <a:t> y el bienestar de los desempleados aumentaría al tener empleo, </a:t>
            </a:r>
          </a:p>
          <a:p>
            <a:r>
              <a:rPr lang="es-ES" dirty="0" smtClean="0">
                <a:solidFill>
                  <a:srgbClr val="0070C0"/>
                </a:solidFill>
              </a:rPr>
              <a:t>	aunque fuera a costa de un salario por debajo del que reciben los trabajadores asalariados fijos (</a:t>
            </a:r>
            <a:r>
              <a:rPr lang="es-ES" dirty="0" err="1" smtClean="0">
                <a:solidFill>
                  <a:srgbClr val="0070C0"/>
                </a:solidFill>
              </a:rPr>
              <a:t>insiders</a:t>
            </a:r>
            <a:r>
              <a:rPr lang="es-ES" dirty="0" smtClean="0">
                <a:solidFill>
                  <a:srgbClr val="0070C0"/>
                </a:solidFill>
              </a:rPr>
              <a:t>) que ya trabajan. </a:t>
            </a:r>
          </a:p>
          <a:p>
            <a:endParaRPr lang="es-ES" dirty="0" smtClean="0">
              <a:solidFill>
                <a:srgbClr val="0070C0"/>
              </a:solidFill>
            </a:endParaRPr>
          </a:p>
          <a:p>
            <a:r>
              <a:rPr lang="es-ES" dirty="0" smtClean="0">
                <a:solidFill>
                  <a:srgbClr val="0070C0"/>
                </a:solidFill>
              </a:rPr>
              <a:t>Sin embargo, </a:t>
            </a:r>
            <a:r>
              <a:rPr lang="es-ES" b="1" dirty="0" smtClean="0">
                <a:solidFill>
                  <a:srgbClr val="0070C0"/>
                </a:solidFill>
              </a:rPr>
              <a:t>los salarios no son siempre flexibles</a:t>
            </a:r>
            <a:r>
              <a:rPr lang="es-ES" dirty="0" smtClean="0">
                <a:solidFill>
                  <a:srgbClr val="0070C0"/>
                </a:solidFill>
              </a:rPr>
              <a:t>: el desempleo permanente en una economía está asociado a la existencia de un salario real – rígido a la baja - superior al nivel que equilibra oferta y demanda. </a:t>
            </a:r>
            <a:endParaRPr lang="es-ES" dirty="0">
              <a:solidFill>
                <a:srgbClr val="0070C0"/>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Modelo </a:t>
            </a:r>
            <a:r>
              <a:rPr lang="es-ES" b="1" i="1" dirty="0" err="1" smtClean="0"/>
              <a:t>Insider</a:t>
            </a:r>
            <a:r>
              <a:rPr lang="es-ES" b="1" i="1" dirty="0" smtClean="0"/>
              <a:t>-outsider</a:t>
            </a:r>
            <a:endParaRPr lang="es-ES" dirty="0"/>
          </a:p>
        </p:txBody>
      </p:sp>
      <p:sp>
        <p:nvSpPr>
          <p:cNvPr id="130049" name="Rectangle 1"/>
          <p:cNvSpPr>
            <a:spLocks noChangeArrowheads="1"/>
          </p:cNvSpPr>
          <p:nvPr/>
        </p:nvSpPr>
        <p:spPr bwMode="auto">
          <a:xfrm>
            <a:off x="467544" y="1412776"/>
            <a:ext cx="820891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6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Como se muestra en la Figura 2, cuando el salario real es superior al de equilibrio, la cantidad ofrecida de trabajo es superior a la demandada reduciendo la tasa de creación de empleo y aumentando el nivel de desempleo</a:t>
            </a:r>
            <a:r>
              <a:rPr kumimoji="0" lang="es-ES" sz="11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3 Imagen"/>
          <p:cNvPicPr/>
          <p:nvPr/>
        </p:nvPicPr>
        <p:blipFill>
          <a:blip r:embed="rId2" cstate="print"/>
          <a:srcRect/>
          <a:stretch>
            <a:fillRect/>
          </a:stretch>
        </p:blipFill>
        <p:spPr bwMode="auto">
          <a:xfrm>
            <a:off x="1331640" y="2276872"/>
            <a:ext cx="6120680" cy="3744416"/>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Modelo </a:t>
            </a:r>
            <a:r>
              <a:rPr lang="es-ES" b="1" i="1" dirty="0" err="1" smtClean="0"/>
              <a:t>Insider</a:t>
            </a:r>
            <a:r>
              <a:rPr lang="es-ES" b="1" i="1" dirty="0" smtClean="0"/>
              <a:t>-outsider</a:t>
            </a:r>
            <a:endParaRPr lang="es-ES" dirty="0"/>
          </a:p>
        </p:txBody>
      </p:sp>
      <p:sp>
        <p:nvSpPr>
          <p:cNvPr id="3" name="2 Rectángulo"/>
          <p:cNvSpPr/>
          <p:nvPr/>
        </p:nvSpPr>
        <p:spPr>
          <a:xfrm>
            <a:off x="611560" y="2060848"/>
            <a:ext cx="7920880" cy="3693319"/>
          </a:xfrm>
          <a:prstGeom prst="rect">
            <a:avLst/>
          </a:prstGeom>
        </p:spPr>
        <p:txBody>
          <a:bodyPr wrap="square">
            <a:spAutoFit/>
          </a:bodyPr>
          <a:lstStyle/>
          <a:p>
            <a:r>
              <a:rPr lang="es-ES" dirty="0" smtClean="0">
                <a:solidFill>
                  <a:srgbClr val="0070C0"/>
                </a:solidFill>
              </a:rPr>
              <a:t>El modelo </a:t>
            </a:r>
            <a:r>
              <a:rPr lang="es-ES" i="1" dirty="0" err="1" smtClean="0">
                <a:solidFill>
                  <a:srgbClr val="0070C0"/>
                </a:solidFill>
              </a:rPr>
              <a:t>insider</a:t>
            </a:r>
            <a:r>
              <a:rPr lang="es-ES" i="1" dirty="0" smtClean="0">
                <a:solidFill>
                  <a:srgbClr val="0070C0"/>
                </a:solidFill>
              </a:rPr>
              <a:t>-outsider</a:t>
            </a:r>
            <a:r>
              <a:rPr lang="es-ES" dirty="0" smtClean="0">
                <a:solidFill>
                  <a:srgbClr val="0070C0"/>
                </a:solidFill>
              </a:rPr>
              <a:t> estudia las razones que explican esta persistencia en el tiempo de unos salarios reales por encima del nivel de equilibrio. </a:t>
            </a:r>
          </a:p>
          <a:p>
            <a:endParaRPr lang="es-ES" dirty="0" smtClean="0">
              <a:solidFill>
                <a:srgbClr val="0070C0"/>
              </a:solidFill>
            </a:endParaRPr>
          </a:p>
          <a:p>
            <a:r>
              <a:rPr lang="es-ES" dirty="0" smtClean="0">
                <a:solidFill>
                  <a:srgbClr val="0070C0"/>
                </a:solidFill>
              </a:rPr>
              <a:t>Para esta teoría, el desempleo es involuntario y la principal causa de que dicho desempleo no se refleje en una reducción de los salarios reales es el comportamiento que adoptan los trabajadores ocupados a la hora de fijar las condiciones laborales y en especial los salarios:</a:t>
            </a:r>
          </a:p>
          <a:p>
            <a:endParaRPr lang="es-ES" dirty="0" smtClean="0">
              <a:solidFill>
                <a:srgbClr val="0070C0"/>
              </a:solidFill>
            </a:endParaRPr>
          </a:p>
          <a:p>
            <a:r>
              <a:rPr lang="es-ES" dirty="0" smtClean="0">
                <a:solidFill>
                  <a:srgbClr val="0070C0"/>
                </a:solidFill>
              </a:rPr>
              <a:t>	 </a:t>
            </a:r>
            <a:r>
              <a:rPr lang="es-ES" sz="2000" b="1" dirty="0" smtClean="0">
                <a:solidFill>
                  <a:srgbClr val="0070C0"/>
                </a:solidFill>
              </a:rPr>
              <a:t>los parados son discriminados por los ocupados</a:t>
            </a:r>
            <a:r>
              <a:rPr lang="es-ES" dirty="0" smtClean="0">
                <a:solidFill>
                  <a:srgbClr val="0070C0"/>
                </a:solidFill>
              </a:rPr>
              <a:t>, hay una falta de protección de los primeros y un exceso de protección de los segundos [Dolado, Juan José; </a:t>
            </a:r>
            <a:r>
              <a:rPr lang="es-ES" dirty="0" err="1" smtClean="0">
                <a:solidFill>
                  <a:srgbClr val="0070C0"/>
                </a:solidFill>
              </a:rPr>
              <a:t>Felgueroso</a:t>
            </a:r>
            <a:r>
              <a:rPr lang="es-ES" dirty="0" smtClean="0">
                <a:solidFill>
                  <a:srgbClr val="0070C0"/>
                </a:solidFill>
              </a:rPr>
              <a:t>, Florentino; </a:t>
            </a:r>
            <a:r>
              <a:rPr lang="es-ES" dirty="0" err="1" smtClean="0">
                <a:solidFill>
                  <a:srgbClr val="0070C0"/>
                </a:solidFill>
              </a:rPr>
              <a:t>Jansen</a:t>
            </a:r>
            <a:r>
              <a:rPr lang="es-ES" dirty="0" smtClean="0">
                <a:solidFill>
                  <a:srgbClr val="0070C0"/>
                </a:solidFill>
              </a:rPr>
              <a:t>, Marcel. FEDEA. Capítulo 12, 2010].</a:t>
            </a:r>
            <a:endParaRPr lang="es-ES" dirty="0">
              <a:solidFill>
                <a:srgbClr val="0070C0"/>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Modelo </a:t>
            </a:r>
            <a:r>
              <a:rPr lang="es-ES" b="1" i="1" dirty="0" err="1" smtClean="0"/>
              <a:t>Insider</a:t>
            </a:r>
            <a:r>
              <a:rPr lang="es-ES" b="1" i="1" dirty="0" smtClean="0"/>
              <a:t>-outsider</a:t>
            </a:r>
            <a:endParaRPr lang="es-ES" dirty="0"/>
          </a:p>
        </p:txBody>
      </p:sp>
      <p:sp>
        <p:nvSpPr>
          <p:cNvPr id="3" name="2 Rectángulo"/>
          <p:cNvSpPr/>
          <p:nvPr/>
        </p:nvSpPr>
        <p:spPr>
          <a:xfrm>
            <a:off x="539552" y="1484784"/>
            <a:ext cx="7560840" cy="1754326"/>
          </a:xfrm>
          <a:prstGeom prst="rect">
            <a:avLst/>
          </a:prstGeom>
        </p:spPr>
        <p:txBody>
          <a:bodyPr wrap="square">
            <a:spAutoFit/>
          </a:bodyPr>
          <a:lstStyle/>
          <a:p>
            <a:pPr marL="342900" indent="-342900">
              <a:buFont typeface="+mj-lt"/>
              <a:buAutoNum type="arabicPeriod"/>
            </a:pPr>
            <a:r>
              <a:rPr lang="es-ES" dirty="0" smtClean="0">
                <a:solidFill>
                  <a:srgbClr val="0070C0"/>
                </a:solidFill>
              </a:rPr>
              <a:t>Plantea un mercado de trabajo segmentado entre trabajadores </a:t>
            </a:r>
          </a:p>
          <a:p>
            <a:pPr marL="800100" lvl="1" indent="-342900">
              <a:buFont typeface="+mj-lt"/>
              <a:buAutoNum type="arabicPeriod"/>
            </a:pPr>
            <a:r>
              <a:rPr lang="es-ES" dirty="0" smtClean="0">
                <a:solidFill>
                  <a:srgbClr val="0070C0"/>
                </a:solidFill>
              </a:rPr>
              <a:t>ocupados </a:t>
            </a:r>
            <a:r>
              <a:rPr lang="es-ES" b="1" dirty="0" smtClean="0">
                <a:solidFill>
                  <a:srgbClr val="0070C0"/>
                </a:solidFill>
              </a:rPr>
              <a:t>(</a:t>
            </a:r>
            <a:r>
              <a:rPr lang="es-ES" b="1" dirty="0" err="1" smtClean="0">
                <a:solidFill>
                  <a:srgbClr val="0070C0"/>
                </a:solidFill>
              </a:rPr>
              <a:t>insiders</a:t>
            </a:r>
            <a:r>
              <a:rPr lang="es-ES" b="1" dirty="0" smtClean="0">
                <a:solidFill>
                  <a:srgbClr val="0070C0"/>
                </a:solidFill>
              </a:rPr>
              <a:t>), </a:t>
            </a:r>
          </a:p>
          <a:p>
            <a:pPr marL="800100" lvl="1" indent="-342900">
              <a:buFont typeface="+mj-lt"/>
              <a:buAutoNum type="arabicPeriod"/>
            </a:pPr>
            <a:r>
              <a:rPr lang="es-ES" dirty="0" smtClean="0">
                <a:solidFill>
                  <a:srgbClr val="0070C0"/>
                </a:solidFill>
              </a:rPr>
              <a:t>trabajadores parados </a:t>
            </a:r>
            <a:r>
              <a:rPr lang="es-ES" b="1" dirty="0" smtClean="0">
                <a:solidFill>
                  <a:srgbClr val="0070C0"/>
                </a:solidFill>
              </a:rPr>
              <a:t>(outsiders)</a:t>
            </a:r>
            <a:r>
              <a:rPr lang="es-ES" dirty="0" smtClean="0">
                <a:solidFill>
                  <a:srgbClr val="0070C0"/>
                </a:solidFill>
              </a:rPr>
              <a:t> y </a:t>
            </a:r>
          </a:p>
          <a:p>
            <a:pPr marL="800100" lvl="1" indent="-342900">
              <a:buFont typeface="+mj-lt"/>
              <a:buAutoNum type="arabicPeriod"/>
            </a:pPr>
            <a:r>
              <a:rPr lang="es-ES" dirty="0" smtClean="0">
                <a:solidFill>
                  <a:srgbClr val="0070C0"/>
                </a:solidFill>
              </a:rPr>
              <a:t>trabajadores </a:t>
            </a:r>
            <a:r>
              <a:rPr lang="es-ES" b="1" dirty="0" smtClean="0">
                <a:solidFill>
                  <a:srgbClr val="0070C0"/>
                </a:solidFill>
              </a:rPr>
              <a:t>entrantes</a:t>
            </a:r>
            <a:r>
              <a:rPr lang="es-ES" dirty="0" smtClean="0">
                <a:solidFill>
                  <a:srgbClr val="0070C0"/>
                </a:solidFill>
              </a:rPr>
              <a:t>, es decir, aquellos trabajadores que proceden del desempleo y que aspiran a acceder a la situación de </a:t>
            </a:r>
            <a:r>
              <a:rPr lang="es-ES" dirty="0" err="1" smtClean="0">
                <a:solidFill>
                  <a:srgbClr val="0070C0"/>
                </a:solidFill>
              </a:rPr>
              <a:t>insider</a:t>
            </a:r>
            <a:endParaRPr lang="es-ES" dirty="0">
              <a:solidFill>
                <a:srgbClr val="0070C0"/>
              </a:solidFill>
            </a:endParaRPr>
          </a:p>
        </p:txBody>
      </p:sp>
      <p:sp>
        <p:nvSpPr>
          <p:cNvPr id="4" name="3 Rectángulo"/>
          <p:cNvSpPr/>
          <p:nvPr/>
        </p:nvSpPr>
        <p:spPr>
          <a:xfrm>
            <a:off x="611560" y="3284984"/>
            <a:ext cx="7488832" cy="2862322"/>
          </a:xfrm>
          <a:prstGeom prst="rect">
            <a:avLst/>
          </a:prstGeom>
        </p:spPr>
        <p:txBody>
          <a:bodyPr wrap="square">
            <a:spAutoFit/>
          </a:bodyPr>
          <a:lstStyle/>
          <a:p>
            <a:r>
              <a:rPr lang="es-ES" sz="2000" dirty="0" smtClean="0">
                <a:solidFill>
                  <a:srgbClr val="0070C0"/>
                </a:solidFill>
              </a:rPr>
              <a:t>los trabajadores ocupados ejercen un </a:t>
            </a:r>
            <a:r>
              <a:rPr lang="es-ES" sz="2000" b="1" dirty="0" smtClean="0">
                <a:solidFill>
                  <a:srgbClr val="0070C0"/>
                </a:solidFill>
              </a:rPr>
              <a:t>poder de mercado </a:t>
            </a:r>
            <a:r>
              <a:rPr lang="es-ES" sz="2000" dirty="0" smtClean="0">
                <a:solidFill>
                  <a:srgbClr val="0070C0"/>
                </a:solidFill>
              </a:rPr>
              <a:t>a la hora de fijar los salarios lo que les permite elevarlos </a:t>
            </a:r>
            <a:r>
              <a:rPr lang="es-ES" sz="2000" b="1" dirty="0" smtClean="0">
                <a:solidFill>
                  <a:srgbClr val="0070C0"/>
                </a:solidFill>
              </a:rPr>
              <a:t>por encima del salario de equilibrio </a:t>
            </a:r>
            <a:r>
              <a:rPr lang="es-ES" sz="2000" dirty="0" smtClean="0">
                <a:solidFill>
                  <a:srgbClr val="0070C0"/>
                </a:solidFill>
              </a:rPr>
              <a:t>que correspondería a su productividad </a:t>
            </a:r>
          </a:p>
          <a:p>
            <a:endParaRPr lang="es-ES" sz="2000" dirty="0" smtClean="0">
              <a:solidFill>
                <a:srgbClr val="0070C0"/>
              </a:solidFill>
            </a:endParaRPr>
          </a:p>
          <a:p>
            <a:r>
              <a:rPr lang="es-ES" sz="2000" dirty="0" smtClean="0">
                <a:solidFill>
                  <a:srgbClr val="7030A0"/>
                </a:solidFill>
              </a:rPr>
              <a:t>sin que esto suponga </a:t>
            </a:r>
            <a:r>
              <a:rPr lang="es-ES" sz="2000" b="1" dirty="0" smtClean="0">
                <a:solidFill>
                  <a:srgbClr val="7030A0"/>
                </a:solidFill>
              </a:rPr>
              <a:t>ni la pérdida de su puesto de trabajo </a:t>
            </a:r>
          </a:p>
          <a:p>
            <a:endParaRPr lang="es-ES" sz="2000" dirty="0" smtClean="0">
              <a:solidFill>
                <a:srgbClr val="0070C0"/>
              </a:solidFill>
            </a:endParaRPr>
          </a:p>
          <a:p>
            <a:r>
              <a:rPr lang="es-ES" sz="2000" b="1" dirty="0" smtClean="0">
                <a:solidFill>
                  <a:srgbClr val="7030A0"/>
                </a:solidFill>
              </a:rPr>
              <a:t>ni su sustitución</a:t>
            </a:r>
            <a:r>
              <a:rPr lang="es-ES" sz="2000" dirty="0" smtClean="0">
                <a:solidFill>
                  <a:srgbClr val="7030A0"/>
                </a:solidFill>
              </a:rPr>
              <a:t> por otro trabajador que si estuviese dispuesto a aceptar el </a:t>
            </a:r>
            <a:r>
              <a:rPr lang="es-ES" sz="2000" b="1" dirty="0" smtClean="0">
                <a:solidFill>
                  <a:srgbClr val="7030A0"/>
                </a:solidFill>
              </a:rPr>
              <a:t>salario de vaciado </a:t>
            </a:r>
            <a:r>
              <a:rPr lang="es-ES" sz="2000" dirty="0" smtClean="0">
                <a:solidFill>
                  <a:srgbClr val="7030A0"/>
                </a:solidFill>
              </a:rPr>
              <a:t>de mercado, lo que ocurriría si el mercado de trabajo fuese perfectamente competitivo</a:t>
            </a:r>
            <a:endParaRPr lang="es-ES" sz="2000" dirty="0">
              <a:solidFill>
                <a:srgbClr val="7030A0"/>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Modelo </a:t>
            </a:r>
            <a:r>
              <a:rPr lang="es-ES" b="1" i="1" dirty="0" err="1" smtClean="0"/>
              <a:t>Insider</a:t>
            </a:r>
            <a:r>
              <a:rPr lang="es-ES" b="1" i="1" dirty="0" smtClean="0"/>
              <a:t>-outsider</a:t>
            </a:r>
            <a:endParaRPr lang="es-ES" dirty="0"/>
          </a:p>
        </p:txBody>
      </p:sp>
      <p:sp>
        <p:nvSpPr>
          <p:cNvPr id="135169" name="Rectangle 1"/>
          <p:cNvSpPr>
            <a:spLocks noChangeArrowheads="1"/>
          </p:cNvSpPr>
          <p:nvPr/>
        </p:nvSpPr>
        <p:spPr bwMode="auto">
          <a:xfrm>
            <a:off x="827584" y="1716202"/>
            <a:ext cx="748883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just"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De esta forma:</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S" sz="24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P</a:t>
            </a:r>
            <a:r>
              <a:rPr kumimoji="0" lang="es-ES" sz="2400" b="0" i="0" u="none" strike="noStrike" cap="none" normalizeH="0" baseline="-30000" dirty="0" err="1" smtClean="0">
                <a:ln>
                  <a:noFill/>
                </a:ln>
                <a:solidFill>
                  <a:srgbClr val="1F497D"/>
                </a:solidFill>
                <a:effectLst/>
                <a:latin typeface="Arial" pitchFamily="34" charset="0"/>
                <a:ea typeface="Calibri" pitchFamily="34" charset="0"/>
                <a:cs typeface="Times New Roman" pitchFamily="18" charset="0"/>
              </a:rPr>
              <a:t>i,p</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&gt; </a:t>
            </a:r>
            <a:r>
              <a:rPr kumimoji="0" lang="es-ES" sz="24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P</a:t>
            </a:r>
            <a:r>
              <a:rPr kumimoji="0" lang="es-ES" sz="2400" b="0" i="0" u="none" strike="noStrike" cap="none" normalizeH="0" baseline="-30000" dirty="0" err="1" smtClean="0">
                <a:ln>
                  <a:noFill/>
                </a:ln>
                <a:solidFill>
                  <a:srgbClr val="1F497D"/>
                </a:solidFill>
                <a:effectLst/>
                <a:latin typeface="Arial" pitchFamily="34" charset="0"/>
                <a:ea typeface="Calibri" pitchFamily="34" charset="0"/>
                <a:cs typeface="Times New Roman" pitchFamily="18" charset="0"/>
              </a:rPr>
              <a:t>e,p</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la probabilidad de que un </a:t>
            </a:r>
            <a:r>
              <a:rPr kumimoji="0" lang="es-ES" sz="2400" b="1"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insider</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se convierta en </a:t>
            </a:r>
            <a:r>
              <a:rPr kumimoji="0" lang="es-ES" sz="2400" b="1"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parado</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es </a:t>
            </a:r>
            <a:r>
              <a:rPr kumimoji="0" lang="es-ES" sz="2400" b="1"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inferior</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 la probabilidad de que un </a:t>
            </a:r>
            <a:r>
              <a:rPr kumimoji="0" lang="es-ES" sz="2400" b="0" i="0" u="none" strike="noStrike" cap="none" normalizeH="0" baseline="0" dirty="0" smtClean="0">
                <a:ln>
                  <a:noFill/>
                </a:ln>
                <a:solidFill>
                  <a:srgbClr val="7030A0"/>
                </a:solidFill>
                <a:effectLst/>
                <a:latin typeface="Arial" pitchFamily="34" charset="0"/>
                <a:ea typeface="Calibri" pitchFamily="34" charset="0"/>
                <a:cs typeface="Times New Roman" pitchFamily="18" charset="0"/>
              </a:rPr>
              <a:t>entrante se convierta en parado</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S" sz="24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P</a:t>
            </a:r>
            <a:r>
              <a:rPr kumimoji="0" lang="es-ES" sz="2400" b="0" i="0" u="none" strike="noStrike" cap="none" normalizeH="0" baseline="-30000" dirty="0" err="1" smtClean="0">
                <a:ln>
                  <a:noFill/>
                </a:ln>
                <a:solidFill>
                  <a:srgbClr val="1F497D"/>
                </a:solidFill>
                <a:effectLst/>
                <a:latin typeface="Arial" pitchFamily="34" charset="0"/>
                <a:ea typeface="Calibri" pitchFamily="34" charset="0"/>
                <a:cs typeface="Times New Roman" pitchFamily="18" charset="0"/>
              </a:rPr>
              <a:t>p,e</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&gt; </a:t>
            </a:r>
            <a:r>
              <a:rPr kumimoji="0" lang="es-ES" sz="24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P</a:t>
            </a:r>
            <a:r>
              <a:rPr kumimoji="0" lang="es-ES" sz="2400" b="0" i="0" u="none" strike="noStrike" cap="none" normalizeH="0" baseline="-30000" dirty="0" err="1" smtClean="0">
                <a:ln>
                  <a:noFill/>
                </a:ln>
                <a:solidFill>
                  <a:srgbClr val="1F497D"/>
                </a:solidFill>
                <a:effectLst/>
                <a:latin typeface="Arial" pitchFamily="34" charset="0"/>
                <a:ea typeface="Calibri" pitchFamily="34" charset="0"/>
                <a:cs typeface="Times New Roman" pitchFamily="18" charset="0"/>
              </a:rPr>
              <a:t>p,i</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la probabilidad de que un </a:t>
            </a:r>
            <a:r>
              <a:rPr kumimoji="0" lang="es-ES" sz="2400" b="1"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parado</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se convierta en </a:t>
            </a:r>
            <a:r>
              <a:rPr kumimoji="0" lang="es-ES" sz="2400" b="1"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entrante</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2400" b="0" i="0" u="none" strike="noStrike" cap="none" normalizeH="0" baseline="0" dirty="0" smtClean="0">
                <a:ln>
                  <a:noFill/>
                </a:ln>
                <a:solidFill>
                  <a:srgbClr val="7030A0"/>
                </a:solidFill>
                <a:effectLst/>
                <a:latin typeface="Arial" pitchFamily="34" charset="0"/>
                <a:ea typeface="Calibri" pitchFamily="34" charset="0"/>
                <a:cs typeface="Times New Roman" pitchFamily="18" charset="0"/>
              </a:rPr>
              <a:t>es superior a la probabilidad de que un parado se convierta en </a:t>
            </a:r>
            <a:r>
              <a:rPr kumimoji="0" lang="es-ES" sz="2400" b="0" i="0" u="none" strike="noStrike" cap="none" normalizeH="0" baseline="0" dirty="0" err="1" smtClean="0">
                <a:ln>
                  <a:noFill/>
                </a:ln>
                <a:solidFill>
                  <a:srgbClr val="7030A0"/>
                </a:solidFill>
                <a:effectLst/>
                <a:latin typeface="Arial" pitchFamily="34" charset="0"/>
                <a:ea typeface="Calibri" pitchFamily="34" charset="0"/>
                <a:cs typeface="Times New Roman" pitchFamily="18" charset="0"/>
              </a:rPr>
              <a:t>insider</a:t>
            </a:r>
            <a:r>
              <a:rPr kumimoji="0" lang="es-ES" sz="2400" b="0" i="0" u="none" strike="noStrike" cap="none" normalizeH="0" baseline="0" dirty="0" smtClean="0">
                <a:ln>
                  <a:noFill/>
                </a:ln>
                <a:solidFill>
                  <a:srgbClr val="7030A0"/>
                </a:solidFill>
                <a:effectLst/>
                <a:latin typeface="Arial" pitchFamily="34" charset="0"/>
                <a:ea typeface="Calibri" pitchFamily="34" charset="0"/>
                <a:cs typeface="Times New Roman" pitchFamily="18" charset="0"/>
              </a:rPr>
              <a:t>.</a:t>
            </a:r>
            <a:endParaRPr kumimoji="0" lang="es-ES" sz="1100" b="0" i="0" u="none" strike="noStrike" cap="none" normalizeH="0" baseline="0" dirty="0" smtClean="0">
              <a:ln>
                <a:noFill/>
              </a:ln>
              <a:solidFill>
                <a:srgbClr val="7030A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S" sz="24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P</a:t>
            </a:r>
            <a:r>
              <a:rPr kumimoji="0" lang="es-ES" sz="2400" b="0" i="0" u="none" strike="noStrike" cap="none" normalizeH="0" baseline="-30000" dirty="0" err="1" smtClean="0">
                <a:ln>
                  <a:noFill/>
                </a:ln>
                <a:solidFill>
                  <a:srgbClr val="1F497D"/>
                </a:solidFill>
                <a:effectLst/>
                <a:latin typeface="Arial" pitchFamily="34" charset="0"/>
                <a:ea typeface="Calibri" pitchFamily="34" charset="0"/>
                <a:cs typeface="Times New Roman" pitchFamily="18" charset="0"/>
              </a:rPr>
              <a:t>e,i</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&lt; </a:t>
            </a:r>
            <a:r>
              <a:rPr kumimoji="0" lang="es-ES" sz="24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P</a:t>
            </a:r>
            <a:r>
              <a:rPr kumimoji="0" lang="es-ES" sz="2400" b="0" i="0" u="none" strike="noStrike" cap="none" normalizeH="0" baseline="-30000" dirty="0" err="1" smtClean="0">
                <a:ln>
                  <a:noFill/>
                </a:ln>
                <a:solidFill>
                  <a:srgbClr val="1F497D"/>
                </a:solidFill>
                <a:effectLst/>
                <a:latin typeface="Arial" pitchFamily="34" charset="0"/>
                <a:ea typeface="Calibri" pitchFamily="34" charset="0"/>
                <a:cs typeface="Times New Roman" pitchFamily="18" charset="0"/>
              </a:rPr>
              <a:t>e,p</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la probabilidad de que un </a:t>
            </a:r>
            <a:r>
              <a:rPr kumimoji="0" lang="es-ES" sz="2400" b="1"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entrante</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se convierta en </a:t>
            </a:r>
            <a:r>
              <a:rPr kumimoji="0" lang="es-ES" sz="2400" b="1"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insider</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2400" b="0" i="0" u="none" strike="noStrike" cap="none" normalizeH="0" baseline="0" dirty="0" smtClean="0">
                <a:ln>
                  <a:noFill/>
                </a:ln>
                <a:solidFill>
                  <a:srgbClr val="7030A0"/>
                </a:solidFill>
                <a:effectLst/>
                <a:latin typeface="Arial" pitchFamily="34" charset="0"/>
                <a:ea typeface="Calibri" pitchFamily="34" charset="0"/>
                <a:cs typeface="Times New Roman" pitchFamily="18" charset="0"/>
              </a:rPr>
              <a:t>es menor que la probabilidad de que se convierta en parado</a:t>
            </a:r>
            <a:r>
              <a:rPr kumimoji="0" lang="es-ES" sz="2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a:t>
            </a:r>
            <a:endParaRPr kumimoji="0" lang="es-ES"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137217" name="Rectangle 1"/>
          <p:cNvSpPr>
            <a:spLocks noChangeArrowheads="1"/>
          </p:cNvSpPr>
          <p:nvPr/>
        </p:nvSpPr>
        <p:spPr bwMode="auto">
          <a:xfrm>
            <a:off x="539552" y="1484784"/>
            <a:ext cx="8064896" cy="45858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El poder de mercado de los </a:t>
            </a:r>
            <a:r>
              <a:rPr kumimoji="0" lang="es-ES"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insiders</a:t>
            </a: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es mayor que el de los entrantes aunque el de estos últimos será mayor que el de los parados: el salario de un </a:t>
            </a:r>
            <a:r>
              <a:rPr kumimoji="0" lang="es-ES"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insider</a:t>
            </a: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por tanto es superior al de un entrante y el de un entrante superior al de vaciado de mercado. </a:t>
            </a:r>
          </a:p>
          <a:p>
            <a:pPr marL="0" marR="0" lvl="0" indent="0" algn="just" defTabSz="914400" rtl="0" eaLnBrk="1" fontAlgn="base" latinLnBrk="0" hangingPunct="1">
              <a:lnSpc>
                <a:spcPct val="100000"/>
              </a:lnSpc>
              <a:spcBef>
                <a:spcPct val="0"/>
              </a:spcBef>
              <a:spcAft>
                <a:spcPct val="0"/>
              </a:spcAft>
              <a:buClrTx/>
              <a:buSzTx/>
              <a:buFontTx/>
              <a:buNone/>
              <a:tabLst/>
            </a:pPr>
            <a:endParaRPr lang="es-ES" dirty="0" smtClean="0">
              <a:solidFill>
                <a:srgbClr val="1F497D"/>
              </a:solidFill>
              <a:latin typeface="Arial" pitchFamily="34" charset="0"/>
              <a:cs typeface="Times New Roman" pitchFamily="18" charset="0"/>
            </a:endParaRPr>
          </a:p>
          <a:p>
            <a:pPr algn="just"/>
            <a:r>
              <a:rPr lang="es-ES" dirty="0" smtClean="0">
                <a:solidFill>
                  <a:srgbClr val="1F497D"/>
                </a:solidFill>
                <a:latin typeface="Arial" pitchFamily="34" charset="0"/>
                <a:ea typeface="Calibri" pitchFamily="34" charset="0"/>
                <a:cs typeface="Times New Roman" pitchFamily="18" charset="0"/>
              </a:rPr>
              <a:t>los costes de rotación determinarían la </a:t>
            </a:r>
            <a:r>
              <a:rPr lang="es-ES" b="1" dirty="0" smtClean="0">
                <a:solidFill>
                  <a:srgbClr val="1F497D"/>
                </a:solidFill>
                <a:latin typeface="Arial" pitchFamily="34" charset="0"/>
                <a:ea typeface="Calibri" pitchFamily="34" charset="0"/>
                <a:cs typeface="Times New Roman" pitchFamily="18" charset="0"/>
              </a:rPr>
              <a:t>brecha salarial entre entrantes y parados </a:t>
            </a:r>
            <a:r>
              <a:rPr lang="es-ES" dirty="0" smtClean="0">
                <a:solidFill>
                  <a:srgbClr val="1F497D"/>
                </a:solidFill>
                <a:latin typeface="Arial" pitchFamily="34" charset="0"/>
                <a:ea typeface="Calibri" pitchFamily="34" charset="0"/>
                <a:cs typeface="Times New Roman" pitchFamily="18" charset="0"/>
              </a:rPr>
              <a:t>y entre </a:t>
            </a:r>
            <a:r>
              <a:rPr lang="es-ES" dirty="0" err="1" smtClean="0">
                <a:solidFill>
                  <a:srgbClr val="1F497D"/>
                </a:solidFill>
                <a:latin typeface="Arial" pitchFamily="34" charset="0"/>
                <a:ea typeface="Calibri" pitchFamily="34" charset="0"/>
                <a:cs typeface="Times New Roman" pitchFamily="18" charset="0"/>
              </a:rPr>
              <a:t>insiders</a:t>
            </a:r>
            <a:r>
              <a:rPr lang="es-ES" dirty="0" smtClean="0">
                <a:solidFill>
                  <a:srgbClr val="1F497D"/>
                </a:solidFill>
                <a:latin typeface="Arial" pitchFamily="34" charset="0"/>
                <a:ea typeface="Calibri" pitchFamily="34" charset="0"/>
                <a:cs typeface="Times New Roman" pitchFamily="18" charset="0"/>
              </a:rPr>
              <a:t> y entrantes. </a:t>
            </a:r>
          </a:p>
          <a:p>
            <a:pPr algn="just">
              <a:buFont typeface="Symbol" pitchFamily="18" charset="2"/>
              <a:buChar char="Þ"/>
            </a:pPr>
            <a:r>
              <a:rPr lang="es-ES" sz="2000" b="1" dirty="0" smtClean="0">
                <a:solidFill>
                  <a:srgbClr val="1F497D"/>
                </a:solidFill>
                <a:latin typeface="Arial" pitchFamily="34" charset="0"/>
                <a:ea typeface="Calibri" pitchFamily="34" charset="0"/>
                <a:cs typeface="Times New Roman" pitchFamily="18" charset="0"/>
              </a:rPr>
              <a:t>los entrantes ejerzan cierto poder de mercado sobre los parados </a:t>
            </a:r>
            <a:r>
              <a:rPr lang="es-ES" dirty="0" smtClean="0">
                <a:solidFill>
                  <a:srgbClr val="1F497D"/>
                </a:solidFill>
                <a:latin typeface="Arial" pitchFamily="34" charset="0"/>
                <a:ea typeface="Calibri" pitchFamily="34" charset="0"/>
                <a:cs typeface="Times New Roman" pitchFamily="18" charset="0"/>
              </a:rPr>
              <a:t>ya que su salario estaría por encima del de vaciado de mercado reduciendo así la probabilidad de los parados de convertirse en entrantes</a:t>
            </a:r>
          </a:p>
          <a:p>
            <a:pPr algn="just">
              <a:buFont typeface="Symbol" pitchFamily="18" charset="2"/>
              <a:buChar char="Þ"/>
            </a:pPr>
            <a:r>
              <a:rPr lang="es-ES" dirty="0" smtClean="0">
                <a:solidFill>
                  <a:srgbClr val="1F497D"/>
                </a:solidFill>
                <a:latin typeface="Arial" pitchFamily="34" charset="0"/>
                <a:ea typeface="Calibri" pitchFamily="34" charset="0"/>
                <a:cs typeface="Times New Roman" pitchFamily="18" charset="0"/>
              </a:rPr>
              <a:t> </a:t>
            </a:r>
            <a:r>
              <a:rPr lang="es-ES" dirty="0" smtClean="0"/>
              <a:t>si el poder de los </a:t>
            </a:r>
            <a:r>
              <a:rPr lang="es-ES" dirty="0" err="1" smtClean="0"/>
              <a:t>insiders</a:t>
            </a:r>
            <a:r>
              <a:rPr lang="es-ES" dirty="0" smtClean="0"/>
              <a:t> es casi inalterable, a mayor rotación entre entrantes e </a:t>
            </a:r>
            <a:r>
              <a:rPr lang="es-ES" dirty="0" err="1" smtClean="0"/>
              <a:t>insiders</a:t>
            </a:r>
            <a:r>
              <a:rPr lang="es-ES" dirty="0" smtClean="0"/>
              <a:t>, menor salario de los entrantes y mayor brecha entre </a:t>
            </a:r>
            <a:r>
              <a:rPr lang="es-ES" dirty="0" err="1" smtClean="0"/>
              <a:t>insiders</a:t>
            </a:r>
            <a:r>
              <a:rPr lang="es-ES" dirty="0" smtClean="0"/>
              <a:t> y entrantes.</a:t>
            </a:r>
          </a:p>
          <a:p>
            <a:pPr algn="just">
              <a:buFont typeface="Symbol" pitchFamily="18" charset="2"/>
              <a:buChar char="Þ"/>
            </a:pPr>
            <a:r>
              <a:rPr lang="es-ES" dirty="0" smtClean="0"/>
              <a:t> </a:t>
            </a:r>
            <a:r>
              <a:rPr lang="es-ES" dirty="0" err="1" smtClean="0"/>
              <a:t>Lindbeck</a:t>
            </a:r>
            <a:r>
              <a:rPr lang="es-ES" dirty="0" smtClean="0"/>
              <a:t> y </a:t>
            </a:r>
            <a:r>
              <a:rPr lang="es-ES" dirty="0" err="1" smtClean="0"/>
              <a:t>Snower</a:t>
            </a:r>
            <a:r>
              <a:rPr lang="es-ES" dirty="0" smtClean="0"/>
              <a:t> (1988), </a:t>
            </a:r>
            <a:r>
              <a:rPr lang="es-ES" b="1" dirty="0" smtClean="0">
                <a:solidFill>
                  <a:srgbClr val="7030A0"/>
                </a:solidFill>
              </a:rPr>
              <a:t>cuanto más elevada sea la rotación laboral </a:t>
            </a:r>
            <a:r>
              <a:rPr lang="es-ES" dirty="0" smtClean="0"/>
              <a:t>entre los tres tipos de trabajadores, </a:t>
            </a:r>
            <a:r>
              <a:rPr lang="es-ES" b="1" dirty="0" smtClean="0">
                <a:solidFill>
                  <a:srgbClr val="7030A0"/>
                </a:solidFill>
              </a:rPr>
              <a:t>más se acercara el salario real al de equilibrio</a:t>
            </a:r>
            <a:endParaRPr lang="es-ES" b="1" dirty="0" smtClean="0">
              <a:solidFill>
                <a:srgbClr val="7030A0"/>
              </a:solidFill>
              <a:latin typeface="Arial" pitchFamily="34" charset="0"/>
              <a:ea typeface="Calibri" pitchFamily="34" charset="0"/>
              <a:cs typeface="Times New Roman" pitchFamily="18"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138241" name="Rectangle 1"/>
          <p:cNvSpPr>
            <a:spLocks noChangeArrowheads="1"/>
          </p:cNvSpPr>
          <p:nvPr/>
        </p:nvSpPr>
        <p:spPr bwMode="auto">
          <a:xfrm>
            <a:off x="539552" y="1274277"/>
            <a:ext cx="7704856"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b="1" i="0" u="none" strike="noStrike" cap="none" normalizeH="0" baseline="0" dirty="0" smtClean="0">
                <a:ln>
                  <a:noFill/>
                </a:ln>
                <a:solidFill>
                  <a:srgbClr val="7030A0"/>
                </a:solidFill>
                <a:effectLst/>
                <a:latin typeface="Arial" pitchFamily="34" charset="0"/>
                <a:ea typeface="Calibri" pitchFamily="34" charset="0"/>
                <a:cs typeface="Times New Roman" pitchFamily="18" charset="0"/>
              </a:rPr>
              <a:t>Cuanto menores sean los costes de rotación laboral</a:t>
            </a: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menor poder de mercado de los </a:t>
            </a:r>
            <a:r>
              <a:rPr kumimoji="0" lang="es-ES"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insiders</a:t>
            </a: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menos costará sustituir un trabajador por otro, menores costes de contratación y formación,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 typeface="Symbol" pitchFamily="18" charset="2"/>
              <a:buChar char="Þ"/>
              <a:tabLst/>
            </a:pP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menor será la tasa de desempleo y más rápido se ajustarán los salarios al equilibrio.</a:t>
            </a:r>
          </a:p>
          <a:p>
            <a:pPr marL="0" marR="0" lvl="0" indent="0" algn="just" defTabSz="914400" rtl="0" eaLnBrk="1" fontAlgn="base" latinLnBrk="0" hangingPunct="1">
              <a:lnSpc>
                <a:spcPct val="100000"/>
              </a:lnSpc>
              <a:spcBef>
                <a:spcPct val="0"/>
              </a:spcBef>
              <a:spcAft>
                <a:spcPct val="0"/>
              </a:spcAft>
              <a:buClrTx/>
              <a:buSzTx/>
              <a:buFont typeface="Symbol" pitchFamily="18" charset="2"/>
              <a:buChar char="Þ"/>
              <a:tabLst/>
            </a:pPr>
            <a:endParaRPr kumimoji="0" lang="es-E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92696"/>
            <a:ext cx="8015287" cy="522312"/>
          </a:xfrm>
        </p:spPr>
        <p:txBody>
          <a:bodyPr/>
          <a:lstStyle/>
          <a:p>
            <a:pPr lvl="0"/>
            <a:r>
              <a:rPr lang="es-ES" sz="3200" b="1" dirty="0" smtClean="0"/>
              <a:t>El caso español: ejemplo de dualidad y temporalidad</a:t>
            </a:r>
            <a:r>
              <a:rPr lang="es-ES" dirty="0" smtClean="0"/>
              <a:t/>
            </a:r>
            <a:br>
              <a:rPr lang="es-ES" dirty="0" smtClean="0"/>
            </a:br>
            <a:endParaRPr lang="es-ES" dirty="0"/>
          </a:p>
        </p:txBody>
      </p:sp>
      <p:pic>
        <p:nvPicPr>
          <p:cNvPr id="3" name="2 Imagen"/>
          <p:cNvPicPr/>
          <p:nvPr/>
        </p:nvPicPr>
        <p:blipFill>
          <a:blip r:embed="rId2" cstate="print"/>
          <a:srcRect/>
          <a:stretch>
            <a:fillRect/>
          </a:stretch>
        </p:blipFill>
        <p:spPr bwMode="auto">
          <a:xfrm>
            <a:off x="2771800" y="2204864"/>
            <a:ext cx="6133470" cy="4165620"/>
          </a:xfrm>
          <a:prstGeom prst="rect">
            <a:avLst/>
          </a:prstGeom>
          <a:noFill/>
          <a:ln w="9525">
            <a:noFill/>
            <a:miter lim="800000"/>
            <a:headEnd/>
            <a:tailEnd/>
          </a:ln>
        </p:spPr>
      </p:pic>
      <p:sp>
        <p:nvSpPr>
          <p:cNvPr id="4" name="3 Rectángulo"/>
          <p:cNvSpPr/>
          <p:nvPr/>
        </p:nvSpPr>
        <p:spPr>
          <a:xfrm>
            <a:off x="467544" y="1340768"/>
            <a:ext cx="7776864" cy="923330"/>
          </a:xfrm>
          <a:prstGeom prst="rect">
            <a:avLst/>
          </a:prstGeom>
        </p:spPr>
        <p:txBody>
          <a:bodyPr wrap="square">
            <a:spAutoFit/>
          </a:bodyPr>
          <a:lstStyle/>
          <a:p>
            <a:r>
              <a:rPr lang="es-ES" dirty="0" smtClean="0"/>
              <a:t>En el Gráfico 1 se muestra tanto la evolución de las </a:t>
            </a:r>
            <a:r>
              <a:rPr lang="es-ES" b="1" dirty="0" smtClean="0">
                <a:solidFill>
                  <a:srgbClr val="00B0F0"/>
                </a:solidFill>
              </a:rPr>
              <a:t>ganancias/mes</a:t>
            </a:r>
            <a:r>
              <a:rPr lang="es-ES" b="1" dirty="0" smtClean="0"/>
              <a:t> </a:t>
            </a:r>
            <a:r>
              <a:rPr lang="es-ES" dirty="0" smtClean="0"/>
              <a:t>(rentas salariales) como la de los </a:t>
            </a:r>
            <a:r>
              <a:rPr lang="es-ES" b="1" dirty="0" smtClean="0">
                <a:solidFill>
                  <a:srgbClr val="0070C0"/>
                </a:solidFill>
              </a:rPr>
              <a:t>salarios reales pactados en convenio</a:t>
            </a:r>
            <a:r>
              <a:rPr lang="es-ES" b="1" dirty="0" smtClean="0"/>
              <a:t> </a:t>
            </a:r>
            <a:r>
              <a:rPr lang="es-ES" dirty="0" smtClean="0"/>
              <a:t>y la tasa de paro (línea negra)</a:t>
            </a:r>
            <a:endParaRPr lang="es-ES" dirty="0"/>
          </a:p>
        </p:txBody>
      </p:sp>
      <p:sp>
        <p:nvSpPr>
          <p:cNvPr id="5" name="4 Rectángulo"/>
          <p:cNvSpPr/>
          <p:nvPr/>
        </p:nvSpPr>
        <p:spPr>
          <a:xfrm>
            <a:off x="395536" y="2636912"/>
            <a:ext cx="2520280" cy="2585323"/>
          </a:xfrm>
          <a:prstGeom prst="rect">
            <a:avLst/>
          </a:prstGeom>
        </p:spPr>
        <p:txBody>
          <a:bodyPr wrap="square">
            <a:spAutoFit/>
          </a:bodyPr>
          <a:lstStyle/>
          <a:p>
            <a:r>
              <a:rPr lang="es-ES" dirty="0" smtClean="0"/>
              <a:t>Se puede observar cómo elevadas tasas de desempleo no han supuesto una reducción de los salarios reales de los trabajadores ocupados: desde 1986 hasta 1993,</a:t>
            </a:r>
            <a:endParaRPr lang="es-ES" dirty="0"/>
          </a:p>
        </p:txBody>
      </p:sp>
      <p:sp>
        <p:nvSpPr>
          <p:cNvPr id="140289" name="Rectangle 1"/>
          <p:cNvSpPr>
            <a:spLocks noChangeArrowheads="1"/>
          </p:cNvSpPr>
          <p:nvPr/>
        </p:nvSpPr>
        <p:spPr bwMode="auto">
          <a:xfrm>
            <a:off x="3275856" y="6309320"/>
            <a:ext cx="3821880"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5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Fuente: Revista del Ministerio de Trabajo y Asuntos Sociales</a:t>
            </a:r>
            <a:endParaRPr kumimoji="0" lang="es-E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139265" name="Rectangle 1"/>
          <p:cNvSpPr>
            <a:spLocks noChangeArrowheads="1"/>
          </p:cNvSpPr>
          <p:nvPr/>
        </p:nvSpPr>
        <p:spPr bwMode="auto">
          <a:xfrm>
            <a:off x="611560" y="1372126"/>
            <a:ext cx="7560840" cy="42165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just"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ARGUMENTO: mientras la tasa de paro aumenta significativamente entre 1993 y 1995, se produce una aceleración en el crecimiento de las rentas salariales, ya sea por aumentos pactados en convenio o aumentos en las ganancias mensuales. </a:t>
            </a:r>
            <a:endParaRPr kumimoji="0" lang="es-ES" sz="14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endParaRPr>
          </a:p>
          <a:p>
            <a:pPr indent="228600" algn="just">
              <a:buFont typeface="Symbol" pitchFamily="18" charset="2"/>
              <a:buChar char="Þ"/>
            </a:pPr>
            <a:r>
              <a:rPr lang="es-ES" sz="2400" dirty="0" smtClean="0">
                <a:solidFill>
                  <a:srgbClr val="1F497D"/>
                </a:solidFill>
                <a:latin typeface="Calibri"/>
                <a:ea typeface="Calibri"/>
                <a:cs typeface="Times New Roman"/>
              </a:rPr>
              <a:t>Confirma uno de los planteamientos propuestos por la teoría </a:t>
            </a:r>
            <a:r>
              <a:rPr lang="es-ES" sz="2400" dirty="0" err="1" smtClean="0">
                <a:solidFill>
                  <a:srgbClr val="1F497D"/>
                </a:solidFill>
                <a:latin typeface="Calibri"/>
                <a:ea typeface="Calibri"/>
                <a:cs typeface="Times New Roman"/>
              </a:rPr>
              <a:t>insider</a:t>
            </a:r>
            <a:r>
              <a:rPr lang="es-ES" sz="2400" dirty="0" smtClean="0">
                <a:solidFill>
                  <a:srgbClr val="1F497D"/>
                </a:solidFill>
                <a:latin typeface="Calibri"/>
                <a:ea typeface="Calibri"/>
                <a:cs typeface="Times New Roman"/>
              </a:rPr>
              <a:t>-outsider: </a:t>
            </a:r>
          </a:p>
          <a:p>
            <a:pPr indent="228600" algn="just">
              <a:buFont typeface="Symbol" pitchFamily="18" charset="2"/>
              <a:buChar char="Þ"/>
            </a:pPr>
            <a:r>
              <a:rPr lang="es-ES" sz="2400" dirty="0" smtClean="0">
                <a:solidFill>
                  <a:srgbClr val="1F497D"/>
                </a:solidFill>
                <a:latin typeface="Calibri"/>
                <a:ea typeface="Calibri"/>
                <a:cs typeface="Times New Roman"/>
              </a:rPr>
              <a:t>en épocas de </a:t>
            </a:r>
            <a:r>
              <a:rPr lang="es-ES" sz="2400" b="1" dirty="0" smtClean="0">
                <a:solidFill>
                  <a:srgbClr val="1F497D"/>
                </a:solidFill>
                <a:latin typeface="Calibri"/>
                <a:ea typeface="Calibri"/>
                <a:cs typeface="Times New Roman"/>
              </a:rPr>
              <a:t>expansión</a:t>
            </a:r>
            <a:r>
              <a:rPr lang="es-ES" sz="2400" dirty="0" smtClean="0">
                <a:solidFill>
                  <a:srgbClr val="1F497D"/>
                </a:solidFill>
                <a:latin typeface="Calibri"/>
                <a:ea typeface="Calibri"/>
                <a:cs typeface="Times New Roman"/>
              </a:rPr>
              <a:t> económica los </a:t>
            </a:r>
            <a:r>
              <a:rPr lang="es-ES" sz="2400" dirty="0" err="1" smtClean="0">
                <a:solidFill>
                  <a:srgbClr val="1F497D"/>
                </a:solidFill>
                <a:latin typeface="Calibri"/>
                <a:ea typeface="Calibri"/>
                <a:cs typeface="Times New Roman"/>
              </a:rPr>
              <a:t>insiders</a:t>
            </a:r>
            <a:r>
              <a:rPr lang="es-ES" sz="2400" dirty="0" smtClean="0">
                <a:solidFill>
                  <a:srgbClr val="1F497D"/>
                </a:solidFill>
                <a:latin typeface="Calibri"/>
                <a:ea typeface="Calibri"/>
                <a:cs typeface="Times New Roman"/>
              </a:rPr>
              <a:t> obtienen salarios reales mayores (se incrementan por su mayor poder de negociación); </a:t>
            </a:r>
          </a:p>
          <a:p>
            <a:pPr indent="228600" algn="just">
              <a:buFont typeface="Symbol" pitchFamily="18" charset="2"/>
              <a:buChar char="Þ"/>
            </a:pPr>
            <a:r>
              <a:rPr lang="es-ES" sz="2400" dirty="0" smtClean="0">
                <a:solidFill>
                  <a:srgbClr val="1F497D"/>
                </a:solidFill>
                <a:latin typeface="Calibri"/>
                <a:ea typeface="Calibri"/>
                <a:cs typeface="Times New Roman"/>
              </a:rPr>
              <a:t>y en épocas de </a:t>
            </a:r>
            <a:r>
              <a:rPr lang="es-ES" sz="2400" b="1" dirty="0" smtClean="0">
                <a:solidFill>
                  <a:srgbClr val="1F497D"/>
                </a:solidFill>
                <a:latin typeface="Calibri"/>
                <a:ea typeface="Calibri"/>
                <a:cs typeface="Times New Roman"/>
              </a:rPr>
              <a:t>recesión</a:t>
            </a:r>
            <a:r>
              <a:rPr lang="es-ES" sz="2400" dirty="0" smtClean="0">
                <a:solidFill>
                  <a:srgbClr val="1F497D"/>
                </a:solidFill>
                <a:latin typeface="Calibri"/>
                <a:ea typeface="Calibri"/>
                <a:cs typeface="Times New Roman"/>
              </a:rPr>
              <a:t> sin embargo, los salarios no disminuyen ante subidas de la tasa de desempleo. </a:t>
            </a:r>
            <a:endParaRPr kumimoji="0" lang="es-E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Grp="1" noChangeArrowheads="1"/>
          </p:cNvSpPr>
          <p:nvPr>
            <p:ph type="title"/>
          </p:nvPr>
        </p:nvSpPr>
        <p:spPr/>
        <p:txBody>
          <a:bodyPr/>
          <a:lstStyle/>
          <a:p>
            <a:pPr eaLnBrk="1" hangingPunct="1"/>
            <a:r>
              <a:rPr lang="es-ES" smtClean="0"/>
              <a:t>El paro en España</a:t>
            </a:r>
          </a:p>
        </p:txBody>
      </p:sp>
      <p:graphicFrame>
        <p:nvGraphicFramePr>
          <p:cNvPr id="3074" name="Object 4"/>
          <p:cNvGraphicFramePr>
            <a:graphicFrameLocks noChangeAspect="1"/>
          </p:cNvGraphicFramePr>
          <p:nvPr>
            <p:ph idx="1"/>
          </p:nvPr>
        </p:nvGraphicFramePr>
        <p:xfrm>
          <a:off x="684213" y="1484313"/>
          <a:ext cx="5172075" cy="3571875"/>
        </p:xfrm>
        <a:graphic>
          <a:graphicData uri="http://schemas.openxmlformats.org/presentationml/2006/ole">
            <p:oleObj spid="_x0000_s3074" name="Gráfico" r:id="rId4" imgW="5172151" imgH="3571951" progId="Excel.Sheet.8">
              <p:embed/>
            </p:oleObj>
          </a:graphicData>
        </a:graphic>
      </p:graphicFrame>
      <p:sp>
        <p:nvSpPr>
          <p:cNvPr id="3076" name="Text Box 9"/>
          <p:cNvSpPr txBox="1">
            <a:spLocks noChangeArrowheads="1"/>
          </p:cNvSpPr>
          <p:nvPr/>
        </p:nvSpPr>
        <p:spPr bwMode="auto">
          <a:xfrm>
            <a:off x="0" y="5699125"/>
            <a:ext cx="8675688" cy="1158875"/>
          </a:xfrm>
          <a:prstGeom prst="rect">
            <a:avLst/>
          </a:prstGeom>
          <a:noFill/>
          <a:ln w="9525">
            <a:noFill/>
            <a:miter lim="800000"/>
            <a:headEnd/>
            <a:tailEnd/>
          </a:ln>
        </p:spPr>
        <p:txBody>
          <a:bodyPr>
            <a:spAutoFit/>
          </a:bodyPr>
          <a:lstStyle/>
          <a:p>
            <a:r>
              <a:rPr lang="es-ES" sz="1000"/>
              <a:t>“Unemployment Rate – Total”, Eurostat. </a:t>
            </a:r>
            <a:r>
              <a:rPr lang="es-ES" sz="1000">
                <a:hlinkClick r:id="rId5"/>
              </a:rPr>
              <a:t>http://epp.eurostat.ec.europa.eu/portal/page?_pageid=1996,39140985&amp;_dad=portal&amp;_schema=PORTAL&amp;screen=detailref&amp;language=en&amp;product=STRIND_EMPLOI&amp;root=STRIND_EMPLOI/emploi/em071</a:t>
            </a:r>
            <a:endParaRPr lang="es-ES" sz="1000"/>
          </a:p>
          <a:p>
            <a:r>
              <a:rPr lang="es-ES" sz="1000"/>
              <a:t>Complementado con “Tasa de Paro por país y año”, gráfica generada en el sitio web del INE, </a:t>
            </a:r>
            <a:r>
              <a:rPr lang="es-ES" sz="1000">
                <a:hlinkClick r:id="rId6"/>
              </a:rPr>
              <a:t>http://www.ine.es/inebase/cgi/axi?COMANDO=SELECCION&amp;CGI_DEFAULT=/inebase/temas/cgi.opt&amp;CGI_URL=/inebase/cgi/&amp;AXIS_PATH=/inebase/temas/t42/p04/l0/&amp;FILE_AXIS=i7002.px</a:t>
            </a:r>
            <a:endParaRPr lang="es-ES" sz="1000"/>
          </a:p>
          <a:p>
            <a:endParaRPr lang="es-ES" sz="1000"/>
          </a:p>
        </p:txBody>
      </p:sp>
      <p:sp>
        <p:nvSpPr>
          <p:cNvPr id="3077" name="Text Box 10"/>
          <p:cNvSpPr txBox="1">
            <a:spLocks noChangeArrowheads="1"/>
          </p:cNvSpPr>
          <p:nvPr/>
        </p:nvSpPr>
        <p:spPr bwMode="auto">
          <a:xfrm>
            <a:off x="684213" y="4941888"/>
            <a:ext cx="5184775" cy="274637"/>
          </a:xfrm>
          <a:prstGeom prst="rect">
            <a:avLst/>
          </a:prstGeom>
          <a:noFill/>
          <a:ln w="9525">
            <a:noFill/>
            <a:miter lim="800000"/>
            <a:headEnd/>
            <a:tailEnd/>
          </a:ln>
        </p:spPr>
        <p:txBody>
          <a:bodyPr>
            <a:spAutoFit/>
          </a:bodyPr>
          <a:lstStyle/>
          <a:p>
            <a:pPr>
              <a:spcBef>
                <a:spcPct val="50000"/>
              </a:spcBef>
            </a:pPr>
            <a:r>
              <a:rPr lang="en-US" sz="1200"/>
              <a:t>* No se ha podido obtener una cifra para el paro en la UE15 en 2007.</a:t>
            </a:r>
            <a:endParaRPr lang="es-ES" sz="1200"/>
          </a:p>
        </p:txBody>
      </p:sp>
      <p:sp>
        <p:nvSpPr>
          <p:cNvPr id="3078" name="Text Box 11"/>
          <p:cNvSpPr txBox="1">
            <a:spLocks noChangeArrowheads="1"/>
          </p:cNvSpPr>
          <p:nvPr/>
        </p:nvSpPr>
        <p:spPr bwMode="auto">
          <a:xfrm>
            <a:off x="6156325" y="1628775"/>
            <a:ext cx="2087563" cy="3937000"/>
          </a:xfrm>
          <a:prstGeom prst="rect">
            <a:avLst/>
          </a:prstGeom>
          <a:noFill/>
          <a:ln w="9525">
            <a:noFill/>
            <a:miter lim="800000"/>
            <a:headEnd/>
            <a:tailEnd/>
          </a:ln>
        </p:spPr>
        <p:txBody>
          <a:bodyPr>
            <a:spAutoFit/>
          </a:bodyPr>
          <a:lstStyle/>
          <a:p>
            <a:pPr>
              <a:spcBef>
                <a:spcPct val="50000"/>
              </a:spcBef>
            </a:pPr>
            <a:r>
              <a:rPr lang="es-ES"/>
              <a:t> Con casi 4 millones de parados en 1994 y más de 3 millones de parados durante la mayor parte de la década de los 90, la situación de España “no tiene... parangón entre sus socios europeos”   (Martín, 60).</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141313" name="Rectangle 1"/>
          <p:cNvSpPr>
            <a:spLocks noChangeArrowheads="1"/>
          </p:cNvSpPr>
          <p:nvPr/>
        </p:nvSpPr>
        <p:spPr bwMode="auto">
          <a:xfrm>
            <a:off x="467544" y="1469395"/>
            <a:ext cx="8064896" cy="13542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El Gráfico 2 refleja la variación del PIB, el empleo y los salarios reales. </a:t>
            </a:r>
          </a:p>
          <a:p>
            <a:pPr marL="0" marR="0" lvl="0" indent="449263"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Sin embargo, el indicador de salarios utilizado es únicamente el crecimiento de los </a:t>
            </a:r>
            <a:r>
              <a:rPr kumimoji="0" lang="es-ES" b="1"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salarios pactado en convenio. </a:t>
            </a:r>
            <a:endParaRPr kumimoji="0" lang="es-ES" sz="1600" b="1" i="0" u="none" strike="noStrike" cap="none" normalizeH="0" baseline="0" dirty="0" smtClean="0">
              <a:ln>
                <a:noFill/>
              </a:ln>
              <a:solidFill>
                <a:srgbClr val="1F497D"/>
              </a:solidFill>
              <a:effectLst/>
              <a:latin typeface="Arial" pitchFamily="34" charset="0"/>
              <a:ea typeface="Calibri" pitchFamily="34" charset="0"/>
              <a:cs typeface="Times New Roman" pitchFamily="18" charset="0"/>
            </a:endParaRPr>
          </a:p>
          <a:p>
            <a:pPr marL="0" marR="0" lvl="0" indent="449263"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=&gt; utilizando este indicador exclusivamente, el crecimiento salarial real ha ido subiendo de forma muy significativa a medida que se agravaba la situación económica.  </a:t>
            </a:r>
            <a:endParaRPr kumimoji="0" lang="es-E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3 Imagen" descr="Variación de PIB, empleo y salarios reales (%)"/>
          <p:cNvPicPr/>
          <p:nvPr/>
        </p:nvPicPr>
        <p:blipFill>
          <a:blip r:embed="rId2" cstate="print"/>
          <a:srcRect/>
          <a:stretch>
            <a:fillRect/>
          </a:stretch>
        </p:blipFill>
        <p:spPr bwMode="auto">
          <a:xfrm>
            <a:off x="1619672" y="3645024"/>
            <a:ext cx="6624736" cy="2376264"/>
          </a:xfrm>
          <a:prstGeom prst="rect">
            <a:avLst/>
          </a:prstGeom>
          <a:noFill/>
          <a:ln w="9525">
            <a:noFill/>
            <a:miter lim="800000"/>
            <a:headEnd/>
            <a:tailEnd/>
          </a:ln>
        </p:spPr>
      </p:pic>
      <p:sp>
        <p:nvSpPr>
          <p:cNvPr id="1413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es-ES" sz="600" b="0" i="0" u="none" strike="noStrike" cap="none" normalizeH="0" baseline="0" dirty="0" smtClean="0">
                <a:ln>
                  <a:noFill/>
                </a:ln>
                <a:solidFill>
                  <a:srgbClr val="000000"/>
                </a:solidFill>
                <a:effectLst/>
                <a:latin typeface="Baskerville Old Face" pitchFamily="18" charset="0"/>
                <a:ea typeface="Calibri" pitchFamily="34" charset="0"/>
                <a:cs typeface="Times New Roman" pitchFamily="18" charset="0"/>
              </a:rPr>
              <a:t>GRÁFICO 2. </a:t>
            </a:r>
            <a:r>
              <a:rPr kumimoji="0" lang="es-ES" sz="600" b="0" i="0" u="none" strike="noStrike" cap="none" normalizeH="0" baseline="0" dirty="0" smtClean="0">
                <a:ln>
                  <a:noFill/>
                </a:ln>
                <a:solidFill>
                  <a:srgbClr val="00B0F0"/>
                </a:solidFill>
                <a:effectLst/>
                <a:latin typeface="Baskerville Old Face" pitchFamily="18" charset="0"/>
                <a:ea typeface="Calibri" pitchFamily="34" charset="0"/>
                <a:cs typeface="Times New Roman" pitchFamily="18" charset="0"/>
              </a:rPr>
              <a:t>VARIACIÓN DEL PIB, EMPLEO Y SALARIOS REALES (%)</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1315" name="Rectangle 3"/>
          <p:cNvSpPr>
            <a:spLocks noChangeArrowheads="1"/>
          </p:cNvSpPr>
          <p:nvPr/>
        </p:nvSpPr>
        <p:spPr bwMode="auto">
          <a:xfrm>
            <a:off x="1115616" y="3212976"/>
            <a:ext cx="7145226"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000000"/>
                </a:solidFill>
                <a:effectLst/>
                <a:latin typeface="Baskerville Old Face" pitchFamily="18" charset="0"/>
                <a:ea typeface="Calibri" pitchFamily="34" charset="0"/>
                <a:cs typeface="Times New Roman" pitchFamily="18" charset="0"/>
              </a:rPr>
              <a:t>GRÁFICO 2. </a:t>
            </a:r>
            <a:r>
              <a:rPr kumimoji="0" lang="es-ES" sz="1600" b="0" i="0" u="none" strike="noStrike" cap="none" normalizeH="0" baseline="0" dirty="0" smtClean="0">
                <a:ln>
                  <a:noFill/>
                </a:ln>
                <a:solidFill>
                  <a:srgbClr val="00B0F0"/>
                </a:solidFill>
                <a:effectLst/>
                <a:latin typeface="Baskerville Old Face" pitchFamily="18" charset="0"/>
                <a:ea typeface="Calibri" pitchFamily="34" charset="0"/>
                <a:cs typeface="Times New Roman" pitchFamily="18" charset="0"/>
              </a:rPr>
              <a:t>VARIACIÓN DEL PIB, EMPLEO Y SALARIOS REALES (%)</a:t>
            </a:r>
            <a:endParaRPr kumimoji="0" lang="es-ES" sz="5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Rectángulo"/>
          <p:cNvSpPr/>
          <p:nvPr/>
        </p:nvSpPr>
        <p:spPr>
          <a:xfrm>
            <a:off x="2267744" y="6309320"/>
            <a:ext cx="1800493" cy="369332"/>
          </a:xfrm>
          <a:prstGeom prst="rect">
            <a:avLst/>
          </a:prstGeom>
        </p:spPr>
        <p:txBody>
          <a:bodyPr wrap="none">
            <a:spAutoFit/>
          </a:bodyPr>
          <a:lstStyle/>
          <a:p>
            <a:r>
              <a:rPr lang="es-ES" dirty="0" smtClean="0"/>
              <a:t>Fuente: FEDEA</a:t>
            </a:r>
            <a:endParaRPr lang="es-E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1" dirty="0" smtClean="0"/>
              <a:t>Coste Laboral Total </a:t>
            </a:r>
            <a:r>
              <a:rPr lang="es-ES" sz="3600" dirty="0" smtClean="0"/>
              <a:t> real v </a:t>
            </a:r>
            <a:r>
              <a:rPr lang="es-ES" sz="3600" dirty="0" err="1" smtClean="0"/>
              <a:t>Insaider-ousider</a:t>
            </a:r>
            <a:endParaRPr lang="es-ES" dirty="0"/>
          </a:p>
        </p:txBody>
      </p:sp>
      <p:sp>
        <p:nvSpPr>
          <p:cNvPr id="3" name="2 Rectángulo"/>
          <p:cNvSpPr/>
          <p:nvPr/>
        </p:nvSpPr>
        <p:spPr>
          <a:xfrm>
            <a:off x="467544" y="1412776"/>
            <a:ext cx="8136904" cy="4493538"/>
          </a:xfrm>
          <a:prstGeom prst="rect">
            <a:avLst/>
          </a:prstGeom>
        </p:spPr>
        <p:txBody>
          <a:bodyPr wrap="square">
            <a:spAutoFit/>
          </a:bodyPr>
          <a:lstStyle/>
          <a:p>
            <a:r>
              <a:rPr lang="es-ES" dirty="0" smtClean="0"/>
              <a:t>El Gráfico 2 bis elaborado por Antonio González </a:t>
            </a:r>
            <a:r>
              <a:rPr lang="es-ES" dirty="0" err="1" smtClean="0"/>
              <a:t>González</a:t>
            </a:r>
            <a:r>
              <a:rPr lang="es-ES" dirty="0" smtClean="0"/>
              <a:t>, del sindicato UGT, como respuesta a los resultados obtenidos por FEDEA en el gráfico anterior, extiende el período hasta 2012 y, en lugar de salarios pactados en convenio, utiliza datos del </a:t>
            </a:r>
            <a:r>
              <a:rPr lang="es-ES" sz="2400" b="1" dirty="0" smtClean="0"/>
              <a:t>Coste Laboral Total </a:t>
            </a:r>
            <a:r>
              <a:rPr lang="es-ES" sz="2400" dirty="0" smtClean="0"/>
              <a:t>en términos reales</a:t>
            </a:r>
            <a:r>
              <a:rPr lang="es-ES" dirty="0" smtClean="0"/>
              <a:t>, </a:t>
            </a:r>
          </a:p>
          <a:p>
            <a:endParaRPr lang="es-ES" dirty="0" smtClean="0"/>
          </a:p>
          <a:p>
            <a:r>
              <a:rPr lang="es-ES" b="1" dirty="0" smtClean="0"/>
              <a:t>Coste Laboral Total es </a:t>
            </a:r>
            <a:r>
              <a:rPr lang="es-ES" dirty="0" smtClean="0"/>
              <a:t>el coste total en que incurre el empleador por la utilización del factor trabajo (Coste Salarial más Otros Costes, es decir, Seguridad Social, </a:t>
            </a:r>
            <a:r>
              <a:rPr lang="es-ES" b="1" dirty="0" smtClean="0">
                <a:solidFill>
                  <a:srgbClr val="00B0F0"/>
                </a:solidFill>
              </a:rPr>
              <a:t>Horas Extraordinarias</a:t>
            </a:r>
            <a:r>
              <a:rPr lang="es-ES" dirty="0" smtClean="0"/>
              <a:t>, </a:t>
            </a:r>
            <a:r>
              <a:rPr lang="es-ES" b="1" dirty="0" smtClean="0">
                <a:solidFill>
                  <a:srgbClr val="00B0F0"/>
                </a:solidFill>
              </a:rPr>
              <a:t>primas</a:t>
            </a:r>
            <a:r>
              <a:rPr lang="es-ES" dirty="0" smtClean="0"/>
              <a:t>, etc.). </a:t>
            </a:r>
          </a:p>
          <a:p>
            <a:endParaRPr lang="es-ES" dirty="0" smtClean="0"/>
          </a:p>
          <a:p>
            <a:r>
              <a:rPr lang="es-ES" sz="2000" dirty="0" smtClean="0"/>
              <a:t>usando los costes laborales totales, el grado de </a:t>
            </a:r>
            <a:r>
              <a:rPr lang="es-ES" sz="2000" b="1" dirty="0" smtClean="0"/>
              <a:t>flexibilidad a la baja de los salarios nominales</a:t>
            </a:r>
            <a:r>
              <a:rPr lang="es-ES" sz="2000" dirty="0" smtClean="0"/>
              <a:t> es importante desde 2009.</a:t>
            </a:r>
          </a:p>
          <a:p>
            <a:endParaRPr lang="es-ES" sz="2000" dirty="0" smtClean="0"/>
          </a:p>
          <a:p>
            <a:r>
              <a:rPr lang="es-ES" sz="2000" dirty="0" smtClean="0"/>
              <a:t>Aún más, desde 2010 los </a:t>
            </a:r>
            <a:r>
              <a:rPr lang="es-ES" sz="2000" b="1" dirty="0" smtClean="0">
                <a:solidFill>
                  <a:srgbClr val="C00000"/>
                </a:solidFill>
              </a:rPr>
              <a:t>salarios reales medidos por el coste laboral real caen desde el inicio de 2010 </a:t>
            </a:r>
            <a:r>
              <a:rPr lang="es-ES" dirty="0" smtClean="0"/>
              <a:t>(véase en la siguiente transparencia el gráfico 2 bis panel derecho).</a:t>
            </a:r>
            <a:endParaRPr lang="es-E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88640"/>
            <a:ext cx="8015287" cy="914400"/>
          </a:xfrm>
        </p:spPr>
        <p:txBody>
          <a:bodyPr/>
          <a:lstStyle/>
          <a:p>
            <a:r>
              <a:rPr lang="es-ES" sz="2400" dirty="0" smtClean="0"/>
              <a:t>GRÁFICO 2 BIS. </a:t>
            </a:r>
            <a:r>
              <a:rPr lang="es-ES" sz="3200" b="1" dirty="0" smtClean="0"/>
              <a:t>VARIACIÓN REAL: PIB, EMPLEO Y COSTE LABORAL TOTAL </a:t>
            </a:r>
            <a:r>
              <a:rPr lang="es-ES" sz="3200" dirty="0" smtClean="0"/>
              <a:t>%</a:t>
            </a:r>
            <a:endParaRPr lang="es-ES" sz="3200" dirty="0"/>
          </a:p>
        </p:txBody>
      </p:sp>
      <p:pic>
        <p:nvPicPr>
          <p:cNvPr id="5" name="4 Imagen"/>
          <p:cNvPicPr/>
          <p:nvPr/>
        </p:nvPicPr>
        <p:blipFill>
          <a:blip r:embed="rId2" cstate="print"/>
          <a:srcRect/>
          <a:stretch>
            <a:fillRect/>
          </a:stretch>
        </p:blipFill>
        <p:spPr bwMode="auto">
          <a:xfrm>
            <a:off x="467544" y="1412776"/>
            <a:ext cx="3384376" cy="3312368"/>
          </a:xfrm>
          <a:prstGeom prst="rect">
            <a:avLst/>
          </a:prstGeom>
          <a:noFill/>
          <a:ln w="9525">
            <a:noFill/>
            <a:miter lim="800000"/>
            <a:headEnd/>
            <a:tailEnd/>
          </a:ln>
        </p:spPr>
      </p:pic>
      <p:pic>
        <p:nvPicPr>
          <p:cNvPr id="6" name="5 Imagen"/>
          <p:cNvPicPr/>
          <p:nvPr/>
        </p:nvPicPr>
        <p:blipFill>
          <a:blip r:embed="rId3" cstate="print"/>
          <a:srcRect/>
          <a:stretch>
            <a:fillRect/>
          </a:stretch>
        </p:blipFill>
        <p:spPr bwMode="auto">
          <a:xfrm>
            <a:off x="3995936" y="1412776"/>
            <a:ext cx="4464496" cy="3312368"/>
          </a:xfrm>
          <a:prstGeom prst="rect">
            <a:avLst/>
          </a:prstGeom>
          <a:noFill/>
          <a:ln w="9525">
            <a:noFill/>
            <a:miter lim="800000"/>
            <a:headEnd/>
            <a:tailEnd/>
          </a:ln>
        </p:spPr>
      </p:pic>
      <p:sp>
        <p:nvSpPr>
          <p:cNvPr id="7" name="6 Rectángulo"/>
          <p:cNvSpPr/>
          <p:nvPr/>
        </p:nvSpPr>
        <p:spPr>
          <a:xfrm>
            <a:off x="467544" y="4797152"/>
            <a:ext cx="8208912" cy="1415772"/>
          </a:xfrm>
          <a:prstGeom prst="rect">
            <a:avLst/>
          </a:prstGeom>
        </p:spPr>
        <p:txBody>
          <a:bodyPr wrap="square">
            <a:spAutoFit/>
          </a:bodyPr>
          <a:lstStyle/>
          <a:p>
            <a:r>
              <a:rPr lang="es-ES" dirty="0" smtClean="0"/>
              <a:t>Usando el </a:t>
            </a:r>
            <a:r>
              <a:rPr lang="es-ES" b="1" dirty="0" smtClean="0">
                <a:solidFill>
                  <a:srgbClr val="C00000"/>
                </a:solidFill>
              </a:rPr>
              <a:t>Coste Laboral Total real</a:t>
            </a:r>
            <a:r>
              <a:rPr lang="es-ES" dirty="0" smtClean="0"/>
              <a:t>, las predicciones del modelo </a:t>
            </a:r>
            <a:r>
              <a:rPr lang="es-ES" dirty="0" err="1" smtClean="0"/>
              <a:t>insider</a:t>
            </a:r>
            <a:r>
              <a:rPr lang="es-ES" dirty="0" smtClean="0"/>
              <a:t>-outsider de que los salarios no disminuyen en épocas de recesión no parecen tan claramente cumplidas. </a:t>
            </a:r>
          </a:p>
          <a:p>
            <a:r>
              <a:rPr lang="es-ES" dirty="0" smtClean="0"/>
              <a:t>	</a:t>
            </a:r>
            <a:r>
              <a:rPr lang="es-ES" sz="1400" dirty="0" smtClean="0">
                <a:solidFill>
                  <a:srgbClr val="C00000"/>
                </a:solidFill>
              </a:rPr>
              <a:t>Antes de la reforma laboral del gobierno de Rajoy los costes laborales reales ya estaban 	cayendo (</a:t>
            </a:r>
            <a:r>
              <a:rPr lang="es-ES" sz="1400" dirty="0" err="1" smtClean="0">
                <a:solidFill>
                  <a:srgbClr val="C00000"/>
                </a:solidFill>
              </a:rPr>
              <a:t>linea</a:t>
            </a:r>
            <a:r>
              <a:rPr lang="es-ES" sz="1400" dirty="0" smtClean="0">
                <a:solidFill>
                  <a:srgbClr val="C00000"/>
                </a:solidFill>
              </a:rPr>
              <a:t> roja panel derecho)</a:t>
            </a:r>
            <a:endParaRPr lang="es-ES" dirty="0">
              <a:solidFill>
                <a:srgbClr val="C00000"/>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63" y="228600"/>
            <a:ext cx="8337177" cy="914400"/>
          </a:xfrm>
        </p:spPr>
        <p:txBody>
          <a:bodyPr/>
          <a:lstStyle/>
          <a:p>
            <a:r>
              <a:rPr lang="es-ES" sz="4000" b="1" dirty="0" smtClean="0"/>
              <a:t>Entrantes</a:t>
            </a:r>
            <a:r>
              <a:rPr lang="es-ES" sz="4000" dirty="0" smtClean="0"/>
              <a:t> en el modelo </a:t>
            </a:r>
            <a:r>
              <a:rPr lang="es-ES" sz="4000" dirty="0" err="1" smtClean="0"/>
              <a:t>insider</a:t>
            </a:r>
            <a:r>
              <a:rPr lang="es-ES" sz="4000" dirty="0" smtClean="0"/>
              <a:t>-outsiders: contratos temporales</a:t>
            </a:r>
            <a:endParaRPr lang="es-ES" sz="4000" dirty="0"/>
          </a:p>
        </p:txBody>
      </p:sp>
      <p:sp>
        <p:nvSpPr>
          <p:cNvPr id="143361" name="Rectangle 1"/>
          <p:cNvSpPr>
            <a:spLocks noChangeArrowheads="1"/>
          </p:cNvSpPr>
          <p:nvPr/>
        </p:nvSpPr>
        <p:spPr bwMode="auto">
          <a:xfrm>
            <a:off x="539552" y="1556792"/>
            <a:ext cx="8028384"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Por otro lado, el modelo </a:t>
            </a:r>
            <a:r>
              <a:rPr kumimoji="0" lang="es-ES" sz="16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insider</a:t>
            </a:r>
            <a:r>
              <a:rPr kumimoji="0" lang="es-ES" sz="16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-outsider no sólo distingue entre ocupados y parados sino que introduce la categoría de trabajadores entrantes. En el caso del mercado de trabajo español este tipo de trabajadores se corresponde con los trabajadores con contratos temporales. </a:t>
            </a:r>
            <a:endParaRPr kumimoji="0" lang="es-E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3362" name="Rectangle 2"/>
          <p:cNvSpPr>
            <a:spLocks noChangeArrowheads="1"/>
          </p:cNvSpPr>
          <p:nvPr/>
        </p:nvSpPr>
        <p:spPr bwMode="auto">
          <a:xfrm>
            <a:off x="1331640" y="2060848"/>
            <a:ext cx="6454011"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rgbClr val="000000"/>
                </a:solidFill>
                <a:effectLst/>
                <a:latin typeface="Baskerville Old Face" pitchFamily="18" charset="0"/>
                <a:ea typeface="Calibri" pitchFamily="34" charset="0"/>
                <a:cs typeface="Times New Roman" pitchFamily="18" charset="0"/>
              </a:rPr>
              <a:t>GRÁFICO </a:t>
            </a:r>
            <a:r>
              <a:rPr kumimoji="0" lang="es-ES" sz="2000" b="0" i="0" u="none" strike="noStrike" cap="none" normalizeH="0" baseline="0" dirty="0" smtClean="0">
                <a:ln>
                  <a:noFill/>
                </a:ln>
                <a:solidFill>
                  <a:srgbClr val="000000"/>
                </a:solidFill>
                <a:effectLst/>
                <a:latin typeface="Baskerville Old Face" pitchFamily="18" charset="0"/>
                <a:ea typeface="Calibri" pitchFamily="34" charset="0"/>
                <a:cs typeface="Times New Roman" pitchFamily="18" charset="0"/>
              </a:rPr>
              <a:t>3</a:t>
            </a:r>
            <a:r>
              <a:rPr kumimoji="0" lang="es-ES" b="0" i="0" u="none" strike="noStrike" cap="none" normalizeH="0" baseline="0" dirty="0" smtClean="0">
                <a:ln>
                  <a:noFill/>
                </a:ln>
                <a:solidFill>
                  <a:srgbClr val="000000"/>
                </a:solidFill>
                <a:effectLst/>
                <a:latin typeface="Baskerville Old Face" pitchFamily="18" charset="0"/>
                <a:ea typeface="Calibri" pitchFamily="34" charset="0"/>
                <a:cs typeface="Times New Roman" pitchFamily="18" charset="0"/>
              </a:rPr>
              <a:t>.</a:t>
            </a:r>
            <a:r>
              <a:rPr kumimoji="0" lang="es-ES" b="1" i="0" u="none" strike="noStrike" cap="none" normalizeH="0" baseline="0" dirty="0" smtClean="0">
                <a:ln>
                  <a:noFill/>
                </a:ln>
                <a:solidFill>
                  <a:srgbClr val="000000"/>
                </a:solidFill>
                <a:effectLst/>
                <a:latin typeface="Baskerville Old Face" pitchFamily="18" charset="0"/>
                <a:ea typeface="Calibri" pitchFamily="34" charset="0"/>
                <a:cs typeface="Times New Roman" pitchFamily="18" charset="0"/>
              </a:rPr>
              <a:t> </a:t>
            </a:r>
            <a:r>
              <a:rPr kumimoji="0" lang="es-ES" b="0" i="0" u="none" strike="noStrike" cap="none" normalizeH="0" baseline="0" dirty="0" smtClean="0">
                <a:ln>
                  <a:noFill/>
                </a:ln>
                <a:solidFill>
                  <a:srgbClr val="00B0F0"/>
                </a:solidFill>
                <a:effectLst/>
                <a:latin typeface="Baskerville Old Face" pitchFamily="18" charset="0"/>
                <a:ea typeface="Calibri" pitchFamily="34" charset="0"/>
                <a:cs typeface="Times New Roman" pitchFamily="18" charset="0"/>
              </a:rPr>
              <a:t>PORCENTAJE TRABAJADORES TEMPORALES</a:t>
            </a:r>
            <a:endParaRPr kumimoji="0" lang="es-ES" sz="6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4 Imagen"/>
          <p:cNvPicPr/>
          <p:nvPr/>
        </p:nvPicPr>
        <p:blipFill>
          <a:blip r:embed="rId2" cstate="print"/>
          <a:srcRect/>
          <a:stretch>
            <a:fillRect/>
          </a:stretch>
        </p:blipFill>
        <p:spPr bwMode="auto">
          <a:xfrm>
            <a:off x="3059832" y="2924944"/>
            <a:ext cx="5256584" cy="3240360"/>
          </a:xfrm>
          <a:prstGeom prst="rect">
            <a:avLst/>
          </a:prstGeom>
          <a:noFill/>
          <a:ln w="9525">
            <a:noFill/>
            <a:miter lim="800000"/>
            <a:headEnd/>
            <a:tailEnd/>
          </a:ln>
        </p:spPr>
      </p:pic>
      <p:sp>
        <p:nvSpPr>
          <p:cNvPr id="6" name="5 Rectángulo"/>
          <p:cNvSpPr/>
          <p:nvPr/>
        </p:nvSpPr>
        <p:spPr>
          <a:xfrm>
            <a:off x="395536" y="2996952"/>
            <a:ext cx="2736304" cy="2862322"/>
          </a:xfrm>
          <a:prstGeom prst="rect">
            <a:avLst/>
          </a:prstGeom>
        </p:spPr>
        <p:txBody>
          <a:bodyPr wrap="square">
            <a:spAutoFit/>
          </a:bodyPr>
          <a:lstStyle/>
          <a:p>
            <a:r>
              <a:rPr lang="es-ES" dirty="0" smtClean="0"/>
              <a:t>el peso máximo de los contratos temporales se alcanzó en 1995 cuando casi el 35% del total  </a:t>
            </a:r>
          </a:p>
          <a:p>
            <a:r>
              <a:rPr lang="es-ES" dirty="0" smtClean="0"/>
              <a:t>Luego   hay un pequeño descenso que se acelera con la reforma de 1997, cuyo objetivo fue reducir la temporalidad, y la de 2006  (caída final)</a:t>
            </a:r>
            <a:endParaRPr lang="es-E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548680"/>
            <a:ext cx="9849345" cy="914400"/>
          </a:xfrm>
        </p:spPr>
        <p:txBody>
          <a:bodyPr/>
          <a:lstStyle/>
          <a:p>
            <a:r>
              <a:rPr lang="es-ES" sz="2800" dirty="0" smtClean="0"/>
              <a:t>GRÁFICO 4. LA PROPORCIÓN DE CONTRATOS INDEFINIDOS EN LA POBLACIÓN ACTIVA </a:t>
            </a:r>
            <a:r>
              <a:rPr lang="es-ES" dirty="0" smtClean="0"/>
              <a:t/>
            </a:r>
            <a:br>
              <a:rPr lang="es-ES" dirty="0" smtClean="0"/>
            </a:br>
            <a:endParaRPr lang="es-ES" dirty="0"/>
          </a:p>
        </p:txBody>
      </p:sp>
      <p:sp>
        <p:nvSpPr>
          <p:cNvPr id="145409" name="Rectangle 1"/>
          <p:cNvSpPr>
            <a:spLocks noChangeArrowheads="1"/>
          </p:cNvSpPr>
          <p:nvPr/>
        </p:nvSpPr>
        <p:spPr bwMode="auto">
          <a:xfrm>
            <a:off x="467544" y="1340768"/>
            <a:ext cx="792088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Los contratos indefinidos, sin embargo, cayeron durante todo el período de 1985-1993. </a:t>
            </a:r>
            <a:endParaRPr kumimoji="0" lang="es-E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Esta reducción culminó en 1994 (año en que se lleva a cabo una reforma laboral) con menos del 47.5% de trabajadores indefinidos sobre la población activa (Gráfico 4).</a:t>
            </a:r>
            <a:endParaRPr kumimoji="0" lang="es-ES"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3 Imagen"/>
          <p:cNvPicPr/>
          <p:nvPr/>
        </p:nvPicPr>
        <p:blipFill>
          <a:blip r:embed="rId2" cstate="print"/>
          <a:srcRect/>
          <a:stretch>
            <a:fillRect/>
          </a:stretch>
        </p:blipFill>
        <p:spPr bwMode="auto">
          <a:xfrm>
            <a:off x="2771800" y="2996952"/>
            <a:ext cx="5688632" cy="3168352"/>
          </a:xfrm>
          <a:prstGeom prst="rect">
            <a:avLst/>
          </a:prstGeom>
          <a:noFill/>
          <a:ln w="9525">
            <a:noFill/>
            <a:miter lim="800000"/>
            <a:headEnd/>
            <a:tailEnd/>
          </a:ln>
        </p:spPr>
      </p:pic>
      <p:sp>
        <p:nvSpPr>
          <p:cNvPr id="145410" name="Rectangle 2"/>
          <p:cNvSpPr>
            <a:spLocks noChangeArrowheads="1"/>
          </p:cNvSpPr>
          <p:nvPr/>
        </p:nvSpPr>
        <p:spPr bwMode="auto">
          <a:xfrm>
            <a:off x="3635896" y="6027003"/>
            <a:ext cx="5199071"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just"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Fuente: Eurostat, OCDE.</a:t>
            </a:r>
            <a:endParaRPr kumimoji="0" lang="es-ES" sz="4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Rectángulo"/>
          <p:cNvSpPr/>
          <p:nvPr/>
        </p:nvSpPr>
        <p:spPr>
          <a:xfrm>
            <a:off x="467544" y="1628800"/>
            <a:ext cx="2952328" cy="3970318"/>
          </a:xfrm>
          <a:prstGeom prst="rect">
            <a:avLst/>
          </a:prstGeom>
        </p:spPr>
        <p:txBody>
          <a:bodyPr wrap="square">
            <a:spAutoFit/>
          </a:bodyPr>
          <a:lstStyle/>
          <a:p>
            <a:r>
              <a:rPr lang="es-ES" dirty="0" smtClean="0"/>
              <a:t>Como refleja el Gráfico 5 el crecimiento del empleo asalariado hasta 1992 vino acompañado de un aumento en los contratos temporales y un paralelo descenso de los asalariados indefinidos, reducción que culmina en 1994, como veíamos anteriormente, con menos del 47.5% de trabajadores indefinidos sobre la población activa</a:t>
            </a:r>
            <a:endParaRPr lang="es-ES" dirty="0"/>
          </a:p>
        </p:txBody>
      </p:sp>
      <p:pic>
        <p:nvPicPr>
          <p:cNvPr id="4" name="3 Imagen"/>
          <p:cNvPicPr/>
          <p:nvPr/>
        </p:nvPicPr>
        <p:blipFill>
          <a:blip r:embed="rId2" cstate="print"/>
          <a:srcRect/>
          <a:stretch>
            <a:fillRect/>
          </a:stretch>
        </p:blipFill>
        <p:spPr bwMode="auto">
          <a:xfrm>
            <a:off x="3347864" y="1412776"/>
            <a:ext cx="5616624" cy="4752528"/>
          </a:xfrm>
          <a:prstGeom prst="rect">
            <a:avLst/>
          </a:prstGeom>
          <a:noFill/>
          <a:ln w="9525">
            <a:noFill/>
            <a:miter lim="800000"/>
            <a:headEnd/>
            <a:tailEnd/>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146433" name="Rectangle 1"/>
          <p:cNvSpPr>
            <a:spLocks noChangeArrowheads="1"/>
          </p:cNvSpPr>
          <p:nvPr/>
        </p:nvSpPr>
        <p:spPr bwMode="auto">
          <a:xfrm>
            <a:off x="755576" y="3552111"/>
            <a:ext cx="7128792"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es-ES" sz="1600" dirty="0" smtClean="0"/>
              <a:t>El modelo </a:t>
            </a:r>
            <a:r>
              <a:rPr lang="es-ES" sz="1600" dirty="0" err="1" smtClean="0"/>
              <a:t>insider</a:t>
            </a:r>
            <a:r>
              <a:rPr lang="es-ES" sz="1600" dirty="0" smtClean="0"/>
              <a:t> outsider predice, la existencia de </a:t>
            </a:r>
            <a:r>
              <a:rPr lang="es-ES" sz="1600" dirty="0" smtClean="0">
                <a:solidFill>
                  <a:srgbClr val="C00000"/>
                </a:solidFill>
              </a:rPr>
              <a:t>elevados costes de rotación laboral </a:t>
            </a:r>
            <a:r>
              <a:rPr lang="es-ES" sz="1600" dirty="0" smtClean="0"/>
              <a:t>debería haber </a:t>
            </a:r>
            <a:r>
              <a:rPr lang="es-ES" sz="1600" dirty="0" smtClean="0">
                <a:solidFill>
                  <a:srgbClr val="C00000"/>
                </a:solidFill>
              </a:rPr>
              <a:t>estabilizado el empleo de los </a:t>
            </a:r>
            <a:r>
              <a:rPr lang="es-ES" sz="1600" dirty="0" err="1" smtClean="0">
                <a:solidFill>
                  <a:srgbClr val="C00000"/>
                </a:solidFill>
              </a:rPr>
              <a:t>insiders</a:t>
            </a:r>
            <a:r>
              <a:rPr lang="es-ES" sz="1600" dirty="0" smtClean="0">
                <a:solidFill>
                  <a:srgbClr val="C00000"/>
                </a:solidFill>
              </a:rPr>
              <a:t> </a:t>
            </a:r>
            <a:r>
              <a:rPr lang="es-ES" sz="1600" dirty="0" smtClean="0"/>
              <a:t>y como vemos, </a:t>
            </a:r>
            <a:r>
              <a:rPr lang="es-ES" sz="1600" b="1" dirty="0" smtClean="0">
                <a:solidFill>
                  <a:srgbClr val="C00000"/>
                </a:solidFill>
              </a:rPr>
              <a:t>esto no ocurre </a:t>
            </a:r>
            <a:r>
              <a:rPr lang="es-ES" sz="1600" dirty="0" smtClean="0"/>
              <a:t>pues los trabajadores indefinidos caen hasta 1994. </a:t>
            </a:r>
          </a:p>
          <a:p>
            <a:pPr lvl="0" algn="just"/>
            <a:endParaRPr lang="es-ES" sz="1600" dirty="0" smtClean="0"/>
          </a:p>
          <a:p>
            <a:pPr lvl="0" algn="just"/>
            <a:r>
              <a:rPr lang="es-ES" sz="1600" dirty="0" smtClean="0"/>
              <a:t>En un mercado competitivo esto se debería a que los indefinidos estaban siendo sustituidos por los temporales porque el diferencial salarial entres ambos habría compensado los costes de rotación laboral. </a:t>
            </a:r>
          </a:p>
          <a:p>
            <a:pPr lvl="0" algn="just"/>
            <a:endParaRPr lang="es-ES" sz="1600" dirty="0" smtClean="0"/>
          </a:p>
        </p:txBody>
      </p:sp>
      <p:sp>
        <p:nvSpPr>
          <p:cNvPr id="146434" name="Rectangle 2"/>
          <p:cNvSpPr>
            <a:spLocks noChangeArrowheads="1"/>
          </p:cNvSpPr>
          <p:nvPr/>
        </p:nvSpPr>
        <p:spPr bwMode="auto">
          <a:xfrm>
            <a:off x="611560" y="1484784"/>
            <a:ext cx="7560840" cy="14157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Observamos, por tanto, que los trabajadores con contrato temporal asumen el rol de entrantes, recurriendo las empresas a este tipo de trabajadores durante un período limitado, como propone el modelo </a:t>
            </a:r>
            <a:r>
              <a:rPr kumimoji="0" lang="es-ES"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insider</a:t>
            </a: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-outsider.</a:t>
            </a:r>
            <a:endParaRPr kumimoji="0" lang="es-E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Origen del desempleo antes de la crisis</a:t>
            </a:r>
            <a:endParaRPr lang="es-ES" sz="3600" dirty="0"/>
          </a:p>
        </p:txBody>
      </p:sp>
      <p:sp>
        <p:nvSpPr>
          <p:cNvPr id="3" name="2 Rectángulo"/>
          <p:cNvSpPr/>
          <p:nvPr/>
        </p:nvSpPr>
        <p:spPr>
          <a:xfrm>
            <a:off x="539552" y="1412776"/>
            <a:ext cx="7992888" cy="1415772"/>
          </a:xfrm>
          <a:prstGeom prst="rect">
            <a:avLst/>
          </a:prstGeom>
        </p:spPr>
        <p:txBody>
          <a:bodyPr wrap="square">
            <a:spAutoFit/>
          </a:bodyPr>
          <a:lstStyle/>
          <a:p>
            <a:pPr algn="just"/>
            <a:r>
              <a:rPr lang="es-ES" dirty="0" smtClean="0"/>
              <a:t>Sin embargo el Gráfico 6 se muestra el número de </a:t>
            </a:r>
            <a:r>
              <a:rPr lang="es-ES" b="1" dirty="0" smtClean="0">
                <a:solidFill>
                  <a:srgbClr val="0070C0"/>
                </a:solidFill>
              </a:rPr>
              <a:t>desempleados que habían trabajado con anterioridad (total)</a:t>
            </a:r>
            <a:r>
              <a:rPr lang="es-ES" dirty="0" smtClean="0"/>
              <a:t>: los trabajadores en paro porque se ha </a:t>
            </a:r>
            <a:r>
              <a:rPr lang="es-ES" b="1" dirty="0" smtClean="0">
                <a:solidFill>
                  <a:srgbClr val="00B0F0"/>
                </a:solidFill>
              </a:rPr>
              <a:t>terminado su contrato (temporal) </a:t>
            </a:r>
            <a:r>
              <a:rPr lang="es-ES" dirty="0" smtClean="0"/>
              <a:t>y los trabajadores en desempleo por despido (o suspensión por regulación de empleo ERE). </a:t>
            </a:r>
            <a:endParaRPr lang="es-ES" sz="3200" dirty="0" smtClean="0">
              <a:latin typeface="Arial" pitchFamily="34" charset="0"/>
              <a:cs typeface="Arial" pitchFamily="34" charset="0"/>
            </a:endParaRPr>
          </a:p>
        </p:txBody>
      </p:sp>
      <p:pic>
        <p:nvPicPr>
          <p:cNvPr id="4" name="3 Imagen"/>
          <p:cNvPicPr/>
          <p:nvPr/>
        </p:nvPicPr>
        <p:blipFill>
          <a:blip r:embed="rId2" cstate="print"/>
          <a:srcRect/>
          <a:stretch>
            <a:fillRect/>
          </a:stretch>
        </p:blipFill>
        <p:spPr bwMode="auto">
          <a:xfrm>
            <a:off x="2211070" y="2708920"/>
            <a:ext cx="5889322" cy="3456384"/>
          </a:xfrm>
          <a:prstGeom prst="rect">
            <a:avLst/>
          </a:prstGeom>
          <a:noFill/>
          <a:ln w="9525">
            <a:noFill/>
            <a:miter lim="800000"/>
            <a:headEnd/>
            <a:tailEnd/>
          </a:ln>
        </p:spPr>
      </p:pic>
      <p:sp>
        <p:nvSpPr>
          <p:cNvPr id="5" name="4 Rectángulo"/>
          <p:cNvSpPr/>
          <p:nvPr/>
        </p:nvSpPr>
        <p:spPr>
          <a:xfrm>
            <a:off x="467544" y="2996952"/>
            <a:ext cx="2160240" cy="2862322"/>
          </a:xfrm>
          <a:prstGeom prst="rect">
            <a:avLst/>
          </a:prstGeom>
        </p:spPr>
        <p:txBody>
          <a:bodyPr wrap="square">
            <a:spAutoFit/>
          </a:bodyPr>
          <a:lstStyle/>
          <a:p>
            <a:r>
              <a:rPr lang="es-ES" dirty="0" smtClean="0"/>
              <a:t>Aquí se observa que el total de trabajadores que pasan a estar parados habiendo trabajado con anterioridad aumenta significativamente entre 1990 y 1994.</a:t>
            </a:r>
            <a:endParaRPr lang="es-E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t>la tasa de despidos de indefinidos </a:t>
            </a:r>
            <a:endParaRPr lang="es-ES" sz="4000" dirty="0"/>
          </a:p>
        </p:txBody>
      </p:sp>
      <p:sp>
        <p:nvSpPr>
          <p:cNvPr id="3" name="2 Rectángulo"/>
          <p:cNvSpPr/>
          <p:nvPr/>
        </p:nvSpPr>
        <p:spPr>
          <a:xfrm>
            <a:off x="467544" y="1484784"/>
            <a:ext cx="2448272" cy="4247317"/>
          </a:xfrm>
          <a:prstGeom prst="rect">
            <a:avLst/>
          </a:prstGeom>
        </p:spPr>
        <p:txBody>
          <a:bodyPr wrap="square">
            <a:spAutoFit/>
          </a:bodyPr>
          <a:lstStyle/>
          <a:p>
            <a:r>
              <a:rPr lang="es-ES" dirty="0" smtClean="0"/>
              <a:t>la tasa de despidos de indefinidos -muy regular y estable- se puede ver como alcanzó un valor máximo alrededor del 10% en el año 1994. </a:t>
            </a:r>
          </a:p>
          <a:p>
            <a:endParaRPr lang="es-ES" dirty="0" smtClean="0"/>
          </a:p>
          <a:p>
            <a:r>
              <a:rPr lang="es-ES" dirty="0" smtClean="0"/>
              <a:t>Desde entonces se ha mantenido bastante estable, hasta el año 2008 en que ha vuelto a aumentar por la recesión</a:t>
            </a:r>
            <a:endParaRPr lang="es-ES" dirty="0"/>
          </a:p>
        </p:txBody>
      </p:sp>
      <p:pic>
        <p:nvPicPr>
          <p:cNvPr id="4" name="3 Imagen" descr="despidos grafico"/>
          <p:cNvPicPr/>
          <p:nvPr/>
        </p:nvPicPr>
        <p:blipFill>
          <a:blip r:embed="rId2" cstate="print"/>
          <a:srcRect/>
          <a:stretch>
            <a:fillRect/>
          </a:stretch>
        </p:blipFill>
        <p:spPr bwMode="auto">
          <a:xfrm>
            <a:off x="2769870" y="1484784"/>
            <a:ext cx="5402530" cy="2936086"/>
          </a:xfrm>
          <a:prstGeom prst="rect">
            <a:avLst/>
          </a:prstGeom>
          <a:noFill/>
          <a:ln w="9525">
            <a:noFill/>
            <a:miter lim="800000"/>
            <a:headEnd/>
            <a:tailEnd/>
          </a:ln>
        </p:spPr>
      </p:pic>
      <p:sp>
        <p:nvSpPr>
          <p:cNvPr id="5" name="4 CuadroTexto"/>
          <p:cNvSpPr txBox="1"/>
          <p:nvPr/>
        </p:nvSpPr>
        <p:spPr>
          <a:xfrm>
            <a:off x="3563888" y="4869160"/>
            <a:ext cx="4752528" cy="1200329"/>
          </a:xfrm>
          <a:prstGeom prst="rect">
            <a:avLst/>
          </a:prstGeom>
          <a:noFill/>
        </p:spPr>
        <p:txBody>
          <a:bodyPr wrap="square" rtlCol="0">
            <a:spAutoFit/>
          </a:bodyPr>
          <a:lstStyle/>
          <a:p>
            <a:r>
              <a:rPr lang="es-ES" dirty="0" smtClean="0"/>
              <a:t>La diferencia entre la </a:t>
            </a:r>
            <a:r>
              <a:rPr lang="es-ES" dirty="0" smtClean="0">
                <a:solidFill>
                  <a:srgbClr val="002060"/>
                </a:solidFill>
              </a:rPr>
              <a:t>tasa de despidos de trabajadores fijos (contrato indefinido)  y la tasa </a:t>
            </a:r>
            <a:r>
              <a:rPr lang="es-ES" dirty="0" smtClean="0">
                <a:solidFill>
                  <a:srgbClr val="C00000"/>
                </a:solidFill>
              </a:rPr>
              <a:t>total de despidos </a:t>
            </a:r>
            <a:r>
              <a:rPr lang="es-ES" dirty="0" smtClean="0"/>
              <a:t>refleja la vulnerabilidad de los contratos temporales</a:t>
            </a:r>
            <a:endParaRPr lang="es-ES" dirty="0">
              <a:solidFill>
                <a:srgbClr val="C00000"/>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 </a:t>
            </a:r>
            <a:r>
              <a:rPr lang="es-ES" sz="4000" dirty="0" smtClean="0"/>
              <a:t>Intensidad en el despido por antigüedad en el empleo</a:t>
            </a:r>
            <a:endParaRPr lang="es-ES" dirty="0"/>
          </a:p>
        </p:txBody>
      </p:sp>
      <p:sp>
        <p:nvSpPr>
          <p:cNvPr id="6" name="5 Marcador de tabla"/>
          <p:cNvSpPr>
            <a:spLocks noGrp="1"/>
          </p:cNvSpPr>
          <p:nvPr>
            <p:ph type="tbl" idx="1"/>
          </p:nvPr>
        </p:nvSpPr>
        <p:spPr>
          <a:xfrm>
            <a:off x="539552" y="1628800"/>
            <a:ext cx="7924800" cy="4419600"/>
          </a:xfrm>
        </p:spPr>
      </p:sp>
      <p:sp>
        <p:nvSpPr>
          <p:cNvPr id="148481" name="Rectangle 1"/>
          <p:cNvSpPr>
            <a:spLocks noChangeArrowheads="1"/>
          </p:cNvSpPr>
          <p:nvPr/>
        </p:nvSpPr>
        <p:spPr bwMode="auto">
          <a:xfrm>
            <a:off x="467544" y="1412776"/>
            <a:ext cx="8064896"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Ferreiro, Gómez e </a:t>
            </a:r>
            <a:r>
              <a:rPr kumimoji="0" lang="es-ES"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Intxausti</a:t>
            </a: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la Tabla 2 muestra la intensidad en el despido de los parados con una antigüedad x, el ratio entre el porcentaje de parados despedidos (con antigüedad x) entre el total de parados despedidos,  el porcentaje de asalariados indefinidos con una antigüedad x entre el total de indefinidos: </a:t>
            </a:r>
            <a:endParaRPr kumimoji="0" lang="es-E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Ratio &gt; 1: el porcentaje de parados despedidos con una antigüedad (X) &gt; porcentaje de asalariados indefinidos con esa misma antigüedad </a:t>
            </a:r>
            <a:endParaRPr kumimoji="0" lang="es-E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Rectángulo"/>
          <p:cNvSpPr/>
          <p:nvPr/>
        </p:nvSpPr>
        <p:spPr>
          <a:xfrm>
            <a:off x="899592" y="3717032"/>
            <a:ext cx="6984776" cy="1200329"/>
          </a:xfrm>
          <a:prstGeom prst="rect">
            <a:avLst/>
          </a:prstGeom>
        </p:spPr>
        <p:txBody>
          <a:bodyPr wrap="square">
            <a:spAutoFit/>
          </a:bodyPr>
          <a:lstStyle/>
          <a:p>
            <a:r>
              <a:rPr lang="es-ES" dirty="0" smtClean="0">
                <a:solidFill>
                  <a:srgbClr val="C00000"/>
                </a:solidFill>
              </a:rPr>
              <a:t>Los trabajadores más afectados por el desempleo son los trabajadores asalariados con una antigüedad inferior al 3 años con un ratio superior a la unidad durante todo el período. Véase Tabla 2 en la siguiente transparencia</a:t>
            </a:r>
            <a:endParaRPr lang="es-ES" dirty="0">
              <a:solidFill>
                <a:srgbClr val="C00000"/>
              </a:solidFill>
            </a:endParaRPr>
          </a:p>
        </p:txBody>
      </p:sp>
      <p:sp>
        <p:nvSpPr>
          <p:cNvPr id="8" name="7 Rectángulo"/>
          <p:cNvSpPr/>
          <p:nvPr/>
        </p:nvSpPr>
        <p:spPr>
          <a:xfrm>
            <a:off x="611560" y="4941168"/>
            <a:ext cx="7920880" cy="1200329"/>
          </a:xfrm>
          <a:prstGeom prst="rect">
            <a:avLst/>
          </a:prstGeom>
        </p:spPr>
        <p:txBody>
          <a:bodyPr wrap="square">
            <a:spAutoFit/>
          </a:bodyPr>
          <a:lstStyle/>
          <a:p>
            <a:r>
              <a:rPr lang="es-ES" dirty="0" smtClean="0"/>
              <a:t>En el mercado de trabajo español, los </a:t>
            </a:r>
            <a:r>
              <a:rPr lang="es-ES" b="1" dirty="0" smtClean="0"/>
              <a:t>costes de despido </a:t>
            </a:r>
            <a:r>
              <a:rPr lang="es-ES" dirty="0" smtClean="0"/>
              <a:t>están directamente relacionados con la </a:t>
            </a:r>
            <a:r>
              <a:rPr lang="es-ES" b="1" dirty="0" smtClean="0"/>
              <a:t>antigüedad</a:t>
            </a:r>
            <a:r>
              <a:rPr lang="es-ES" dirty="0" smtClean="0"/>
              <a:t> del trabajador en la empresa, cuantos más años en el puesto mayor coste de despido. Según el modelo </a:t>
            </a:r>
            <a:r>
              <a:rPr lang="es-ES" dirty="0" err="1" smtClean="0"/>
              <a:t>insider</a:t>
            </a:r>
            <a:r>
              <a:rPr lang="es-ES" dirty="0" smtClean="0"/>
              <a:t>-outsider, a mayor antigüedad mayor protección frente al desempleo.</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cs typeface="Arial" charset="0"/>
              </a:rPr>
              <a:t/>
            </a:r>
            <a:br>
              <a:rPr kumimoji="0" lang="es-ES" sz="1800" b="0" i="0" u="none" strike="noStrike" cap="none" normalizeH="0" baseline="0" smtClean="0">
                <a:ln>
                  <a:noFill/>
                </a:ln>
                <a:solidFill>
                  <a:schemeClr val="tx1"/>
                </a:solidFill>
                <a:effectLst/>
                <a:latin typeface="Arial" charset="0"/>
                <a:cs typeface="Arial" charset="0"/>
              </a:rPr>
            </a:br>
            <a:endParaRPr kumimoji="0" lang="es-ES" sz="1800" b="0" i="0" u="none" strike="noStrike" cap="none" normalizeH="0" baseline="0" smtClean="0">
              <a:ln>
                <a:noFill/>
              </a:ln>
              <a:solidFill>
                <a:schemeClr val="tx1"/>
              </a:solidFill>
              <a:effectLst/>
              <a:latin typeface="Arial" charset="0"/>
              <a:cs typeface="Arial" charset="0"/>
            </a:endParaRPr>
          </a:p>
        </p:txBody>
      </p:sp>
      <p:sp>
        <p:nvSpPr>
          <p:cNvPr id="4" name="3 CuadroTexto"/>
          <p:cNvSpPr txBox="1"/>
          <p:nvPr/>
        </p:nvSpPr>
        <p:spPr>
          <a:xfrm>
            <a:off x="611560" y="620688"/>
            <a:ext cx="3816424" cy="369332"/>
          </a:xfrm>
          <a:prstGeom prst="rect">
            <a:avLst/>
          </a:prstGeom>
          <a:noFill/>
        </p:spPr>
        <p:txBody>
          <a:bodyPr wrap="square" rtlCol="0">
            <a:spAutoFit/>
          </a:bodyPr>
          <a:lstStyle/>
          <a:p>
            <a:r>
              <a:rPr lang="es-ES" dirty="0" smtClean="0"/>
              <a:t>Tasa de paro en España 2005-11</a:t>
            </a:r>
            <a:endParaRPr lang="es-ES" dirty="0"/>
          </a:p>
        </p:txBody>
      </p:sp>
      <p:graphicFrame>
        <p:nvGraphicFramePr>
          <p:cNvPr id="5" name="4 Tabla"/>
          <p:cNvGraphicFramePr>
            <a:graphicFrameLocks noGrp="1"/>
          </p:cNvGraphicFramePr>
          <p:nvPr/>
        </p:nvGraphicFramePr>
        <p:xfrm>
          <a:off x="611560" y="2060848"/>
          <a:ext cx="7080448" cy="1135902"/>
        </p:xfrm>
        <a:graphic>
          <a:graphicData uri="http://schemas.openxmlformats.org/drawingml/2006/table">
            <a:tbl>
              <a:tblPr/>
              <a:tblGrid>
                <a:gridCol w="885056"/>
                <a:gridCol w="885056"/>
                <a:gridCol w="885056"/>
                <a:gridCol w="885056"/>
                <a:gridCol w="885056"/>
                <a:gridCol w="885056"/>
                <a:gridCol w="885056"/>
                <a:gridCol w="885056"/>
              </a:tblGrid>
              <a:tr h="344753">
                <a:tc>
                  <a:txBody>
                    <a:bodyPr/>
                    <a:lstStyle/>
                    <a:p>
                      <a:pPr algn="l"/>
                      <a:endParaRPr lang="es-ES" sz="600" b="1" i="0" dirty="0">
                        <a:solidFill>
                          <a:srgbClr val="333333"/>
                        </a:solidFill>
                        <a:latin typeface="Arial"/>
                      </a:endParaRPr>
                    </a:p>
                  </a:txBody>
                  <a:tcPr marL="32186" marR="16093" marT="6437" marB="6437" anchor="ctr">
                    <a:lnL>
                      <a:noFill/>
                    </a:lnL>
                    <a:lnR>
                      <a:noFill/>
                    </a:lnR>
                    <a:lnT>
                      <a:noFill/>
                    </a:lnT>
                    <a:lnB>
                      <a:noFill/>
                    </a:lnB>
                    <a:solidFill>
                      <a:srgbClr val="B6C5DF"/>
                    </a:solidFill>
                  </a:tcPr>
                </a:tc>
                <a:tc gridSpan="7">
                  <a:txBody>
                    <a:bodyPr/>
                    <a:lstStyle/>
                    <a:p>
                      <a:pPr algn="l"/>
                      <a:r>
                        <a:rPr lang="es-ES" sz="2400" b="1" i="0" dirty="0" smtClean="0">
                          <a:solidFill>
                            <a:srgbClr val="333333"/>
                          </a:solidFill>
                          <a:latin typeface="Arial"/>
                        </a:rPr>
                        <a:t>Tasa de paro</a:t>
                      </a:r>
                      <a:endParaRPr lang="es-ES" sz="2400" b="1" i="0" dirty="0">
                        <a:solidFill>
                          <a:srgbClr val="333333"/>
                        </a:solidFill>
                        <a:latin typeface="Arial"/>
                      </a:endParaRPr>
                    </a:p>
                  </a:txBody>
                  <a:tcPr marL="32186" marR="16093" marT="6437" marB="6437" anchor="ctr">
                    <a:lnL>
                      <a:noFill/>
                    </a:lnL>
                    <a:lnR>
                      <a:noFill/>
                    </a:lnR>
                    <a:lnB>
                      <a:noFill/>
                    </a:lnB>
                    <a:solidFill>
                      <a:srgbClr val="B6C5D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44753">
                <a:tc>
                  <a:txBody>
                    <a:bodyPr/>
                    <a:lstStyle/>
                    <a:p>
                      <a:pPr algn="l"/>
                      <a:endParaRPr lang="es-ES" sz="600" b="1" i="0">
                        <a:solidFill>
                          <a:srgbClr val="333333"/>
                        </a:solidFill>
                        <a:latin typeface="Arial"/>
                      </a:endParaRPr>
                    </a:p>
                  </a:txBody>
                  <a:tcPr marL="32186" marR="16093" marT="6437" marB="6437" anchor="ctr">
                    <a:lnL>
                      <a:noFill/>
                    </a:lnL>
                    <a:lnR>
                      <a:noFill/>
                    </a:lnR>
                    <a:lnT>
                      <a:noFill/>
                    </a:lnT>
                    <a:lnB>
                      <a:noFill/>
                    </a:lnB>
                    <a:solidFill>
                      <a:srgbClr val="B6C5DF"/>
                    </a:solidFill>
                  </a:tcPr>
                </a:tc>
                <a:tc>
                  <a:txBody>
                    <a:bodyPr/>
                    <a:lstStyle/>
                    <a:p>
                      <a:pPr algn="l"/>
                      <a:r>
                        <a:rPr lang="es-ES" sz="2400" b="1" i="0">
                          <a:solidFill>
                            <a:srgbClr val="333333"/>
                          </a:solidFill>
                          <a:latin typeface="Arial"/>
                        </a:rPr>
                        <a:t>2011</a:t>
                      </a:r>
                    </a:p>
                  </a:txBody>
                  <a:tcPr marL="32186" marR="16093" marT="6437" marB="6437" anchor="ctr">
                    <a:lnL>
                      <a:noFill/>
                    </a:lnL>
                    <a:lnR>
                      <a:noFill/>
                    </a:lnR>
                    <a:lnT>
                      <a:noFill/>
                    </a:lnT>
                    <a:lnB>
                      <a:noFill/>
                    </a:lnB>
                    <a:solidFill>
                      <a:srgbClr val="E5E7F3"/>
                    </a:solidFill>
                  </a:tcPr>
                </a:tc>
                <a:tc>
                  <a:txBody>
                    <a:bodyPr/>
                    <a:lstStyle/>
                    <a:p>
                      <a:pPr algn="l"/>
                      <a:r>
                        <a:rPr lang="es-ES" sz="2400" b="1" i="0" dirty="0">
                          <a:solidFill>
                            <a:srgbClr val="333333"/>
                          </a:solidFill>
                          <a:latin typeface="Arial"/>
                        </a:rPr>
                        <a:t>2010</a:t>
                      </a:r>
                    </a:p>
                  </a:txBody>
                  <a:tcPr marL="32186" marR="16093" marT="6437" marB="6437" anchor="ctr">
                    <a:lnL>
                      <a:noFill/>
                    </a:lnL>
                    <a:lnR>
                      <a:noFill/>
                    </a:lnR>
                    <a:lnT>
                      <a:noFill/>
                    </a:lnT>
                    <a:lnB>
                      <a:noFill/>
                    </a:lnB>
                    <a:solidFill>
                      <a:srgbClr val="E5E7F3"/>
                    </a:solidFill>
                  </a:tcPr>
                </a:tc>
                <a:tc>
                  <a:txBody>
                    <a:bodyPr/>
                    <a:lstStyle/>
                    <a:p>
                      <a:pPr algn="l"/>
                      <a:r>
                        <a:rPr lang="es-ES" sz="2400" b="1" i="0">
                          <a:solidFill>
                            <a:srgbClr val="333333"/>
                          </a:solidFill>
                          <a:latin typeface="Arial"/>
                        </a:rPr>
                        <a:t>2009</a:t>
                      </a:r>
                    </a:p>
                  </a:txBody>
                  <a:tcPr marL="32186" marR="16093" marT="6437" marB="6437" anchor="ctr">
                    <a:lnL>
                      <a:noFill/>
                    </a:lnL>
                    <a:lnR>
                      <a:noFill/>
                    </a:lnR>
                    <a:lnT>
                      <a:noFill/>
                    </a:lnT>
                    <a:lnB>
                      <a:noFill/>
                    </a:lnB>
                    <a:solidFill>
                      <a:srgbClr val="E5E7F3"/>
                    </a:solidFill>
                  </a:tcPr>
                </a:tc>
                <a:tc>
                  <a:txBody>
                    <a:bodyPr/>
                    <a:lstStyle/>
                    <a:p>
                      <a:pPr algn="l"/>
                      <a:r>
                        <a:rPr lang="es-ES" sz="2400" b="1" i="0">
                          <a:solidFill>
                            <a:srgbClr val="333333"/>
                          </a:solidFill>
                          <a:latin typeface="Arial"/>
                        </a:rPr>
                        <a:t>2008</a:t>
                      </a:r>
                    </a:p>
                  </a:txBody>
                  <a:tcPr marL="32186" marR="16093" marT="6437" marB="6437" anchor="ctr">
                    <a:lnL>
                      <a:noFill/>
                    </a:lnL>
                    <a:lnR>
                      <a:noFill/>
                    </a:lnR>
                    <a:lnT>
                      <a:noFill/>
                    </a:lnT>
                    <a:lnB>
                      <a:noFill/>
                    </a:lnB>
                    <a:solidFill>
                      <a:srgbClr val="E5E7F3"/>
                    </a:solidFill>
                  </a:tcPr>
                </a:tc>
                <a:tc>
                  <a:txBody>
                    <a:bodyPr/>
                    <a:lstStyle/>
                    <a:p>
                      <a:pPr algn="l"/>
                      <a:r>
                        <a:rPr lang="es-ES" sz="2400" b="1" i="0">
                          <a:solidFill>
                            <a:srgbClr val="333333"/>
                          </a:solidFill>
                          <a:latin typeface="Arial"/>
                        </a:rPr>
                        <a:t>2007</a:t>
                      </a:r>
                    </a:p>
                  </a:txBody>
                  <a:tcPr marL="32186" marR="16093" marT="6437" marB="6437" anchor="ctr">
                    <a:lnL>
                      <a:noFill/>
                    </a:lnL>
                    <a:lnR>
                      <a:noFill/>
                    </a:lnR>
                    <a:lnT>
                      <a:noFill/>
                    </a:lnT>
                    <a:lnB>
                      <a:noFill/>
                    </a:lnB>
                    <a:solidFill>
                      <a:srgbClr val="E5E7F3"/>
                    </a:solidFill>
                  </a:tcPr>
                </a:tc>
                <a:tc>
                  <a:txBody>
                    <a:bodyPr/>
                    <a:lstStyle/>
                    <a:p>
                      <a:pPr algn="l"/>
                      <a:r>
                        <a:rPr lang="es-ES" sz="2400" b="1" i="0">
                          <a:solidFill>
                            <a:srgbClr val="333333"/>
                          </a:solidFill>
                          <a:latin typeface="Arial"/>
                        </a:rPr>
                        <a:t>2006</a:t>
                      </a:r>
                    </a:p>
                  </a:txBody>
                  <a:tcPr marL="32186" marR="16093" marT="6437" marB="6437" anchor="ctr">
                    <a:lnL>
                      <a:noFill/>
                    </a:lnL>
                    <a:lnR>
                      <a:noFill/>
                    </a:lnR>
                    <a:lnT>
                      <a:noFill/>
                    </a:lnT>
                    <a:lnB>
                      <a:noFill/>
                    </a:lnB>
                    <a:solidFill>
                      <a:srgbClr val="E5E7F3"/>
                    </a:solidFill>
                  </a:tcPr>
                </a:tc>
                <a:tc>
                  <a:txBody>
                    <a:bodyPr/>
                    <a:lstStyle/>
                    <a:p>
                      <a:pPr algn="l"/>
                      <a:r>
                        <a:rPr lang="es-ES" sz="2400" b="1" i="0">
                          <a:solidFill>
                            <a:srgbClr val="333333"/>
                          </a:solidFill>
                          <a:latin typeface="Arial"/>
                        </a:rPr>
                        <a:t>2005</a:t>
                      </a:r>
                    </a:p>
                  </a:txBody>
                  <a:tcPr marL="32186" marR="16093" marT="6437" marB="6437" anchor="ctr">
                    <a:lnL>
                      <a:noFill/>
                    </a:lnL>
                    <a:lnR>
                      <a:noFill/>
                    </a:lnR>
                    <a:lnT>
                      <a:noFill/>
                    </a:lnT>
                    <a:lnB>
                      <a:noFill/>
                    </a:lnB>
                    <a:solidFill>
                      <a:srgbClr val="E5E7F3"/>
                    </a:solidFill>
                  </a:tcPr>
                </a:tc>
              </a:tr>
              <a:tr h="344753">
                <a:tc>
                  <a:txBody>
                    <a:bodyPr/>
                    <a:lstStyle/>
                    <a:p>
                      <a:pPr algn="l"/>
                      <a:r>
                        <a:rPr lang="es-ES" sz="600" b="1" i="0">
                          <a:solidFill>
                            <a:srgbClr val="333333"/>
                          </a:solidFill>
                          <a:latin typeface="Arial"/>
                        </a:rPr>
                        <a:t>Total</a:t>
                      </a:r>
                    </a:p>
                  </a:txBody>
                  <a:tcPr marL="32186" marR="16093" marT="6437" marB="6437" anchor="ctr">
                    <a:lnL>
                      <a:noFill/>
                    </a:lnL>
                    <a:lnR>
                      <a:noFill/>
                    </a:lnR>
                    <a:lnT>
                      <a:noFill/>
                    </a:lnT>
                    <a:lnB>
                      <a:noFill/>
                    </a:lnB>
                    <a:solidFill>
                      <a:srgbClr val="B6C5DF"/>
                    </a:solidFill>
                  </a:tcPr>
                </a:tc>
                <a:tc>
                  <a:txBody>
                    <a:bodyPr/>
                    <a:lstStyle/>
                    <a:p>
                      <a:pPr algn="r"/>
                      <a:r>
                        <a:rPr lang="es-ES" sz="2400" b="0" i="0">
                          <a:latin typeface="Arial"/>
                        </a:rPr>
                        <a:t>21,64</a:t>
                      </a:r>
                    </a:p>
                  </a:txBody>
                  <a:tcPr marL="32186" marR="16093" marT="6437" marB="6437" anchor="ctr">
                    <a:lnL>
                      <a:noFill/>
                    </a:lnL>
                    <a:lnR>
                      <a:noFill/>
                    </a:lnR>
                    <a:lnT>
                      <a:noFill/>
                    </a:lnT>
                    <a:lnB>
                      <a:noFill/>
                    </a:lnB>
                    <a:solidFill>
                      <a:srgbClr val="FFFFFF"/>
                    </a:solidFill>
                  </a:tcPr>
                </a:tc>
                <a:tc>
                  <a:txBody>
                    <a:bodyPr/>
                    <a:lstStyle/>
                    <a:p>
                      <a:pPr algn="r"/>
                      <a:r>
                        <a:rPr lang="es-ES" sz="2400" b="0" i="0" dirty="0">
                          <a:latin typeface="Arial"/>
                        </a:rPr>
                        <a:t>20,06</a:t>
                      </a:r>
                    </a:p>
                  </a:txBody>
                  <a:tcPr marL="32186" marR="16093" marT="6437" marB="6437" anchor="ctr">
                    <a:lnL>
                      <a:noFill/>
                    </a:lnL>
                    <a:lnR>
                      <a:noFill/>
                    </a:lnR>
                    <a:lnT>
                      <a:noFill/>
                    </a:lnT>
                    <a:lnB>
                      <a:noFill/>
                    </a:lnB>
                    <a:solidFill>
                      <a:srgbClr val="FFFFFF"/>
                    </a:solidFill>
                  </a:tcPr>
                </a:tc>
                <a:tc>
                  <a:txBody>
                    <a:bodyPr/>
                    <a:lstStyle/>
                    <a:p>
                      <a:pPr algn="r"/>
                      <a:r>
                        <a:rPr lang="es-ES" sz="2400" b="0" i="0" dirty="0">
                          <a:latin typeface="Arial"/>
                        </a:rPr>
                        <a:t>18,01</a:t>
                      </a:r>
                    </a:p>
                  </a:txBody>
                  <a:tcPr marL="32186" marR="16093" marT="6437" marB="6437" anchor="ctr">
                    <a:lnL>
                      <a:noFill/>
                    </a:lnL>
                    <a:lnR>
                      <a:noFill/>
                    </a:lnR>
                    <a:lnT>
                      <a:noFill/>
                    </a:lnT>
                    <a:lnB>
                      <a:noFill/>
                    </a:lnB>
                    <a:solidFill>
                      <a:srgbClr val="FFFFFF"/>
                    </a:solidFill>
                  </a:tcPr>
                </a:tc>
                <a:tc>
                  <a:txBody>
                    <a:bodyPr/>
                    <a:lstStyle/>
                    <a:p>
                      <a:pPr algn="r"/>
                      <a:r>
                        <a:rPr lang="es-ES" sz="2400" b="0" i="0" dirty="0">
                          <a:latin typeface="Arial"/>
                        </a:rPr>
                        <a:t>11,34</a:t>
                      </a:r>
                    </a:p>
                  </a:txBody>
                  <a:tcPr marL="32186" marR="16093" marT="6437" marB="6437" anchor="ctr">
                    <a:lnL>
                      <a:noFill/>
                    </a:lnL>
                    <a:lnR>
                      <a:noFill/>
                    </a:lnR>
                    <a:lnT>
                      <a:noFill/>
                    </a:lnT>
                    <a:lnB>
                      <a:noFill/>
                    </a:lnB>
                    <a:solidFill>
                      <a:srgbClr val="FFFFFF"/>
                    </a:solidFill>
                  </a:tcPr>
                </a:tc>
                <a:tc>
                  <a:txBody>
                    <a:bodyPr/>
                    <a:lstStyle/>
                    <a:p>
                      <a:pPr algn="r"/>
                      <a:r>
                        <a:rPr lang="es-ES" sz="2400" b="0" i="0" dirty="0">
                          <a:latin typeface="Arial"/>
                        </a:rPr>
                        <a:t>8,26</a:t>
                      </a:r>
                    </a:p>
                  </a:txBody>
                  <a:tcPr marL="32186" marR="16093" marT="6437" marB="6437" anchor="ctr">
                    <a:lnL>
                      <a:noFill/>
                    </a:lnL>
                    <a:lnR>
                      <a:noFill/>
                    </a:lnR>
                    <a:lnT>
                      <a:noFill/>
                    </a:lnT>
                    <a:lnB>
                      <a:noFill/>
                    </a:lnB>
                    <a:solidFill>
                      <a:srgbClr val="FFFFFF"/>
                    </a:solidFill>
                  </a:tcPr>
                </a:tc>
                <a:tc>
                  <a:txBody>
                    <a:bodyPr/>
                    <a:lstStyle/>
                    <a:p>
                      <a:pPr algn="r"/>
                      <a:r>
                        <a:rPr lang="es-ES" sz="2400" b="0" i="0" dirty="0">
                          <a:latin typeface="Arial"/>
                        </a:rPr>
                        <a:t>8,51</a:t>
                      </a:r>
                    </a:p>
                  </a:txBody>
                  <a:tcPr marL="32186" marR="16093" marT="6437" marB="6437" anchor="ctr">
                    <a:lnL>
                      <a:noFill/>
                    </a:lnL>
                    <a:lnR>
                      <a:noFill/>
                    </a:lnR>
                    <a:lnT>
                      <a:noFill/>
                    </a:lnT>
                    <a:lnB>
                      <a:noFill/>
                    </a:lnB>
                    <a:solidFill>
                      <a:srgbClr val="FFFFFF"/>
                    </a:solidFill>
                  </a:tcPr>
                </a:tc>
                <a:tc>
                  <a:txBody>
                    <a:bodyPr/>
                    <a:lstStyle/>
                    <a:p>
                      <a:r>
                        <a:rPr lang="es-ES" sz="2400" b="0" i="0" dirty="0">
                          <a:latin typeface="Arial"/>
                        </a:rPr>
                        <a:t>9,16</a:t>
                      </a:r>
                      <a:endParaRPr lang="es-ES" sz="2400" dirty="0"/>
                    </a:p>
                  </a:txBody>
                  <a:tcPr marL="32186" marR="16093" marT="6437" marB="6437" anchor="ctr">
                    <a:lnL>
                      <a:noFill/>
                    </a:lnL>
                    <a:lnR>
                      <a:noFill/>
                    </a:lnR>
                    <a:lnT>
                      <a:noFill/>
                    </a:lnT>
                    <a:lnB>
                      <a:noFill/>
                    </a:lnB>
                    <a:solidFill>
                      <a:srgbClr val="FFFFFF"/>
                    </a:solidFill>
                  </a:tcPr>
                </a:tc>
              </a:tr>
            </a:tbl>
          </a:graphicData>
        </a:graphic>
      </p:graphicFrame>
      <p:sp>
        <p:nvSpPr>
          <p:cNvPr id="6" name="5 CuadroTexto"/>
          <p:cNvSpPr txBox="1"/>
          <p:nvPr/>
        </p:nvSpPr>
        <p:spPr>
          <a:xfrm>
            <a:off x="827584" y="5589240"/>
            <a:ext cx="7056784" cy="369332"/>
          </a:xfrm>
          <a:prstGeom prst="rect">
            <a:avLst/>
          </a:prstGeom>
          <a:noFill/>
        </p:spPr>
        <p:txBody>
          <a:bodyPr wrap="square" rtlCol="0">
            <a:spAutoFit/>
          </a:bodyPr>
          <a:lstStyle/>
          <a:p>
            <a:r>
              <a:rPr lang="es-ES" dirty="0" smtClean="0"/>
              <a:t>Fuente INE: http://www.ine.es/jaxiBD/tabla.do 	</a:t>
            </a:r>
            <a:endParaRPr lang="es-ES" dirty="0"/>
          </a:p>
        </p:txBody>
      </p:sp>
      <p:sp>
        <p:nvSpPr>
          <p:cNvPr id="7" name="6 CuadroTexto"/>
          <p:cNvSpPr txBox="1"/>
          <p:nvPr/>
        </p:nvSpPr>
        <p:spPr>
          <a:xfrm>
            <a:off x="1043608" y="4005064"/>
            <a:ext cx="6984776" cy="1200329"/>
          </a:xfrm>
          <a:prstGeom prst="rect">
            <a:avLst/>
          </a:prstGeom>
          <a:noFill/>
        </p:spPr>
        <p:txBody>
          <a:bodyPr wrap="square" rtlCol="0">
            <a:spAutoFit/>
          </a:bodyPr>
          <a:lstStyle/>
          <a:p>
            <a:r>
              <a:rPr lang="es-ES" dirty="0" smtClean="0"/>
              <a:t>Desde el 8,26 (2007) La tasa de paro se dispara al 25,1 (2012) después de la reforma laboral de 2011-12 en plena recaída en la recesión </a:t>
            </a:r>
            <a:r>
              <a:rPr lang="es-ES" dirty="0" err="1" smtClean="0"/>
              <a:t>recesión</a:t>
            </a:r>
            <a:r>
              <a:rPr lang="es-ES" dirty="0" smtClean="0"/>
              <a:t> por los intentos de reducir el déficit publico antes de lograr recuperar el crecimiento económico</a:t>
            </a:r>
            <a:endParaRPr lang="es-ES"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63" y="332656"/>
            <a:ext cx="8948737" cy="648072"/>
          </a:xfrm>
        </p:spPr>
        <p:txBody>
          <a:bodyPr/>
          <a:lstStyle/>
          <a:p>
            <a:r>
              <a:rPr lang="es-ES" sz="4400" dirty="0" smtClean="0"/>
              <a:t>Intensidad en el despido por antigüedad en el empleo</a:t>
            </a:r>
            <a:endParaRPr lang="es-ES" sz="4400" dirty="0"/>
          </a:p>
        </p:txBody>
      </p:sp>
      <p:pic>
        <p:nvPicPr>
          <p:cNvPr id="4" name="4 Marcador de tabla"/>
          <p:cNvPicPr>
            <a:picLocks noGrp="1"/>
          </p:cNvPicPr>
          <p:nvPr>
            <p:ph type="tbl" idx="1"/>
          </p:nvPr>
        </p:nvPicPr>
        <p:blipFill>
          <a:blip r:embed="rId2" cstate="print"/>
          <a:stretch>
            <a:fillRect/>
          </a:stretch>
        </p:blipFill>
        <p:spPr bwMode="auto">
          <a:xfrm>
            <a:off x="934728" y="1600200"/>
            <a:ext cx="7274543" cy="4419600"/>
          </a:xfrm>
          <a:prstGeom prst="rect">
            <a:avLst/>
          </a:prstGeom>
          <a:noFill/>
          <a:ln w="9525">
            <a:noFill/>
            <a:miter lim="800000"/>
            <a:headEnd/>
            <a:tailEnd/>
          </a:ln>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Probabilidad de tener contrato indefinido</a:t>
            </a:r>
            <a:endParaRPr lang="es-ES" dirty="0"/>
          </a:p>
        </p:txBody>
      </p:sp>
      <p:sp>
        <p:nvSpPr>
          <p:cNvPr id="3" name="2 Rectángulo"/>
          <p:cNvSpPr/>
          <p:nvPr/>
        </p:nvSpPr>
        <p:spPr>
          <a:xfrm>
            <a:off x="683568" y="1484784"/>
            <a:ext cx="7344816" cy="3970318"/>
          </a:xfrm>
          <a:prstGeom prst="rect">
            <a:avLst/>
          </a:prstGeom>
        </p:spPr>
        <p:txBody>
          <a:bodyPr wrap="square">
            <a:spAutoFit/>
          </a:bodyPr>
          <a:lstStyle/>
          <a:p>
            <a:r>
              <a:rPr lang="es-ES" dirty="0" smtClean="0"/>
              <a:t>(Laura </a:t>
            </a:r>
            <a:r>
              <a:rPr lang="es-ES" b="1" dirty="0" smtClean="0"/>
              <a:t>Oria </a:t>
            </a:r>
            <a:r>
              <a:rPr lang="es-ES" b="1" dirty="0" err="1" smtClean="0"/>
              <a:t>Hornedo</a:t>
            </a:r>
            <a:r>
              <a:rPr lang="es-ES" b="1" dirty="0" smtClean="0"/>
              <a:t>, 2013 El mercado de trabajo en España: dualidad y temporalidad. Modelo </a:t>
            </a:r>
            <a:r>
              <a:rPr lang="es-ES" b="1" dirty="0" err="1" smtClean="0"/>
              <a:t>insider</a:t>
            </a:r>
            <a:r>
              <a:rPr lang="es-ES" b="1" dirty="0" smtClean="0"/>
              <a:t>-outsider. TFG. UC3M)</a:t>
            </a:r>
          </a:p>
          <a:p>
            <a:endParaRPr lang="es-ES" b="1" dirty="0" smtClean="0"/>
          </a:p>
          <a:p>
            <a:r>
              <a:rPr lang="es-ES" dirty="0" smtClean="0"/>
              <a:t>Calculando la probabilidad de que un trabajador temporal (entrante) pase a ser indefinido (</a:t>
            </a:r>
            <a:r>
              <a:rPr lang="es-ES" i="1" dirty="0" err="1" smtClean="0"/>
              <a:t>insider</a:t>
            </a:r>
            <a:r>
              <a:rPr lang="es-ES" dirty="0" smtClean="0"/>
              <a:t>) como el porcentaje de los contratos temporales convertidos en indefinidos en el año t respecto al total de temporales en t-1, obtenemos que dicha probabilidad supone un 0,81% en 1996, 8,73% en 1997, 9,2% en 1998, 11,6% en 1999, 5,8% en 2000 y 12,02% en 2001.</a:t>
            </a:r>
          </a:p>
          <a:p>
            <a:endParaRPr lang="es-ES" dirty="0" smtClean="0"/>
          </a:p>
          <a:p>
            <a:r>
              <a:rPr lang="es-ES" dirty="0" smtClean="0"/>
              <a:t> Por su parte, para calcular la probabilidad que tiene un desempleado de convertirse en indefinido he utilizado los datos que se refieren a los contratos indefinidos resultantes de la reforma de 1997 de fomento de la contratación indefinida, recogidos en el INEM. </a:t>
            </a:r>
            <a:endParaRPr lang="es-E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332656"/>
            <a:ext cx="8015287" cy="914400"/>
          </a:xfrm>
        </p:spPr>
        <p:txBody>
          <a:bodyPr/>
          <a:lstStyle/>
          <a:p>
            <a:r>
              <a:rPr lang="es-ES" sz="2000" dirty="0" smtClean="0"/>
              <a:t>GRÁFICO 9. PROBABILIDAD DE TRABAJADORES TEMPORALES Y PARADOS DE CONVERTIRSE </a:t>
            </a:r>
            <a:r>
              <a:rPr lang="es-ES" sz="1100" dirty="0" smtClean="0"/>
              <a:t>EN </a:t>
            </a:r>
            <a:r>
              <a:rPr lang="es-ES" sz="2400" dirty="0" smtClean="0"/>
              <a:t>INDEFINIDOS</a:t>
            </a:r>
            <a:r>
              <a:rPr lang="es-ES" dirty="0" smtClean="0"/>
              <a:t/>
            </a:r>
            <a:br>
              <a:rPr lang="es-ES" dirty="0" smtClean="0"/>
            </a:br>
            <a:endParaRPr lang="es-ES" dirty="0"/>
          </a:p>
        </p:txBody>
      </p:sp>
      <p:graphicFrame>
        <p:nvGraphicFramePr>
          <p:cNvPr id="3" name="2 Gráfico"/>
          <p:cNvGraphicFramePr/>
          <p:nvPr/>
        </p:nvGraphicFramePr>
        <p:xfrm>
          <a:off x="755576" y="1556792"/>
          <a:ext cx="5688632" cy="2808312"/>
        </p:xfrm>
        <a:graphic>
          <a:graphicData uri="http://schemas.openxmlformats.org/drawingml/2006/chart">
            <c:chart xmlns:c="http://schemas.openxmlformats.org/drawingml/2006/chart" xmlns:r="http://schemas.openxmlformats.org/officeDocument/2006/relationships" r:id="rId2"/>
          </a:graphicData>
        </a:graphic>
      </p:graphicFrame>
      <p:sp>
        <p:nvSpPr>
          <p:cNvPr id="4" name="3 Rectángulo"/>
          <p:cNvSpPr/>
          <p:nvPr/>
        </p:nvSpPr>
        <p:spPr>
          <a:xfrm>
            <a:off x="827584" y="4365104"/>
            <a:ext cx="7920880" cy="1754326"/>
          </a:xfrm>
          <a:prstGeom prst="rect">
            <a:avLst/>
          </a:prstGeom>
        </p:spPr>
        <p:txBody>
          <a:bodyPr wrap="square">
            <a:spAutoFit/>
          </a:bodyPr>
          <a:lstStyle/>
          <a:p>
            <a:r>
              <a:rPr lang="es-ES" dirty="0" smtClean="0"/>
              <a:t>Los nuevos contratos suponían menores costes de despido para los trabajadores acogidos a los nuevos contratos indefinidos. Vemos cómo aumenta el número de asalariados indefinidos y se reduce la tasa de temporalidad. </a:t>
            </a:r>
          </a:p>
          <a:p>
            <a:r>
              <a:rPr lang="es-ES" dirty="0" smtClean="0"/>
              <a:t>=&gt; </a:t>
            </a:r>
            <a:r>
              <a:rPr lang="es-ES" b="1" dirty="0" smtClean="0">
                <a:solidFill>
                  <a:srgbClr val="C00000"/>
                </a:solidFill>
              </a:rPr>
              <a:t>el aumento de indefinidos está relacionado con menores costes de rotación. </a:t>
            </a:r>
            <a:endParaRPr lang="es-ES" b="1" dirty="0">
              <a:solidFill>
                <a:srgbClr val="C00000"/>
              </a:solidFill>
            </a:endParaRPr>
          </a:p>
        </p:txBody>
      </p:sp>
      <p:sp>
        <p:nvSpPr>
          <p:cNvPr id="151553" name="Rectangle 1"/>
          <p:cNvSpPr>
            <a:spLocks noChangeArrowheads="1"/>
          </p:cNvSpPr>
          <p:nvPr/>
        </p:nvSpPr>
        <p:spPr bwMode="auto">
          <a:xfrm>
            <a:off x="6300192" y="1255684"/>
            <a:ext cx="2376264" cy="33547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la probabilidad de que un </a:t>
            </a:r>
            <a:r>
              <a:rPr kumimoji="0" lang="es-ES" b="0" i="0" u="none" strike="noStrike" cap="none" normalizeH="0" baseline="0" dirty="0" smtClean="0">
                <a:ln>
                  <a:noFill/>
                </a:ln>
                <a:solidFill>
                  <a:srgbClr val="C00000"/>
                </a:solidFill>
                <a:effectLst/>
                <a:latin typeface="Arial" pitchFamily="34" charset="0"/>
                <a:ea typeface="Calibri" pitchFamily="34" charset="0"/>
                <a:cs typeface="Times New Roman" pitchFamily="18" charset="0"/>
              </a:rPr>
              <a:t>parado</a:t>
            </a: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se convirtiese en indefinido </a:t>
            </a:r>
            <a:r>
              <a:rPr kumimoji="0" lang="es-ES" b="0" i="0" u="none" strike="noStrike" cap="none" normalizeH="0" baseline="0" dirty="0" smtClean="0">
                <a:ln>
                  <a:noFill/>
                </a:ln>
                <a:solidFill>
                  <a:srgbClr val="C00000"/>
                </a:solidFill>
                <a:effectLst/>
                <a:latin typeface="Arial" pitchFamily="34" charset="0"/>
                <a:ea typeface="Calibri" pitchFamily="34" charset="0"/>
                <a:cs typeface="Times New Roman" pitchFamily="18" charset="0"/>
              </a:rPr>
              <a:t>se redujo </a:t>
            </a: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al 10,16%, mientras que la probabilidad de que un </a:t>
            </a:r>
            <a:r>
              <a:rPr kumimoji="0" lang="es-ES" b="1" i="0" u="none" strike="noStrike" cap="none" normalizeH="0" baseline="0" dirty="0" smtClean="0">
                <a:ln>
                  <a:noFill/>
                </a:ln>
                <a:solidFill>
                  <a:srgbClr val="7030A0"/>
                </a:solidFill>
                <a:effectLst/>
                <a:latin typeface="Arial" pitchFamily="34" charset="0"/>
                <a:ea typeface="Calibri" pitchFamily="34" charset="0"/>
                <a:cs typeface="Times New Roman" pitchFamily="18" charset="0"/>
              </a:rPr>
              <a:t>trabajador temporal </a:t>
            </a: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se convirtiera en indefinido </a:t>
            </a:r>
            <a:r>
              <a:rPr kumimoji="0" lang="es-ES" b="0" i="0" u="none" strike="noStrike" cap="none" normalizeH="0" baseline="0" dirty="0" smtClean="0">
                <a:ln>
                  <a:noFill/>
                </a:ln>
                <a:solidFill>
                  <a:srgbClr val="7030A0"/>
                </a:solidFill>
                <a:effectLst/>
                <a:latin typeface="Arial" pitchFamily="34" charset="0"/>
                <a:ea typeface="Calibri" pitchFamily="34" charset="0"/>
                <a:cs typeface="Times New Roman" pitchFamily="18" charset="0"/>
              </a:rPr>
              <a:t>aumentó</a:t>
            </a:r>
            <a:r>
              <a:rPr kumimoji="0" lang="es-ES" b="0" i="0" u="none" strike="noStrike" cap="none" normalizeH="0" dirty="0" smtClean="0">
                <a:ln>
                  <a:noFill/>
                </a:ln>
                <a:solidFill>
                  <a:srgbClr val="1F497D"/>
                </a:solidFill>
                <a:effectLst/>
                <a:latin typeface="Arial" pitchFamily="34" charset="0"/>
                <a:ea typeface="Calibri" pitchFamily="34" charset="0"/>
                <a:cs typeface="Times New Roman" pitchFamily="18" charset="0"/>
              </a:rPr>
              <a:t> </a:t>
            </a:r>
            <a:r>
              <a:rPr kumimoji="0" lang="es-ES"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hasta el 12,02%.</a:t>
            </a:r>
            <a:endParaRPr kumimoji="0" lang="es-E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404664"/>
            <a:ext cx="8015287" cy="914400"/>
          </a:xfrm>
        </p:spPr>
        <p:txBody>
          <a:bodyPr/>
          <a:lstStyle/>
          <a:p>
            <a:r>
              <a:rPr lang="es-ES" sz="2000" dirty="0" smtClean="0"/>
              <a:t>GRÁFICO 9 BIS. PROBABILIDAD DE TRABAJADORES TEMPORALES Y PARADOS DE CONVERTIRSE EN INDEFINIDOS (2005-2009)</a:t>
            </a:r>
            <a:br>
              <a:rPr lang="es-ES" sz="2000" dirty="0" smtClean="0"/>
            </a:br>
            <a:endParaRPr lang="es-ES" sz="2000" dirty="0"/>
          </a:p>
        </p:txBody>
      </p:sp>
      <p:graphicFrame>
        <p:nvGraphicFramePr>
          <p:cNvPr id="3" name="2 Gráfico"/>
          <p:cNvGraphicFramePr/>
          <p:nvPr/>
        </p:nvGraphicFramePr>
        <p:xfrm>
          <a:off x="4283968" y="1484784"/>
          <a:ext cx="4248472" cy="2592288"/>
        </p:xfrm>
        <a:graphic>
          <a:graphicData uri="http://schemas.openxmlformats.org/drawingml/2006/chart">
            <c:chart xmlns:c="http://schemas.openxmlformats.org/drawingml/2006/chart" xmlns:r="http://schemas.openxmlformats.org/officeDocument/2006/relationships" r:id="rId2"/>
          </a:graphicData>
        </a:graphic>
      </p:graphicFrame>
      <p:sp>
        <p:nvSpPr>
          <p:cNvPr id="4" name="3 Rectángulo"/>
          <p:cNvSpPr/>
          <p:nvPr/>
        </p:nvSpPr>
        <p:spPr>
          <a:xfrm>
            <a:off x="971600" y="1556792"/>
            <a:ext cx="3384376" cy="2585323"/>
          </a:xfrm>
          <a:prstGeom prst="rect">
            <a:avLst/>
          </a:prstGeom>
        </p:spPr>
        <p:txBody>
          <a:bodyPr wrap="square">
            <a:spAutoFit/>
          </a:bodyPr>
          <a:lstStyle/>
          <a:p>
            <a:r>
              <a:rPr lang="es-ES" dirty="0" smtClean="0"/>
              <a:t>Se ve cómo las probabilidades de los parados de convertirse en indefinidos son inferiores a las de los temporales, cayendo al 7,30% en 2009 mientras que las de los temporales se situaban en un 10,66%. </a:t>
            </a:r>
          </a:p>
          <a:p>
            <a:endParaRPr lang="es-ES" dirty="0" smtClean="0"/>
          </a:p>
          <a:p>
            <a:endParaRPr lang="es-ES" dirty="0"/>
          </a:p>
        </p:txBody>
      </p:sp>
      <p:sp>
        <p:nvSpPr>
          <p:cNvPr id="5" name="4 CuadroTexto"/>
          <p:cNvSpPr txBox="1"/>
          <p:nvPr/>
        </p:nvSpPr>
        <p:spPr>
          <a:xfrm>
            <a:off x="5364088" y="4077072"/>
            <a:ext cx="2088232" cy="276999"/>
          </a:xfrm>
          <a:prstGeom prst="rect">
            <a:avLst/>
          </a:prstGeom>
          <a:noFill/>
        </p:spPr>
        <p:txBody>
          <a:bodyPr wrap="square" rtlCol="0">
            <a:spAutoFit/>
          </a:bodyPr>
          <a:lstStyle/>
          <a:p>
            <a:r>
              <a:rPr lang="es-ES" sz="1200" dirty="0" smtClean="0"/>
              <a:t>Fuente: Oria, 2013</a:t>
            </a:r>
            <a:endParaRPr lang="es-ES" sz="1200" dirty="0"/>
          </a:p>
        </p:txBody>
      </p:sp>
      <p:sp>
        <p:nvSpPr>
          <p:cNvPr id="6" name="5 Rectángulo"/>
          <p:cNvSpPr/>
          <p:nvPr/>
        </p:nvSpPr>
        <p:spPr>
          <a:xfrm>
            <a:off x="611560" y="4725144"/>
            <a:ext cx="8064896" cy="1200329"/>
          </a:xfrm>
          <a:prstGeom prst="rect">
            <a:avLst/>
          </a:prstGeom>
        </p:spPr>
        <p:txBody>
          <a:bodyPr wrap="square">
            <a:spAutoFit/>
          </a:bodyPr>
          <a:lstStyle/>
          <a:p>
            <a:r>
              <a:rPr lang="es-ES" dirty="0" smtClean="0"/>
              <a:t>También se comprueba cómo a partir de 2008 cuando comienza la recesión económica, </a:t>
            </a:r>
            <a:r>
              <a:rPr lang="es-ES" dirty="0" smtClean="0">
                <a:solidFill>
                  <a:srgbClr val="C00000"/>
                </a:solidFill>
              </a:rPr>
              <a:t>el número de asalariados temporales cae de forma mucho más significativa que el número de indefinidos</a:t>
            </a:r>
            <a:r>
              <a:rPr lang="es-ES" dirty="0" smtClean="0"/>
              <a:t> (Oria, 2013).</a:t>
            </a:r>
          </a:p>
          <a:p>
            <a:endParaRPr lang="es-ES" dirty="0" smtClean="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Ganancias salariales de los temporales e indefinidos</a:t>
            </a:r>
            <a:endParaRPr lang="es-ES" dirty="0"/>
          </a:p>
        </p:txBody>
      </p:sp>
      <p:pic>
        <p:nvPicPr>
          <p:cNvPr id="4" name="3 Imagen"/>
          <p:cNvPicPr/>
          <p:nvPr/>
        </p:nvPicPr>
        <p:blipFill>
          <a:blip r:embed="rId2" cstate="print"/>
          <a:srcRect/>
          <a:stretch>
            <a:fillRect/>
          </a:stretch>
        </p:blipFill>
        <p:spPr bwMode="auto">
          <a:xfrm>
            <a:off x="1619672" y="2276872"/>
            <a:ext cx="6912768" cy="1728192"/>
          </a:xfrm>
          <a:prstGeom prst="rect">
            <a:avLst/>
          </a:prstGeom>
          <a:noFill/>
          <a:ln w="9525">
            <a:noFill/>
            <a:miter lim="800000"/>
            <a:headEnd/>
            <a:tailEnd/>
          </a:ln>
        </p:spPr>
      </p:pic>
      <p:graphicFrame>
        <p:nvGraphicFramePr>
          <p:cNvPr id="5" name="4 Tabla"/>
          <p:cNvGraphicFramePr>
            <a:graphicFrameLocks noGrp="1"/>
          </p:cNvGraphicFramePr>
          <p:nvPr/>
        </p:nvGraphicFramePr>
        <p:xfrm>
          <a:off x="1979712" y="4365104"/>
          <a:ext cx="6120680" cy="1800201"/>
        </p:xfrm>
        <a:graphic>
          <a:graphicData uri="http://schemas.openxmlformats.org/drawingml/2006/table">
            <a:tbl>
              <a:tblPr/>
              <a:tblGrid>
                <a:gridCol w="960335"/>
                <a:gridCol w="2100005"/>
                <a:gridCol w="2100005"/>
                <a:gridCol w="960335"/>
              </a:tblGrid>
              <a:tr h="706308">
                <a:tc>
                  <a:txBody>
                    <a:bodyPr/>
                    <a:lstStyle/>
                    <a:p>
                      <a:pPr algn="ctr">
                        <a:lnSpc>
                          <a:spcPct val="115000"/>
                        </a:lnSpc>
                        <a:spcAft>
                          <a:spcPts val="0"/>
                        </a:spcAft>
                      </a:pPr>
                      <a:r>
                        <a:rPr lang="es-ES" sz="1600" b="1" dirty="0">
                          <a:solidFill>
                            <a:srgbClr val="FFFFFF"/>
                          </a:solidFill>
                          <a:latin typeface="Times New Roman"/>
                          <a:ea typeface="Times New Roman"/>
                          <a:cs typeface="Times New Roman"/>
                        </a:rPr>
                        <a:t>Año</a:t>
                      </a:r>
                      <a:endParaRPr lang="es-ES" sz="2800" dirty="0">
                        <a:latin typeface="Calibri"/>
                        <a:ea typeface="Calibri"/>
                        <a:cs typeface="Times New Roman"/>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5BEFF"/>
                    </a:solidFill>
                  </a:tcPr>
                </a:tc>
                <a:tc>
                  <a:txBody>
                    <a:bodyPr/>
                    <a:lstStyle/>
                    <a:p>
                      <a:pPr algn="ctr">
                        <a:lnSpc>
                          <a:spcPct val="115000"/>
                        </a:lnSpc>
                        <a:spcAft>
                          <a:spcPts val="0"/>
                        </a:spcAft>
                      </a:pPr>
                      <a:r>
                        <a:rPr lang="es-ES" sz="1600" b="1" dirty="0" smtClean="0">
                          <a:solidFill>
                            <a:srgbClr val="FFFFFF"/>
                          </a:solidFill>
                          <a:latin typeface="Times New Roman"/>
                          <a:ea typeface="Times New Roman"/>
                          <a:cs typeface="Times New Roman"/>
                        </a:rPr>
                        <a:t>Asalariados Temporales (1)</a:t>
                      </a:r>
                      <a:endParaRPr lang="es-ES" sz="2800" dirty="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5BEFF"/>
                    </a:solidFill>
                  </a:tcPr>
                </a:tc>
                <a:tc>
                  <a:txBody>
                    <a:bodyPr/>
                    <a:lstStyle/>
                    <a:p>
                      <a:pPr algn="ctr">
                        <a:lnSpc>
                          <a:spcPct val="115000"/>
                        </a:lnSpc>
                        <a:spcAft>
                          <a:spcPts val="0"/>
                        </a:spcAft>
                      </a:pPr>
                      <a:r>
                        <a:rPr lang="es-ES" sz="1600" b="1" dirty="0">
                          <a:solidFill>
                            <a:srgbClr val="FFFFFF"/>
                          </a:solidFill>
                          <a:latin typeface="Times New Roman"/>
                          <a:ea typeface="Times New Roman"/>
                          <a:cs typeface="Times New Roman"/>
                        </a:rPr>
                        <a:t>Asalariados Indefinidos (2)</a:t>
                      </a:r>
                      <a:endParaRPr lang="es-ES" sz="2800" dirty="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5BEFF"/>
                    </a:solidFill>
                  </a:tcPr>
                </a:tc>
                <a:tc>
                  <a:txBody>
                    <a:bodyPr/>
                    <a:lstStyle/>
                    <a:p>
                      <a:pPr algn="ctr">
                        <a:lnSpc>
                          <a:spcPct val="115000"/>
                        </a:lnSpc>
                        <a:spcAft>
                          <a:spcPts val="0"/>
                        </a:spcAft>
                      </a:pPr>
                      <a:r>
                        <a:rPr lang="es-ES" sz="1600" b="1">
                          <a:solidFill>
                            <a:srgbClr val="FFFFFF"/>
                          </a:solidFill>
                          <a:latin typeface="Times New Roman"/>
                          <a:ea typeface="Times New Roman"/>
                          <a:cs typeface="Times New Roman"/>
                        </a:rPr>
                        <a:t>(1)/(2)</a:t>
                      </a:r>
                      <a:endParaRPr lang="es-ES" sz="2800">
                        <a:latin typeface="Calibri"/>
                        <a:ea typeface="Calibri"/>
                        <a:cs typeface="Times New Roman"/>
                      </a:endParaRPr>
                    </a:p>
                  </a:txBody>
                  <a:tcPr marL="44450" marR="4445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5BEFF"/>
                    </a:solidFill>
                  </a:tcPr>
                </a:tc>
              </a:tr>
              <a:tr h="364631">
                <a:tc>
                  <a:txBody>
                    <a:bodyPr/>
                    <a:lstStyle/>
                    <a:p>
                      <a:pPr algn="ctr">
                        <a:lnSpc>
                          <a:spcPct val="115000"/>
                        </a:lnSpc>
                        <a:spcAft>
                          <a:spcPts val="0"/>
                        </a:spcAft>
                      </a:pPr>
                      <a:r>
                        <a:rPr lang="es-ES" sz="1600">
                          <a:solidFill>
                            <a:srgbClr val="000000"/>
                          </a:solidFill>
                          <a:latin typeface="Times New Roman"/>
                          <a:ea typeface="Times New Roman"/>
                          <a:cs typeface="Times New Roman"/>
                        </a:rPr>
                        <a:t>2002</a:t>
                      </a:r>
                      <a:endParaRPr lang="es-ES" sz="280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6DDE8"/>
                    </a:solidFill>
                  </a:tcPr>
                </a:tc>
                <a:tc>
                  <a:txBody>
                    <a:bodyPr/>
                    <a:lstStyle/>
                    <a:p>
                      <a:pPr algn="ctr">
                        <a:lnSpc>
                          <a:spcPct val="115000"/>
                        </a:lnSpc>
                        <a:spcAft>
                          <a:spcPts val="0"/>
                        </a:spcAft>
                      </a:pPr>
                      <a:r>
                        <a:rPr lang="es-ES" sz="1600" smtClean="0">
                          <a:solidFill>
                            <a:srgbClr val="000000"/>
                          </a:solidFill>
                          <a:latin typeface="Times New Roman"/>
                          <a:ea typeface="Times New Roman"/>
                          <a:cs typeface="Times New Roman"/>
                        </a:rPr>
                        <a:t>13.044,37</a:t>
                      </a:r>
                      <a:endParaRPr lang="es-ES" sz="280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6DDE8"/>
                    </a:solidFill>
                  </a:tcPr>
                </a:tc>
                <a:tc>
                  <a:txBody>
                    <a:bodyPr/>
                    <a:lstStyle/>
                    <a:p>
                      <a:pPr algn="ctr">
                        <a:lnSpc>
                          <a:spcPct val="115000"/>
                        </a:lnSpc>
                        <a:spcAft>
                          <a:spcPts val="0"/>
                        </a:spcAft>
                      </a:pPr>
                      <a:r>
                        <a:rPr lang="es-ES" sz="1600" dirty="0">
                          <a:solidFill>
                            <a:srgbClr val="000000"/>
                          </a:solidFill>
                          <a:latin typeface="Times New Roman"/>
                          <a:ea typeface="Times New Roman"/>
                          <a:cs typeface="Times New Roman"/>
                        </a:rPr>
                        <a:t>22.088,74</a:t>
                      </a:r>
                      <a:endParaRPr lang="es-ES" sz="2800" dirty="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6DDE8"/>
                    </a:solidFill>
                  </a:tcPr>
                </a:tc>
                <a:tc>
                  <a:txBody>
                    <a:bodyPr/>
                    <a:lstStyle/>
                    <a:p>
                      <a:pPr algn="ctr">
                        <a:lnSpc>
                          <a:spcPct val="115000"/>
                        </a:lnSpc>
                        <a:spcAft>
                          <a:spcPts val="0"/>
                        </a:spcAft>
                      </a:pPr>
                      <a:r>
                        <a:rPr lang="es-ES" sz="1600">
                          <a:solidFill>
                            <a:srgbClr val="000000"/>
                          </a:solidFill>
                          <a:latin typeface="Times New Roman"/>
                          <a:ea typeface="Times New Roman"/>
                          <a:cs typeface="Times New Roman"/>
                        </a:rPr>
                        <a:t>59,05%</a:t>
                      </a:r>
                      <a:endParaRPr lang="es-ES" sz="280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6DDE8"/>
                    </a:solidFill>
                  </a:tcPr>
                </a:tc>
              </a:tr>
              <a:tr h="364631">
                <a:tc>
                  <a:txBody>
                    <a:bodyPr/>
                    <a:lstStyle/>
                    <a:p>
                      <a:pPr algn="ctr">
                        <a:lnSpc>
                          <a:spcPct val="115000"/>
                        </a:lnSpc>
                        <a:spcAft>
                          <a:spcPts val="0"/>
                        </a:spcAft>
                      </a:pPr>
                      <a:r>
                        <a:rPr lang="es-ES" sz="1600">
                          <a:solidFill>
                            <a:srgbClr val="000000"/>
                          </a:solidFill>
                          <a:latin typeface="Times New Roman"/>
                          <a:ea typeface="Times New Roman"/>
                          <a:cs typeface="Times New Roman"/>
                        </a:rPr>
                        <a:t>2006</a:t>
                      </a:r>
                      <a:endParaRPr lang="es-ES" sz="280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6DDE8"/>
                    </a:solidFill>
                  </a:tcPr>
                </a:tc>
                <a:tc>
                  <a:txBody>
                    <a:bodyPr/>
                    <a:lstStyle/>
                    <a:p>
                      <a:pPr algn="ctr">
                        <a:lnSpc>
                          <a:spcPct val="115000"/>
                        </a:lnSpc>
                        <a:spcAft>
                          <a:spcPts val="0"/>
                        </a:spcAft>
                      </a:pPr>
                      <a:r>
                        <a:rPr lang="es-ES" sz="1600" smtClean="0">
                          <a:solidFill>
                            <a:srgbClr val="000000"/>
                          </a:solidFill>
                          <a:latin typeface="Times New Roman"/>
                          <a:ea typeface="Times New Roman"/>
                          <a:cs typeface="Times New Roman"/>
                        </a:rPr>
                        <a:t>14.624,67</a:t>
                      </a:r>
                      <a:endParaRPr lang="es-ES" sz="280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6DDE8"/>
                    </a:solidFill>
                  </a:tcPr>
                </a:tc>
                <a:tc>
                  <a:txBody>
                    <a:bodyPr/>
                    <a:lstStyle/>
                    <a:p>
                      <a:pPr algn="ctr">
                        <a:lnSpc>
                          <a:spcPct val="115000"/>
                        </a:lnSpc>
                        <a:spcAft>
                          <a:spcPts val="0"/>
                        </a:spcAft>
                      </a:pPr>
                      <a:r>
                        <a:rPr lang="es-ES" sz="1600" dirty="0">
                          <a:solidFill>
                            <a:srgbClr val="000000"/>
                          </a:solidFill>
                          <a:latin typeface="Times New Roman"/>
                          <a:ea typeface="Times New Roman"/>
                          <a:cs typeface="Times New Roman"/>
                        </a:rPr>
                        <a:t>21.690,22</a:t>
                      </a:r>
                      <a:endParaRPr lang="es-ES" sz="2800" dirty="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6DDE8"/>
                    </a:solidFill>
                  </a:tcPr>
                </a:tc>
                <a:tc>
                  <a:txBody>
                    <a:bodyPr/>
                    <a:lstStyle/>
                    <a:p>
                      <a:pPr algn="ctr">
                        <a:lnSpc>
                          <a:spcPct val="115000"/>
                        </a:lnSpc>
                        <a:spcAft>
                          <a:spcPts val="0"/>
                        </a:spcAft>
                      </a:pPr>
                      <a:r>
                        <a:rPr lang="es-ES" sz="1600" dirty="0">
                          <a:solidFill>
                            <a:srgbClr val="000000"/>
                          </a:solidFill>
                          <a:latin typeface="Times New Roman"/>
                          <a:ea typeface="Times New Roman"/>
                          <a:cs typeface="Times New Roman"/>
                        </a:rPr>
                        <a:t>67,42%</a:t>
                      </a:r>
                      <a:endParaRPr lang="es-ES" sz="2800" dirty="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6DDE8"/>
                    </a:solidFill>
                  </a:tcPr>
                </a:tc>
              </a:tr>
              <a:tr h="364631">
                <a:tc>
                  <a:txBody>
                    <a:bodyPr/>
                    <a:lstStyle/>
                    <a:p>
                      <a:pPr algn="ctr">
                        <a:lnSpc>
                          <a:spcPct val="115000"/>
                        </a:lnSpc>
                        <a:spcAft>
                          <a:spcPts val="0"/>
                        </a:spcAft>
                      </a:pPr>
                      <a:r>
                        <a:rPr lang="es-ES" sz="1600">
                          <a:solidFill>
                            <a:srgbClr val="000000"/>
                          </a:solidFill>
                          <a:latin typeface="Times New Roman"/>
                          <a:ea typeface="Times New Roman"/>
                          <a:cs typeface="Times New Roman"/>
                        </a:rPr>
                        <a:t>2010</a:t>
                      </a:r>
                      <a:endParaRPr lang="es-ES" sz="280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6DDE8"/>
                    </a:solidFill>
                  </a:tcPr>
                </a:tc>
                <a:tc>
                  <a:txBody>
                    <a:bodyPr/>
                    <a:lstStyle/>
                    <a:p>
                      <a:pPr algn="ctr">
                        <a:lnSpc>
                          <a:spcPct val="115000"/>
                        </a:lnSpc>
                        <a:spcAft>
                          <a:spcPts val="0"/>
                        </a:spcAft>
                      </a:pPr>
                      <a:r>
                        <a:rPr lang="es-ES" sz="1600" dirty="0" smtClean="0">
                          <a:solidFill>
                            <a:srgbClr val="000000"/>
                          </a:solidFill>
                          <a:latin typeface="Times New Roman"/>
                          <a:ea typeface="Times New Roman"/>
                          <a:cs typeface="Times New Roman"/>
                        </a:rPr>
                        <a:t>16.693,71</a:t>
                      </a:r>
                      <a:endParaRPr lang="es-ES" sz="2800" dirty="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6DDE8"/>
                    </a:solidFill>
                  </a:tcPr>
                </a:tc>
                <a:tc>
                  <a:txBody>
                    <a:bodyPr/>
                    <a:lstStyle/>
                    <a:p>
                      <a:pPr algn="ctr">
                        <a:lnSpc>
                          <a:spcPct val="115000"/>
                        </a:lnSpc>
                        <a:spcAft>
                          <a:spcPts val="0"/>
                        </a:spcAft>
                      </a:pPr>
                      <a:r>
                        <a:rPr lang="es-ES" sz="1600">
                          <a:solidFill>
                            <a:srgbClr val="000000"/>
                          </a:solidFill>
                          <a:latin typeface="Times New Roman"/>
                          <a:ea typeface="Times New Roman"/>
                          <a:cs typeface="Times New Roman"/>
                        </a:rPr>
                        <a:t>24.564,70</a:t>
                      </a:r>
                      <a:endParaRPr lang="es-ES" sz="280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6DDE8"/>
                    </a:solidFill>
                  </a:tcPr>
                </a:tc>
                <a:tc>
                  <a:txBody>
                    <a:bodyPr/>
                    <a:lstStyle/>
                    <a:p>
                      <a:pPr algn="ctr">
                        <a:lnSpc>
                          <a:spcPct val="115000"/>
                        </a:lnSpc>
                        <a:spcAft>
                          <a:spcPts val="0"/>
                        </a:spcAft>
                      </a:pPr>
                      <a:r>
                        <a:rPr lang="es-ES" sz="1600" dirty="0">
                          <a:solidFill>
                            <a:srgbClr val="000000"/>
                          </a:solidFill>
                          <a:latin typeface="Times New Roman"/>
                          <a:ea typeface="Times New Roman"/>
                          <a:cs typeface="Times New Roman"/>
                        </a:rPr>
                        <a:t>67,95%</a:t>
                      </a:r>
                      <a:endParaRPr lang="es-ES" sz="2800" dirty="0">
                        <a:latin typeface="Calibri"/>
                        <a:ea typeface="Calibri"/>
                        <a:cs typeface="Times New Roman"/>
                      </a:endParaRPr>
                    </a:p>
                  </a:txBody>
                  <a:tcPr marL="44450" marR="44450" marT="0" marB="0" anchor="b">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6DDE8"/>
                    </a:solidFill>
                  </a:tcPr>
                </a:tc>
              </a:tr>
            </a:tbl>
          </a:graphicData>
        </a:graphic>
      </p:graphicFrame>
      <p:sp>
        <p:nvSpPr>
          <p:cNvPr id="155649" name="Rectangle 1"/>
          <p:cNvSpPr>
            <a:spLocks noChangeArrowheads="1"/>
          </p:cNvSpPr>
          <p:nvPr/>
        </p:nvSpPr>
        <p:spPr bwMode="auto">
          <a:xfrm>
            <a:off x="554146" y="6296637"/>
            <a:ext cx="8250720"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Fuente: Oria, 2013 y Revista del Ministerio de Trabajo y Asuntos Sociales</a:t>
            </a:r>
            <a:endParaRPr kumimoji="0" lang="es-ES" sz="4400" b="0" i="0" u="none" strike="noStrike" cap="none" normalizeH="0" baseline="0" dirty="0" smtClean="0">
              <a:ln>
                <a:noFill/>
              </a:ln>
              <a:solidFill>
                <a:schemeClr val="tx1"/>
              </a:solidFill>
              <a:effectLst/>
              <a:latin typeface="Arial" pitchFamily="34" charset="0"/>
              <a:cs typeface="Arial" pitchFamily="34" charset="0"/>
            </a:endParaRPr>
          </a:p>
        </p:txBody>
      </p:sp>
      <p:sp>
        <p:nvSpPr>
          <p:cNvPr id="155650" name="Rectangle 2"/>
          <p:cNvSpPr>
            <a:spLocks noChangeArrowheads="1"/>
          </p:cNvSpPr>
          <p:nvPr/>
        </p:nvSpPr>
        <p:spPr bwMode="auto">
          <a:xfrm>
            <a:off x="2843808" y="4005064"/>
            <a:ext cx="4342664"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TABLA 4 BIS: GANANCIAS POR TRABAJADOR (euros/año)</a:t>
            </a:r>
            <a:endParaRPr kumimoji="0" lang="es-E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7 Rectángulo"/>
          <p:cNvSpPr/>
          <p:nvPr/>
        </p:nvSpPr>
        <p:spPr>
          <a:xfrm>
            <a:off x="395536" y="1340768"/>
            <a:ext cx="8604448" cy="1200329"/>
          </a:xfrm>
          <a:prstGeom prst="rect">
            <a:avLst/>
          </a:prstGeom>
        </p:spPr>
        <p:txBody>
          <a:bodyPr wrap="square">
            <a:spAutoFit/>
          </a:bodyPr>
          <a:lstStyle/>
          <a:p>
            <a:r>
              <a:rPr lang="es-ES" dirty="0" smtClean="0"/>
              <a:t>Entre 1992 y 1995 las de los indefinidos siguen aumentando aunque con menos intensidad pero las ganancias de los temporales caen significativamente</a:t>
            </a:r>
          </a:p>
          <a:p>
            <a:r>
              <a:rPr lang="es-ES" dirty="0" smtClean="0"/>
              <a:t>Entre 2002-2010, las de ambos aumentan durante todo el período, pero siguen siendo más bajas las de los temporales que las de los indefinidos. </a:t>
            </a:r>
            <a:endParaRPr lang="es-E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CuadroTexto"/>
          <p:cNvSpPr txBox="1"/>
          <p:nvPr/>
        </p:nvSpPr>
        <p:spPr>
          <a:xfrm>
            <a:off x="539552" y="1340768"/>
            <a:ext cx="8280920" cy="4801314"/>
          </a:xfrm>
          <a:prstGeom prst="rect">
            <a:avLst/>
          </a:prstGeom>
          <a:noFill/>
        </p:spPr>
        <p:txBody>
          <a:bodyPr wrap="square" rtlCol="0">
            <a:spAutoFit/>
          </a:bodyPr>
          <a:lstStyle/>
          <a:p>
            <a:r>
              <a:rPr lang="es-ES" dirty="0" smtClean="0"/>
              <a:t>En España, la volatilidad del empleo es muy alta, la productividad laboral es reducida y los efectos que las recesiones tienen sobre el paro son mucho más acusadas que en otras economías. El </a:t>
            </a:r>
            <a:r>
              <a:rPr lang="es-ES" b="1" dirty="0" smtClean="0">
                <a:solidFill>
                  <a:srgbClr val="002060"/>
                </a:solidFill>
              </a:rPr>
              <a:t>modelo </a:t>
            </a:r>
            <a:r>
              <a:rPr lang="es-ES" b="1" dirty="0" err="1" smtClean="0">
                <a:solidFill>
                  <a:srgbClr val="002060"/>
                </a:solidFill>
              </a:rPr>
              <a:t>insider</a:t>
            </a:r>
            <a:r>
              <a:rPr lang="es-ES" b="1" dirty="0" smtClean="0">
                <a:solidFill>
                  <a:srgbClr val="002060"/>
                </a:solidFill>
              </a:rPr>
              <a:t>-outsider </a:t>
            </a:r>
            <a:r>
              <a:rPr lang="es-ES" dirty="0" smtClean="0"/>
              <a:t>plantea un mercado de trabajo dual segmentado entre </a:t>
            </a:r>
            <a:r>
              <a:rPr lang="es-ES" dirty="0" err="1" smtClean="0"/>
              <a:t>inisders</a:t>
            </a:r>
            <a:r>
              <a:rPr lang="es-ES" dirty="0" smtClean="0"/>
              <a:t> y outsiders, </a:t>
            </a:r>
          </a:p>
          <a:p>
            <a:r>
              <a:rPr lang="es-ES" dirty="0" smtClean="0"/>
              <a:t> introduciendo una nueva categoría de </a:t>
            </a:r>
            <a:r>
              <a:rPr lang="es-ES" b="1" dirty="0" smtClean="0"/>
              <a:t>“entrantes” </a:t>
            </a:r>
            <a:r>
              <a:rPr lang="es-ES" dirty="0" smtClean="0"/>
              <a:t>que relaciona con los trabajadores con contratos temporales y donde los elevados costes de rotación laboral provocan que tanto los indefinidos como los entrantes tengan </a:t>
            </a:r>
            <a:r>
              <a:rPr lang="es-ES" b="1" dirty="0" smtClean="0">
                <a:solidFill>
                  <a:srgbClr val="002060"/>
                </a:solidFill>
              </a:rPr>
              <a:t>poder de mercado sobre los parados</a:t>
            </a:r>
            <a:r>
              <a:rPr lang="es-ES" dirty="0" smtClean="0"/>
              <a:t>, fijando unos salarios reales por encima del salario de equilibrio y provocando así la generación de desempleo. </a:t>
            </a:r>
          </a:p>
          <a:p>
            <a:endParaRPr lang="es-ES" dirty="0" smtClean="0"/>
          </a:p>
          <a:p>
            <a:r>
              <a:rPr lang="es-ES" dirty="0" smtClean="0"/>
              <a:t>A partir de datos de la economía española se observa cómo el mercado español puede explicarse en base a los supuestos del modelo, aunque con excepciones: el salario real es rígido a la baja pues ante situaciones de aumento del desempleo el ajuste de los salarios es lento y aún disminuyendo, no se reducen todo lo que deberían, manteniéndose por encima del salario de vaciado de mercado. (Oria, 2013)</a:t>
            </a:r>
          </a:p>
          <a:p>
            <a:endParaRPr lang="es-ES"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CuadroTexto"/>
          <p:cNvSpPr txBox="1"/>
          <p:nvPr/>
        </p:nvSpPr>
        <p:spPr>
          <a:xfrm>
            <a:off x="539552" y="1556792"/>
            <a:ext cx="8136904" cy="4616648"/>
          </a:xfrm>
          <a:prstGeom prst="rect">
            <a:avLst/>
          </a:prstGeom>
          <a:noFill/>
        </p:spPr>
        <p:txBody>
          <a:bodyPr wrap="square" rtlCol="0">
            <a:spAutoFit/>
          </a:bodyPr>
          <a:lstStyle/>
          <a:p>
            <a:pPr indent="228600" algn="just">
              <a:lnSpc>
                <a:spcPct val="115000"/>
              </a:lnSpc>
              <a:spcAft>
                <a:spcPts val="0"/>
              </a:spcAft>
            </a:pPr>
            <a:r>
              <a:rPr lang="es-ES" dirty="0" smtClean="0">
                <a:solidFill>
                  <a:srgbClr val="1F497D"/>
                </a:solidFill>
                <a:latin typeface="Calibri"/>
                <a:ea typeface="Calibri"/>
                <a:cs typeface="Times New Roman"/>
              </a:rPr>
              <a:t>También (Oria, 2013) ha comprobado que la segmentación existente entre temporales e indefinidos y las brechas salariales entre ambos cumplen lo establecido por los supuestos propuestos en el modelo </a:t>
            </a:r>
            <a:r>
              <a:rPr lang="es-ES" dirty="0" err="1" smtClean="0">
                <a:solidFill>
                  <a:srgbClr val="1F497D"/>
                </a:solidFill>
                <a:latin typeface="Calibri"/>
                <a:ea typeface="Calibri"/>
                <a:cs typeface="Times New Roman"/>
              </a:rPr>
              <a:t>insider</a:t>
            </a:r>
            <a:r>
              <a:rPr lang="es-ES" dirty="0" smtClean="0">
                <a:solidFill>
                  <a:srgbClr val="1F497D"/>
                </a:solidFill>
                <a:latin typeface="Calibri"/>
                <a:ea typeface="Calibri"/>
                <a:cs typeface="Times New Roman"/>
              </a:rPr>
              <a:t> outsider.</a:t>
            </a:r>
          </a:p>
          <a:p>
            <a:pPr indent="228600" algn="just">
              <a:lnSpc>
                <a:spcPct val="115000"/>
              </a:lnSpc>
              <a:spcAft>
                <a:spcPts val="0"/>
              </a:spcAft>
            </a:pPr>
            <a:endParaRPr lang="es-ES" dirty="0" smtClean="0">
              <a:solidFill>
                <a:srgbClr val="1F497D"/>
              </a:solidFill>
              <a:latin typeface="Calibri"/>
              <a:ea typeface="Calibri"/>
              <a:cs typeface="Times New Roman"/>
            </a:endParaRPr>
          </a:p>
          <a:p>
            <a:pPr indent="228600" algn="just">
              <a:lnSpc>
                <a:spcPct val="115000"/>
              </a:lnSpc>
              <a:spcAft>
                <a:spcPts val="0"/>
              </a:spcAft>
            </a:pPr>
            <a:r>
              <a:rPr lang="es-ES" sz="2400" dirty="0" smtClean="0">
                <a:solidFill>
                  <a:srgbClr val="1F497D"/>
                </a:solidFill>
                <a:latin typeface="Calibri"/>
                <a:ea typeface="Calibri"/>
                <a:cs typeface="Times New Roman"/>
              </a:rPr>
              <a:t> Pero en los últimos datos, </a:t>
            </a:r>
            <a:r>
              <a:rPr lang="es-ES" sz="2400" b="1" dirty="0" smtClean="0">
                <a:solidFill>
                  <a:srgbClr val="7030A0"/>
                </a:solidFill>
                <a:latin typeface="Calibri"/>
                <a:ea typeface="Calibri"/>
                <a:cs typeface="Times New Roman"/>
              </a:rPr>
              <a:t>usando los costes laborales reales</a:t>
            </a:r>
            <a:r>
              <a:rPr lang="es-ES" sz="2400" dirty="0" smtClean="0">
                <a:solidFill>
                  <a:srgbClr val="1F497D"/>
                </a:solidFill>
                <a:latin typeface="Calibri"/>
                <a:ea typeface="Calibri"/>
                <a:cs typeface="Times New Roman"/>
              </a:rPr>
              <a:t>, se observa una </a:t>
            </a:r>
            <a:r>
              <a:rPr lang="es-ES" sz="2400" b="1" dirty="0" smtClean="0">
                <a:solidFill>
                  <a:srgbClr val="7030A0"/>
                </a:solidFill>
                <a:latin typeface="Calibri"/>
                <a:ea typeface="Calibri"/>
                <a:cs typeface="Times New Roman"/>
              </a:rPr>
              <a:t>flexibilidad a la baja del salario total real desde 2009 mayor de lo reseñada en anteriores trabajos.</a:t>
            </a:r>
          </a:p>
          <a:p>
            <a:pPr indent="228600" algn="just">
              <a:lnSpc>
                <a:spcPct val="115000"/>
              </a:lnSpc>
              <a:spcAft>
                <a:spcPts val="0"/>
              </a:spcAft>
            </a:pPr>
            <a:endParaRPr lang="es-ES" sz="2400" b="1" dirty="0" smtClean="0">
              <a:solidFill>
                <a:srgbClr val="7030A0"/>
              </a:solidFill>
              <a:latin typeface="Calibri"/>
              <a:ea typeface="Calibri"/>
              <a:cs typeface="Times New Roman"/>
            </a:endParaRPr>
          </a:p>
          <a:p>
            <a:pPr indent="228600" algn="just">
              <a:lnSpc>
                <a:spcPct val="115000"/>
              </a:lnSpc>
              <a:spcAft>
                <a:spcPts val="0"/>
              </a:spcAft>
            </a:pPr>
            <a:r>
              <a:rPr lang="es-ES" sz="2400" b="1" dirty="0" smtClean="0">
                <a:solidFill>
                  <a:srgbClr val="7030A0"/>
                </a:solidFill>
                <a:latin typeface="Calibri"/>
                <a:ea typeface="Calibri"/>
                <a:cs typeface="Times New Roman"/>
              </a:rPr>
              <a:t>A pesar de esta reducción de salarios reales la tasa de paro ha subido casi 5 puntos en 3 años (2010-12) y se prevé que suba 7,2 puntos en 5 años (2010-14)</a:t>
            </a:r>
          </a:p>
          <a:p>
            <a:endParaRPr lang="es-E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5655455" y="6267493"/>
            <a:ext cx="1582909" cy="77374"/>
          </a:xfrm>
          <a:custGeom>
            <a:avLst/>
            <a:gdLst>
              <a:gd name="connsiteX0" fmla="*/ 0 w 1308098"/>
              <a:gd name="connsiteY0" fmla="*/ 120646 h 120646"/>
              <a:gd name="connsiteX1" fmla="*/ 1308098 w 1308098"/>
              <a:gd name="connsiteY1" fmla="*/ 120646 h 120646"/>
              <a:gd name="connsiteX2" fmla="*/ 1308098 w 1308098"/>
              <a:gd name="connsiteY2" fmla="*/ 0 h 120646"/>
              <a:gd name="connsiteX3" fmla="*/ 0 w 1308098"/>
              <a:gd name="connsiteY3" fmla="*/ 0 h 120646"/>
              <a:gd name="connsiteX4" fmla="*/ 0 w 1308098"/>
              <a:gd name="connsiteY4" fmla="*/ 120646 h 12064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308098" h="120646">
                <a:moveTo>
                  <a:pt x="0" y="120646"/>
                </a:moveTo>
                <a:lnTo>
                  <a:pt x="1308098" y="120646"/>
                </a:lnTo>
                <a:lnTo>
                  <a:pt x="1308098" y="0"/>
                </a:lnTo>
                <a:lnTo>
                  <a:pt x="0" y="0"/>
                </a:lnTo>
                <a:lnTo>
                  <a:pt x="0" y="120646"/>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5670817" y="4072439"/>
            <a:ext cx="1575228" cy="77377"/>
          </a:xfrm>
          <a:custGeom>
            <a:avLst/>
            <a:gdLst>
              <a:gd name="connsiteX0" fmla="*/ 0 w 1301751"/>
              <a:gd name="connsiteY0" fmla="*/ 120651 h 120651"/>
              <a:gd name="connsiteX1" fmla="*/ 1301751 w 1301751"/>
              <a:gd name="connsiteY1" fmla="*/ 120651 h 120651"/>
              <a:gd name="connsiteX2" fmla="*/ 1301751 w 1301751"/>
              <a:gd name="connsiteY2" fmla="*/ 0 h 120651"/>
              <a:gd name="connsiteX3" fmla="*/ 0 w 1301751"/>
              <a:gd name="connsiteY3" fmla="*/ 0 h 120651"/>
              <a:gd name="connsiteX4" fmla="*/ 0 w 1301751"/>
              <a:gd name="connsiteY4" fmla="*/ 120651 h 120651"/>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301751" h="120651">
                <a:moveTo>
                  <a:pt x="0" y="120651"/>
                </a:moveTo>
                <a:lnTo>
                  <a:pt x="1301751" y="120651"/>
                </a:lnTo>
                <a:lnTo>
                  <a:pt x="1301751" y="0"/>
                </a:lnTo>
                <a:lnTo>
                  <a:pt x="0" y="0"/>
                </a:lnTo>
                <a:lnTo>
                  <a:pt x="0" y="120651"/>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5670817" y="2158393"/>
            <a:ext cx="1575228" cy="77377"/>
          </a:xfrm>
          <a:custGeom>
            <a:avLst/>
            <a:gdLst>
              <a:gd name="connsiteX0" fmla="*/ 0 w 1301751"/>
              <a:gd name="connsiteY0" fmla="*/ 120651 h 120651"/>
              <a:gd name="connsiteX1" fmla="*/ 1301751 w 1301751"/>
              <a:gd name="connsiteY1" fmla="*/ 120651 h 120651"/>
              <a:gd name="connsiteX2" fmla="*/ 1301751 w 1301751"/>
              <a:gd name="connsiteY2" fmla="*/ 0 h 120651"/>
              <a:gd name="connsiteX3" fmla="*/ 0 w 1301751"/>
              <a:gd name="connsiteY3" fmla="*/ 0 h 120651"/>
              <a:gd name="connsiteX4" fmla="*/ 0 w 1301751"/>
              <a:gd name="connsiteY4" fmla="*/ 120651 h 120651"/>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301751" h="120651">
                <a:moveTo>
                  <a:pt x="0" y="120651"/>
                </a:moveTo>
                <a:lnTo>
                  <a:pt x="1301751" y="120651"/>
                </a:lnTo>
                <a:lnTo>
                  <a:pt x="1301751" y="0"/>
                </a:lnTo>
                <a:lnTo>
                  <a:pt x="0" y="0"/>
                </a:lnTo>
                <a:lnTo>
                  <a:pt x="0" y="120651"/>
                </a:lnTo>
              </a:path>
            </a:pathLst>
          </a:custGeom>
          <a:solidFill>
            <a:srgbClr val="FFFFFF">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p:cNvPicPr>
            <a:picLocks noChangeAspect="1" noChangeArrowheads="1"/>
          </p:cNvPicPr>
          <p:nvPr/>
        </p:nvPicPr>
        <p:blipFill>
          <a:blip r:embed="rId2" cstate="print"/>
          <a:srcRect/>
          <a:stretch>
            <a:fillRect/>
          </a:stretch>
        </p:blipFill>
        <p:spPr bwMode="auto">
          <a:xfrm>
            <a:off x="5271247" y="627157"/>
            <a:ext cx="3565392" cy="1376487"/>
          </a:xfrm>
          <a:prstGeom prst="rect">
            <a:avLst/>
          </a:prstGeom>
          <a:noFill/>
        </p:spPr>
      </p:pic>
      <p:pic>
        <p:nvPicPr>
          <p:cNvPr id="6" name="Picture 3"/>
          <p:cNvPicPr>
            <a:picLocks noChangeAspect="1" noChangeArrowheads="1"/>
          </p:cNvPicPr>
          <p:nvPr/>
        </p:nvPicPr>
        <p:blipFill>
          <a:blip r:embed="rId3" cstate="print"/>
          <a:srcRect/>
          <a:stretch>
            <a:fillRect/>
          </a:stretch>
        </p:blipFill>
        <p:spPr bwMode="auto">
          <a:xfrm>
            <a:off x="5271247" y="2533062"/>
            <a:ext cx="3580760" cy="1392777"/>
          </a:xfrm>
          <a:prstGeom prst="rect">
            <a:avLst/>
          </a:prstGeom>
          <a:noFill/>
        </p:spPr>
      </p:pic>
      <p:pic>
        <p:nvPicPr>
          <p:cNvPr id="7" name="Picture 3"/>
          <p:cNvPicPr>
            <a:picLocks noChangeAspect="1" noChangeArrowheads="1"/>
          </p:cNvPicPr>
          <p:nvPr/>
        </p:nvPicPr>
        <p:blipFill>
          <a:blip r:embed="rId4" cstate="print"/>
          <a:srcRect/>
          <a:stretch>
            <a:fillRect/>
          </a:stretch>
        </p:blipFill>
        <p:spPr bwMode="auto">
          <a:xfrm>
            <a:off x="5271247" y="4438967"/>
            <a:ext cx="3580760" cy="1677848"/>
          </a:xfrm>
          <a:prstGeom prst="rect">
            <a:avLst/>
          </a:prstGeom>
          <a:noFill/>
        </p:spPr>
      </p:pic>
      <p:sp>
        <p:nvSpPr>
          <p:cNvPr id="2" name="TextBox 1"/>
          <p:cNvSpPr txBox="1"/>
          <p:nvPr/>
        </p:nvSpPr>
        <p:spPr>
          <a:xfrm>
            <a:off x="251520" y="332656"/>
            <a:ext cx="4992813" cy="135935"/>
          </a:xfrm>
          <a:prstGeom prst="rect">
            <a:avLst/>
          </a:prstGeom>
          <a:noFill/>
        </p:spPr>
        <p:txBody>
          <a:bodyPr wrap="square" lIns="0" tIns="0" rIns="0" rtlCol="0">
            <a:spAutoFit/>
          </a:bodyPr>
          <a:lstStyle/>
          <a:p>
            <a:pPr>
              <a:lnSpc>
                <a:spcPts val="700"/>
              </a:lnSpc>
              <a:tabLst/>
            </a:pPr>
            <a:r>
              <a:rPr lang="en-US" altLang="zh-CN" sz="1600" b="1" dirty="0" smtClean="0">
                <a:solidFill>
                  <a:srgbClr val="454545"/>
                </a:solidFill>
                <a:latin typeface="Tahoma" pitchFamily="18" charset="0"/>
                <a:cs typeface="Tahoma" pitchFamily="18" charset="0"/>
              </a:rPr>
              <a:t>NOTA</a:t>
            </a:r>
            <a:r>
              <a:rPr lang="en-US" altLang="zh-CN" sz="1600" dirty="0" smtClean="0">
                <a:latin typeface="Times New Roman" pitchFamily="18" charset="0"/>
                <a:cs typeface="Times New Roman" pitchFamily="18" charset="0"/>
              </a:rPr>
              <a:t> </a:t>
            </a:r>
            <a:r>
              <a:rPr lang="en-US" altLang="zh-CN" sz="1600" b="1" dirty="0" smtClean="0">
                <a:solidFill>
                  <a:srgbClr val="454545"/>
                </a:solidFill>
                <a:latin typeface="Tahoma" pitchFamily="18" charset="0"/>
                <a:cs typeface="Tahoma" pitchFamily="18" charset="0"/>
              </a:rPr>
              <a:t>SOBRE</a:t>
            </a:r>
            <a:r>
              <a:rPr lang="en-US" altLang="zh-CN" sz="1600" dirty="0" smtClean="0">
                <a:latin typeface="Times New Roman" pitchFamily="18" charset="0"/>
                <a:cs typeface="Times New Roman" pitchFamily="18" charset="0"/>
              </a:rPr>
              <a:t> </a:t>
            </a:r>
            <a:r>
              <a:rPr lang="en-US" altLang="zh-CN" sz="1600" b="1" dirty="0" smtClean="0">
                <a:solidFill>
                  <a:srgbClr val="454545"/>
                </a:solidFill>
                <a:latin typeface="Tahoma" pitchFamily="18" charset="0"/>
                <a:cs typeface="Tahoma" pitchFamily="18" charset="0"/>
              </a:rPr>
              <a:t>LOS</a:t>
            </a:r>
            <a:r>
              <a:rPr lang="en-US" altLang="zh-CN" sz="1600" dirty="0" smtClean="0">
                <a:latin typeface="Times New Roman" pitchFamily="18" charset="0"/>
                <a:cs typeface="Times New Roman" pitchFamily="18" charset="0"/>
              </a:rPr>
              <a:t> </a:t>
            </a:r>
            <a:r>
              <a:rPr lang="en-US" altLang="zh-CN" sz="1600" b="1" dirty="0" smtClean="0">
                <a:solidFill>
                  <a:srgbClr val="454545"/>
                </a:solidFill>
                <a:latin typeface="Tahoma" pitchFamily="18" charset="0"/>
                <a:cs typeface="Tahoma" pitchFamily="18" charset="0"/>
              </a:rPr>
              <a:t>DATOS</a:t>
            </a:r>
            <a:r>
              <a:rPr lang="en-US" altLang="zh-CN" sz="1600" dirty="0" smtClean="0">
                <a:latin typeface="Times New Roman" pitchFamily="18" charset="0"/>
                <a:cs typeface="Times New Roman" pitchFamily="18" charset="0"/>
              </a:rPr>
              <a:t> </a:t>
            </a:r>
            <a:r>
              <a:rPr lang="en-US" altLang="zh-CN" sz="1600" b="1" dirty="0" smtClean="0">
                <a:solidFill>
                  <a:srgbClr val="454545"/>
                </a:solidFill>
                <a:latin typeface="Tahoma" pitchFamily="18" charset="0"/>
                <a:cs typeface="Tahoma" pitchFamily="18" charset="0"/>
              </a:rPr>
              <a:t>DE</a:t>
            </a:r>
            <a:r>
              <a:rPr lang="en-US" altLang="zh-CN" sz="1600" dirty="0" smtClean="0">
                <a:latin typeface="Times New Roman" pitchFamily="18" charset="0"/>
                <a:cs typeface="Times New Roman" pitchFamily="18" charset="0"/>
              </a:rPr>
              <a:t> </a:t>
            </a:r>
            <a:r>
              <a:rPr lang="en-US" altLang="zh-CN" sz="1600" b="1" dirty="0" smtClean="0">
                <a:solidFill>
                  <a:srgbClr val="454545"/>
                </a:solidFill>
                <a:latin typeface="Tahoma" pitchFamily="18" charset="0"/>
                <a:cs typeface="Tahoma" pitchFamily="18" charset="0"/>
              </a:rPr>
              <a:t>LA</a:t>
            </a:r>
            <a:r>
              <a:rPr lang="en-US" altLang="zh-CN" sz="1600" dirty="0" smtClean="0">
                <a:latin typeface="Times New Roman" pitchFamily="18" charset="0"/>
                <a:cs typeface="Times New Roman" pitchFamily="18" charset="0"/>
              </a:rPr>
              <a:t> </a:t>
            </a:r>
            <a:r>
              <a:rPr lang="en-US" altLang="zh-CN" sz="1600" b="1" dirty="0" smtClean="0">
                <a:solidFill>
                  <a:srgbClr val="454545"/>
                </a:solidFill>
                <a:latin typeface="Tahoma" pitchFamily="18" charset="0"/>
                <a:cs typeface="Tahoma" pitchFamily="18" charset="0"/>
              </a:rPr>
              <a:t>EPA</a:t>
            </a:r>
            <a:r>
              <a:rPr lang="en-US" altLang="zh-CN" sz="1600" dirty="0" smtClean="0">
                <a:latin typeface="Times New Roman" pitchFamily="18" charset="0"/>
                <a:cs typeface="Times New Roman" pitchFamily="18" charset="0"/>
              </a:rPr>
              <a:t> </a:t>
            </a:r>
            <a:r>
              <a:rPr lang="en-US" altLang="zh-CN" sz="1600" b="1" dirty="0" smtClean="0">
                <a:solidFill>
                  <a:srgbClr val="454545"/>
                </a:solidFill>
                <a:latin typeface="Tahoma" pitchFamily="18" charset="0"/>
                <a:cs typeface="Tahoma" pitchFamily="18" charset="0"/>
              </a:rPr>
              <a:t>EN</a:t>
            </a:r>
            <a:r>
              <a:rPr lang="en-US" altLang="zh-CN" sz="1600" dirty="0" smtClean="0">
                <a:latin typeface="Times New Roman" pitchFamily="18" charset="0"/>
                <a:cs typeface="Times New Roman" pitchFamily="18" charset="0"/>
              </a:rPr>
              <a:t> </a:t>
            </a:r>
            <a:r>
              <a:rPr lang="en-US" altLang="zh-CN" sz="1600" b="1" dirty="0" smtClean="0">
                <a:solidFill>
                  <a:srgbClr val="454545"/>
                </a:solidFill>
                <a:latin typeface="Tahoma" pitchFamily="18" charset="0"/>
                <a:cs typeface="Tahoma" pitchFamily="18" charset="0"/>
              </a:rPr>
              <a:t>ESPAÑA</a:t>
            </a:r>
          </a:p>
        </p:txBody>
      </p:sp>
      <p:sp>
        <p:nvSpPr>
          <p:cNvPr id="8" name="TextBox 1"/>
          <p:cNvSpPr txBox="1"/>
          <p:nvPr/>
        </p:nvSpPr>
        <p:spPr>
          <a:xfrm>
            <a:off x="5240511" y="6206409"/>
            <a:ext cx="1200650" cy="251351"/>
          </a:xfrm>
          <a:prstGeom prst="rect">
            <a:avLst/>
          </a:prstGeom>
          <a:noFill/>
        </p:spPr>
        <p:txBody>
          <a:bodyPr wrap="none" lIns="0" tIns="0" rIns="0" rtlCol="0">
            <a:spAutoFit/>
          </a:bodyPr>
          <a:lstStyle/>
          <a:p>
            <a:pPr>
              <a:lnSpc>
                <a:spcPts val="700"/>
              </a:lnSpc>
              <a:tabLst/>
            </a:pPr>
            <a:r>
              <a:rPr lang="en-US" altLang="zh-CN" sz="760" dirty="0" smtClean="0">
                <a:solidFill>
                  <a:srgbClr val="993300"/>
                </a:solidFill>
                <a:latin typeface="Tahoma" pitchFamily="18" charset="0"/>
                <a:cs typeface="Tahoma" pitchFamily="18" charset="0"/>
              </a:rPr>
              <a:t>Fuente:</a:t>
            </a:r>
            <a:r>
              <a:rPr lang="en-US" altLang="zh-CN" sz="760" dirty="0" smtClean="0">
                <a:latin typeface="Times New Roman" pitchFamily="18" charset="0"/>
                <a:cs typeface="Times New Roman" pitchFamily="18" charset="0"/>
              </a:rPr>
              <a:t> </a:t>
            </a:r>
            <a:r>
              <a:rPr lang="en-US" altLang="zh-CN" sz="760" dirty="0" smtClean="0">
                <a:solidFill>
                  <a:srgbClr val="993300"/>
                </a:solidFill>
                <a:latin typeface="Tahoma" pitchFamily="18" charset="0"/>
                <a:cs typeface="Tahoma" pitchFamily="18" charset="0"/>
              </a:rPr>
              <a:t>INE</a:t>
            </a:r>
            <a:r>
              <a:rPr lang="en-US" altLang="zh-CN" sz="760" dirty="0" smtClean="0">
                <a:latin typeface="Times New Roman" pitchFamily="18" charset="0"/>
                <a:cs typeface="Times New Roman" pitchFamily="18" charset="0"/>
              </a:rPr>
              <a:t> </a:t>
            </a:r>
            <a:r>
              <a:rPr lang="en-US" altLang="zh-CN" sz="760" dirty="0" smtClean="0">
                <a:solidFill>
                  <a:srgbClr val="993300"/>
                </a:solidFill>
                <a:latin typeface="Tahoma" pitchFamily="18" charset="0"/>
                <a:cs typeface="Tahoma" pitchFamily="18" charset="0"/>
              </a:rPr>
              <a:t>&amp;</a:t>
            </a:r>
            <a:r>
              <a:rPr lang="en-US" altLang="zh-CN" sz="760" dirty="0" smtClean="0">
                <a:latin typeface="Times New Roman" pitchFamily="18" charset="0"/>
                <a:cs typeface="Times New Roman" pitchFamily="18" charset="0"/>
              </a:rPr>
              <a:t> </a:t>
            </a:r>
            <a:r>
              <a:rPr lang="en-US" altLang="zh-CN" sz="760" dirty="0" smtClean="0">
                <a:solidFill>
                  <a:srgbClr val="993300"/>
                </a:solidFill>
                <a:latin typeface="Tahoma" pitchFamily="18" charset="0"/>
                <a:cs typeface="Tahoma" pitchFamily="18" charset="0"/>
              </a:rPr>
              <a:t>BIAM</a:t>
            </a:r>
            <a:r>
              <a:rPr lang="en-US" altLang="zh-CN" sz="760" dirty="0" smtClean="0">
                <a:latin typeface="Times New Roman" pitchFamily="18" charset="0"/>
                <a:cs typeface="Times New Roman" pitchFamily="18" charset="0"/>
              </a:rPr>
              <a:t> </a:t>
            </a:r>
            <a:r>
              <a:rPr lang="en-US" altLang="zh-CN" sz="760" dirty="0" smtClean="0">
                <a:solidFill>
                  <a:srgbClr val="993300"/>
                </a:solidFill>
                <a:latin typeface="Tahoma" pitchFamily="18" charset="0"/>
                <a:cs typeface="Tahoma" pitchFamily="18" charset="0"/>
              </a:rPr>
              <a:t>(UC3M)</a:t>
            </a:r>
          </a:p>
          <a:p>
            <a:pPr>
              <a:lnSpc>
                <a:spcPts val="900"/>
              </a:lnSpc>
              <a:tabLst/>
            </a:pPr>
            <a:r>
              <a:rPr lang="en-US" altLang="zh-CN" sz="760" dirty="0" smtClean="0">
                <a:solidFill>
                  <a:srgbClr val="993300"/>
                </a:solidFill>
                <a:latin typeface="Tahoma" pitchFamily="18" charset="0"/>
                <a:cs typeface="Tahoma" pitchFamily="18" charset="0"/>
              </a:rPr>
              <a:t>Fecha:</a:t>
            </a:r>
            <a:r>
              <a:rPr lang="en-US" altLang="zh-CN" sz="732" dirty="0" smtClean="0">
                <a:latin typeface="Times New Roman" pitchFamily="18" charset="0"/>
                <a:cs typeface="Times New Roman" pitchFamily="18" charset="0"/>
              </a:rPr>
              <a:t>  </a:t>
            </a:r>
            <a:r>
              <a:rPr lang="en-US" altLang="zh-CN" sz="732" dirty="0" smtClean="0">
                <a:solidFill>
                  <a:srgbClr val="993300"/>
                </a:solidFill>
                <a:latin typeface="Tahoma" pitchFamily="18" charset="0"/>
                <a:cs typeface="Tahoma" pitchFamily="18" charset="0"/>
              </a:rPr>
              <a:t>25</a:t>
            </a:r>
            <a:r>
              <a:rPr lang="en-US" altLang="zh-CN" sz="732" dirty="0" smtClean="0">
                <a:latin typeface="Times New Roman" pitchFamily="18" charset="0"/>
                <a:cs typeface="Times New Roman" pitchFamily="18" charset="0"/>
              </a:rPr>
              <a:t> </a:t>
            </a:r>
            <a:r>
              <a:rPr lang="en-US" altLang="zh-CN" sz="732" dirty="0" smtClean="0">
                <a:solidFill>
                  <a:srgbClr val="993300"/>
                </a:solidFill>
                <a:latin typeface="Tahoma" pitchFamily="18" charset="0"/>
                <a:cs typeface="Tahoma" pitchFamily="18" charset="0"/>
              </a:rPr>
              <a:t>de</a:t>
            </a:r>
            <a:r>
              <a:rPr lang="en-US" altLang="zh-CN" sz="732" dirty="0" smtClean="0">
                <a:latin typeface="Times New Roman" pitchFamily="18" charset="0"/>
                <a:cs typeface="Times New Roman" pitchFamily="18" charset="0"/>
              </a:rPr>
              <a:t> </a:t>
            </a:r>
            <a:r>
              <a:rPr lang="en-US" altLang="zh-CN" sz="732" dirty="0" smtClean="0">
                <a:solidFill>
                  <a:srgbClr val="993300"/>
                </a:solidFill>
                <a:latin typeface="Tahoma" pitchFamily="18" charset="0"/>
                <a:cs typeface="Tahoma" pitchFamily="18" charset="0"/>
              </a:rPr>
              <a:t>enero</a:t>
            </a:r>
            <a:r>
              <a:rPr lang="en-US" altLang="zh-CN" sz="732" dirty="0" smtClean="0">
                <a:latin typeface="Times New Roman" pitchFamily="18" charset="0"/>
                <a:cs typeface="Times New Roman" pitchFamily="18" charset="0"/>
              </a:rPr>
              <a:t> </a:t>
            </a:r>
            <a:r>
              <a:rPr lang="en-US" altLang="zh-CN" sz="732" dirty="0" smtClean="0">
                <a:solidFill>
                  <a:srgbClr val="993300"/>
                </a:solidFill>
                <a:latin typeface="Tahoma" pitchFamily="18" charset="0"/>
                <a:cs typeface="Tahoma" pitchFamily="18" charset="0"/>
              </a:rPr>
              <a:t>2013</a:t>
            </a:r>
          </a:p>
        </p:txBody>
      </p:sp>
      <p:sp>
        <p:nvSpPr>
          <p:cNvPr id="19" name="TextBox 1"/>
          <p:cNvSpPr txBox="1"/>
          <p:nvPr/>
        </p:nvSpPr>
        <p:spPr>
          <a:xfrm>
            <a:off x="2566467" y="6540349"/>
            <a:ext cx="2556790" cy="135935"/>
          </a:xfrm>
          <a:prstGeom prst="rect">
            <a:avLst/>
          </a:prstGeom>
          <a:noFill/>
        </p:spPr>
        <p:txBody>
          <a:bodyPr wrap="none" lIns="0" tIns="0" rIns="0" rtlCol="0">
            <a:spAutoFit/>
          </a:bodyPr>
          <a:lstStyle/>
          <a:p>
            <a:pPr>
              <a:lnSpc>
                <a:spcPts val="700"/>
              </a:lnSpc>
              <a:tabLst/>
            </a:pPr>
            <a:r>
              <a:rPr lang="en-US" altLang="zh-CN" sz="760" dirty="0" smtClean="0">
                <a:solidFill>
                  <a:srgbClr val="0000FF"/>
                </a:solidFill>
                <a:latin typeface="Tahoma" pitchFamily="18" charset="0"/>
                <a:cs typeface="Tahoma" pitchFamily="18" charset="0"/>
              </a:rPr>
              <a:t>Laboratorio</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de</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Predicción</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y</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Análisis</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Macreoconómico,</a:t>
            </a:r>
            <a:r>
              <a:rPr lang="en-US" altLang="zh-CN" sz="760" dirty="0" smtClean="0">
                <a:latin typeface="Times New Roman" pitchFamily="18" charset="0"/>
                <a:cs typeface="Times New Roman" pitchFamily="18" charset="0"/>
              </a:rPr>
              <a:t> </a:t>
            </a:r>
            <a:r>
              <a:rPr lang="en-US" altLang="zh-CN" sz="760" b="1" dirty="0" smtClean="0">
                <a:solidFill>
                  <a:srgbClr val="0000FF"/>
                </a:solidFill>
                <a:latin typeface="Tahoma" pitchFamily="18" charset="0"/>
                <a:cs typeface="Tahoma" pitchFamily="18" charset="0"/>
              </a:rPr>
              <a:t>BIAM</a:t>
            </a:r>
          </a:p>
        </p:txBody>
      </p:sp>
      <p:sp>
        <p:nvSpPr>
          <p:cNvPr id="20" name="TextBox 1"/>
          <p:cNvSpPr txBox="1"/>
          <p:nvPr/>
        </p:nvSpPr>
        <p:spPr>
          <a:xfrm>
            <a:off x="2043953" y="6686957"/>
            <a:ext cx="1811393" cy="135935"/>
          </a:xfrm>
          <a:prstGeom prst="rect">
            <a:avLst/>
          </a:prstGeom>
          <a:noFill/>
        </p:spPr>
        <p:txBody>
          <a:bodyPr wrap="none" lIns="0" tIns="0" rIns="0" rtlCol="0">
            <a:spAutoFit/>
          </a:bodyPr>
          <a:lstStyle/>
          <a:p>
            <a:pPr>
              <a:lnSpc>
                <a:spcPts val="700"/>
              </a:lnSpc>
              <a:tabLst/>
            </a:pPr>
            <a:r>
              <a:rPr lang="en-US" altLang="zh-CN" sz="760" dirty="0" smtClean="0">
                <a:solidFill>
                  <a:srgbClr val="0000FF"/>
                </a:solidFill>
                <a:latin typeface="Tahoma" pitchFamily="18" charset="0"/>
                <a:cs typeface="Tahoma" pitchFamily="18" charset="0"/>
              </a:rPr>
              <a:t>Tel</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+34</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91</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624</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98</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89</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www.</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Uc3m.es/biam</a:t>
            </a:r>
          </a:p>
        </p:txBody>
      </p:sp>
      <p:sp>
        <p:nvSpPr>
          <p:cNvPr id="21" name="TextBox 1"/>
          <p:cNvSpPr txBox="1"/>
          <p:nvPr/>
        </p:nvSpPr>
        <p:spPr>
          <a:xfrm>
            <a:off x="4502844" y="6686957"/>
            <a:ext cx="1465145" cy="135935"/>
          </a:xfrm>
          <a:prstGeom prst="rect">
            <a:avLst/>
          </a:prstGeom>
          <a:noFill/>
        </p:spPr>
        <p:txBody>
          <a:bodyPr wrap="none" lIns="0" tIns="0" rIns="0" rtlCol="0">
            <a:spAutoFit/>
          </a:bodyPr>
          <a:lstStyle/>
          <a:p>
            <a:pPr>
              <a:lnSpc>
                <a:spcPts val="700"/>
              </a:lnSpc>
              <a:tabLst/>
            </a:pPr>
            <a:r>
              <a:rPr lang="en-US" altLang="zh-CN" sz="760" dirty="0" smtClean="0">
                <a:solidFill>
                  <a:srgbClr val="0000FF"/>
                </a:solidFill>
                <a:latin typeface="Tahoma" pitchFamily="18" charset="0"/>
                <a:cs typeface="Tahoma" pitchFamily="18" charset="0"/>
              </a:rPr>
              <a:t>E-mail:</a:t>
            </a:r>
            <a:r>
              <a:rPr lang="en-US" altLang="zh-CN" sz="760" dirty="0" smtClean="0">
                <a:latin typeface="Times New Roman" pitchFamily="18" charset="0"/>
                <a:cs typeface="Times New Roman" pitchFamily="18" charset="0"/>
              </a:rPr>
              <a:t> </a:t>
            </a:r>
            <a:r>
              <a:rPr lang="en-US" altLang="zh-CN" sz="760" dirty="0" smtClean="0">
                <a:solidFill>
                  <a:srgbClr val="0000FF"/>
                </a:solidFill>
                <a:latin typeface="Tahoma" pitchFamily="18" charset="0"/>
                <a:cs typeface="Tahoma" pitchFamily="18" charset="0"/>
              </a:rPr>
              <a:t>laborat@est-econ.uc3m.es</a:t>
            </a:r>
          </a:p>
        </p:txBody>
      </p:sp>
      <p:sp>
        <p:nvSpPr>
          <p:cNvPr id="22" name="TextBox 1"/>
          <p:cNvSpPr txBox="1"/>
          <p:nvPr/>
        </p:nvSpPr>
        <p:spPr>
          <a:xfrm>
            <a:off x="8667590" y="6548494"/>
            <a:ext cx="57708" cy="148759"/>
          </a:xfrm>
          <a:prstGeom prst="rect">
            <a:avLst/>
          </a:prstGeom>
          <a:noFill/>
        </p:spPr>
        <p:txBody>
          <a:bodyPr wrap="none" lIns="0" tIns="0" rIns="0" rtlCol="0">
            <a:spAutoFit/>
          </a:bodyPr>
          <a:lstStyle/>
          <a:p>
            <a:pPr>
              <a:lnSpc>
                <a:spcPts val="800"/>
              </a:lnSpc>
              <a:tabLst/>
            </a:pPr>
            <a:r>
              <a:rPr lang="en-US" altLang="zh-CN" sz="832" dirty="0" smtClean="0">
                <a:solidFill>
                  <a:srgbClr val="000000"/>
                </a:solidFill>
                <a:latin typeface="Tahoma" pitchFamily="18" charset="0"/>
                <a:cs typeface="Tahoma" pitchFamily="18" charset="0"/>
              </a:rPr>
              <a:t>5</a:t>
            </a:r>
          </a:p>
        </p:txBody>
      </p:sp>
      <p:sp>
        <p:nvSpPr>
          <p:cNvPr id="23" name="TextBox 1"/>
          <p:cNvSpPr txBox="1"/>
          <p:nvPr/>
        </p:nvSpPr>
        <p:spPr>
          <a:xfrm>
            <a:off x="5655449" y="1677848"/>
            <a:ext cx="218008" cy="135935"/>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2010</a:t>
            </a:r>
          </a:p>
        </p:txBody>
      </p:sp>
      <p:sp>
        <p:nvSpPr>
          <p:cNvPr id="24" name="TextBox 1"/>
          <p:cNvSpPr txBox="1"/>
          <p:nvPr/>
        </p:nvSpPr>
        <p:spPr>
          <a:xfrm>
            <a:off x="6224067" y="1677848"/>
            <a:ext cx="218008" cy="135935"/>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2011</a:t>
            </a:r>
          </a:p>
        </p:txBody>
      </p:sp>
      <p:sp>
        <p:nvSpPr>
          <p:cNvPr id="25" name="TextBox 1"/>
          <p:cNvSpPr txBox="1"/>
          <p:nvPr/>
        </p:nvSpPr>
        <p:spPr>
          <a:xfrm>
            <a:off x="6792686" y="1677848"/>
            <a:ext cx="218008" cy="135935"/>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2012</a:t>
            </a:r>
          </a:p>
        </p:txBody>
      </p:sp>
      <p:sp>
        <p:nvSpPr>
          <p:cNvPr id="26" name="TextBox 1"/>
          <p:cNvSpPr txBox="1"/>
          <p:nvPr/>
        </p:nvSpPr>
        <p:spPr>
          <a:xfrm>
            <a:off x="7361304" y="1677848"/>
            <a:ext cx="218008" cy="135935"/>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2013</a:t>
            </a:r>
          </a:p>
        </p:txBody>
      </p:sp>
      <p:sp>
        <p:nvSpPr>
          <p:cNvPr id="27" name="TextBox 1"/>
          <p:cNvSpPr txBox="1"/>
          <p:nvPr/>
        </p:nvSpPr>
        <p:spPr>
          <a:xfrm>
            <a:off x="7929923" y="1677848"/>
            <a:ext cx="218008" cy="135935"/>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2014</a:t>
            </a:r>
          </a:p>
        </p:txBody>
      </p:sp>
      <p:sp>
        <p:nvSpPr>
          <p:cNvPr id="28" name="TextBox 1"/>
          <p:cNvSpPr txBox="1"/>
          <p:nvPr/>
        </p:nvSpPr>
        <p:spPr>
          <a:xfrm>
            <a:off x="5255879" y="537563"/>
            <a:ext cx="2576026" cy="1828706"/>
          </a:xfrm>
          <a:prstGeom prst="rect">
            <a:avLst/>
          </a:prstGeom>
          <a:noFill/>
        </p:spPr>
        <p:txBody>
          <a:bodyPr wrap="none" lIns="0" tIns="0" rIns="0" rtlCol="0">
            <a:spAutoFit/>
          </a:bodyPr>
          <a:lstStyle/>
          <a:p>
            <a:pPr>
              <a:lnSpc>
                <a:spcPts val="900"/>
              </a:lnSpc>
              <a:tabLst>
                <a:tab pos="177800" algn="l"/>
                <a:tab pos="482600" algn="l"/>
                <a:tab pos="1054100" algn="l"/>
              </a:tabLst>
            </a:pPr>
            <a:r>
              <a:rPr lang="en-US" altLang="zh-CN" sz="999" dirty="0" smtClean="0">
                <a:solidFill>
                  <a:srgbClr val="993300"/>
                </a:solidFill>
                <a:latin typeface="Tahoma" pitchFamily="18" charset="0"/>
                <a:cs typeface="Tahoma" pitchFamily="18" charset="0"/>
              </a:rPr>
              <a:t>Gráfico</a:t>
            </a:r>
            <a:r>
              <a:rPr lang="en-US" altLang="zh-CN" sz="999" dirty="0" smtClean="0">
                <a:latin typeface="Times New Roman" pitchFamily="18" charset="0"/>
                <a:cs typeface="Times New Roman" pitchFamily="18" charset="0"/>
              </a:rPr>
              <a:t> </a:t>
            </a:r>
            <a:r>
              <a:rPr lang="en-US" altLang="zh-CN" sz="999" dirty="0" smtClean="0">
                <a:solidFill>
                  <a:srgbClr val="993300"/>
                </a:solidFill>
                <a:latin typeface="Tahoma" pitchFamily="18" charset="0"/>
                <a:cs typeface="Tahoma" pitchFamily="18" charset="0"/>
              </a:rPr>
              <a:t>3</a:t>
            </a:r>
          </a:p>
          <a:p>
            <a:pPr>
              <a:lnSpc>
                <a:spcPts val="1000"/>
              </a:lnSpc>
            </a:pPr>
            <a:endParaRPr lang="en-US" altLang="zh-CN" dirty="0" smtClean="0"/>
          </a:p>
          <a:p>
            <a:pPr>
              <a:lnSpc>
                <a:spcPts val="900"/>
              </a:lnSpc>
              <a:tabLst>
                <a:tab pos="177800" algn="l"/>
                <a:tab pos="482600" algn="l"/>
                <a:tab pos="1054100" algn="l"/>
              </a:tabLst>
            </a:pPr>
            <a:r>
              <a:rPr lang="en-US" altLang="zh-CN" dirty="0" smtClean="0"/>
              <a:t>			</a:t>
            </a:r>
            <a:r>
              <a:rPr lang="en-US" altLang="zh-CN" sz="773" b="1" dirty="0" smtClean="0">
                <a:solidFill>
                  <a:srgbClr val="984807"/>
                </a:solidFill>
                <a:latin typeface="Tahoma" pitchFamily="18" charset="0"/>
                <a:cs typeface="Tahoma" pitchFamily="18" charset="0"/>
              </a:rPr>
              <a:t>TASA</a:t>
            </a:r>
            <a:r>
              <a:rPr lang="en-US" altLang="zh-CN" sz="773" dirty="0" smtClean="0">
                <a:latin typeface="Times New Roman" pitchFamily="18" charset="0"/>
                <a:cs typeface="Times New Roman" pitchFamily="18" charset="0"/>
              </a:rPr>
              <a:t> </a:t>
            </a:r>
            <a:r>
              <a:rPr lang="en-US" altLang="zh-CN" sz="773" b="1" dirty="0" smtClean="0">
                <a:solidFill>
                  <a:srgbClr val="984807"/>
                </a:solidFill>
                <a:latin typeface="Tahoma" pitchFamily="18" charset="0"/>
                <a:cs typeface="Tahoma" pitchFamily="18" charset="0"/>
              </a:rPr>
              <a:t>DE</a:t>
            </a:r>
            <a:r>
              <a:rPr lang="en-US" altLang="zh-CN" sz="773" dirty="0" smtClean="0">
                <a:latin typeface="Times New Roman" pitchFamily="18" charset="0"/>
                <a:cs typeface="Times New Roman" pitchFamily="18" charset="0"/>
              </a:rPr>
              <a:t> </a:t>
            </a:r>
            <a:r>
              <a:rPr lang="en-US" altLang="zh-CN" sz="773" b="1" dirty="0" smtClean="0">
                <a:solidFill>
                  <a:srgbClr val="984807"/>
                </a:solidFill>
                <a:latin typeface="Tahoma" pitchFamily="18" charset="0"/>
                <a:cs typeface="Tahoma" pitchFamily="18" charset="0"/>
              </a:rPr>
              <a:t>PARO(EPA)</a:t>
            </a:r>
          </a:p>
          <a:p>
            <a:pPr>
              <a:lnSpc>
                <a:spcPts val="800"/>
              </a:lnSpc>
              <a:tabLst>
                <a:tab pos="177800" algn="l"/>
                <a:tab pos="482600" algn="l"/>
                <a:tab pos="1054100" algn="l"/>
              </a:tabLst>
            </a:pPr>
            <a:r>
              <a:rPr lang="en-US" altLang="zh-CN" dirty="0" smtClean="0"/>
              <a:t>		</a:t>
            </a:r>
            <a:r>
              <a:rPr lang="en-US" altLang="zh-CN" sz="703" dirty="0" smtClean="0">
                <a:solidFill>
                  <a:srgbClr val="984807"/>
                </a:solidFill>
                <a:latin typeface="Tahoma" pitchFamily="18" charset="0"/>
                <a:cs typeface="Tahoma" pitchFamily="18" charset="0"/>
              </a:rPr>
              <a:t>(Prediccioneselaboradascon</a:t>
            </a:r>
            <a:r>
              <a:rPr lang="en-US" altLang="zh-CN" sz="703" dirty="0" smtClean="0">
                <a:latin typeface="Times New Roman" pitchFamily="18" charset="0"/>
                <a:cs typeface="Times New Roman" pitchFamily="18" charset="0"/>
              </a:rPr>
              <a:t> </a:t>
            </a:r>
            <a:r>
              <a:rPr lang="en-US" altLang="zh-CN" sz="703" dirty="0" smtClean="0">
                <a:solidFill>
                  <a:srgbClr val="984807"/>
                </a:solidFill>
                <a:latin typeface="Tahoma" pitchFamily="18" charset="0"/>
                <a:cs typeface="Tahoma" pitchFamily="18" charset="0"/>
              </a:rPr>
              <a:t>el</a:t>
            </a:r>
            <a:r>
              <a:rPr lang="en-US" altLang="zh-CN" sz="703" dirty="0" smtClean="0">
                <a:latin typeface="Times New Roman" pitchFamily="18" charset="0"/>
                <a:cs typeface="Times New Roman" pitchFamily="18" charset="0"/>
              </a:rPr>
              <a:t>  </a:t>
            </a:r>
            <a:r>
              <a:rPr lang="en-US" altLang="zh-CN" sz="703" dirty="0" smtClean="0">
                <a:solidFill>
                  <a:srgbClr val="984807"/>
                </a:solidFill>
                <a:latin typeface="Tahoma" pitchFamily="18" charset="0"/>
                <a:cs typeface="Tahoma" pitchFamily="18" charset="0"/>
              </a:rPr>
              <a:t>dato</a:t>
            </a:r>
            <a:r>
              <a:rPr lang="en-US" altLang="zh-CN" sz="703" dirty="0" smtClean="0">
                <a:latin typeface="Times New Roman" pitchFamily="18" charset="0"/>
                <a:cs typeface="Times New Roman" pitchFamily="18" charset="0"/>
              </a:rPr>
              <a:t> </a:t>
            </a:r>
            <a:r>
              <a:rPr lang="en-US" altLang="zh-CN" sz="703" dirty="0" smtClean="0">
                <a:solidFill>
                  <a:srgbClr val="984807"/>
                </a:solidFill>
                <a:latin typeface="Tahoma" pitchFamily="18" charset="0"/>
                <a:cs typeface="Tahoma" pitchFamily="18" charset="0"/>
              </a:rPr>
              <a:t>observado</a:t>
            </a:r>
            <a:r>
              <a:rPr lang="en-US" altLang="zh-CN" sz="703" dirty="0" smtClean="0">
                <a:latin typeface="Times New Roman" pitchFamily="18" charset="0"/>
                <a:cs typeface="Times New Roman" pitchFamily="18" charset="0"/>
              </a:rPr>
              <a:t> </a:t>
            </a:r>
            <a:r>
              <a:rPr lang="en-US" altLang="zh-CN" sz="703" dirty="0" smtClean="0">
                <a:solidFill>
                  <a:srgbClr val="984807"/>
                </a:solidFill>
                <a:latin typeface="Tahoma" pitchFamily="18" charset="0"/>
                <a:cs typeface="Tahoma" pitchFamily="18" charset="0"/>
              </a:rPr>
              <a:t>de...)</a:t>
            </a:r>
          </a:p>
          <a:p>
            <a:pPr>
              <a:lnSpc>
                <a:spcPts val="1600"/>
              </a:lnSpc>
              <a:tabLst>
                <a:tab pos="177800" algn="l"/>
                <a:tab pos="482600" algn="l"/>
                <a:tab pos="1054100" algn="l"/>
              </a:tabLst>
            </a:pPr>
            <a:r>
              <a:rPr lang="en-US" altLang="zh-CN" dirty="0" smtClean="0"/>
              <a:t>	</a:t>
            </a:r>
            <a:r>
              <a:rPr lang="en-US" altLang="zh-CN" sz="773" dirty="0" smtClean="0">
                <a:solidFill>
                  <a:srgbClr val="984807"/>
                </a:solidFill>
                <a:latin typeface="Tahoma" pitchFamily="18" charset="0"/>
                <a:cs typeface="Tahoma" pitchFamily="18" charset="0"/>
              </a:rPr>
              <a:t>29</a:t>
            </a:r>
          </a:p>
          <a:p>
            <a:pPr>
              <a:lnSpc>
                <a:spcPts val="1700"/>
              </a:lnSpc>
              <a:tabLst>
                <a:tab pos="177800" algn="l"/>
                <a:tab pos="482600" algn="l"/>
                <a:tab pos="1054100" algn="l"/>
              </a:tabLst>
            </a:pPr>
            <a:r>
              <a:rPr lang="en-US" altLang="zh-CN" dirty="0" smtClean="0"/>
              <a:t>	</a:t>
            </a:r>
            <a:r>
              <a:rPr lang="en-US" altLang="zh-CN" sz="773" dirty="0" smtClean="0">
                <a:solidFill>
                  <a:srgbClr val="984807"/>
                </a:solidFill>
                <a:latin typeface="Tahoma" pitchFamily="18" charset="0"/>
                <a:cs typeface="Tahoma" pitchFamily="18" charset="0"/>
              </a:rPr>
              <a:t>27</a:t>
            </a:r>
          </a:p>
          <a:p>
            <a:pPr>
              <a:lnSpc>
                <a:spcPts val="1000"/>
              </a:lnSpc>
            </a:pPr>
            <a:endParaRPr lang="en-US" altLang="zh-CN" dirty="0" smtClean="0"/>
          </a:p>
          <a:p>
            <a:pPr>
              <a:lnSpc>
                <a:spcPts val="800"/>
              </a:lnSpc>
              <a:tabLst>
                <a:tab pos="177800" algn="l"/>
                <a:tab pos="482600" algn="l"/>
                <a:tab pos="1054100" algn="l"/>
              </a:tabLst>
            </a:pPr>
            <a:r>
              <a:rPr lang="en-US" altLang="zh-CN" dirty="0" smtClean="0"/>
              <a:t>	</a:t>
            </a:r>
            <a:r>
              <a:rPr lang="en-US" altLang="zh-CN" sz="773" dirty="0" smtClean="0">
                <a:solidFill>
                  <a:srgbClr val="984807"/>
                </a:solidFill>
                <a:latin typeface="Tahoma" pitchFamily="18" charset="0"/>
                <a:cs typeface="Tahoma" pitchFamily="18" charset="0"/>
              </a:rPr>
              <a:t>25</a:t>
            </a:r>
          </a:p>
          <a:p>
            <a:pPr>
              <a:lnSpc>
                <a:spcPts val="1700"/>
              </a:lnSpc>
              <a:tabLst>
                <a:tab pos="177800" algn="l"/>
                <a:tab pos="482600" algn="l"/>
                <a:tab pos="1054100" algn="l"/>
              </a:tabLst>
            </a:pPr>
            <a:r>
              <a:rPr lang="en-US" altLang="zh-CN" dirty="0" smtClean="0"/>
              <a:t>	</a:t>
            </a:r>
            <a:r>
              <a:rPr lang="en-US" altLang="zh-CN" sz="773" dirty="0" smtClean="0">
                <a:solidFill>
                  <a:srgbClr val="984807"/>
                </a:solidFill>
                <a:latin typeface="Tahoma" pitchFamily="18" charset="0"/>
                <a:cs typeface="Tahoma" pitchFamily="18" charset="0"/>
              </a:rPr>
              <a:t>23</a:t>
            </a:r>
          </a:p>
          <a:p>
            <a:pPr>
              <a:lnSpc>
                <a:spcPts val="1000"/>
              </a:lnSpc>
            </a:pPr>
            <a:endParaRPr lang="en-US" altLang="zh-CN" dirty="0" smtClean="0"/>
          </a:p>
          <a:p>
            <a:pPr>
              <a:lnSpc>
                <a:spcPts val="800"/>
              </a:lnSpc>
              <a:tabLst>
                <a:tab pos="177800" algn="l"/>
                <a:tab pos="482600" algn="l"/>
                <a:tab pos="1054100" algn="l"/>
              </a:tabLst>
            </a:pPr>
            <a:r>
              <a:rPr lang="en-US" altLang="zh-CN" dirty="0" smtClean="0"/>
              <a:t>	</a:t>
            </a:r>
            <a:r>
              <a:rPr lang="en-US" altLang="zh-CN" sz="773" dirty="0" smtClean="0">
                <a:solidFill>
                  <a:srgbClr val="984807"/>
                </a:solidFill>
                <a:latin typeface="Tahoma" pitchFamily="18" charset="0"/>
                <a:cs typeface="Tahoma" pitchFamily="18" charset="0"/>
              </a:rPr>
              <a:t>21</a:t>
            </a:r>
          </a:p>
          <a:p>
            <a:pPr>
              <a:lnSpc>
                <a:spcPts val="1000"/>
              </a:lnSpc>
            </a:pPr>
            <a:endParaRPr lang="en-US" altLang="zh-CN" dirty="0" smtClean="0"/>
          </a:p>
          <a:p>
            <a:pPr>
              <a:lnSpc>
                <a:spcPts val="700"/>
              </a:lnSpc>
              <a:tabLst>
                <a:tab pos="177800" algn="l"/>
                <a:tab pos="482600" algn="l"/>
                <a:tab pos="1054100" algn="l"/>
              </a:tabLst>
            </a:pPr>
            <a:r>
              <a:rPr lang="en-US" altLang="zh-CN" dirty="0" smtClean="0"/>
              <a:t>	</a:t>
            </a:r>
            <a:r>
              <a:rPr lang="en-US" altLang="zh-CN" sz="773" dirty="0" smtClean="0">
                <a:solidFill>
                  <a:srgbClr val="984807"/>
                </a:solidFill>
                <a:latin typeface="Tahoma" pitchFamily="18" charset="0"/>
                <a:cs typeface="Tahoma" pitchFamily="18" charset="0"/>
              </a:rPr>
              <a:t>19</a:t>
            </a:r>
          </a:p>
        </p:txBody>
      </p:sp>
      <p:sp>
        <p:nvSpPr>
          <p:cNvPr id="29" name="TextBox 1"/>
          <p:cNvSpPr txBox="1"/>
          <p:nvPr/>
        </p:nvSpPr>
        <p:spPr>
          <a:xfrm>
            <a:off x="8037499" y="1775587"/>
            <a:ext cx="323807" cy="135935"/>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II-12</a:t>
            </a:r>
          </a:p>
        </p:txBody>
      </p:sp>
      <p:sp>
        <p:nvSpPr>
          <p:cNvPr id="30" name="TextBox 1"/>
          <p:cNvSpPr txBox="1"/>
          <p:nvPr/>
        </p:nvSpPr>
        <p:spPr>
          <a:xfrm>
            <a:off x="6024282" y="1783732"/>
            <a:ext cx="360676" cy="264175"/>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IV-11</a:t>
            </a:r>
          </a:p>
          <a:p>
            <a:pPr>
              <a:lnSpc>
                <a:spcPts val="1000"/>
              </a:lnSpc>
              <a:tabLst/>
            </a:pPr>
            <a:r>
              <a:rPr lang="en-US" altLang="zh-CN" sz="773" dirty="0" smtClean="0">
                <a:solidFill>
                  <a:srgbClr val="984807"/>
                </a:solidFill>
                <a:latin typeface="Tahoma" pitchFamily="18" charset="0"/>
                <a:cs typeface="Tahoma" pitchFamily="18" charset="0"/>
              </a:rPr>
              <a:t>…</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III-12</a:t>
            </a:r>
          </a:p>
        </p:txBody>
      </p:sp>
      <p:sp>
        <p:nvSpPr>
          <p:cNvPr id="31" name="TextBox 1"/>
          <p:cNvSpPr txBox="1"/>
          <p:nvPr/>
        </p:nvSpPr>
        <p:spPr>
          <a:xfrm>
            <a:off x="7038575" y="1783732"/>
            <a:ext cx="346249" cy="264175"/>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I-12</a:t>
            </a:r>
          </a:p>
          <a:p>
            <a:pPr>
              <a:lnSpc>
                <a:spcPts val="1000"/>
              </a:lnSpc>
              <a:tabLst/>
            </a:pPr>
            <a:r>
              <a:rPr lang="en-US" altLang="zh-CN" sz="773" dirty="0" smtClean="0">
                <a:solidFill>
                  <a:srgbClr val="984807"/>
                </a:solidFill>
                <a:latin typeface="Tahoma" pitchFamily="18" charset="0"/>
                <a:cs typeface="Tahoma" pitchFamily="18" charset="0"/>
              </a:rPr>
              <a:t>…</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IV-12</a:t>
            </a:r>
          </a:p>
        </p:txBody>
      </p:sp>
      <p:sp>
        <p:nvSpPr>
          <p:cNvPr id="1024" name="TextBox 1"/>
          <p:cNvSpPr txBox="1"/>
          <p:nvPr/>
        </p:nvSpPr>
        <p:spPr>
          <a:xfrm>
            <a:off x="5440296" y="3526739"/>
            <a:ext cx="54502" cy="135935"/>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0</a:t>
            </a:r>
          </a:p>
        </p:txBody>
      </p:sp>
      <p:sp>
        <p:nvSpPr>
          <p:cNvPr id="1025" name="TextBox 1"/>
          <p:cNvSpPr txBox="1"/>
          <p:nvPr/>
        </p:nvSpPr>
        <p:spPr>
          <a:xfrm>
            <a:off x="5378823" y="2793699"/>
            <a:ext cx="109004" cy="1046440"/>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50</a:t>
            </a:r>
          </a:p>
          <a:p>
            <a:pPr>
              <a:lnSpc>
                <a:spcPts val="1000"/>
              </a:lnSpc>
            </a:pPr>
            <a:endParaRPr lang="en-US" altLang="zh-CN" dirty="0" smtClean="0"/>
          </a:p>
          <a:p>
            <a:pPr>
              <a:lnSpc>
                <a:spcPts val="800"/>
              </a:lnSpc>
              <a:tabLst/>
            </a:pPr>
            <a:r>
              <a:rPr lang="en-US" altLang="zh-CN" sz="773" dirty="0" smtClean="0">
                <a:solidFill>
                  <a:srgbClr val="984807"/>
                </a:solidFill>
                <a:latin typeface="Tahoma" pitchFamily="18" charset="0"/>
                <a:cs typeface="Tahoma" pitchFamily="18" charset="0"/>
              </a:rPr>
              <a:t>40</a:t>
            </a:r>
          </a:p>
          <a:p>
            <a:pPr>
              <a:lnSpc>
                <a:spcPts val="1000"/>
              </a:lnSpc>
            </a:pPr>
            <a:endParaRPr lang="en-US" altLang="zh-CN" dirty="0" smtClean="0"/>
          </a:p>
          <a:p>
            <a:pPr>
              <a:lnSpc>
                <a:spcPts val="700"/>
              </a:lnSpc>
              <a:tabLst/>
            </a:pPr>
            <a:r>
              <a:rPr lang="en-US" altLang="zh-CN" sz="773" dirty="0" smtClean="0">
                <a:solidFill>
                  <a:srgbClr val="984807"/>
                </a:solidFill>
                <a:latin typeface="Tahoma" pitchFamily="18" charset="0"/>
                <a:cs typeface="Tahoma" pitchFamily="18" charset="0"/>
              </a:rPr>
              <a:t>30</a:t>
            </a:r>
          </a:p>
          <a:p>
            <a:pPr>
              <a:lnSpc>
                <a:spcPts val="1000"/>
              </a:lnSpc>
            </a:pPr>
            <a:endParaRPr lang="en-US" altLang="zh-CN" dirty="0" smtClean="0"/>
          </a:p>
          <a:p>
            <a:pPr>
              <a:lnSpc>
                <a:spcPts val="800"/>
              </a:lnSpc>
              <a:tabLst/>
            </a:pPr>
            <a:r>
              <a:rPr lang="en-US" altLang="zh-CN" sz="773" dirty="0" smtClean="0">
                <a:solidFill>
                  <a:srgbClr val="984807"/>
                </a:solidFill>
                <a:latin typeface="Tahoma" pitchFamily="18" charset="0"/>
                <a:cs typeface="Tahoma" pitchFamily="18" charset="0"/>
              </a:rPr>
              <a:t>20</a:t>
            </a:r>
          </a:p>
          <a:p>
            <a:pPr>
              <a:lnSpc>
                <a:spcPts val="1000"/>
              </a:lnSpc>
            </a:pPr>
            <a:endParaRPr lang="en-US" altLang="zh-CN" dirty="0" smtClean="0"/>
          </a:p>
          <a:p>
            <a:pPr>
              <a:lnSpc>
                <a:spcPts val="800"/>
              </a:lnSpc>
              <a:tabLst/>
            </a:pPr>
            <a:r>
              <a:rPr lang="en-US" altLang="zh-CN" sz="773" dirty="0" smtClean="0">
                <a:solidFill>
                  <a:srgbClr val="984807"/>
                </a:solidFill>
                <a:latin typeface="Tahoma" pitchFamily="18" charset="0"/>
                <a:cs typeface="Tahoma" pitchFamily="18" charset="0"/>
              </a:rPr>
              <a:t>10</a:t>
            </a:r>
          </a:p>
        </p:txBody>
      </p:sp>
      <p:sp>
        <p:nvSpPr>
          <p:cNvPr id="1026" name="TextBox 1"/>
          <p:cNvSpPr txBox="1"/>
          <p:nvPr/>
        </p:nvSpPr>
        <p:spPr>
          <a:xfrm>
            <a:off x="5532504" y="3608188"/>
            <a:ext cx="218008" cy="135935"/>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2005</a:t>
            </a:r>
          </a:p>
        </p:txBody>
      </p:sp>
      <p:sp>
        <p:nvSpPr>
          <p:cNvPr id="1028" name="TextBox 1"/>
          <p:cNvSpPr txBox="1"/>
          <p:nvPr/>
        </p:nvSpPr>
        <p:spPr>
          <a:xfrm>
            <a:off x="7130783" y="3608188"/>
            <a:ext cx="218008" cy="135935"/>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2009</a:t>
            </a:r>
          </a:p>
        </p:txBody>
      </p:sp>
      <p:sp>
        <p:nvSpPr>
          <p:cNvPr id="1029" name="TextBox 1"/>
          <p:cNvSpPr txBox="1"/>
          <p:nvPr/>
        </p:nvSpPr>
        <p:spPr>
          <a:xfrm>
            <a:off x="6485324" y="2655235"/>
            <a:ext cx="1030731" cy="238527"/>
          </a:xfrm>
          <a:prstGeom prst="rect">
            <a:avLst/>
          </a:prstGeom>
          <a:noFill/>
        </p:spPr>
        <p:txBody>
          <a:bodyPr wrap="none" lIns="0" tIns="0" rIns="0" rtlCol="0">
            <a:spAutoFit/>
          </a:bodyPr>
          <a:lstStyle/>
          <a:p>
            <a:pPr>
              <a:lnSpc>
                <a:spcPts val="700"/>
              </a:lnSpc>
              <a:tabLst>
                <a:tab pos="342900" algn="l"/>
              </a:tabLst>
            </a:pPr>
            <a:r>
              <a:rPr lang="en-US" altLang="zh-CN" dirty="0" smtClean="0"/>
              <a:t>	</a:t>
            </a:r>
            <a:r>
              <a:rPr lang="en-US" altLang="zh-CN" sz="773" b="1" dirty="0" smtClean="0">
                <a:solidFill>
                  <a:srgbClr val="984807"/>
                </a:solidFill>
                <a:latin typeface="Tahoma" pitchFamily="18" charset="0"/>
                <a:cs typeface="Tahoma" pitchFamily="18" charset="0"/>
              </a:rPr>
              <a:t>EMPLEO</a:t>
            </a:r>
          </a:p>
          <a:p>
            <a:pPr>
              <a:lnSpc>
                <a:spcPts val="800"/>
              </a:lnSpc>
              <a:tabLst>
                <a:tab pos="342900" algn="l"/>
              </a:tabLst>
            </a:pPr>
            <a:r>
              <a:rPr lang="en-US" altLang="zh-CN" sz="773" dirty="0" smtClean="0">
                <a:solidFill>
                  <a:srgbClr val="984807"/>
                </a:solidFill>
                <a:latin typeface="Tahoma" pitchFamily="18" charset="0"/>
                <a:cs typeface="Tahoma" pitchFamily="18" charset="0"/>
              </a:rPr>
              <a:t>%</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sobreel</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total</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del</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paro</a:t>
            </a:r>
          </a:p>
        </p:txBody>
      </p:sp>
      <p:sp>
        <p:nvSpPr>
          <p:cNvPr id="1030" name="TextBox 1"/>
          <p:cNvSpPr txBox="1"/>
          <p:nvPr/>
        </p:nvSpPr>
        <p:spPr>
          <a:xfrm>
            <a:off x="5916706" y="3616332"/>
            <a:ext cx="968214" cy="418063"/>
          </a:xfrm>
          <a:prstGeom prst="rect">
            <a:avLst/>
          </a:prstGeom>
          <a:noFill/>
        </p:spPr>
        <p:txBody>
          <a:bodyPr wrap="none" lIns="0" tIns="0" rIns="0" rtlCol="0">
            <a:spAutoFit/>
          </a:bodyPr>
          <a:lstStyle/>
          <a:p>
            <a:pPr>
              <a:lnSpc>
                <a:spcPts val="700"/>
              </a:lnSpc>
              <a:tabLst>
                <a:tab pos="25400" algn="l"/>
              </a:tabLst>
            </a:pPr>
            <a:r>
              <a:rPr lang="en-US" altLang="zh-CN" dirty="0" smtClean="0"/>
              <a:t>	</a:t>
            </a:r>
            <a:r>
              <a:rPr lang="en-US" altLang="zh-CN" sz="773" dirty="0" smtClean="0">
                <a:solidFill>
                  <a:srgbClr val="984807"/>
                </a:solidFill>
                <a:latin typeface="Tahoma" pitchFamily="18" charset="0"/>
                <a:cs typeface="Tahoma" pitchFamily="18" charset="0"/>
              </a:rPr>
              <a:t>2006</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2007</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2008</a:t>
            </a:r>
          </a:p>
          <a:p>
            <a:pPr>
              <a:lnSpc>
                <a:spcPts val="1300"/>
              </a:lnSpc>
              <a:tabLst>
                <a:tab pos="25400" algn="l"/>
              </a:tabLst>
            </a:pPr>
            <a:r>
              <a:rPr lang="en-US" altLang="zh-CN" sz="773" dirty="0" smtClean="0">
                <a:solidFill>
                  <a:srgbClr val="984807"/>
                </a:solidFill>
                <a:latin typeface="Tahoma" pitchFamily="18" charset="0"/>
                <a:cs typeface="Tahoma" pitchFamily="18" charset="0"/>
              </a:rPr>
              <a:t>Menor</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a</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3</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meses</a:t>
            </a:r>
          </a:p>
          <a:p>
            <a:pPr>
              <a:lnSpc>
                <a:spcPts val="900"/>
              </a:lnSpc>
              <a:tabLst>
                <a:tab pos="25400" algn="l"/>
              </a:tabLst>
            </a:pPr>
            <a:r>
              <a:rPr lang="en-US" altLang="zh-CN" sz="773" dirty="0" smtClean="0">
                <a:solidFill>
                  <a:srgbClr val="984807"/>
                </a:solidFill>
                <a:latin typeface="Tahoma" pitchFamily="18" charset="0"/>
                <a:cs typeface="Tahoma" pitchFamily="18" charset="0"/>
              </a:rPr>
              <a:t>1</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a</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2</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años</a:t>
            </a:r>
          </a:p>
        </p:txBody>
      </p:sp>
      <p:sp>
        <p:nvSpPr>
          <p:cNvPr id="1031" name="TextBox 1"/>
          <p:cNvSpPr txBox="1"/>
          <p:nvPr/>
        </p:nvSpPr>
        <p:spPr>
          <a:xfrm>
            <a:off x="7530353" y="3616332"/>
            <a:ext cx="894476" cy="418063"/>
          </a:xfrm>
          <a:prstGeom prst="rect">
            <a:avLst/>
          </a:prstGeom>
          <a:noFill/>
        </p:spPr>
        <p:txBody>
          <a:bodyPr wrap="none" lIns="0" tIns="0" rIns="0" rtlCol="0">
            <a:spAutoFit/>
          </a:bodyPr>
          <a:lstStyle/>
          <a:p>
            <a:pPr>
              <a:lnSpc>
                <a:spcPts val="700"/>
              </a:lnSpc>
              <a:tabLst/>
            </a:pPr>
            <a:r>
              <a:rPr lang="en-US" altLang="zh-CN" sz="773" dirty="0" smtClean="0">
                <a:solidFill>
                  <a:srgbClr val="984807"/>
                </a:solidFill>
                <a:latin typeface="Tahoma" pitchFamily="18" charset="0"/>
                <a:cs typeface="Tahoma" pitchFamily="18" charset="0"/>
              </a:rPr>
              <a:t>2010</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2011</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2012</a:t>
            </a:r>
          </a:p>
          <a:p>
            <a:pPr>
              <a:lnSpc>
                <a:spcPts val="1300"/>
              </a:lnSpc>
              <a:tabLst/>
            </a:pPr>
            <a:r>
              <a:rPr lang="en-US" altLang="zh-CN" sz="773" dirty="0" smtClean="0">
                <a:solidFill>
                  <a:srgbClr val="984807"/>
                </a:solidFill>
                <a:latin typeface="Tahoma" pitchFamily="18" charset="0"/>
                <a:cs typeface="Tahoma" pitchFamily="18" charset="0"/>
              </a:rPr>
              <a:t>3</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meses</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a</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1</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año</a:t>
            </a:r>
          </a:p>
          <a:p>
            <a:pPr>
              <a:lnSpc>
                <a:spcPts val="900"/>
              </a:lnSpc>
              <a:tabLst/>
            </a:pPr>
            <a:r>
              <a:rPr lang="en-US" altLang="zh-CN" sz="773" dirty="0" smtClean="0">
                <a:solidFill>
                  <a:srgbClr val="984807"/>
                </a:solidFill>
                <a:latin typeface="Tahoma" pitchFamily="18" charset="0"/>
                <a:cs typeface="Tahoma" pitchFamily="18" charset="0"/>
              </a:rPr>
              <a:t>Mayor</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a</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2</a:t>
            </a:r>
            <a:r>
              <a:rPr lang="en-US" altLang="zh-CN" sz="773" dirty="0" smtClean="0">
                <a:latin typeface="Times New Roman" pitchFamily="18" charset="0"/>
                <a:cs typeface="Times New Roman" pitchFamily="18" charset="0"/>
              </a:rPr>
              <a:t> </a:t>
            </a:r>
            <a:r>
              <a:rPr lang="en-US" altLang="zh-CN" sz="773" dirty="0" smtClean="0">
                <a:solidFill>
                  <a:srgbClr val="984807"/>
                </a:solidFill>
                <a:latin typeface="Tahoma" pitchFamily="18" charset="0"/>
                <a:cs typeface="Tahoma" pitchFamily="18" charset="0"/>
              </a:rPr>
              <a:t>años</a:t>
            </a:r>
          </a:p>
        </p:txBody>
      </p:sp>
      <p:sp>
        <p:nvSpPr>
          <p:cNvPr id="1032" name="TextBox 1"/>
          <p:cNvSpPr txBox="1"/>
          <p:nvPr/>
        </p:nvSpPr>
        <p:spPr>
          <a:xfrm>
            <a:off x="5378824" y="5799164"/>
            <a:ext cx="52900" cy="135935"/>
          </a:xfrm>
          <a:prstGeom prst="rect">
            <a:avLst/>
          </a:prstGeom>
          <a:noFill/>
        </p:spPr>
        <p:txBody>
          <a:bodyPr wrap="none" lIns="0" tIns="0" rIns="0" rtlCol="0">
            <a:spAutoFit/>
          </a:bodyPr>
          <a:lstStyle/>
          <a:p>
            <a:pPr>
              <a:lnSpc>
                <a:spcPts val="700"/>
              </a:lnSpc>
              <a:tabLst/>
            </a:pPr>
            <a:r>
              <a:rPr lang="en-US" altLang="zh-CN" sz="766" dirty="0" smtClean="0">
                <a:solidFill>
                  <a:srgbClr val="984807"/>
                </a:solidFill>
                <a:latin typeface="Tahoma" pitchFamily="18" charset="0"/>
                <a:cs typeface="Tahoma" pitchFamily="18" charset="0"/>
              </a:rPr>
              <a:t>0</a:t>
            </a:r>
          </a:p>
        </p:txBody>
      </p:sp>
      <p:sp>
        <p:nvSpPr>
          <p:cNvPr id="1033" name="TextBox 1"/>
          <p:cNvSpPr txBox="1"/>
          <p:nvPr/>
        </p:nvSpPr>
        <p:spPr>
          <a:xfrm>
            <a:off x="5317351" y="4821777"/>
            <a:ext cx="105798" cy="1443985"/>
          </a:xfrm>
          <a:prstGeom prst="rect">
            <a:avLst/>
          </a:prstGeom>
          <a:noFill/>
        </p:spPr>
        <p:txBody>
          <a:bodyPr wrap="none" lIns="0" tIns="0" rIns="0" rtlCol="0">
            <a:spAutoFit/>
          </a:bodyPr>
          <a:lstStyle/>
          <a:p>
            <a:pPr>
              <a:lnSpc>
                <a:spcPts val="700"/>
              </a:lnSpc>
              <a:tabLst>
                <a:tab pos="50800" algn="l"/>
              </a:tabLst>
            </a:pPr>
            <a:r>
              <a:rPr lang="en-US" altLang="zh-CN" sz="766" dirty="0" smtClean="0">
                <a:solidFill>
                  <a:srgbClr val="984807"/>
                </a:solidFill>
                <a:latin typeface="Tahoma" pitchFamily="18" charset="0"/>
                <a:cs typeface="Tahoma" pitchFamily="18" charset="0"/>
              </a:rPr>
              <a:t>35</a:t>
            </a:r>
          </a:p>
          <a:p>
            <a:pPr>
              <a:lnSpc>
                <a:spcPts val="1000"/>
              </a:lnSpc>
            </a:pPr>
            <a:endParaRPr lang="en-US" altLang="zh-CN" dirty="0" smtClean="0"/>
          </a:p>
          <a:p>
            <a:pPr>
              <a:lnSpc>
                <a:spcPts val="700"/>
              </a:lnSpc>
              <a:tabLst>
                <a:tab pos="50800" algn="l"/>
              </a:tabLst>
            </a:pPr>
            <a:r>
              <a:rPr lang="en-US" altLang="zh-CN" sz="766" dirty="0" smtClean="0">
                <a:solidFill>
                  <a:srgbClr val="984807"/>
                </a:solidFill>
                <a:latin typeface="Tahoma" pitchFamily="18" charset="0"/>
                <a:cs typeface="Tahoma" pitchFamily="18" charset="0"/>
              </a:rPr>
              <a:t>30</a:t>
            </a:r>
          </a:p>
          <a:p>
            <a:pPr>
              <a:lnSpc>
                <a:spcPts val="1000"/>
              </a:lnSpc>
            </a:pPr>
            <a:endParaRPr lang="en-US" altLang="zh-CN" dirty="0" smtClean="0"/>
          </a:p>
          <a:p>
            <a:pPr>
              <a:lnSpc>
                <a:spcPts val="700"/>
              </a:lnSpc>
              <a:tabLst>
                <a:tab pos="50800" algn="l"/>
              </a:tabLst>
            </a:pPr>
            <a:r>
              <a:rPr lang="en-US" altLang="zh-CN" sz="766" dirty="0" smtClean="0">
                <a:solidFill>
                  <a:srgbClr val="984807"/>
                </a:solidFill>
                <a:latin typeface="Tahoma" pitchFamily="18" charset="0"/>
                <a:cs typeface="Tahoma" pitchFamily="18" charset="0"/>
              </a:rPr>
              <a:t>25</a:t>
            </a:r>
          </a:p>
          <a:p>
            <a:pPr>
              <a:lnSpc>
                <a:spcPts val="1000"/>
              </a:lnSpc>
            </a:pPr>
            <a:endParaRPr lang="en-US" altLang="zh-CN" dirty="0" smtClean="0"/>
          </a:p>
          <a:p>
            <a:pPr>
              <a:lnSpc>
                <a:spcPts val="700"/>
              </a:lnSpc>
              <a:tabLst>
                <a:tab pos="50800" algn="l"/>
              </a:tabLst>
            </a:pPr>
            <a:r>
              <a:rPr lang="en-US" altLang="zh-CN" sz="766" dirty="0" smtClean="0">
                <a:solidFill>
                  <a:srgbClr val="984807"/>
                </a:solidFill>
                <a:latin typeface="Tahoma" pitchFamily="18" charset="0"/>
                <a:cs typeface="Tahoma" pitchFamily="18" charset="0"/>
              </a:rPr>
              <a:t>20</a:t>
            </a:r>
          </a:p>
          <a:p>
            <a:pPr>
              <a:lnSpc>
                <a:spcPts val="1000"/>
              </a:lnSpc>
            </a:pPr>
            <a:endParaRPr lang="en-US" altLang="zh-CN" dirty="0" smtClean="0"/>
          </a:p>
          <a:p>
            <a:pPr>
              <a:lnSpc>
                <a:spcPts val="700"/>
              </a:lnSpc>
              <a:tabLst>
                <a:tab pos="50800" algn="l"/>
              </a:tabLst>
            </a:pPr>
            <a:r>
              <a:rPr lang="en-US" altLang="zh-CN" sz="766" dirty="0" smtClean="0">
                <a:solidFill>
                  <a:srgbClr val="984807"/>
                </a:solidFill>
                <a:latin typeface="Tahoma" pitchFamily="18" charset="0"/>
                <a:cs typeface="Tahoma" pitchFamily="18" charset="0"/>
              </a:rPr>
              <a:t>15</a:t>
            </a:r>
          </a:p>
          <a:p>
            <a:pPr>
              <a:lnSpc>
                <a:spcPts val="1000"/>
              </a:lnSpc>
            </a:pPr>
            <a:endParaRPr lang="en-US" altLang="zh-CN" dirty="0" smtClean="0"/>
          </a:p>
          <a:p>
            <a:pPr>
              <a:lnSpc>
                <a:spcPts val="700"/>
              </a:lnSpc>
              <a:tabLst>
                <a:tab pos="50800" algn="l"/>
              </a:tabLst>
            </a:pPr>
            <a:r>
              <a:rPr lang="en-US" altLang="zh-CN" sz="766" dirty="0" smtClean="0">
                <a:solidFill>
                  <a:srgbClr val="984807"/>
                </a:solidFill>
                <a:latin typeface="Tahoma" pitchFamily="18" charset="0"/>
                <a:cs typeface="Tahoma" pitchFamily="18" charset="0"/>
              </a:rPr>
              <a:t>10</a:t>
            </a:r>
          </a:p>
          <a:p>
            <a:pPr>
              <a:lnSpc>
                <a:spcPts val="1000"/>
              </a:lnSpc>
            </a:pPr>
            <a:endParaRPr lang="en-US" altLang="zh-CN" dirty="0" smtClean="0"/>
          </a:p>
          <a:p>
            <a:pPr>
              <a:lnSpc>
                <a:spcPts val="700"/>
              </a:lnSpc>
              <a:tabLst>
                <a:tab pos="50800" algn="l"/>
              </a:tabLst>
            </a:pPr>
            <a:r>
              <a:rPr lang="en-US" altLang="zh-CN" dirty="0" smtClean="0"/>
              <a:t>	</a:t>
            </a:r>
            <a:r>
              <a:rPr lang="en-US" altLang="zh-CN" sz="766" dirty="0" smtClean="0">
                <a:solidFill>
                  <a:srgbClr val="984807"/>
                </a:solidFill>
                <a:latin typeface="Tahoma" pitchFamily="18" charset="0"/>
                <a:cs typeface="Tahoma" pitchFamily="18" charset="0"/>
              </a:rPr>
              <a:t>5</a:t>
            </a:r>
          </a:p>
        </p:txBody>
      </p:sp>
      <p:sp>
        <p:nvSpPr>
          <p:cNvPr id="1034" name="TextBox 1"/>
          <p:cNvSpPr txBox="1"/>
          <p:nvPr/>
        </p:nvSpPr>
        <p:spPr>
          <a:xfrm>
            <a:off x="5732289" y="5872468"/>
            <a:ext cx="354264" cy="135935"/>
          </a:xfrm>
          <a:prstGeom prst="rect">
            <a:avLst/>
          </a:prstGeom>
          <a:noFill/>
        </p:spPr>
        <p:txBody>
          <a:bodyPr wrap="none" lIns="0" tIns="0" rIns="0" rtlCol="0">
            <a:spAutoFit/>
          </a:bodyPr>
          <a:lstStyle/>
          <a:p>
            <a:pPr>
              <a:lnSpc>
                <a:spcPts val="700"/>
              </a:lnSpc>
              <a:tabLst/>
            </a:pPr>
            <a:r>
              <a:rPr lang="en-US" altLang="zh-CN" sz="766" dirty="0" smtClean="0">
                <a:solidFill>
                  <a:srgbClr val="984807"/>
                </a:solidFill>
                <a:latin typeface="Tahoma" pitchFamily="18" charset="0"/>
                <a:cs typeface="Tahoma" pitchFamily="18" charset="0"/>
              </a:rPr>
              <a:t>Primaria</a:t>
            </a:r>
          </a:p>
        </p:txBody>
      </p:sp>
      <p:sp>
        <p:nvSpPr>
          <p:cNvPr id="1035" name="TextBox 1"/>
          <p:cNvSpPr txBox="1"/>
          <p:nvPr/>
        </p:nvSpPr>
        <p:spPr>
          <a:xfrm>
            <a:off x="6454588" y="5872468"/>
            <a:ext cx="474489" cy="135935"/>
          </a:xfrm>
          <a:prstGeom prst="rect">
            <a:avLst/>
          </a:prstGeom>
          <a:noFill/>
        </p:spPr>
        <p:txBody>
          <a:bodyPr wrap="none" lIns="0" tIns="0" rIns="0" rtlCol="0">
            <a:spAutoFit/>
          </a:bodyPr>
          <a:lstStyle/>
          <a:p>
            <a:pPr>
              <a:lnSpc>
                <a:spcPts val="700"/>
              </a:lnSpc>
              <a:tabLst/>
            </a:pPr>
            <a:r>
              <a:rPr lang="en-US" altLang="zh-CN" sz="766" dirty="0" smtClean="0">
                <a:solidFill>
                  <a:srgbClr val="984807"/>
                </a:solidFill>
                <a:latin typeface="Tahoma" pitchFamily="18" charset="0"/>
                <a:cs typeface="Tahoma" pitchFamily="18" charset="0"/>
              </a:rPr>
              <a:t>Secundaria</a:t>
            </a:r>
          </a:p>
        </p:txBody>
      </p:sp>
      <p:sp>
        <p:nvSpPr>
          <p:cNvPr id="1036" name="TextBox 1"/>
          <p:cNvSpPr txBox="1"/>
          <p:nvPr/>
        </p:nvSpPr>
        <p:spPr>
          <a:xfrm>
            <a:off x="7130783" y="5880613"/>
            <a:ext cx="649217" cy="251351"/>
          </a:xfrm>
          <a:prstGeom prst="rect">
            <a:avLst/>
          </a:prstGeom>
          <a:noFill/>
        </p:spPr>
        <p:txBody>
          <a:bodyPr wrap="none" lIns="0" tIns="0" rIns="0" rtlCol="0">
            <a:spAutoFit/>
          </a:bodyPr>
          <a:lstStyle/>
          <a:p>
            <a:pPr>
              <a:lnSpc>
                <a:spcPts val="700"/>
              </a:lnSpc>
              <a:tabLst>
                <a:tab pos="101600" algn="l"/>
              </a:tabLst>
            </a:pPr>
            <a:r>
              <a:rPr lang="en-US" altLang="zh-CN" dirty="0" smtClean="0"/>
              <a:t>	</a:t>
            </a:r>
            <a:r>
              <a:rPr lang="en-US" altLang="zh-CN" sz="766" dirty="0" smtClean="0">
                <a:solidFill>
                  <a:srgbClr val="984807"/>
                </a:solidFill>
                <a:latin typeface="Tahoma" pitchFamily="18" charset="0"/>
                <a:cs typeface="Tahoma" pitchFamily="18" charset="0"/>
              </a:rPr>
              <a:t>Superiores</a:t>
            </a:r>
          </a:p>
          <a:p>
            <a:pPr>
              <a:lnSpc>
                <a:spcPts val="900"/>
              </a:lnSpc>
              <a:tabLst>
                <a:tab pos="101600" algn="l"/>
              </a:tabLst>
            </a:pPr>
            <a:r>
              <a:rPr lang="en-US" altLang="zh-CN" sz="766" dirty="0" smtClean="0">
                <a:solidFill>
                  <a:srgbClr val="984807"/>
                </a:solidFill>
                <a:latin typeface="Tahoma" pitchFamily="18" charset="0"/>
                <a:cs typeface="Tahoma" pitchFamily="18" charset="0"/>
              </a:rPr>
              <a:t>(sin</a:t>
            </a:r>
            <a:r>
              <a:rPr lang="en-US" altLang="zh-CN" sz="766" dirty="0" smtClean="0">
                <a:latin typeface="Times New Roman" pitchFamily="18" charset="0"/>
                <a:cs typeface="Times New Roman" pitchFamily="18" charset="0"/>
              </a:rPr>
              <a:t> </a:t>
            </a:r>
            <a:r>
              <a:rPr lang="en-US" altLang="zh-CN" sz="766" dirty="0" smtClean="0">
                <a:solidFill>
                  <a:srgbClr val="984807"/>
                </a:solidFill>
                <a:latin typeface="Tahoma" pitchFamily="18" charset="0"/>
                <a:cs typeface="Tahoma" pitchFamily="18" charset="0"/>
              </a:rPr>
              <a:t>doctorado)</a:t>
            </a:r>
          </a:p>
        </p:txBody>
      </p:sp>
      <p:sp>
        <p:nvSpPr>
          <p:cNvPr id="1037" name="TextBox 1"/>
          <p:cNvSpPr txBox="1"/>
          <p:nvPr/>
        </p:nvSpPr>
        <p:spPr>
          <a:xfrm>
            <a:off x="8052867" y="5872468"/>
            <a:ext cx="444032" cy="135935"/>
          </a:xfrm>
          <a:prstGeom prst="rect">
            <a:avLst/>
          </a:prstGeom>
          <a:noFill/>
        </p:spPr>
        <p:txBody>
          <a:bodyPr wrap="none" lIns="0" tIns="0" rIns="0" rtlCol="0">
            <a:spAutoFit/>
          </a:bodyPr>
          <a:lstStyle/>
          <a:p>
            <a:pPr>
              <a:lnSpc>
                <a:spcPts val="700"/>
              </a:lnSpc>
              <a:tabLst/>
            </a:pPr>
            <a:r>
              <a:rPr lang="en-US" altLang="zh-CN" sz="766" dirty="0" smtClean="0">
                <a:solidFill>
                  <a:srgbClr val="984807"/>
                </a:solidFill>
                <a:latin typeface="Tahoma" pitchFamily="18" charset="0"/>
                <a:cs typeface="Tahoma" pitchFamily="18" charset="0"/>
              </a:rPr>
              <a:t>Doctorado</a:t>
            </a:r>
          </a:p>
        </p:txBody>
      </p:sp>
      <p:sp>
        <p:nvSpPr>
          <p:cNvPr id="1038" name="TextBox 1"/>
          <p:cNvSpPr txBox="1"/>
          <p:nvPr/>
        </p:nvSpPr>
        <p:spPr>
          <a:xfrm>
            <a:off x="8390965" y="4740328"/>
            <a:ext cx="211596" cy="905376"/>
          </a:xfrm>
          <a:prstGeom prst="rect">
            <a:avLst/>
          </a:prstGeom>
          <a:noFill/>
        </p:spPr>
        <p:txBody>
          <a:bodyPr wrap="none" lIns="0" tIns="0" rIns="0" rtlCol="0">
            <a:spAutoFit/>
          </a:bodyPr>
          <a:lstStyle/>
          <a:p>
            <a:pPr>
              <a:lnSpc>
                <a:spcPts val="700"/>
              </a:lnSpc>
              <a:tabLst/>
            </a:pPr>
            <a:r>
              <a:rPr lang="en-US" altLang="zh-CN" sz="766" dirty="0" smtClean="0">
                <a:solidFill>
                  <a:srgbClr val="984807"/>
                </a:solidFill>
                <a:latin typeface="Tahoma" pitchFamily="18" charset="0"/>
                <a:cs typeface="Tahoma" pitchFamily="18" charset="0"/>
              </a:rPr>
              <a:t>2007</a:t>
            </a:r>
          </a:p>
          <a:p>
            <a:pPr>
              <a:lnSpc>
                <a:spcPts val="1200"/>
              </a:lnSpc>
              <a:tabLst/>
            </a:pPr>
            <a:r>
              <a:rPr lang="en-US" altLang="zh-CN" sz="766" dirty="0" smtClean="0">
                <a:solidFill>
                  <a:srgbClr val="984807"/>
                </a:solidFill>
                <a:latin typeface="Tahoma" pitchFamily="18" charset="0"/>
                <a:cs typeface="Tahoma" pitchFamily="18" charset="0"/>
              </a:rPr>
              <a:t>2008</a:t>
            </a:r>
          </a:p>
          <a:p>
            <a:pPr>
              <a:lnSpc>
                <a:spcPts val="1200"/>
              </a:lnSpc>
              <a:tabLst/>
            </a:pPr>
            <a:r>
              <a:rPr lang="en-US" altLang="zh-CN" sz="766" dirty="0" smtClean="0">
                <a:solidFill>
                  <a:srgbClr val="984807"/>
                </a:solidFill>
                <a:latin typeface="Tahoma" pitchFamily="18" charset="0"/>
                <a:cs typeface="Tahoma" pitchFamily="18" charset="0"/>
              </a:rPr>
              <a:t>2009</a:t>
            </a:r>
          </a:p>
          <a:p>
            <a:pPr>
              <a:lnSpc>
                <a:spcPts val="1200"/>
              </a:lnSpc>
              <a:tabLst/>
            </a:pPr>
            <a:r>
              <a:rPr lang="en-US" altLang="zh-CN" sz="766" dirty="0" smtClean="0">
                <a:solidFill>
                  <a:srgbClr val="984807"/>
                </a:solidFill>
                <a:latin typeface="Tahoma" pitchFamily="18" charset="0"/>
                <a:cs typeface="Tahoma" pitchFamily="18" charset="0"/>
              </a:rPr>
              <a:t>2010</a:t>
            </a:r>
          </a:p>
          <a:p>
            <a:pPr>
              <a:lnSpc>
                <a:spcPts val="1200"/>
              </a:lnSpc>
              <a:tabLst/>
            </a:pPr>
            <a:r>
              <a:rPr lang="en-US" altLang="zh-CN" sz="766" dirty="0" smtClean="0">
                <a:solidFill>
                  <a:srgbClr val="984807"/>
                </a:solidFill>
                <a:latin typeface="Tahoma" pitchFamily="18" charset="0"/>
                <a:cs typeface="Tahoma" pitchFamily="18" charset="0"/>
              </a:rPr>
              <a:t>2011</a:t>
            </a:r>
          </a:p>
          <a:p>
            <a:pPr>
              <a:lnSpc>
                <a:spcPts val="1200"/>
              </a:lnSpc>
              <a:tabLst/>
            </a:pPr>
            <a:r>
              <a:rPr lang="en-US" altLang="zh-CN" sz="766" dirty="0" smtClean="0">
                <a:solidFill>
                  <a:srgbClr val="984807"/>
                </a:solidFill>
                <a:latin typeface="Tahoma" pitchFamily="18" charset="0"/>
                <a:cs typeface="Tahoma" pitchFamily="18" charset="0"/>
              </a:rPr>
              <a:t>2012</a:t>
            </a:r>
          </a:p>
        </p:txBody>
      </p:sp>
      <p:sp>
        <p:nvSpPr>
          <p:cNvPr id="1039" name="TextBox 1"/>
          <p:cNvSpPr txBox="1"/>
          <p:nvPr/>
        </p:nvSpPr>
        <p:spPr>
          <a:xfrm>
            <a:off x="5255879" y="4031722"/>
            <a:ext cx="2327560" cy="1110560"/>
          </a:xfrm>
          <a:prstGeom prst="rect">
            <a:avLst/>
          </a:prstGeom>
          <a:noFill/>
        </p:spPr>
        <p:txBody>
          <a:bodyPr wrap="none" lIns="0" tIns="0" rIns="0" rtlCol="0">
            <a:spAutoFit/>
          </a:bodyPr>
          <a:lstStyle/>
          <a:p>
            <a:pPr>
              <a:lnSpc>
                <a:spcPts val="700"/>
              </a:lnSpc>
              <a:tabLst>
                <a:tab pos="50800" algn="l"/>
                <a:tab pos="787400" algn="l"/>
                <a:tab pos="1295400" algn="l"/>
              </a:tabLst>
            </a:pPr>
            <a:r>
              <a:rPr lang="en-US" altLang="zh-CN" sz="766" dirty="0" smtClean="0">
                <a:solidFill>
                  <a:srgbClr val="993300"/>
                </a:solidFill>
                <a:latin typeface="Tahoma" pitchFamily="18" charset="0"/>
                <a:cs typeface="Tahoma" pitchFamily="18" charset="0"/>
              </a:rPr>
              <a:t>Fuente:</a:t>
            </a:r>
            <a:r>
              <a:rPr lang="en-US" altLang="zh-CN" sz="766" dirty="0" smtClean="0">
                <a:latin typeface="Times New Roman" pitchFamily="18" charset="0"/>
                <a:cs typeface="Times New Roman" pitchFamily="18" charset="0"/>
              </a:rPr>
              <a:t> </a:t>
            </a:r>
            <a:r>
              <a:rPr lang="en-US" altLang="zh-CN" sz="766" dirty="0" smtClean="0">
                <a:solidFill>
                  <a:srgbClr val="993300"/>
                </a:solidFill>
                <a:latin typeface="Tahoma" pitchFamily="18" charset="0"/>
                <a:cs typeface="Tahoma" pitchFamily="18" charset="0"/>
              </a:rPr>
              <a:t>INE</a:t>
            </a:r>
            <a:r>
              <a:rPr lang="en-US" altLang="zh-CN" sz="766" dirty="0" smtClean="0">
                <a:latin typeface="Times New Roman" pitchFamily="18" charset="0"/>
                <a:cs typeface="Times New Roman" pitchFamily="18" charset="0"/>
              </a:rPr>
              <a:t> </a:t>
            </a:r>
            <a:r>
              <a:rPr lang="en-US" altLang="zh-CN" sz="766" dirty="0" smtClean="0">
                <a:solidFill>
                  <a:srgbClr val="993300"/>
                </a:solidFill>
                <a:latin typeface="Tahoma" pitchFamily="18" charset="0"/>
                <a:cs typeface="Tahoma" pitchFamily="18" charset="0"/>
              </a:rPr>
              <a:t>&amp;</a:t>
            </a:r>
            <a:r>
              <a:rPr lang="en-US" altLang="zh-CN" sz="766" dirty="0" smtClean="0">
                <a:latin typeface="Times New Roman" pitchFamily="18" charset="0"/>
                <a:cs typeface="Times New Roman" pitchFamily="18" charset="0"/>
              </a:rPr>
              <a:t> </a:t>
            </a:r>
            <a:r>
              <a:rPr lang="en-US" altLang="zh-CN" sz="766" dirty="0" smtClean="0">
                <a:solidFill>
                  <a:srgbClr val="993300"/>
                </a:solidFill>
                <a:latin typeface="Tahoma" pitchFamily="18" charset="0"/>
                <a:cs typeface="Tahoma" pitchFamily="18" charset="0"/>
              </a:rPr>
              <a:t>BIAM</a:t>
            </a:r>
            <a:r>
              <a:rPr lang="en-US" altLang="zh-CN" sz="766" dirty="0" smtClean="0">
                <a:latin typeface="Times New Roman" pitchFamily="18" charset="0"/>
                <a:cs typeface="Times New Roman" pitchFamily="18" charset="0"/>
              </a:rPr>
              <a:t> </a:t>
            </a:r>
            <a:r>
              <a:rPr lang="en-US" altLang="zh-CN" sz="766" dirty="0" smtClean="0">
                <a:solidFill>
                  <a:srgbClr val="993300"/>
                </a:solidFill>
                <a:latin typeface="Tahoma" pitchFamily="18" charset="0"/>
                <a:cs typeface="Tahoma" pitchFamily="18" charset="0"/>
              </a:rPr>
              <a:t>(UC3M)</a:t>
            </a:r>
          </a:p>
          <a:p>
            <a:pPr>
              <a:lnSpc>
                <a:spcPts val="900"/>
              </a:lnSpc>
              <a:tabLst>
                <a:tab pos="50800" algn="l"/>
                <a:tab pos="787400" algn="l"/>
                <a:tab pos="1295400" algn="l"/>
              </a:tabLst>
            </a:pPr>
            <a:r>
              <a:rPr lang="en-US" altLang="zh-CN" sz="766" dirty="0" smtClean="0">
                <a:solidFill>
                  <a:srgbClr val="993300"/>
                </a:solidFill>
                <a:latin typeface="Tahoma" pitchFamily="18" charset="0"/>
                <a:cs typeface="Tahoma" pitchFamily="18" charset="0"/>
              </a:rPr>
              <a:t>Fecha:</a:t>
            </a:r>
            <a:r>
              <a:rPr lang="en-US" altLang="zh-CN" sz="732" dirty="0" smtClean="0">
                <a:latin typeface="Times New Roman" pitchFamily="18" charset="0"/>
                <a:cs typeface="Times New Roman" pitchFamily="18" charset="0"/>
              </a:rPr>
              <a:t>  </a:t>
            </a:r>
            <a:r>
              <a:rPr lang="en-US" altLang="zh-CN" sz="732" dirty="0" smtClean="0">
                <a:solidFill>
                  <a:srgbClr val="993300"/>
                </a:solidFill>
                <a:latin typeface="Tahoma" pitchFamily="18" charset="0"/>
                <a:cs typeface="Tahoma" pitchFamily="18" charset="0"/>
              </a:rPr>
              <a:t>25</a:t>
            </a:r>
            <a:r>
              <a:rPr lang="en-US" altLang="zh-CN" sz="732" dirty="0" smtClean="0">
                <a:latin typeface="Times New Roman" pitchFamily="18" charset="0"/>
                <a:cs typeface="Times New Roman" pitchFamily="18" charset="0"/>
              </a:rPr>
              <a:t> </a:t>
            </a:r>
            <a:r>
              <a:rPr lang="en-US" altLang="zh-CN" sz="732" dirty="0" smtClean="0">
                <a:solidFill>
                  <a:srgbClr val="993300"/>
                </a:solidFill>
                <a:latin typeface="Tahoma" pitchFamily="18" charset="0"/>
                <a:cs typeface="Tahoma" pitchFamily="18" charset="0"/>
              </a:rPr>
              <a:t>de</a:t>
            </a:r>
            <a:r>
              <a:rPr lang="en-US" altLang="zh-CN" sz="732" dirty="0" smtClean="0">
                <a:latin typeface="Times New Roman" pitchFamily="18" charset="0"/>
                <a:cs typeface="Times New Roman" pitchFamily="18" charset="0"/>
              </a:rPr>
              <a:t> </a:t>
            </a:r>
            <a:r>
              <a:rPr lang="en-US" altLang="zh-CN" sz="732" dirty="0" smtClean="0">
                <a:solidFill>
                  <a:srgbClr val="993300"/>
                </a:solidFill>
                <a:latin typeface="Tahoma" pitchFamily="18" charset="0"/>
                <a:cs typeface="Tahoma" pitchFamily="18" charset="0"/>
              </a:rPr>
              <a:t>enero</a:t>
            </a:r>
            <a:r>
              <a:rPr lang="en-US" altLang="zh-CN" sz="732" dirty="0" smtClean="0">
                <a:latin typeface="Times New Roman" pitchFamily="18" charset="0"/>
                <a:cs typeface="Times New Roman" pitchFamily="18" charset="0"/>
              </a:rPr>
              <a:t> </a:t>
            </a:r>
            <a:r>
              <a:rPr lang="en-US" altLang="zh-CN" sz="732" dirty="0" smtClean="0">
                <a:solidFill>
                  <a:srgbClr val="993300"/>
                </a:solidFill>
                <a:latin typeface="Tahoma" pitchFamily="18" charset="0"/>
                <a:cs typeface="Tahoma" pitchFamily="18" charset="0"/>
              </a:rPr>
              <a:t>2013</a:t>
            </a:r>
          </a:p>
          <a:p>
            <a:pPr>
              <a:lnSpc>
                <a:spcPts val="1000"/>
              </a:lnSpc>
            </a:pPr>
            <a:endParaRPr lang="en-US" altLang="zh-CN" dirty="0" smtClean="0"/>
          </a:p>
          <a:p>
            <a:pPr>
              <a:lnSpc>
                <a:spcPts val="1800"/>
              </a:lnSpc>
              <a:tabLst>
                <a:tab pos="50800" algn="l"/>
                <a:tab pos="787400" algn="l"/>
                <a:tab pos="1295400" algn="l"/>
              </a:tabLst>
            </a:pPr>
            <a:r>
              <a:rPr lang="en-US" altLang="zh-CN" sz="999" dirty="0" smtClean="0">
                <a:solidFill>
                  <a:srgbClr val="993300"/>
                </a:solidFill>
                <a:latin typeface="Tahoma" pitchFamily="18" charset="0"/>
                <a:cs typeface="Tahoma" pitchFamily="18" charset="0"/>
              </a:rPr>
              <a:t>Gráfico</a:t>
            </a:r>
            <a:r>
              <a:rPr lang="en-US" altLang="zh-CN" sz="999" dirty="0" smtClean="0">
                <a:latin typeface="Times New Roman" pitchFamily="18" charset="0"/>
                <a:cs typeface="Times New Roman" pitchFamily="18" charset="0"/>
              </a:rPr>
              <a:t> </a:t>
            </a:r>
            <a:r>
              <a:rPr lang="en-US" altLang="zh-CN" sz="999" dirty="0" smtClean="0">
                <a:solidFill>
                  <a:srgbClr val="993300"/>
                </a:solidFill>
                <a:latin typeface="Tahoma" pitchFamily="18" charset="0"/>
                <a:cs typeface="Tahoma" pitchFamily="18" charset="0"/>
              </a:rPr>
              <a:t>5</a:t>
            </a:r>
          </a:p>
          <a:p>
            <a:pPr>
              <a:lnSpc>
                <a:spcPts val="1000"/>
              </a:lnSpc>
            </a:pPr>
            <a:endParaRPr lang="en-US" altLang="zh-CN" dirty="0" smtClean="0"/>
          </a:p>
          <a:p>
            <a:pPr>
              <a:lnSpc>
                <a:spcPts val="1100"/>
              </a:lnSpc>
              <a:tabLst>
                <a:tab pos="50800" algn="l"/>
                <a:tab pos="787400" algn="l"/>
                <a:tab pos="1295400" algn="l"/>
              </a:tabLst>
            </a:pPr>
            <a:r>
              <a:rPr lang="en-US" altLang="zh-CN" dirty="0" smtClean="0"/>
              <a:t>		</a:t>
            </a:r>
            <a:r>
              <a:rPr lang="en-US" altLang="zh-CN" sz="766" b="1" dirty="0" smtClean="0">
                <a:solidFill>
                  <a:srgbClr val="984807"/>
                </a:solidFill>
                <a:latin typeface="Tahoma" pitchFamily="18" charset="0"/>
                <a:cs typeface="Tahoma" pitchFamily="18" charset="0"/>
              </a:rPr>
              <a:t>TASA</a:t>
            </a:r>
            <a:r>
              <a:rPr lang="en-US" altLang="zh-CN" sz="766" dirty="0" smtClean="0">
                <a:latin typeface="Times New Roman" pitchFamily="18" charset="0"/>
                <a:cs typeface="Times New Roman" pitchFamily="18" charset="0"/>
              </a:rPr>
              <a:t> </a:t>
            </a:r>
            <a:r>
              <a:rPr lang="en-US" altLang="zh-CN" sz="766" b="1" dirty="0" smtClean="0">
                <a:solidFill>
                  <a:srgbClr val="984807"/>
                </a:solidFill>
                <a:latin typeface="Tahoma" pitchFamily="18" charset="0"/>
                <a:cs typeface="Tahoma" pitchFamily="18" charset="0"/>
              </a:rPr>
              <a:t>DEPAROPOR</a:t>
            </a:r>
            <a:r>
              <a:rPr lang="en-US" altLang="zh-CN" sz="766" dirty="0" smtClean="0">
                <a:latin typeface="Times New Roman" pitchFamily="18" charset="0"/>
                <a:cs typeface="Times New Roman" pitchFamily="18" charset="0"/>
              </a:rPr>
              <a:t> </a:t>
            </a:r>
            <a:r>
              <a:rPr lang="en-US" altLang="zh-CN" sz="766" b="1" dirty="0" smtClean="0">
                <a:solidFill>
                  <a:srgbClr val="984807"/>
                </a:solidFill>
                <a:latin typeface="Tahoma" pitchFamily="18" charset="0"/>
                <a:cs typeface="Tahoma" pitchFamily="18" charset="0"/>
              </a:rPr>
              <a:t>EDUCACIÓN</a:t>
            </a:r>
          </a:p>
          <a:p>
            <a:pPr>
              <a:lnSpc>
                <a:spcPts val="900"/>
              </a:lnSpc>
              <a:tabLst>
                <a:tab pos="50800" algn="l"/>
                <a:tab pos="787400" algn="l"/>
                <a:tab pos="1295400" algn="l"/>
              </a:tabLst>
            </a:pPr>
            <a:r>
              <a:rPr lang="en-US" altLang="zh-CN" dirty="0" smtClean="0"/>
              <a:t>			</a:t>
            </a:r>
            <a:r>
              <a:rPr lang="en-US" altLang="zh-CN" sz="766" dirty="0" smtClean="0">
                <a:solidFill>
                  <a:srgbClr val="984807"/>
                </a:solidFill>
                <a:latin typeface="Tahoma" pitchFamily="18" charset="0"/>
                <a:cs typeface="Tahoma" pitchFamily="18" charset="0"/>
              </a:rPr>
              <a:t>Trimestre</a:t>
            </a:r>
            <a:r>
              <a:rPr lang="en-US" altLang="zh-CN" sz="766" dirty="0" smtClean="0">
                <a:latin typeface="Times New Roman" pitchFamily="18" charset="0"/>
                <a:cs typeface="Times New Roman" pitchFamily="18" charset="0"/>
              </a:rPr>
              <a:t> </a:t>
            </a:r>
            <a:r>
              <a:rPr lang="en-US" altLang="zh-CN" sz="766" dirty="0" smtClean="0">
                <a:solidFill>
                  <a:srgbClr val="984807"/>
                </a:solidFill>
                <a:latin typeface="Tahoma" pitchFamily="18" charset="0"/>
                <a:cs typeface="Tahoma" pitchFamily="18" charset="0"/>
              </a:rPr>
              <a:t>IV</a:t>
            </a:r>
          </a:p>
          <a:p>
            <a:pPr>
              <a:lnSpc>
                <a:spcPts val="900"/>
              </a:lnSpc>
              <a:tabLst>
                <a:tab pos="50800" algn="l"/>
                <a:tab pos="787400" algn="l"/>
                <a:tab pos="1295400" algn="l"/>
              </a:tabLst>
            </a:pPr>
            <a:r>
              <a:rPr lang="en-US" altLang="zh-CN" dirty="0" smtClean="0"/>
              <a:t>	</a:t>
            </a:r>
            <a:r>
              <a:rPr lang="en-US" altLang="zh-CN" sz="766" dirty="0" smtClean="0">
                <a:solidFill>
                  <a:srgbClr val="984807"/>
                </a:solidFill>
                <a:latin typeface="Tahoma" pitchFamily="18" charset="0"/>
                <a:cs typeface="Tahoma" pitchFamily="18" charset="0"/>
              </a:rPr>
              <a:t>40</a:t>
            </a:r>
          </a:p>
        </p:txBody>
      </p:sp>
      <p:sp>
        <p:nvSpPr>
          <p:cNvPr id="1040" name="TextBox 1"/>
          <p:cNvSpPr txBox="1"/>
          <p:nvPr/>
        </p:nvSpPr>
        <p:spPr>
          <a:xfrm>
            <a:off x="5255879" y="2109527"/>
            <a:ext cx="2556790" cy="892552"/>
          </a:xfrm>
          <a:prstGeom prst="rect">
            <a:avLst/>
          </a:prstGeom>
          <a:noFill/>
        </p:spPr>
        <p:txBody>
          <a:bodyPr wrap="none" lIns="0" tIns="0" rIns="0" rtlCol="0">
            <a:spAutoFit/>
          </a:bodyPr>
          <a:lstStyle/>
          <a:p>
            <a:pPr>
              <a:lnSpc>
                <a:spcPts val="700"/>
              </a:lnSpc>
              <a:tabLst>
                <a:tab pos="546100" algn="l"/>
              </a:tabLst>
            </a:pPr>
            <a:r>
              <a:rPr lang="en-US" altLang="zh-CN" sz="766" dirty="0" smtClean="0">
                <a:solidFill>
                  <a:srgbClr val="993300"/>
                </a:solidFill>
                <a:latin typeface="Tahoma" pitchFamily="18" charset="0"/>
                <a:cs typeface="Tahoma" pitchFamily="18" charset="0"/>
              </a:rPr>
              <a:t>Fuente:</a:t>
            </a:r>
            <a:r>
              <a:rPr lang="en-US" altLang="zh-CN" sz="766" dirty="0" smtClean="0">
                <a:latin typeface="Times New Roman" pitchFamily="18" charset="0"/>
                <a:cs typeface="Times New Roman" pitchFamily="18" charset="0"/>
              </a:rPr>
              <a:t> </a:t>
            </a:r>
            <a:r>
              <a:rPr lang="en-US" altLang="zh-CN" sz="766" dirty="0" smtClean="0">
                <a:solidFill>
                  <a:srgbClr val="993300"/>
                </a:solidFill>
                <a:latin typeface="Tahoma" pitchFamily="18" charset="0"/>
                <a:cs typeface="Tahoma" pitchFamily="18" charset="0"/>
              </a:rPr>
              <a:t>INE</a:t>
            </a:r>
            <a:r>
              <a:rPr lang="en-US" altLang="zh-CN" sz="766" dirty="0" smtClean="0">
                <a:latin typeface="Times New Roman" pitchFamily="18" charset="0"/>
                <a:cs typeface="Times New Roman" pitchFamily="18" charset="0"/>
              </a:rPr>
              <a:t> </a:t>
            </a:r>
            <a:r>
              <a:rPr lang="en-US" altLang="zh-CN" sz="766" dirty="0" smtClean="0">
                <a:solidFill>
                  <a:srgbClr val="993300"/>
                </a:solidFill>
                <a:latin typeface="Tahoma" pitchFamily="18" charset="0"/>
                <a:cs typeface="Tahoma" pitchFamily="18" charset="0"/>
              </a:rPr>
              <a:t>&amp;</a:t>
            </a:r>
            <a:r>
              <a:rPr lang="en-US" altLang="zh-CN" sz="766" dirty="0" smtClean="0">
                <a:latin typeface="Times New Roman" pitchFamily="18" charset="0"/>
                <a:cs typeface="Times New Roman" pitchFamily="18" charset="0"/>
              </a:rPr>
              <a:t> </a:t>
            </a:r>
            <a:r>
              <a:rPr lang="en-US" altLang="zh-CN" sz="766" dirty="0" smtClean="0">
                <a:solidFill>
                  <a:srgbClr val="993300"/>
                </a:solidFill>
                <a:latin typeface="Tahoma" pitchFamily="18" charset="0"/>
                <a:cs typeface="Tahoma" pitchFamily="18" charset="0"/>
              </a:rPr>
              <a:t>BIAM</a:t>
            </a:r>
            <a:r>
              <a:rPr lang="en-US" altLang="zh-CN" sz="766" dirty="0" smtClean="0">
                <a:latin typeface="Times New Roman" pitchFamily="18" charset="0"/>
                <a:cs typeface="Times New Roman" pitchFamily="18" charset="0"/>
              </a:rPr>
              <a:t> </a:t>
            </a:r>
            <a:r>
              <a:rPr lang="en-US" altLang="zh-CN" sz="766" dirty="0" smtClean="0">
                <a:solidFill>
                  <a:srgbClr val="993300"/>
                </a:solidFill>
                <a:latin typeface="Tahoma" pitchFamily="18" charset="0"/>
                <a:cs typeface="Tahoma" pitchFamily="18" charset="0"/>
              </a:rPr>
              <a:t>(UC3M)</a:t>
            </a:r>
          </a:p>
          <a:p>
            <a:pPr>
              <a:lnSpc>
                <a:spcPts val="900"/>
              </a:lnSpc>
              <a:tabLst>
                <a:tab pos="546100" algn="l"/>
              </a:tabLst>
            </a:pPr>
            <a:r>
              <a:rPr lang="en-US" altLang="zh-CN" sz="766" dirty="0" smtClean="0">
                <a:solidFill>
                  <a:srgbClr val="993300"/>
                </a:solidFill>
                <a:latin typeface="Tahoma" pitchFamily="18" charset="0"/>
                <a:cs typeface="Tahoma" pitchFamily="18" charset="0"/>
              </a:rPr>
              <a:t>Fecha:</a:t>
            </a:r>
            <a:r>
              <a:rPr lang="en-US" altLang="zh-CN" sz="732" dirty="0" smtClean="0">
                <a:latin typeface="Times New Roman" pitchFamily="18" charset="0"/>
                <a:cs typeface="Times New Roman" pitchFamily="18" charset="0"/>
              </a:rPr>
              <a:t>   </a:t>
            </a:r>
            <a:r>
              <a:rPr lang="en-US" altLang="zh-CN" sz="732" dirty="0" smtClean="0">
                <a:solidFill>
                  <a:srgbClr val="993300"/>
                </a:solidFill>
                <a:latin typeface="Tahoma" pitchFamily="18" charset="0"/>
                <a:cs typeface="Tahoma" pitchFamily="18" charset="0"/>
              </a:rPr>
              <a:t>25</a:t>
            </a:r>
            <a:r>
              <a:rPr lang="en-US" altLang="zh-CN" sz="732" dirty="0" smtClean="0">
                <a:latin typeface="Times New Roman" pitchFamily="18" charset="0"/>
                <a:cs typeface="Times New Roman" pitchFamily="18" charset="0"/>
              </a:rPr>
              <a:t> </a:t>
            </a:r>
            <a:r>
              <a:rPr lang="en-US" altLang="zh-CN" sz="732" dirty="0" smtClean="0">
                <a:solidFill>
                  <a:srgbClr val="993300"/>
                </a:solidFill>
                <a:latin typeface="Tahoma" pitchFamily="18" charset="0"/>
                <a:cs typeface="Tahoma" pitchFamily="18" charset="0"/>
              </a:rPr>
              <a:t>de</a:t>
            </a:r>
            <a:r>
              <a:rPr lang="en-US" altLang="zh-CN" sz="732" dirty="0" smtClean="0">
                <a:latin typeface="Times New Roman" pitchFamily="18" charset="0"/>
                <a:cs typeface="Times New Roman" pitchFamily="18" charset="0"/>
              </a:rPr>
              <a:t> </a:t>
            </a:r>
            <a:r>
              <a:rPr lang="en-US" altLang="zh-CN" sz="732" dirty="0" smtClean="0">
                <a:solidFill>
                  <a:srgbClr val="993300"/>
                </a:solidFill>
                <a:latin typeface="Tahoma" pitchFamily="18" charset="0"/>
                <a:cs typeface="Tahoma" pitchFamily="18" charset="0"/>
              </a:rPr>
              <a:t>enero</a:t>
            </a:r>
            <a:r>
              <a:rPr lang="en-US" altLang="zh-CN" sz="732" dirty="0" smtClean="0">
                <a:latin typeface="Times New Roman" pitchFamily="18" charset="0"/>
                <a:cs typeface="Times New Roman" pitchFamily="18" charset="0"/>
              </a:rPr>
              <a:t> </a:t>
            </a:r>
            <a:r>
              <a:rPr lang="en-US" altLang="zh-CN" sz="732" dirty="0" smtClean="0">
                <a:solidFill>
                  <a:srgbClr val="993300"/>
                </a:solidFill>
                <a:latin typeface="Tahoma" pitchFamily="18" charset="0"/>
                <a:cs typeface="Tahoma" pitchFamily="18" charset="0"/>
              </a:rPr>
              <a:t>2013</a:t>
            </a:r>
          </a:p>
          <a:p>
            <a:pPr>
              <a:lnSpc>
                <a:spcPts val="1000"/>
              </a:lnSpc>
            </a:pPr>
            <a:endParaRPr lang="en-US" altLang="zh-CN" dirty="0" smtClean="0"/>
          </a:p>
          <a:p>
            <a:pPr>
              <a:lnSpc>
                <a:spcPts val="1800"/>
              </a:lnSpc>
              <a:tabLst>
                <a:tab pos="546100" algn="l"/>
              </a:tabLst>
            </a:pPr>
            <a:r>
              <a:rPr lang="en-US" altLang="zh-CN" sz="999" dirty="0" smtClean="0">
                <a:solidFill>
                  <a:srgbClr val="993300"/>
                </a:solidFill>
                <a:latin typeface="Tahoma" pitchFamily="18" charset="0"/>
                <a:cs typeface="Tahoma" pitchFamily="18" charset="0"/>
              </a:rPr>
              <a:t>Gráfico</a:t>
            </a:r>
            <a:r>
              <a:rPr lang="en-US" altLang="zh-CN" sz="999" dirty="0" smtClean="0">
                <a:latin typeface="Times New Roman" pitchFamily="18" charset="0"/>
                <a:cs typeface="Times New Roman" pitchFamily="18" charset="0"/>
              </a:rPr>
              <a:t> </a:t>
            </a:r>
            <a:r>
              <a:rPr lang="en-US" altLang="zh-CN" sz="999" dirty="0" smtClean="0">
                <a:solidFill>
                  <a:srgbClr val="993300"/>
                </a:solidFill>
                <a:latin typeface="Tahoma" pitchFamily="18" charset="0"/>
                <a:cs typeface="Tahoma" pitchFamily="18" charset="0"/>
              </a:rPr>
              <a:t>4</a:t>
            </a:r>
          </a:p>
          <a:p>
            <a:pPr>
              <a:lnSpc>
                <a:spcPts val="1000"/>
              </a:lnSpc>
            </a:pPr>
            <a:endParaRPr lang="en-US" altLang="zh-CN" dirty="0" smtClean="0"/>
          </a:p>
          <a:p>
            <a:pPr>
              <a:lnSpc>
                <a:spcPts val="1200"/>
              </a:lnSpc>
              <a:tabLst>
                <a:tab pos="546100" algn="l"/>
              </a:tabLst>
            </a:pPr>
            <a:r>
              <a:rPr lang="en-US" altLang="zh-CN" dirty="0" smtClean="0"/>
              <a:t>	</a:t>
            </a:r>
            <a:r>
              <a:rPr lang="en-US" altLang="zh-CN" sz="773" b="1" dirty="0" smtClean="0">
                <a:solidFill>
                  <a:srgbClr val="984807"/>
                </a:solidFill>
                <a:latin typeface="Tahoma" pitchFamily="18" charset="0"/>
                <a:cs typeface="Tahoma" pitchFamily="18" charset="0"/>
              </a:rPr>
              <a:t>PARADOSPOR</a:t>
            </a:r>
            <a:r>
              <a:rPr lang="en-US" altLang="zh-CN" sz="773" dirty="0" smtClean="0">
                <a:latin typeface="Times New Roman" pitchFamily="18" charset="0"/>
                <a:cs typeface="Times New Roman" pitchFamily="18" charset="0"/>
              </a:rPr>
              <a:t> </a:t>
            </a:r>
            <a:r>
              <a:rPr lang="en-US" altLang="zh-CN" sz="773" b="1" dirty="0" smtClean="0">
                <a:solidFill>
                  <a:srgbClr val="984807"/>
                </a:solidFill>
                <a:latin typeface="Tahoma" pitchFamily="18" charset="0"/>
                <a:cs typeface="Tahoma" pitchFamily="18" charset="0"/>
              </a:rPr>
              <a:t>TIEMPODE</a:t>
            </a:r>
            <a:r>
              <a:rPr lang="en-US" altLang="zh-CN" sz="773" dirty="0" smtClean="0">
                <a:latin typeface="Times New Roman" pitchFamily="18" charset="0"/>
                <a:cs typeface="Times New Roman" pitchFamily="18" charset="0"/>
              </a:rPr>
              <a:t> </a:t>
            </a:r>
            <a:r>
              <a:rPr lang="en-US" altLang="zh-CN" sz="773" b="1" dirty="0" smtClean="0">
                <a:solidFill>
                  <a:srgbClr val="984807"/>
                </a:solidFill>
                <a:latin typeface="Tahoma" pitchFamily="18" charset="0"/>
                <a:cs typeface="Tahoma" pitchFamily="18" charset="0"/>
              </a:rPr>
              <a:t>BÚSQUEDA</a:t>
            </a:r>
            <a:r>
              <a:rPr lang="en-US" altLang="zh-CN" sz="773" dirty="0" smtClean="0">
                <a:latin typeface="Times New Roman" pitchFamily="18" charset="0"/>
                <a:cs typeface="Times New Roman" pitchFamily="18" charset="0"/>
              </a:rPr>
              <a:t> </a:t>
            </a:r>
            <a:r>
              <a:rPr lang="en-US" altLang="zh-CN" sz="773" b="1" dirty="0" smtClean="0">
                <a:solidFill>
                  <a:srgbClr val="984807"/>
                </a:solidFill>
                <a:latin typeface="Tahoma" pitchFamily="18" charset="0"/>
                <a:cs typeface="Tahoma" pitchFamily="18" charset="0"/>
              </a:rPr>
              <a:t>DE</a:t>
            </a:r>
          </a:p>
        </p:txBody>
      </p:sp>
      <p:sp>
        <p:nvSpPr>
          <p:cNvPr id="49" name="48 CuadroTexto"/>
          <p:cNvSpPr txBox="1"/>
          <p:nvPr/>
        </p:nvSpPr>
        <p:spPr>
          <a:xfrm>
            <a:off x="251520" y="1412776"/>
            <a:ext cx="4896544" cy="2031325"/>
          </a:xfrm>
          <a:prstGeom prst="rect">
            <a:avLst/>
          </a:prstGeom>
          <a:noFill/>
        </p:spPr>
        <p:txBody>
          <a:bodyPr wrap="square" rtlCol="0">
            <a:spAutoFit/>
          </a:bodyPr>
          <a:lstStyle/>
          <a:p>
            <a:r>
              <a:rPr lang="es-ES" b="1" dirty="0" smtClean="0">
                <a:solidFill>
                  <a:schemeClr val="bg1"/>
                </a:solidFill>
              </a:rPr>
              <a:t>Los parados de larga duración tienen mayor peso ahora</a:t>
            </a:r>
          </a:p>
          <a:p>
            <a:r>
              <a:rPr lang="es-ES" b="1" dirty="0" smtClean="0">
                <a:solidFill>
                  <a:schemeClr val="bg1"/>
                </a:solidFill>
              </a:rPr>
              <a:t>El desempleo tiene su origen en el sector público (temporales) y los bancos (cajas de ahorro antes) en la última fase. La construcción y ciertas industrias siguen </a:t>
            </a:r>
            <a:r>
              <a:rPr lang="es-ES" b="1" dirty="0" smtClean="0"/>
              <a:t>destruyendo empleo en 2012</a:t>
            </a:r>
            <a:endParaRPr lang="es-ES" b="1" dirty="0"/>
          </a:p>
        </p:txBody>
      </p:sp>
      <p:sp>
        <p:nvSpPr>
          <p:cNvPr id="40" name="39 CuadroTexto"/>
          <p:cNvSpPr txBox="1"/>
          <p:nvPr/>
        </p:nvSpPr>
        <p:spPr>
          <a:xfrm>
            <a:off x="1043608" y="4077072"/>
            <a:ext cx="3888432" cy="923330"/>
          </a:xfrm>
          <a:prstGeom prst="rect">
            <a:avLst/>
          </a:prstGeom>
          <a:noFill/>
        </p:spPr>
        <p:txBody>
          <a:bodyPr wrap="square" rtlCol="0">
            <a:spAutoFit/>
          </a:bodyPr>
          <a:lstStyle/>
          <a:p>
            <a:r>
              <a:rPr lang="es-ES" dirty="0" smtClean="0"/>
              <a:t>En G-5 se aprecia como cuanto mayor es </a:t>
            </a:r>
            <a:r>
              <a:rPr lang="es-ES" dirty="0" err="1" smtClean="0"/>
              <a:t>es</a:t>
            </a:r>
            <a:r>
              <a:rPr lang="es-ES" dirty="0" smtClean="0"/>
              <a:t> el nivel de educación menor es el nivel de desempleo</a:t>
            </a:r>
            <a:endParaRPr lang="es-E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eaLnBrk="1" hangingPunct="1"/>
            <a:r>
              <a:rPr lang="es-ES" sz="2000" b="0" kern="1200" cap="none" dirty="0" smtClean="0">
                <a:solidFill>
                  <a:srgbClr val="000000"/>
                </a:solidFill>
                <a:latin typeface="Arial" charset="0"/>
                <a:ea typeface="+mn-ea"/>
                <a:cs typeface="+mn-cs"/>
              </a:rPr>
              <a:t>Comisión Europea (2013). In-</a:t>
            </a:r>
            <a:r>
              <a:rPr lang="es-ES" sz="2000" b="0" kern="1200" cap="none" dirty="0" err="1" smtClean="0">
                <a:solidFill>
                  <a:srgbClr val="000000"/>
                </a:solidFill>
                <a:latin typeface="Arial" charset="0"/>
                <a:ea typeface="+mn-ea"/>
                <a:cs typeface="+mn-cs"/>
              </a:rPr>
              <a:t>depth</a:t>
            </a:r>
            <a:r>
              <a:rPr lang="es-ES" sz="2000" b="0" kern="1200" cap="none" dirty="0" smtClean="0">
                <a:solidFill>
                  <a:srgbClr val="000000"/>
                </a:solidFill>
                <a:latin typeface="Arial" charset="0"/>
                <a:ea typeface="+mn-ea"/>
                <a:cs typeface="+mn-cs"/>
              </a:rPr>
              <a:t> </a:t>
            </a:r>
            <a:r>
              <a:rPr lang="es-ES" sz="2000" b="0" kern="1200" cap="none" dirty="0" err="1" smtClean="0">
                <a:solidFill>
                  <a:srgbClr val="000000"/>
                </a:solidFill>
                <a:latin typeface="Arial" charset="0"/>
                <a:ea typeface="+mn-ea"/>
                <a:cs typeface="+mn-cs"/>
              </a:rPr>
              <a:t>review</a:t>
            </a:r>
            <a:r>
              <a:rPr lang="es-ES" sz="2000" b="0" kern="1200" cap="none" dirty="0" smtClean="0">
                <a:solidFill>
                  <a:srgbClr val="000000"/>
                </a:solidFill>
                <a:latin typeface="Arial" charset="0"/>
                <a:ea typeface="+mn-ea"/>
                <a:cs typeface="+mn-cs"/>
              </a:rPr>
              <a:t> </a:t>
            </a:r>
            <a:r>
              <a:rPr lang="es-ES" sz="2000" b="0" kern="1200" cap="none" dirty="0" err="1" smtClean="0">
                <a:solidFill>
                  <a:srgbClr val="000000"/>
                </a:solidFill>
                <a:latin typeface="Arial" charset="0"/>
                <a:ea typeface="+mn-ea"/>
                <a:cs typeface="+mn-cs"/>
              </a:rPr>
              <a:t>for</a:t>
            </a:r>
            <a:r>
              <a:rPr lang="es-ES" sz="2000" b="0" kern="1200" cap="none" dirty="0" smtClean="0">
                <a:solidFill>
                  <a:srgbClr val="000000"/>
                </a:solidFill>
                <a:latin typeface="Arial" charset="0"/>
                <a:ea typeface="+mn-ea"/>
                <a:cs typeface="+mn-cs"/>
              </a:rPr>
              <a:t> Spain. </a:t>
            </a:r>
            <a:r>
              <a:rPr lang="en-US" sz="2000" b="0" kern="1200" cap="none" dirty="0" smtClean="0">
                <a:solidFill>
                  <a:srgbClr val="000000"/>
                </a:solidFill>
                <a:latin typeface="Arial" charset="0"/>
                <a:ea typeface="+mn-ea"/>
                <a:cs typeface="+mn-cs"/>
              </a:rPr>
              <a:t>Brussels, 10.4.2013 .SWD(2013) 116 final</a:t>
            </a:r>
            <a:r>
              <a:rPr lang="en-US" sz="1200" b="0" kern="1200" cap="none" dirty="0" smtClean="0">
                <a:solidFill>
                  <a:srgbClr val="000000"/>
                </a:solidFill>
                <a:latin typeface="Arial" charset="0"/>
                <a:ea typeface="+mn-ea"/>
                <a:cs typeface="+mn-cs"/>
              </a:rPr>
              <a:t> </a:t>
            </a:r>
            <a:r>
              <a:rPr lang="es-ES" sz="1200" b="0" kern="1200" cap="none" dirty="0" smtClean="0">
                <a:solidFill>
                  <a:srgbClr val="000000"/>
                </a:solidFill>
                <a:latin typeface="Arial" charset="0"/>
                <a:ea typeface="+mn-ea"/>
                <a:cs typeface="+mn-cs"/>
              </a:rPr>
              <a:t/>
            </a:r>
            <a:br>
              <a:rPr lang="es-ES" sz="1200" b="0" kern="1200" cap="none" dirty="0" smtClean="0">
                <a:solidFill>
                  <a:srgbClr val="000000"/>
                </a:solidFill>
                <a:latin typeface="Arial" charset="0"/>
                <a:ea typeface="+mn-ea"/>
                <a:cs typeface="+mn-cs"/>
              </a:rPr>
            </a:br>
            <a:endParaRPr lang="es-ES" dirty="0"/>
          </a:p>
        </p:txBody>
      </p:sp>
      <p:sp>
        <p:nvSpPr>
          <p:cNvPr id="3" name="2 Marcador de texto"/>
          <p:cNvSpPr>
            <a:spLocks noGrp="1"/>
          </p:cNvSpPr>
          <p:nvPr>
            <p:ph type="body" idx="1"/>
          </p:nvPr>
        </p:nvSpPr>
        <p:spPr/>
        <p:txBody>
          <a:bodyPr/>
          <a:lstStyle/>
          <a:p>
            <a:r>
              <a:rPr lang="es-ES" b="1" dirty="0" smtClean="0">
                <a:solidFill>
                  <a:srgbClr val="0000FF"/>
                </a:solidFill>
              </a:rPr>
              <a:t>La perspectiva de la Comisión Europea: mercado de trabajo y recesión</a:t>
            </a:r>
            <a:endParaRPr lang="es-ES" b="1" dirty="0">
              <a:solidFill>
                <a:srgbClr val="0000FF"/>
              </a:solidFill>
            </a:endParaRPr>
          </a:p>
        </p:txBody>
      </p:sp>
      <p:sp>
        <p:nvSpPr>
          <p:cNvPr id="4" name="3 Rectángulo"/>
          <p:cNvSpPr/>
          <p:nvPr/>
        </p:nvSpPr>
        <p:spPr>
          <a:xfrm>
            <a:off x="467544" y="2276872"/>
            <a:ext cx="8064897" cy="954107"/>
          </a:xfrm>
          <a:prstGeom prst="rect">
            <a:avLst/>
          </a:prstGeom>
          <a:noFill/>
        </p:spPr>
        <p:txBody>
          <a:bodyPr wrap="square" lIns="91440" tIns="45720" rIns="91440" bIns="45720">
            <a:spAutoFit/>
          </a:bodyPr>
          <a:lstStyle/>
          <a:p>
            <a:pPr algn="ctr"/>
            <a:r>
              <a:rPr lang="es-E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 perspectiva de la Comisión Europea: mercado de trabajo y recesión</a:t>
            </a:r>
            <a:endParaRPr lang="es-ES" sz="2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000" dirty="0" smtClean="0"/>
              <a:t>Contribución al crecimiento del PIB de la demanda interior incluidos inventarios (azul), la demanda exterior neta (naranja). Tasa de crecimiento anual del PIB (línea negra) . España 2006-14 (</a:t>
            </a:r>
            <a:r>
              <a:rPr lang="es-ES" sz="2000" dirty="0" err="1" smtClean="0"/>
              <a:t>predic</a:t>
            </a:r>
            <a:r>
              <a:rPr lang="es-ES" sz="2000" dirty="0" smtClean="0"/>
              <a:t>.)</a:t>
            </a:r>
            <a:endParaRPr lang="es-ES" sz="2000" dirty="0"/>
          </a:p>
        </p:txBody>
      </p:sp>
      <p:sp>
        <p:nvSpPr>
          <p:cNvPr id="3" name="2 Marcador de tabla"/>
          <p:cNvSpPr>
            <a:spLocks noGrp="1"/>
          </p:cNvSpPr>
          <p:nvPr>
            <p:ph type="tbl" idx="1"/>
          </p:nvPr>
        </p:nvSpPr>
        <p:spPr/>
      </p:sp>
      <p:pic>
        <p:nvPicPr>
          <p:cNvPr id="94210" name="Picture 2"/>
          <p:cNvPicPr>
            <a:picLocks noChangeAspect="1" noChangeArrowheads="1"/>
          </p:cNvPicPr>
          <p:nvPr/>
        </p:nvPicPr>
        <p:blipFill>
          <a:blip r:embed="rId2" cstate="print"/>
          <a:srcRect/>
          <a:stretch>
            <a:fillRect/>
          </a:stretch>
        </p:blipFill>
        <p:spPr bwMode="auto">
          <a:xfrm>
            <a:off x="611561" y="1412776"/>
            <a:ext cx="7776864" cy="4673698"/>
          </a:xfrm>
          <a:prstGeom prst="rect">
            <a:avLst/>
          </a:prstGeom>
          <a:noFill/>
          <a:ln w="9525">
            <a:noFill/>
            <a:miter lim="800000"/>
            <a:headEnd/>
            <a:tailEnd/>
          </a:ln>
        </p:spPr>
      </p:pic>
      <p:sp>
        <p:nvSpPr>
          <p:cNvPr id="5" name="4 CuadroTexto"/>
          <p:cNvSpPr txBox="1"/>
          <p:nvPr/>
        </p:nvSpPr>
        <p:spPr>
          <a:xfrm>
            <a:off x="683568" y="6381328"/>
            <a:ext cx="8208912" cy="276999"/>
          </a:xfrm>
          <a:prstGeom prst="rect">
            <a:avLst/>
          </a:prstGeom>
          <a:noFill/>
        </p:spPr>
        <p:txBody>
          <a:bodyPr wrap="square" rtlCol="0">
            <a:spAutoFit/>
          </a:bodyPr>
          <a:lstStyle/>
          <a:p>
            <a:r>
              <a:rPr lang="es-ES" sz="1200" dirty="0" smtClean="0"/>
              <a:t>Fuente: Comisión </a:t>
            </a:r>
            <a:r>
              <a:rPr lang="es-ES" sz="1200" dirty="0" smtClean="0"/>
              <a:t>Europea (2013). In-</a:t>
            </a:r>
            <a:r>
              <a:rPr lang="es-ES" sz="1200" dirty="0" err="1" smtClean="0"/>
              <a:t>depth</a:t>
            </a:r>
            <a:r>
              <a:rPr lang="es-ES" sz="1200" dirty="0" smtClean="0"/>
              <a:t> </a:t>
            </a:r>
            <a:r>
              <a:rPr lang="es-ES" sz="1200" dirty="0" err="1" smtClean="0"/>
              <a:t>review</a:t>
            </a:r>
            <a:r>
              <a:rPr lang="es-ES" sz="1200" dirty="0" smtClean="0"/>
              <a:t> </a:t>
            </a:r>
            <a:r>
              <a:rPr lang="es-ES" sz="1200" dirty="0" err="1" smtClean="0"/>
              <a:t>for</a:t>
            </a:r>
            <a:r>
              <a:rPr lang="es-ES" sz="1200" dirty="0" smtClean="0"/>
              <a:t> </a:t>
            </a:r>
            <a:r>
              <a:rPr lang="es-ES" sz="1200" dirty="0" smtClean="0"/>
              <a:t>Spain. </a:t>
            </a:r>
            <a:r>
              <a:rPr lang="en-US" sz="1200" dirty="0" smtClean="0"/>
              <a:t>Brussels, 10.4.2013 </a:t>
            </a:r>
            <a:r>
              <a:rPr lang="en-US" sz="1200" dirty="0" smtClean="0"/>
              <a:t>.SWD(2013</a:t>
            </a:r>
            <a:r>
              <a:rPr lang="en-US" sz="1200" dirty="0" smtClean="0"/>
              <a:t>) 116 final </a:t>
            </a:r>
            <a:endParaRPr lang="es-ES" sz="1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s-ES" smtClean="0"/>
              <a:t>La primera mitad de los 90s</a:t>
            </a:r>
          </a:p>
        </p:txBody>
      </p:sp>
      <p:sp>
        <p:nvSpPr>
          <p:cNvPr id="16387" name="Text Box 4"/>
          <p:cNvSpPr txBox="1">
            <a:spLocks noChangeArrowheads="1"/>
          </p:cNvSpPr>
          <p:nvPr/>
        </p:nvSpPr>
        <p:spPr bwMode="auto">
          <a:xfrm>
            <a:off x="179388" y="6381750"/>
            <a:ext cx="5545137" cy="244475"/>
          </a:xfrm>
          <a:prstGeom prst="rect">
            <a:avLst/>
          </a:prstGeom>
          <a:noFill/>
          <a:ln w="9525">
            <a:noFill/>
            <a:miter lim="800000"/>
            <a:headEnd/>
            <a:tailEnd/>
          </a:ln>
        </p:spPr>
        <p:txBody>
          <a:bodyPr>
            <a:spAutoFit/>
          </a:bodyPr>
          <a:lstStyle/>
          <a:p>
            <a:pPr>
              <a:spcBef>
                <a:spcPct val="50000"/>
              </a:spcBef>
            </a:pPr>
            <a:r>
              <a:rPr lang="es-ES" sz="1000"/>
              <a:t>http://www.ine.es/jaxi/tabla.do?path=/t22/e308/meto_02/pae/px/l0/&amp;file=01001.px&amp;type=pcaxis</a:t>
            </a:r>
          </a:p>
        </p:txBody>
      </p:sp>
      <p:pic>
        <p:nvPicPr>
          <p:cNvPr id="16388" name="Picture 7"/>
          <p:cNvPicPr>
            <a:picLocks noChangeAspect="1" noChangeArrowheads="1"/>
          </p:cNvPicPr>
          <p:nvPr/>
        </p:nvPicPr>
        <p:blipFill>
          <a:blip r:embed="rId3" cstate="print"/>
          <a:srcRect t="15538" r="13086" b="15538"/>
          <a:stretch>
            <a:fillRect/>
          </a:stretch>
        </p:blipFill>
        <p:spPr bwMode="auto">
          <a:xfrm>
            <a:off x="250825" y="1268413"/>
            <a:ext cx="8477250" cy="5041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solidFill>
                  <a:schemeClr val="bg1"/>
                </a:solidFill>
              </a:rPr>
              <a:t>Margen </a:t>
            </a:r>
            <a:r>
              <a:rPr lang="es-ES" sz="2800" dirty="0" smtClean="0">
                <a:solidFill>
                  <a:schemeClr val="bg1"/>
                </a:solidFill>
              </a:rPr>
              <a:t>extensivo de las exportaciones, por tamaño de empresa y país</a:t>
            </a:r>
            <a:endParaRPr lang="es-ES" sz="2800" dirty="0">
              <a:solidFill>
                <a:schemeClr val="bg1"/>
              </a:solidFill>
            </a:endParaRPr>
          </a:p>
        </p:txBody>
      </p:sp>
      <p:sp>
        <p:nvSpPr>
          <p:cNvPr id="3" name="2 Marcador de tabla"/>
          <p:cNvSpPr>
            <a:spLocks noGrp="1"/>
          </p:cNvSpPr>
          <p:nvPr>
            <p:ph type="tbl" idx="1"/>
          </p:nvPr>
        </p:nvSpPr>
        <p:spPr/>
      </p:sp>
      <p:pic>
        <p:nvPicPr>
          <p:cNvPr id="93186" name="Picture 2"/>
          <p:cNvPicPr>
            <a:picLocks noChangeAspect="1" noChangeArrowheads="1"/>
          </p:cNvPicPr>
          <p:nvPr/>
        </p:nvPicPr>
        <p:blipFill>
          <a:blip r:embed="rId2" cstate="print"/>
          <a:srcRect/>
          <a:stretch>
            <a:fillRect/>
          </a:stretch>
        </p:blipFill>
        <p:spPr bwMode="auto">
          <a:xfrm>
            <a:off x="0" y="1124744"/>
            <a:ext cx="8748464" cy="5390356"/>
          </a:xfrm>
          <a:prstGeom prst="rect">
            <a:avLst/>
          </a:prstGeom>
          <a:noFill/>
          <a:ln w="9525">
            <a:noFill/>
            <a:miter lim="800000"/>
            <a:headEnd/>
            <a:tailEnd/>
          </a:ln>
        </p:spPr>
      </p:pic>
      <p:sp>
        <p:nvSpPr>
          <p:cNvPr id="6" name="5 CuadroTexto"/>
          <p:cNvSpPr txBox="1"/>
          <p:nvPr/>
        </p:nvSpPr>
        <p:spPr>
          <a:xfrm>
            <a:off x="611560" y="6525345"/>
            <a:ext cx="8208912" cy="276999"/>
          </a:xfrm>
          <a:prstGeom prst="rect">
            <a:avLst/>
          </a:prstGeom>
          <a:noFill/>
        </p:spPr>
        <p:txBody>
          <a:bodyPr wrap="square" rtlCol="0">
            <a:spAutoFit/>
          </a:bodyPr>
          <a:lstStyle/>
          <a:p>
            <a:r>
              <a:rPr lang="es-ES" sz="1200" dirty="0" smtClean="0"/>
              <a:t>Fuente: Comisión </a:t>
            </a:r>
            <a:r>
              <a:rPr lang="es-ES" sz="1200" dirty="0" smtClean="0"/>
              <a:t>Europea (2013). In-</a:t>
            </a:r>
            <a:r>
              <a:rPr lang="es-ES" sz="1200" dirty="0" err="1" smtClean="0"/>
              <a:t>depth</a:t>
            </a:r>
            <a:r>
              <a:rPr lang="es-ES" sz="1200" dirty="0" smtClean="0"/>
              <a:t> </a:t>
            </a:r>
            <a:r>
              <a:rPr lang="es-ES" sz="1200" dirty="0" err="1" smtClean="0"/>
              <a:t>review</a:t>
            </a:r>
            <a:r>
              <a:rPr lang="es-ES" sz="1200" dirty="0" smtClean="0"/>
              <a:t> </a:t>
            </a:r>
            <a:r>
              <a:rPr lang="es-ES" sz="1200" dirty="0" err="1" smtClean="0"/>
              <a:t>for</a:t>
            </a:r>
            <a:r>
              <a:rPr lang="es-ES" sz="1200" dirty="0" smtClean="0"/>
              <a:t> </a:t>
            </a:r>
            <a:r>
              <a:rPr lang="es-ES" sz="1200" dirty="0" smtClean="0"/>
              <a:t>Spain. </a:t>
            </a:r>
            <a:r>
              <a:rPr lang="en-US" sz="1200" dirty="0" smtClean="0"/>
              <a:t>Brussels, 10.4.2013 </a:t>
            </a:r>
            <a:r>
              <a:rPr lang="en-US" sz="1200" dirty="0" smtClean="0"/>
              <a:t>.SWD(2013</a:t>
            </a:r>
            <a:r>
              <a:rPr lang="en-US" sz="1200" dirty="0" smtClean="0"/>
              <a:t>) 116 final </a:t>
            </a:r>
            <a:endParaRPr lang="es-ES" sz="1200" dirty="0"/>
          </a:p>
        </p:txBody>
      </p:sp>
      <p:graphicFrame>
        <p:nvGraphicFramePr>
          <p:cNvPr id="8" name="7 Diagrama"/>
          <p:cNvGraphicFramePr/>
          <p:nvPr/>
        </p:nvGraphicFramePr>
        <p:xfrm>
          <a:off x="539552" y="1124744"/>
          <a:ext cx="8424936" cy="923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Vía indeseable de incremento de productividad</a:t>
            </a:r>
            <a:endParaRPr lang="es-ES" sz="3600" dirty="0"/>
          </a:p>
        </p:txBody>
      </p:sp>
      <p:sp>
        <p:nvSpPr>
          <p:cNvPr id="3" name="2 Rectángulo"/>
          <p:cNvSpPr/>
          <p:nvPr/>
        </p:nvSpPr>
        <p:spPr>
          <a:xfrm>
            <a:off x="611560" y="1556793"/>
            <a:ext cx="8064896" cy="5632311"/>
          </a:xfrm>
          <a:prstGeom prst="rect">
            <a:avLst/>
          </a:prstGeom>
        </p:spPr>
        <p:txBody>
          <a:bodyPr wrap="square">
            <a:spAutoFit/>
          </a:bodyPr>
          <a:lstStyle/>
          <a:p>
            <a:r>
              <a:rPr lang="es-ES" b="1" dirty="0" smtClean="0">
                <a:solidFill>
                  <a:srgbClr val="0000FF"/>
                </a:solidFill>
              </a:rPr>
              <a:t>El incremento de la PRODUCTIVIDAD aparente del trabajo (Y/L) se consigue disminuyendo:</a:t>
            </a:r>
          </a:p>
          <a:p>
            <a:r>
              <a:rPr lang="es-ES" b="1" dirty="0" smtClean="0">
                <a:solidFill>
                  <a:srgbClr val="0000FF"/>
                </a:solidFill>
              </a:rPr>
              <a:t> ↓</a:t>
            </a:r>
            <a:r>
              <a:rPr lang="es-ES" b="1" dirty="0" smtClean="0">
                <a:solidFill>
                  <a:srgbClr val="0000FF"/>
                </a:solidFill>
              </a:rPr>
              <a:t>L </a:t>
            </a:r>
            <a:r>
              <a:rPr lang="es-ES" b="1" dirty="0" smtClean="0">
                <a:solidFill>
                  <a:srgbClr val="0000FF"/>
                </a:solidFill>
              </a:rPr>
              <a:t>=&gt; desempleo </a:t>
            </a:r>
            <a:endParaRPr lang="es-ES" b="1" dirty="0" smtClean="0">
              <a:solidFill>
                <a:srgbClr val="0000FF"/>
              </a:solidFill>
            </a:endParaRPr>
          </a:p>
          <a:p>
            <a:r>
              <a:rPr lang="es-ES" dirty="0" smtClean="0">
                <a:solidFill>
                  <a:srgbClr val="0000FF"/>
                </a:solidFill>
              </a:rPr>
              <a:t>Lo deseable sería mediante progreso técnico ↑ TFP =&gt; ↑ L + ↑ </a:t>
            </a:r>
            <a:r>
              <a:rPr lang="es-ES" dirty="0" err="1" smtClean="0">
                <a:solidFill>
                  <a:srgbClr val="0000FF"/>
                </a:solidFill>
              </a:rPr>
              <a:t>Wr</a:t>
            </a:r>
            <a:endParaRPr lang="es-ES" dirty="0" smtClean="0">
              <a:solidFill>
                <a:srgbClr val="0000FF"/>
              </a:solidFill>
            </a:endParaRPr>
          </a:p>
          <a:p>
            <a:endParaRPr lang="es-ES" b="1" dirty="0" smtClean="0">
              <a:solidFill>
                <a:srgbClr val="0000FF"/>
              </a:solidFill>
            </a:endParaRPr>
          </a:p>
          <a:p>
            <a:r>
              <a:rPr lang="es-ES" b="1" dirty="0" smtClean="0">
                <a:solidFill>
                  <a:srgbClr val="0000FF"/>
                </a:solidFill>
              </a:rPr>
              <a:t>La mejora de la competitividad internacional se consigue moderando los salarios reales.</a:t>
            </a:r>
          </a:p>
          <a:p>
            <a:r>
              <a:rPr lang="es-ES" b="1" dirty="0" smtClean="0">
                <a:solidFill>
                  <a:srgbClr val="0000FF"/>
                </a:solidFill>
              </a:rPr>
              <a:t>El salario real </a:t>
            </a:r>
            <a:r>
              <a:rPr lang="es-ES" b="1" dirty="0" err="1" smtClean="0">
                <a:solidFill>
                  <a:srgbClr val="0000FF"/>
                </a:solidFill>
              </a:rPr>
              <a:t>Wr</a:t>
            </a:r>
            <a:r>
              <a:rPr lang="es-ES" b="1" dirty="0" smtClean="0">
                <a:solidFill>
                  <a:srgbClr val="0000FF"/>
                </a:solidFill>
              </a:rPr>
              <a:t> es igual al incremento del salarios nominal W menos el crecimiento de los precios:</a:t>
            </a:r>
          </a:p>
          <a:p>
            <a:endParaRPr lang="es-ES" b="1" dirty="0" smtClean="0">
              <a:solidFill>
                <a:srgbClr val="0000FF"/>
              </a:solidFill>
            </a:endParaRPr>
          </a:p>
          <a:p>
            <a:r>
              <a:rPr lang="es-ES" b="1" dirty="0" err="1" smtClean="0">
                <a:solidFill>
                  <a:srgbClr val="0000FF"/>
                </a:solidFill>
              </a:rPr>
              <a:t>Wr</a:t>
            </a:r>
            <a:r>
              <a:rPr lang="es-ES" b="1" dirty="0" smtClean="0">
                <a:solidFill>
                  <a:srgbClr val="0000FF"/>
                </a:solidFill>
              </a:rPr>
              <a:t> = W – IPCH </a:t>
            </a:r>
          </a:p>
          <a:p>
            <a:endParaRPr lang="es-ES" b="1" dirty="0" smtClean="0">
              <a:solidFill>
                <a:srgbClr val="0000FF"/>
              </a:solidFill>
            </a:endParaRPr>
          </a:p>
          <a:p>
            <a:r>
              <a:rPr lang="es-ES" b="1" dirty="0" smtClean="0">
                <a:solidFill>
                  <a:srgbClr val="0000FF"/>
                </a:solidFill>
              </a:rPr>
              <a:t>PROBLEMA:</a:t>
            </a:r>
          </a:p>
          <a:p>
            <a:endParaRPr lang="es-ES" b="1" dirty="0" smtClean="0">
              <a:solidFill>
                <a:srgbClr val="0000FF"/>
              </a:solidFill>
            </a:endParaRPr>
          </a:p>
          <a:p>
            <a:r>
              <a:rPr lang="es-ES" b="1" dirty="0" smtClean="0">
                <a:solidFill>
                  <a:srgbClr val="0000FF"/>
                </a:solidFill>
              </a:rPr>
              <a:t>↓</a:t>
            </a:r>
            <a:r>
              <a:rPr lang="es-ES" b="1" dirty="0" err="1" smtClean="0">
                <a:solidFill>
                  <a:srgbClr val="0000FF"/>
                </a:solidFill>
              </a:rPr>
              <a:t>Wreal</a:t>
            </a:r>
            <a:r>
              <a:rPr lang="es-ES" b="1" dirty="0" smtClean="0">
                <a:solidFill>
                  <a:srgbClr val="0000FF"/>
                </a:solidFill>
              </a:rPr>
              <a:t> =&gt; ↓ </a:t>
            </a:r>
            <a:r>
              <a:rPr lang="es-ES" b="1" dirty="0" smtClean="0">
                <a:solidFill>
                  <a:srgbClr val="0000FF"/>
                </a:solidFill>
              </a:rPr>
              <a:t>rentas hogares =&gt; </a:t>
            </a:r>
            <a:r>
              <a:rPr lang="es-ES" b="1" dirty="0" smtClean="0">
                <a:solidFill>
                  <a:srgbClr val="0000FF"/>
                </a:solidFill>
              </a:rPr>
              <a:t>↓ </a:t>
            </a:r>
            <a:r>
              <a:rPr lang="es-ES" b="1" dirty="0" smtClean="0">
                <a:solidFill>
                  <a:srgbClr val="0000FF"/>
                </a:solidFill>
              </a:rPr>
              <a:t>demanda interna =&gt; ↓ contribución al crecimiento del PIB</a:t>
            </a:r>
          </a:p>
          <a:p>
            <a:endParaRPr lang="es-ES" b="1" dirty="0" smtClean="0">
              <a:solidFill>
                <a:srgbClr val="C00000"/>
              </a:solidFill>
            </a:endParaRPr>
          </a:p>
          <a:p>
            <a:r>
              <a:rPr lang="es-ES" b="1" dirty="0" smtClean="0">
                <a:solidFill>
                  <a:srgbClr val="C00000"/>
                </a:solidFill>
              </a:rPr>
              <a:t> </a:t>
            </a:r>
          </a:p>
          <a:p>
            <a:endParaRPr lang="es-ES" b="1" dirty="0" smtClean="0">
              <a:solidFill>
                <a:srgbClr val="C00000"/>
              </a:solidFill>
            </a:endParaRPr>
          </a:p>
          <a:p>
            <a:endParaRPr lang="es-ES" b="1" dirty="0" smtClean="0">
              <a:solidFill>
                <a:srgbClr val="C00000"/>
              </a:solidFill>
            </a:endParaRPr>
          </a:p>
        </p:txBody>
      </p:sp>
      <p:sp>
        <p:nvSpPr>
          <p:cNvPr id="4" name="3 CuadroTexto"/>
          <p:cNvSpPr txBox="1"/>
          <p:nvPr/>
        </p:nvSpPr>
        <p:spPr>
          <a:xfrm>
            <a:off x="683568" y="6381328"/>
            <a:ext cx="8208912" cy="276999"/>
          </a:xfrm>
          <a:prstGeom prst="rect">
            <a:avLst/>
          </a:prstGeom>
          <a:noFill/>
        </p:spPr>
        <p:txBody>
          <a:bodyPr wrap="square" rtlCol="0">
            <a:spAutoFit/>
          </a:bodyPr>
          <a:lstStyle/>
          <a:p>
            <a:r>
              <a:rPr lang="es-ES" sz="1200" dirty="0" smtClean="0"/>
              <a:t>Fuente: Comisión </a:t>
            </a:r>
            <a:r>
              <a:rPr lang="es-ES" sz="1200" dirty="0" smtClean="0"/>
              <a:t>Europea (2013). In-</a:t>
            </a:r>
            <a:r>
              <a:rPr lang="es-ES" sz="1200" dirty="0" err="1" smtClean="0"/>
              <a:t>depth</a:t>
            </a:r>
            <a:r>
              <a:rPr lang="es-ES" sz="1200" dirty="0" smtClean="0"/>
              <a:t> </a:t>
            </a:r>
            <a:r>
              <a:rPr lang="es-ES" sz="1200" dirty="0" err="1" smtClean="0"/>
              <a:t>review</a:t>
            </a:r>
            <a:r>
              <a:rPr lang="es-ES" sz="1200" dirty="0" smtClean="0"/>
              <a:t> </a:t>
            </a:r>
            <a:r>
              <a:rPr lang="es-ES" sz="1200" dirty="0" err="1" smtClean="0"/>
              <a:t>for</a:t>
            </a:r>
            <a:r>
              <a:rPr lang="es-ES" sz="1200" dirty="0" smtClean="0"/>
              <a:t> </a:t>
            </a:r>
            <a:r>
              <a:rPr lang="es-ES" sz="1200" dirty="0" smtClean="0"/>
              <a:t>Spain. </a:t>
            </a:r>
            <a:r>
              <a:rPr lang="en-US" sz="1200" dirty="0" smtClean="0"/>
              <a:t>Brussels, 10.4.2013 </a:t>
            </a:r>
            <a:r>
              <a:rPr lang="en-US" sz="1200" dirty="0" smtClean="0"/>
              <a:t>.SWD(2013</a:t>
            </a:r>
            <a:r>
              <a:rPr lang="en-US" sz="1200" dirty="0" smtClean="0"/>
              <a:t>) 116 final </a:t>
            </a:r>
            <a:endParaRPr lang="es-ES" sz="1200"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63" y="228600"/>
            <a:ext cx="8193161" cy="914400"/>
          </a:xfrm>
        </p:spPr>
        <p:txBody>
          <a:bodyPr/>
          <a:lstStyle/>
          <a:p>
            <a:r>
              <a:rPr lang="es-ES" sz="2000" dirty="0" smtClean="0"/>
              <a:t>Productividad (amarillo) y salarios (azul) G-4; Tipo de cambio real efectivo (REER) del </a:t>
            </a:r>
            <a:r>
              <a:rPr lang="es-ES" sz="2000" dirty="0" smtClean="0"/>
              <a:t>Coste </a:t>
            </a:r>
            <a:r>
              <a:rPr lang="es-ES" sz="2000" dirty="0" smtClean="0"/>
              <a:t>laboral </a:t>
            </a:r>
            <a:r>
              <a:rPr lang="es-ES" sz="2000" dirty="0" smtClean="0"/>
              <a:t>unitario </a:t>
            </a:r>
            <a:r>
              <a:rPr lang="es-ES" sz="2000" dirty="0" smtClean="0"/>
              <a:t>(</a:t>
            </a:r>
            <a:r>
              <a:rPr lang="es-ES" sz="2000" dirty="0" smtClean="0"/>
              <a:t>CLU) </a:t>
            </a:r>
            <a:r>
              <a:rPr lang="es-ES" sz="2000" dirty="0" smtClean="0"/>
              <a:t>respecto a EuroÁrea-15 (azul) y </a:t>
            </a:r>
            <a:r>
              <a:rPr lang="es-ES" sz="2000" dirty="0" smtClean="0"/>
              <a:t>35 </a:t>
            </a:r>
            <a:r>
              <a:rPr lang="es-ES" sz="2000" dirty="0" smtClean="0"/>
              <a:t>Países Industriales destino  de exportaciones (gris)</a:t>
            </a:r>
            <a:r>
              <a:rPr lang="es-ES" sz="2400" dirty="0" smtClean="0"/>
              <a:t> G-5</a:t>
            </a:r>
            <a:endParaRPr lang="es-ES" sz="2400" dirty="0" smtClean="0"/>
          </a:p>
        </p:txBody>
      </p:sp>
      <p:pic>
        <p:nvPicPr>
          <p:cNvPr id="95234" name="Picture 2"/>
          <p:cNvPicPr>
            <a:picLocks noGrp="1" noChangeAspect="1" noChangeArrowheads="1"/>
          </p:cNvPicPr>
          <p:nvPr>
            <p:ph type="tbl" idx="1"/>
          </p:nvPr>
        </p:nvPicPr>
        <p:blipFill>
          <a:blip r:embed="rId2" cstate="print"/>
          <a:stretch>
            <a:fillRect/>
          </a:stretch>
        </p:blipFill>
        <p:spPr bwMode="auto">
          <a:xfrm>
            <a:off x="848929" y="1600200"/>
            <a:ext cx="7446142" cy="4419600"/>
          </a:xfrm>
          <a:prstGeom prst="rect">
            <a:avLst/>
          </a:prstGeom>
          <a:noFill/>
          <a:ln w="9525">
            <a:noFill/>
            <a:miter lim="800000"/>
            <a:headEnd/>
            <a:tailEnd/>
          </a:ln>
        </p:spPr>
      </p:pic>
      <p:sp>
        <p:nvSpPr>
          <p:cNvPr id="5" name="4 CuadroTexto"/>
          <p:cNvSpPr txBox="1"/>
          <p:nvPr/>
        </p:nvSpPr>
        <p:spPr>
          <a:xfrm>
            <a:off x="683568" y="6381328"/>
            <a:ext cx="8208912" cy="276999"/>
          </a:xfrm>
          <a:prstGeom prst="rect">
            <a:avLst/>
          </a:prstGeom>
          <a:noFill/>
        </p:spPr>
        <p:txBody>
          <a:bodyPr wrap="square" rtlCol="0">
            <a:spAutoFit/>
          </a:bodyPr>
          <a:lstStyle/>
          <a:p>
            <a:r>
              <a:rPr lang="es-ES" sz="1200" dirty="0" smtClean="0"/>
              <a:t>Fuente: Comisión </a:t>
            </a:r>
            <a:r>
              <a:rPr lang="es-ES" sz="1200" dirty="0" smtClean="0"/>
              <a:t>Europea (2013). In-</a:t>
            </a:r>
            <a:r>
              <a:rPr lang="es-ES" sz="1200" dirty="0" err="1" smtClean="0"/>
              <a:t>depth</a:t>
            </a:r>
            <a:r>
              <a:rPr lang="es-ES" sz="1200" dirty="0" smtClean="0"/>
              <a:t> </a:t>
            </a:r>
            <a:r>
              <a:rPr lang="es-ES" sz="1200" dirty="0" err="1" smtClean="0"/>
              <a:t>review</a:t>
            </a:r>
            <a:r>
              <a:rPr lang="es-ES" sz="1200" dirty="0" smtClean="0"/>
              <a:t> </a:t>
            </a:r>
            <a:r>
              <a:rPr lang="es-ES" sz="1200" dirty="0" err="1" smtClean="0"/>
              <a:t>for</a:t>
            </a:r>
            <a:r>
              <a:rPr lang="es-ES" sz="1200" dirty="0" smtClean="0"/>
              <a:t> </a:t>
            </a:r>
            <a:r>
              <a:rPr lang="es-ES" sz="1200" dirty="0" smtClean="0"/>
              <a:t>Spain. </a:t>
            </a:r>
            <a:r>
              <a:rPr lang="en-US" sz="1200" dirty="0" smtClean="0"/>
              <a:t>Brussels, 10.4.2013 </a:t>
            </a:r>
            <a:r>
              <a:rPr lang="en-US" sz="1200" dirty="0" smtClean="0"/>
              <a:t>.SWD(2013</a:t>
            </a:r>
            <a:r>
              <a:rPr lang="en-US" sz="1200" dirty="0" smtClean="0"/>
              <a:t>) 116 final </a:t>
            </a:r>
            <a:endParaRPr lang="es-ES" sz="1200"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63" y="260648"/>
            <a:ext cx="7905129" cy="792088"/>
          </a:xfrm>
        </p:spPr>
        <p:txBody>
          <a:bodyPr/>
          <a:lstStyle/>
          <a:p>
            <a:r>
              <a:rPr lang="es-ES" sz="3600" dirty="0" smtClean="0"/>
              <a:t>Desempleo por grupos de edad y duración del contrato </a:t>
            </a:r>
            <a:r>
              <a:rPr lang="es-ES" sz="2800" dirty="0" smtClean="0"/>
              <a:t>España </a:t>
            </a:r>
            <a:r>
              <a:rPr lang="es-ES" sz="2800" dirty="0" smtClean="0"/>
              <a:t>2005-13</a:t>
            </a:r>
            <a:endParaRPr lang="es-ES" sz="3600" dirty="0"/>
          </a:p>
        </p:txBody>
      </p:sp>
      <p:sp>
        <p:nvSpPr>
          <p:cNvPr id="3" name="2 Marcador de tabla"/>
          <p:cNvSpPr>
            <a:spLocks noGrp="1"/>
          </p:cNvSpPr>
          <p:nvPr>
            <p:ph type="tbl" idx="1"/>
          </p:nvPr>
        </p:nvSpPr>
        <p:spPr/>
      </p:sp>
      <p:pic>
        <p:nvPicPr>
          <p:cNvPr id="91138" name="Picture 2"/>
          <p:cNvPicPr>
            <a:picLocks noChangeAspect="1" noChangeArrowheads="1"/>
          </p:cNvPicPr>
          <p:nvPr/>
        </p:nvPicPr>
        <p:blipFill>
          <a:blip r:embed="rId2" cstate="print"/>
          <a:srcRect/>
          <a:stretch>
            <a:fillRect/>
          </a:stretch>
        </p:blipFill>
        <p:spPr bwMode="auto">
          <a:xfrm>
            <a:off x="899592" y="1556792"/>
            <a:ext cx="7416824" cy="4378425"/>
          </a:xfrm>
          <a:prstGeom prst="rect">
            <a:avLst/>
          </a:prstGeom>
          <a:noFill/>
          <a:ln w="9525">
            <a:noFill/>
            <a:miter lim="800000"/>
            <a:headEnd/>
            <a:tailEnd/>
          </a:ln>
        </p:spPr>
      </p:pic>
      <p:sp>
        <p:nvSpPr>
          <p:cNvPr id="5" name="4 CuadroTexto"/>
          <p:cNvSpPr txBox="1"/>
          <p:nvPr/>
        </p:nvSpPr>
        <p:spPr>
          <a:xfrm>
            <a:off x="683568" y="6381328"/>
            <a:ext cx="8208912" cy="276999"/>
          </a:xfrm>
          <a:prstGeom prst="rect">
            <a:avLst/>
          </a:prstGeom>
          <a:noFill/>
        </p:spPr>
        <p:txBody>
          <a:bodyPr wrap="square" rtlCol="0">
            <a:spAutoFit/>
          </a:bodyPr>
          <a:lstStyle/>
          <a:p>
            <a:r>
              <a:rPr lang="es-ES" sz="1200" dirty="0" smtClean="0"/>
              <a:t>Fuente: Comisión </a:t>
            </a:r>
            <a:r>
              <a:rPr lang="es-ES" sz="1200" dirty="0" smtClean="0"/>
              <a:t>Europea (2013). In-</a:t>
            </a:r>
            <a:r>
              <a:rPr lang="es-ES" sz="1200" dirty="0" err="1" smtClean="0"/>
              <a:t>depth</a:t>
            </a:r>
            <a:r>
              <a:rPr lang="es-ES" sz="1200" dirty="0" smtClean="0"/>
              <a:t> </a:t>
            </a:r>
            <a:r>
              <a:rPr lang="es-ES" sz="1200" dirty="0" err="1" smtClean="0"/>
              <a:t>review</a:t>
            </a:r>
            <a:r>
              <a:rPr lang="es-ES" sz="1200" dirty="0" smtClean="0"/>
              <a:t> </a:t>
            </a:r>
            <a:r>
              <a:rPr lang="es-ES" sz="1200" dirty="0" err="1" smtClean="0"/>
              <a:t>for</a:t>
            </a:r>
            <a:r>
              <a:rPr lang="es-ES" sz="1200" dirty="0" smtClean="0"/>
              <a:t> </a:t>
            </a:r>
            <a:r>
              <a:rPr lang="es-ES" sz="1200" dirty="0" smtClean="0"/>
              <a:t>Spain. </a:t>
            </a:r>
            <a:r>
              <a:rPr lang="en-US" sz="1200" dirty="0" smtClean="0"/>
              <a:t>Brussels, 10.4.2013 </a:t>
            </a:r>
            <a:r>
              <a:rPr lang="en-US" sz="1200" dirty="0" smtClean="0"/>
              <a:t>.SWD(2013</a:t>
            </a:r>
            <a:r>
              <a:rPr lang="en-US" sz="1200" dirty="0" smtClean="0"/>
              <a:t>) 116 final </a:t>
            </a:r>
            <a:endParaRPr lang="es-ES" sz="1200"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63" y="228600"/>
            <a:ext cx="8625209" cy="914400"/>
          </a:xfrm>
        </p:spPr>
        <p:txBody>
          <a:bodyPr/>
          <a:lstStyle/>
          <a:p>
            <a:r>
              <a:rPr lang="es-ES" sz="3200" dirty="0" smtClean="0"/>
              <a:t>El crecimiento de la productividad del trabajo (Y/L) impulsa la competitividad internacional</a:t>
            </a:r>
            <a:endParaRPr lang="es-ES" sz="3200" dirty="0"/>
          </a:p>
        </p:txBody>
      </p:sp>
      <p:sp>
        <p:nvSpPr>
          <p:cNvPr id="4" name="3 CuadroTexto"/>
          <p:cNvSpPr txBox="1"/>
          <p:nvPr/>
        </p:nvSpPr>
        <p:spPr>
          <a:xfrm>
            <a:off x="611560" y="1484784"/>
            <a:ext cx="8280920" cy="5632311"/>
          </a:xfrm>
          <a:prstGeom prst="rect">
            <a:avLst/>
          </a:prstGeom>
          <a:noFill/>
        </p:spPr>
        <p:txBody>
          <a:bodyPr wrap="square" rtlCol="0">
            <a:spAutoFit/>
          </a:bodyPr>
          <a:lstStyle/>
          <a:p>
            <a:pPr lvl="0"/>
            <a:r>
              <a:rPr lang="es-ES" dirty="0" smtClean="0"/>
              <a:t>En el G-6 se compara la evolución de los salarios reales españoles con el crecimiento del deflactor del PIB [</a:t>
            </a:r>
            <a:r>
              <a:rPr lang="es-ES" b="1" dirty="0" smtClean="0">
                <a:solidFill>
                  <a:srgbClr val="0000FF"/>
                </a:solidFill>
              </a:rPr>
              <a:t>DFL PIB </a:t>
            </a:r>
            <a:r>
              <a:rPr lang="es-ES" b="1" dirty="0" smtClean="0"/>
              <a:t>]</a:t>
            </a:r>
            <a:r>
              <a:rPr lang="es-ES" b="1" dirty="0" smtClean="0">
                <a:solidFill>
                  <a:srgbClr val="0000FF"/>
                </a:solidFill>
              </a:rPr>
              <a:t> </a:t>
            </a:r>
            <a:r>
              <a:rPr lang="es-ES" dirty="0" smtClean="0"/>
              <a:t>y la evolución del coste laboral unitario (ULC) respecto a la Euro Área (EA) para obtener la </a:t>
            </a:r>
            <a:r>
              <a:rPr lang="es-ES" b="1" dirty="0" smtClean="0">
                <a:solidFill>
                  <a:srgbClr val="0000FF"/>
                </a:solidFill>
              </a:rPr>
              <a:t>Contribución </a:t>
            </a:r>
            <a:r>
              <a:rPr lang="es-ES" b="1" dirty="0" smtClean="0">
                <a:solidFill>
                  <a:srgbClr val="0000FF"/>
                </a:solidFill>
              </a:rPr>
              <a:t>a la productividad </a:t>
            </a:r>
            <a:r>
              <a:rPr lang="es-ES" b="1" dirty="0" smtClean="0">
                <a:solidFill>
                  <a:srgbClr val="0000FF"/>
                </a:solidFill>
              </a:rPr>
              <a:t>(-) </a:t>
            </a:r>
            <a:r>
              <a:rPr lang="es-ES" dirty="0" smtClean="0"/>
              <a:t> de la moderación en la subida de salarios (UCL). </a:t>
            </a:r>
          </a:p>
          <a:p>
            <a:pPr lvl="0"/>
            <a:r>
              <a:rPr lang="es-ES" dirty="0" smtClean="0"/>
              <a:t>Se usa la ecuación en tasas de variación:</a:t>
            </a:r>
          </a:p>
          <a:p>
            <a:pPr lvl="0"/>
            <a:endParaRPr lang="es-ES" b="1" dirty="0" smtClean="0">
              <a:solidFill>
                <a:srgbClr val="0000FF"/>
              </a:solidFill>
            </a:endParaRPr>
          </a:p>
          <a:p>
            <a:pPr lvl="0"/>
            <a:r>
              <a:rPr lang="es-ES" b="1" dirty="0" smtClean="0">
                <a:solidFill>
                  <a:srgbClr val="0000FF"/>
                </a:solidFill>
              </a:rPr>
              <a:t>%ULC – %DFL = - % PRODUCTIVIDAD   </a:t>
            </a:r>
          </a:p>
          <a:p>
            <a:pPr lvl="0"/>
            <a:endParaRPr lang="es-ES" dirty="0" smtClean="0"/>
          </a:p>
          <a:p>
            <a:r>
              <a:rPr lang="es-ES" dirty="0" smtClean="0"/>
              <a:t>¡ojo! Variaciones NEGATIVAS significan </a:t>
            </a:r>
            <a:r>
              <a:rPr lang="es-ES" b="1" dirty="0" smtClean="0"/>
              <a:t>incremento de la productividad </a:t>
            </a:r>
            <a:r>
              <a:rPr lang="es-ES" dirty="0" smtClean="0"/>
              <a:t>al crecer menos los salarios que los precios (barras azules </a:t>
            </a:r>
            <a:r>
              <a:rPr lang="es-ES" dirty="0" smtClean="0"/>
              <a:t>↓</a:t>
            </a:r>
            <a:r>
              <a:rPr lang="es-ES" dirty="0" smtClean="0"/>
              <a:t>)</a:t>
            </a:r>
          </a:p>
          <a:p>
            <a:endParaRPr lang="es-ES" dirty="0" smtClean="0"/>
          </a:p>
          <a:p>
            <a:r>
              <a:rPr lang="es-ES" b="1" dirty="0" smtClean="0">
                <a:solidFill>
                  <a:srgbClr val="0000FF"/>
                </a:solidFill>
              </a:rPr>
              <a:t>Pero a largo plazo: para ↑ productividad de las empresas se requiere ↑ (I+D +i)  no solo ↓ salarios reales.</a:t>
            </a:r>
          </a:p>
          <a:p>
            <a:endParaRPr lang="es-ES" dirty="0" smtClean="0"/>
          </a:p>
          <a:p>
            <a:r>
              <a:rPr lang="es-ES" dirty="0" smtClean="0">
                <a:solidFill>
                  <a:srgbClr val="0000FF"/>
                </a:solidFill>
              </a:rPr>
              <a:t>La TFP, productividad total de los factores, depende de las inversiones en capital humano y tecnología (frecuentemente incorporada a las inversiones en </a:t>
            </a:r>
            <a:r>
              <a:rPr lang="es-ES" b="1" dirty="0" smtClean="0">
                <a:solidFill>
                  <a:srgbClr val="0000FF"/>
                </a:solidFill>
              </a:rPr>
              <a:t>K</a:t>
            </a:r>
            <a:r>
              <a:rPr lang="es-ES" dirty="0" smtClean="0">
                <a:solidFill>
                  <a:srgbClr val="0000FF"/>
                </a:solidFill>
              </a:rPr>
              <a:t> real)</a:t>
            </a:r>
          </a:p>
          <a:p>
            <a:pPr lvl="0"/>
            <a:endParaRPr lang="es-ES" dirty="0" smtClean="0"/>
          </a:p>
          <a:p>
            <a:pPr lvl="0"/>
            <a:endParaRPr lang="es-ES" dirty="0" smtClean="0"/>
          </a:p>
          <a:p>
            <a:pPr lvl="0"/>
            <a:r>
              <a:rPr lang="es-ES" dirty="0" smtClean="0"/>
              <a:t>  </a:t>
            </a:r>
            <a:endParaRPr lang="es-ES" dirty="0"/>
          </a:p>
        </p:txBody>
      </p:sp>
      <p:sp>
        <p:nvSpPr>
          <p:cNvPr id="7" name="6 CuadroTexto"/>
          <p:cNvSpPr txBox="1"/>
          <p:nvPr/>
        </p:nvSpPr>
        <p:spPr>
          <a:xfrm>
            <a:off x="683568" y="6381328"/>
            <a:ext cx="8208912" cy="276999"/>
          </a:xfrm>
          <a:prstGeom prst="rect">
            <a:avLst/>
          </a:prstGeom>
          <a:noFill/>
        </p:spPr>
        <p:txBody>
          <a:bodyPr wrap="square" rtlCol="0">
            <a:spAutoFit/>
          </a:bodyPr>
          <a:lstStyle/>
          <a:p>
            <a:r>
              <a:rPr lang="es-ES" sz="1200" dirty="0" smtClean="0"/>
              <a:t>Fuente: Comisión </a:t>
            </a:r>
            <a:r>
              <a:rPr lang="es-ES" sz="1200" dirty="0" smtClean="0"/>
              <a:t>Europea (2013). In-</a:t>
            </a:r>
            <a:r>
              <a:rPr lang="es-ES" sz="1200" dirty="0" err="1" smtClean="0"/>
              <a:t>depth</a:t>
            </a:r>
            <a:r>
              <a:rPr lang="es-ES" sz="1200" dirty="0" smtClean="0"/>
              <a:t> </a:t>
            </a:r>
            <a:r>
              <a:rPr lang="es-ES" sz="1200" dirty="0" err="1" smtClean="0"/>
              <a:t>review</a:t>
            </a:r>
            <a:r>
              <a:rPr lang="es-ES" sz="1200" dirty="0" smtClean="0"/>
              <a:t> </a:t>
            </a:r>
            <a:r>
              <a:rPr lang="es-ES" sz="1200" dirty="0" err="1" smtClean="0"/>
              <a:t>for</a:t>
            </a:r>
            <a:r>
              <a:rPr lang="es-ES" sz="1200" dirty="0" smtClean="0"/>
              <a:t> </a:t>
            </a:r>
            <a:r>
              <a:rPr lang="es-ES" sz="1200" dirty="0" smtClean="0"/>
              <a:t>Spain. </a:t>
            </a:r>
            <a:r>
              <a:rPr lang="en-US" sz="1200" dirty="0" smtClean="0"/>
              <a:t>Brussels, 10.4.2013 </a:t>
            </a:r>
            <a:r>
              <a:rPr lang="en-US" sz="1200" dirty="0" smtClean="0"/>
              <a:t>.SWD(2013</a:t>
            </a:r>
            <a:r>
              <a:rPr lang="en-US" sz="1200" dirty="0" smtClean="0"/>
              <a:t>) 116 final </a:t>
            </a:r>
            <a:endParaRPr lang="es-ES" sz="1200"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posición de imagen"/>
          <p:cNvSpPr>
            <a:spLocks noGrp="1"/>
          </p:cNvSpPr>
          <p:nvPr>
            <p:ph type="pic" idx="1"/>
          </p:nvPr>
        </p:nvSpPr>
        <p:spPr/>
      </p:sp>
      <p:sp>
        <p:nvSpPr>
          <p:cNvPr id="5" name="4 CuadroTexto"/>
          <p:cNvSpPr txBox="1"/>
          <p:nvPr/>
        </p:nvSpPr>
        <p:spPr>
          <a:xfrm>
            <a:off x="1259632" y="6525345"/>
            <a:ext cx="7560840" cy="277000"/>
          </a:xfrm>
          <a:prstGeom prst="rect">
            <a:avLst/>
          </a:prstGeom>
          <a:noFill/>
        </p:spPr>
        <p:txBody>
          <a:bodyPr wrap="square" rtlCol="0">
            <a:spAutoFit/>
          </a:bodyPr>
          <a:lstStyle/>
          <a:p>
            <a:r>
              <a:rPr lang="es-ES" sz="1200" dirty="0" smtClean="0"/>
              <a:t>Fuente: Comisión </a:t>
            </a:r>
            <a:r>
              <a:rPr lang="es-ES" sz="1200" dirty="0" smtClean="0"/>
              <a:t>Europea (2013). In-</a:t>
            </a:r>
            <a:r>
              <a:rPr lang="es-ES" sz="1200" dirty="0" err="1" smtClean="0"/>
              <a:t>depth</a:t>
            </a:r>
            <a:r>
              <a:rPr lang="es-ES" sz="1200" dirty="0" smtClean="0"/>
              <a:t> </a:t>
            </a:r>
            <a:r>
              <a:rPr lang="es-ES" sz="1200" dirty="0" err="1" smtClean="0"/>
              <a:t>review</a:t>
            </a:r>
            <a:r>
              <a:rPr lang="es-ES" sz="1200" dirty="0" smtClean="0"/>
              <a:t> </a:t>
            </a:r>
            <a:r>
              <a:rPr lang="es-ES" sz="1200" dirty="0" err="1" smtClean="0"/>
              <a:t>for</a:t>
            </a:r>
            <a:r>
              <a:rPr lang="es-ES" sz="1200" dirty="0" smtClean="0"/>
              <a:t> </a:t>
            </a:r>
            <a:r>
              <a:rPr lang="es-ES" sz="1200" dirty="0" smtClean="0"/>
              <a:t>Spain. </a:t>
            </a:r>
            <a:r>
              <a:rPr lang="en-US" sz="1200" dirty="0" smtClean="0"/>
              <a:t>Brussels, 10.4.2013 </a:t>
            </a:r>
            <a:r>
              <a:rPr lang="en-US" sz="1200" dirty="0" smtClean="0"/>
              <a:t>.SWD(2013</a:t>
            </a:r>
            <a:r>
              <a:rPr lang="en-US" sz="1200" dirty="0" smtClean="0"/>
              <a:t>) 116 final </a:t>
            </a:r>
            <a:endParaRPr lang="es-ES" sz="1200" dirty="0"/>
          </a:p>
        </p:txBody>
      </p:sp>
      <p:pic>
        <p:nvPicPr>
          <p:cNvPr id="96258" name="Picture 2"/>
          <p:cNvPicPr>
            <a:picLocks noChangeAspect="1" noChangeArrowheads="1"/>
          </p:cNvPicPr>
          <p:nvPr/>
        </p:nvPicPr>
        <p:blipFill>
          <a:blip r:embed="rId2" cstate="print"/>
          <a:srcRect/>
          <a:stretch>
            <a:fillRect/>
          </a:stretch>
        </p:blipFill>
        <p:spPr bwMode="auto">
          <a:xfrm>
            <a:off x="0" y="188640"/>
            <a:ext cx="8892480" cy="5616625"/>
          </a:xfrm>
          <a:prstGeom prst="rect">
            <a:avLst/>
          </a:prstGeom>
          <a:noFill/>
          <a:ln w="9525">
            <a:noFill/>
            <a:miter lim="800000"/>
            <a:headEnd/>
            <a:tailEnd/>
          </a:ln>
        </p:spPr>
      </p:pic>
      <p:graphicFrame>
        <p:nvGraphicFramePr>
          <p:cNvPr id="8" name="7 Diagrama"/>
          <p:cNvGraphicFramePr/>
          <p:nvPr/>
        </p:nvGraphicFramePr>
        <p:xfrm>
          <a:off x="323528" y="5517232"/>
          <a:ext cx="8568952" cy="1067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Conclusiones de la Comisión</a:t>
            </a:r>
            <a:endParaRPr lang="es-ES" dirty="0"/>
          </a:p>
        </p:txBody>
      </p:sp>
      <p:sp>
        <p:nvSpPr>
          <p:cNvPr id="7" name="6 Rectángulo"/>
          <p:cNvSpPr/>
          <p:nvPr/>
        </p:nvSpPr>
        <p:spPr>
          <a:xfrm>
            <a:off x="827584" y="1484784"/>
            <a:ext cx="7848872" cy="4832092"/>
          </a:xfrm>
          <a:prstGeom prst="rect">
            <a:avLst/>
          </a:prstGeom>
        </p:spPr>
        <p:txBody>
          <a:bodyPr wrap="square">
            <a:spAutoFit/>
          </a:bodyPr>
          <a:lstStyle/>
          <a:p>
            <a:r>
              <a:rPr lang="es-ES" sz="2000" b="1" dirty="0" smtClean="0">
                <a:solidFill>
                  <a:srgbClr val="0000FF"/>
                </a:solidFill>
              </a:rPr>
              <a:t>En el G-7 el REER (tipo de cambio efectivo real) deflactado por el coste laboral </a:t>
            </a:r>
            <a:r>
              <a:rPr lang="es-ES" sz="2000" b="1" dirty="0" smtClean="0">
                <a:solidFill>
                  <a:srgbClr val="0000FF"/>
                </a:solidFill>
              </a:rPr>
              <a:t>unitario (ULC) </a:t>
            </a:r>
            <a:r>
              <a:rPr lang="es-ES" sz="2000" b="1" dirty="0" smtClean="0">
                <a:solidFill>
                  <a:srgbClr val="0000FF"/>
                </a:solidFill>
              </a:rPr>
              <a:t>refleja la competitividad respecto a los países a los que van las </a:t>
            </a:r>
            <a:r>
              <a:rPr lang="es-ES" sz="2000" b="1" dirty="0" smtClean="0">
                <a:solidFill>
                  <a:srgbClr val="0000FF"/>
                </a:solidFill>
              </a:rPr>
              <a:t>exportaciones</a:t>
            </a:r>
          </a:p>
          <a:p>
            <a:r>
              <a:rPr lang="es-ES" sz="2000" b="1" dirty="0" smtClean="0">
                <a:solidFill>
                  <a:srgbClr val="0000FF"/>
                </a:solidFill>
              </a:rPr>
              <a:t> </a:t>
            </a:r>
          </a:p>
          <a:p>
            <a:r>
              <a:rPr lang="es-ES" sz="2800" b="1" u="sng" dirty="0" smtClean="0">
                <a:solidFill>
                  <a:srgbClr val="0000FF"/>
                </a:solidFill>
              </a:rPr>
              <a:t>Según la Comisión (2013): </a:t>
            </a:r>
            <a:endParaRPr lang="es-ES" sz="2800" b="1" u="sng" dirty="0" smtClean="0">
              <a:solidFill>
                <a:srgbClr val="0000FF"/>
              </a:solidFill>
            </a:endParaRPr>
          </a:p>
          <a:p>
            <a:pPr>
              <a:buFont typeface="Arial" pitchFamily="34" charset="0"/>
              <a:buChar char="•"/>
            </a:pPr>
            <a:r>
              <a:rPr lang="es-ES" sz="2000" b="1" dirty="0" smtClean="0">
                <a:solidFill>
                  <a:srgbClr val="0000FF"/>
                </a:solidFill>
              </a:rPr>
              <a:t>España ha recuperado la mitad de la competitividad en costes perdida desde 2008 en Q1-2012 (G-5 y G-7) </a:t>
            </a:r>
          </a:p>
          <a:p>
            <a:pPr>
              <a:buFont typeface="Arial" pitchFamily="34" charset="0"/>
              <a:buChar char="•"/>
            </a:pPr>
            <a:endParaRPr lang="es-ES" sz="2000" b="1" dirty="0" smtClean="0">
              <a:solidFill>
                <a:srgbClr val="0000FF"/>
              </a:solidFill>
            </a:endParaRPr>
          </a:p>
          <a:p>
            <a:pPr>
              <a:buFont typeface="Arial" pitchFamily="34" charset="0"/>
              <a:buChar char="•"/>
            </a:pPr>
            <a:r>
              <a:rPr lang="es-ES" sz="2000" b="1" dirty="0" smtClean="0">
                <a:solidFill>
                  <a:srgbClr val="0000FF"/>
                </a:solidFill>
              </a:rPr>
              <a:t>Pero el ajuste se ha basado en la creación de desempleo y la caída de la demanda (recesión) </a:t>
            </a:r>
          </a:p>
          <a:p>
            <a:pPr>
              <a:buFont typeface="Arial" pitchFamily="34" charset="0"/>
              <a:buChar char="•"/>
            </a:pPr>
            <a:endParaRPr lang="es-ES" sz="2000" b="1" dirty="0" smtClean="0">
              <a:solidFill>
                <a:srgbClr val="0000FF"/>
              </a:solidFill>
            </a:endParaRPr>
          </a:p>
          <a:p>
            <a:pPr>
              <a:buFont typeface="Arial" pitchFamily="34" charset="0"/>
              <a:buChar char="•"/>
            </a:pPr>
            <a:r>
              <a:rPr lang="es-ES" sz="2000" b="1" dirty="0" smtClean="0">
                <a:solidFill>
                  <a:srgbClr val="0000FF"/>
                </a:solidFill>
              </a:rPr>
              <a:t>Pero se requiere todavía un ajuste en los precios relativos de los bienes comerciables / no comerciables en el exterior =&gt; reducir precios inmuebles, servicios nacionales, servicios financieros</a:t>
            </a:r>
            <a:r>
              <a:rPr lang="es-ES" b="1" dirty="0" smtClean="0">
                <a:solidFill>
                  <a:srgbClr val="C00000"/>
                </a:solidFill>
              </a:rPr>
              <a:t>…</a:t>
            </a:r>
            <a:endParaRPr lang="es-ES" b="1" dirty="0" smtClean="0">
              <a:solidFill>
                <a:srgbClr val="C00000"/>
              </a:solidFill>
            </a:endParaRPr>
          </a:p>
        </p:txBody>
      </p:sp>
      <p:sp>
        <p:nvSpPr>
          <p:cNvPr id="8" name="7 CuadroTexto"/>
          <p:cNvSpPr txBox="1"/>
          <p:nvPr/>
        </p:nvSpPr>
        <p:spPr>
          <a:xfrm>
            <a:off x="683568" y="6381328"/>
            <a:ext cx="8208912" cy="276999"/>
          </a:xfrm>
          <a:prstGeom prst="rect">
            <a:avLst/>
          </a:prstGeom>
          <a:noFill/>
        </p:spPr>
        <p:txBody>
          <a:bodyPr wrap="square" rtlCol="0">
            <a:spAutoFit/>
          </a:bodyPr>
          <a:lstStyle/>
          <a:p>
            <a:r>
              <a:rPr lang="es-ES" sz="1200" dirty="0" smtClean="0"/>
              <a:t>Fuente: Comisión </a:t>
            </a:r>
            <a:r>
              <a:rPr lang="es-ES" sz="1200" dirty="0" smtClean="0"/>
              <a:t>Europea (2013). In-</a:t>
            </a:r>
            <a:r>
              <a:rPr lang="es-ES" sz="1200" dirty="0" err="1" smtClean="0"/>
              <a:t>depth</a:t>
            </a:r>
            <a:r>
              <a:rPr lang="es-ES" sz="1200" dirty="0" smtClean="0"/>
              <a:t> </a:t>
            </a:r>
            <a:r>
              <a:rPr lang="es-ES" sz="1200" dirty="0" err="1" smtClean="0"/>
              <a:t>review</a:t>
            </a:r>
            <a:r>
              <a:rPr lang="es-ES" sz="1200" dirty="0" smtClean="0"/>
              <a:t> </a:t>
            </a:r>
            <a:r>
              <a:rPr lang="es-ES" sz="1200" dirty="0" err="1" smtClean="0"/>
              <a:t>for</a:t>
            </a:r>
            <a:r>
              <a:rPr lang="es-ES" sz="1200" dirty="0" smtClean="0"/>
              <a:t> </a:t>
            </a:r>
            <a:r>
              <a:rPr lang="es-ES" sz="1200" dirty="0" smtClean="0"/>
              <a:t>Spain. </a:t>
            </a:r>
            <a:r>
              <a:rPr lang="en-US" sz="1200" dirty="0" smtClean="0"/>
              <a:t>Brussels, 10.4.2013 </a:t>
            </a:r>
            <a:r>
              <a:rPr lang="en-US" sz="1200" dirty="0" smtClean="0"/>
              <a:t>.SWD(2013</a:t>
            </a:r>
            <a:r>
              <a:rPr lang="en-US" sz="1200" dirty="0" smtClean="0"/>
              <a:t>) 116 final </a:t>
            </a:r>
            <a:endParaRPr lang="es-ES" sz="1200"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s-ES" dirty="0" smtClean="0"/>
              <a:t>Bibliografía </a:t>
            </a:r>
          </a:p>
        </p:txBody>
      </p:sp>
      <p:sp>
        <p:nvSpPr>
          <p:cNvPr id="56323" name="Rectangle 3"/>
          <p:cNvSpPr>
            <a:spLocks noGrp="1" noChangeArrowheads="1"/>
          </p:cNvSpPr>
          <p:nvPr>
            <p:ph idx="1"/>
          </p:nvPr>
        </p:nvSpPr>
        <p:spPr>
          <a:xfrm>
            <a:off x="611188" y="1412875"/>
            <a:ext cx="7924800" cy="5068888"/>
          </a:xfrm>
        </p:spPr>
        <p:txBody>
          <a:bodyPr/>
          <a:lstStyle/>
          <a:p>
            <a:pPr marL="609600" indent="-609600" eaLnBrk="1" hangingPunct="1">
              <a:lnSpc>
                <a:spcPct val="80000"/>
              </a:lnSpc>
              <a:buNone/>
            </a:pPr>
            <a:r>
              <a:rPr lang="es-ES" sz="1600" dirty="0" smtClean="0"/>
              <a:t>Consejo Económico y Social. </a:t>
            </a:r>
            <a:r>
              <a:rPr lang="es-ES" sz="1600" u="sng" dirty="0" smtClean="0"/>
              <a:t>Memoria sobre la situación socioeconómica y laboral. España 2008</a:t>
            </a:r>
            <a:r>
              <a:rPr lang="es-ES" sz="1600" dirty="0" smtClean="0"/>
              <a:t>. CES. Madrid. 2009</a:t>
            </a:r>
          </a:p>
          <a:p>
            <a:pPr marL="609600" indent="-609600" eaLnBrk="1" hangingPunct="1">
              <a:lnSpc>
                <a:spcPct val="80000"/>
              </a:lnSpc>
              <a:buNone/>
            </a:pPr>
            <a:r>
              <a:rPr lang="es-ES" sz="1600" dirty="0" smtClean="0"/>
              <a:t>Martín, Carmela. </a:t>
            </a:r>
            <a:r>
              <a:rPr lang="es-ES" sz="1600" u="sng" dirty="0" smtClean="0"/>
              <a:t>España en la Nueva Europa</a:t>
            </a:r>
            <a:r>
              <a:rPr lang="es-ES" sz="1600" dirty="0" smtClean="0"/>
              <a:t>. Alianza Editorial, S.A., Madrid, 1998. </a:t>
            </a:r>
          </a:p>
          <a:p>
            <a:pPr marL="609600" indent="-609600" eaLnBrk="1" hangingPunct="1">
              <a:lnSpc>
                <a:spcPct val="80000"/>
              </a:lnSpc>
              <a:buNone/>
            </a:pPr>
            <a:r>
              <a:rPr lang="es-ES" sz="1600" dirty="0" smtClean="0"/>
              <a:t>Gª </a:t>
            </a:r>
            <a:r>
              <a:rPr lang="es-ES" sz="1600" dirty="0" err="1" smtClean="0"/>
              <a:t>Brosa</a:t>
            </a:r>
            <a:r>
              <a:rPr lang="es-ES" sz="1600" dirty="0" smtClean="0"/>
              <a:t>, G. y </a:t>
            </a:r>
            <a:r>
              <a:rPr lang="es-ES" sz="1600" dirty="0" err="1" smtClean="0"/>
              <a:t>Sanromá</a:t>
            </a:r>
            <a:r>
              <a:rPr lang="es-ES" sz="1600" dirty="0" smtClean="0"/>
              <a:t>, E. (2007) “Mercado de Trabajo” en  VV.AA. </a:t>
            </a:r>
            <a:r>
              <a:rPr lang="es-ES" sz="1600" u="sng" dirty="0" smtClean="0"/>
              <a:t>Lecciones de economía española</a:t>
            </a:r>
            <a:r>
              <a:rPr lang="es-ES" sz="1600" dirty="0" smtClean="0"/>
              <a:t>, 9ª edición. </a:t>
            </a:r>
            <a:r>
              <a:rPr lang="es-ES" sz="1600" dirty="0" err="1" smtClean="0"/>
              <a:t>Tomson</a:t>
            </a:r>
            <a:r>
              <a:rPr lang="es-ES" sz="1600" dirty="0" smtClean="0"/>
              <a:t> </a:t>
            </a:r>
            <a:r>
              <a:rPr lang="es-ES" sz="1600" dirty="0" err="1" smtClean="0"/>
              <a:t>Civitas</a:t>
            </a:r>
            <a:r>
              <a:rPr lang="es-ES" sz="1600" dirty="0" smtClean="0"/>
              <a:t>, 2009. pp.139-262 </a:t>
            </a:r>
          </a:p>
          <a:p>
            <a:pPr marL="609600" indent="-609600" eaLnBrk="1" hangingPunct="1">
              <a:lnSpc>
                <a:spcPct val="80000"/>
              </a:lnSpc>
              <a:buNone/>
            </a:pPr>
            <a:r>
              <a:rPr lang="es-ES" sz="1600" dirty="0" smtClean="0"/>
              <a:t>Instituto Nacional de Estadística. </a:t>
            </a:r>
            <a:r>
              <a:rPr lang="es-ES" sz="1600" dirty="0" smtClean="0">
                <a:hlinkClick r:id="rId3"/>
              </a:rPr>
              <a:t>www.ine.es </a:t>
            </a:r>
            <a:r>
              <a:rPr lang="es-ES" sz="1600" dirty="0" smtClean="0"/>
              <a:t> </a:t>
            </a:r>
          </a:p>
          <a:p>
            <a:pPr marL="609600" indent="-609600" eaLnBrk="1" hangingPunct="1">
              <a:lnSpc>
                <a:spcPct val="80000"/>
              </a:lnSpc>
              <a:buNone/>
            </a:pPr>
            <a:r>
              <a:rPr lang="es-ES" sz="1600" dirty="0" smtClean="0"/>
              <a:t>“</a:t>
            </a:r>
            <a:r>
              <a:rPr lang="es-ES" sz="1600" dirty="0" err="1" smtClean="0"/>
              <a:t>Unemployment</a:t>
            </a:r>
            <a:r>
              <a:rPr lang="es-ES" sz="1600" dirty="0" smtClean="0"/>
              <a:t> </a:t>
            </a:r>
            <a:r>
              <a:rPr lang="es-ES" sz="1600" dirty="0" err="1" smtClean="0"/>
              <a:t>rate</a:t>
            </a:r>
            <a:r>
              <a:rPr lang="es-ES" sz="1600" dirty="0" smtClean="0"/>
              <a:t> – total”, </a:t>
            </a:r>
            <a:r>
              <a:rPr lang="es-ES" sz="1600" u="sng" dirty="0" smtClean="0"/>
              <a:t>Eurostat. </a:t>
            </a:r>
            <a:r>
              <a:rPr lang="es-ES" sz="1600" dirty="0" smtClean="0"/>
              <a:t>&lt;</a:t>
            </a:r>
            <a:r>
              <a:rPr lang="es-ES" sz="1600" u="sng" dirty="0" smtClean="0">
                <a:solidFill>
                  <a:schemeClr val="hlink"/>
                </a:solidFill>
              </a:rPr>
              <a:t>http://epp.eurostat.ec.europa.eu/portal/page?_pageid=1996,39140985&amp;_dad=portal&amp;_schema=PORTAL&amp;screen=detailref&amp;language=en&amp;product=STRIND_EMPLOI&amp;root=STRIND_EMPLOI/emploi/em071</a:t>
            </a:r>
            <a:r>
              <a:rPr lang="es-ES" sz="1600" dirty="0" smtClean="0"/>
              <a:t>&gt;</a:t>
            </a:r>
          </a:p>
          <a:p>
            <a:pPr marL="609600" indent="-609600" eaLnBrk="1" hangingPunct="1">
              <a:lnSpc>
                <a:spcPct val="80000"/>
              </a:lnSpc>
              <a:buNone/>
            </a:pPr>
            <a:r>
              <a:rPr lang="es-ES" sz="1600" dirty="0" smtClean="0"/>
              <a:t>“Euro </a:t>
            </a:r>
            <a:r>
              <a:rPr lang="es-ES" sz="1600" dirty="0" err="1" smtClean="0"/>
              <a:t>area</a:t>
            </a:r>
            <a:r>
              <a:rPr lang="es-ES" sz="1600" dirty="0" smtClean="0"/>
              <a:t> </a:t>
            </a:r>
            <a:r>
              <a:rPr lang="es-ES" sz="1600" dirty="0" err="1" smtClean="0"/>
              <a:t>unemployment</a:t>
            </a:r>
            <a:r>
              <a:rPr lang="es-ES" sz="1600" dirty="0" smtClean="0"/>
              <a:t> </a:t>
            </a:r>
            <a:r>
              <a:rPr lang="es-ES" sz="1600" dirty="0" err="1" smtClean="0"/>
              <a:t>down</a:t>
            </a:r>
            <a:r>
              <a:rPr lang="es-ES" sz="1600" dirty="0" smtClean="0"/>
              <a:t> to 7.3%, EU27 </a:t>
            </a:r>
            <a:r>
              <a:rPr lang="es-ES" sz="1600" dirty="0" err="1" smtClean="0"/>
              <a:t>down</a:t>
            </a:r>
            <a:r>
              <a:rPr lang="es-ES" sz="1600" dirty="0" smtClean="0"/>
              <a:t> to 7.0%.” </a:t>
            </a:r>
            <a:r>
              <a:rPr lang="es-ES" sz="1600" u="sng" dirty="0" err="1" smtClean="0"/>
              <a:t>Euroindicators</a:t>
            </a:r>
            <a:r>
              <a:rPr lang="es-ES" sz="1600" u="sng" dirty="0" smtClean="0"/>
              <a:t> </a:t>
            </a:r>
            <a:r>
              <a:rPr lang="es-ES" sz="1600" u="sng" dirty="0" err="1" smtClean="0"/>
              <a:t>Newsrelease</a:t>
            </a:r>
            <a:r>
              <a:rPr lang="es-ES" sz="1600" u="sng" dirty="0" smtClean="0"/>
              <a:t>, Eurostat.</a:t>
            </a:r>
            <a:r>
              <a:rPr lang="es-ES" sz="1600" dirty="0" smtClean="0"/>
              <a:t> 31 </a:t>
            </a:r>
            <a:r>
              <a:rPr lang="es-ES" sz="1600" dirty="0" err="1" smtClean="0"/>
              <a:t>October</a:t>
            </a:r>
            <a:r>
              <a:rPr lang="es-ES" sz="1600" dirty="0" smtClean="0"/>
              <a:t> 2007. </a:t>
            </a:r>
            <a:r>
              <a:rPr lang="es-ES" sz="1600" u="sng" dirty="0" smtClean="0">
                <a:solidFill>
                  <a:schemeClr val="hlink"/>
                </a:solidFill>
                <a:hlinkClick r:id="rId4"/>
              </a:rPr>
              <a:t>http://epp.eurostat.ec.europa.eu/pls/portal/docs/PAGE/PGP_PRD_CAT_PREREL/PGE_CAT_PREREL_YEAR_2007/PGE_CAT_PREREL_YEAR_2007_MONTH_10/3-31102007-EN-CP.PDF</a:t>
            </a:r>
            <a:endParaRPr lang="es-ES" sz="1600" dirty="0" smtClean="0"/>
          </a:p>
          <a:p>
            <a:pPr marL="609600" indent="-609600" eaLnBrk="1" hangingPunct="1">
              <a:lnSpc>
                <a:spcPct val="80000"/>
              </a:lnSpc>
              <a:buNone/>
            </a:pPr>
            <a:r>
              <a:rPr lang="es-ES" sz="1600" dirty="0" smtClean="0"/>
              <a:t>Instituto Flores de Lemus, 2013, BIAM, 220 </a:t>
            </a:r>
          </a:p>
          <a:p>
            <a:pPr marL="609600" indent="-609600" eaLnBrk="1" hangingPunct="1">
              <a:lnSpc>
                <a:spcPct val="80000"/>
              </a:lnSpc>
              <a:buNone/>
            </a:pPr>
            <a:r>
              <a:rPr lang="es-ES" sz="1600" dirty="0" smtClean="0"/>
              <a:t>ESPASA., A. </a:t>
            </a:r>
            <a:r>
              <a:rPr lang="es-ES" sz="1600" dirty="0" smtClean="0"/>
              <a:t>(2011) CONSIDERACIONES </a:t>
            </a:r>
            <a:r>
              <a:rPr lang="es-ES" sz="1600" dirty="0" smtClean="0"/>
              <a:t>SOBRE LA MAGNITUD DE LA CRISIS EN LA ECONOMIA ESPAÑOLA. BIAM, 205, 3 de noviembre de 2011. </a:t>
            </a:r>
          </a:p>
          <a:p>
            <a:pPr marL="609600" indent="-609600" eaLnBrk="1" hangingPunct="1">
              <a:lnSpc>
                <a:spcPct val="80000"/>
              </a:lnSpc>
              <a:buFont typeface="Wingdings" pitchFamily="2" charset="2"/>
              <a:buNone/>
            </a:pPr>
            <a:endParaRPr lang="es-ES" sz="1600" dirty="0" smtClean="0"/>
          </a:p>
          <a:p>
            <a:pPr marL="609600" indent="-609600" eaLnBrk="1" hangingPunct="1">
              <a:lnSpc>
                <a:spcPct val="80000"/>
              </a:lnSpc>
            </a:pPr>
            <a:endParaRPr lang="en-US" sz="1500" u="sng" dirty="0" smtClean="0"/>
          </a:p>
          <a:p>
            <a:pPr marL="609600" indent="-609600" eaLnBrk="1" hangingPunct="1">
              <a:lnSpc>
                <a:spcPct val="80000"/>
              </a:lnSpc>
            </a:pPr>
            <a:endParaRPr lang="es-ES" sz="1500" u="sng" dirty="0" smtClean="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1"/>
          <p:cNvSpPr>
            <a:spLocks noChangeArrowheads="1"/>
          </p:cNvSpPr>
          <p:nvPr/>
        </p:nvSpPr>
        <p:spPr bwMode="auto">
          <a:xfrm>
            <a:off x="683568" y="1500057"/>
            <a:ext cx="7848872" cy="4339650"/>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BENTOLILA, Samuel; DOLADO, Juan J.; JIMENO, Juan F.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Two-tier</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employment</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protection</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reforms</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The</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Spanish</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experience</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a:t>
            </a:r>
            <a:r>
              <a:rPr kumimoji="0" lang="es-ES" sz="1200" b="0" i="1" u="none" strike="noStrike" cap="none" normalizeH="0" baseline="0" dirty="0" smtClean="0">
                <a:ln>
                  <a:noFill/>
                </a:ln>
                <a:solidFill>
                  <a:schemeClr val="tx1"/>
                </a:solidFill>
                <a:effectLst/>
                <a:latin typeface="Arial" pitchFamily="34" charset="0"/>
                <a:ea typeface="Calibri" pitchFamily="34" charset="0"/>
                <a:cs typeface="Georgia-Italic"/>
              </a:rPr>
              <a:t> </a:t>
            </a:r>
            <a:r>
              <a:rPr kumimoji="0" lang="es-ES" sz="1200" b="0" i="1"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CESifo</a:t>
            </a:r>
            <a:r>
              <a:rPr kumimoji="0" lang="es-ES" sz="1200" b="0" i="1"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DICE </a:t>
            </a:r>
            <a:r>
              <a:rPr kumimoji="0" lang="es-ES" sz="1200" b="0" i="1"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Report</a:t>
            </a:r>
            <a:r>
              <a:rPr kumimoji="0" lang="es-ES" sz="1200" b="0" i="1"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4/2008.</a:t>
            </a:r>
            <a:endParaRPr kumimoji="0" lang="es-E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BENTOLILA, Samuel; CAHUC, Pierre; DOLADO, Juan J.; LE BARBANCHON, Thomas. Paro y empleo temporal durante la crisis: Una comparación entre Francia y España.</a:t>
            </a:r>
            <a:r>
              <a:rPr kumimoji="0" lang="es-ES" sz="1200" b="0" i="1"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La Crisis de la Economía Española. Análisis Económico de la Gran Recesión. </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Capítulo 5.</a:t>
            </a:r>
            <a:r>
              <a:rPr kumimoji="0" lang="es-ES" sz="1200" b="0" i="1"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Fedea</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Madrid, 2010.</a:t>
            </a:r>
            <a:endParaRPr kumimoji="0" lang="es-E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Empleo, Pobreza y Cohesión Social. Bloque 2. Sostenibilidad Social. </a:t>
            </a:r>
            <a:r>
              <a:rPr kumimoji="0" lang="es-ES" sz="1200" b="0" i="1"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Cuarto Informe Sostenibilidad en España 2008. </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Observatorio de la Sostenibilidad en España [OSE], 2008. </a:t>
            </a:r>
            <a:endParaRPr kumimoji="0" lang="es-E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DELONG, J. Bradford.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Macroeconomics</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McGraw-Hill Interamericana de España. Madrid, 2003 </a:t>
            </a:r>
            <a:endParaRPr kumimoji="0" lang="es-E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GÓMEZ, Sandalio; CONTRERAS, Ignacio; GRACIA, María Dolores. Las reformas laborales en España y su impacto real en el mercado de trabajo en el período 1985-2008.</a:t>
            </a:r>
            <a:r>
              <a:rPr kumimoji="0" lang="es-ES" sz="1200" b="0" i="0" u="none" strike="noStrike" cap="none" normalizeH="0" baseline="0" dirty="0" smtClean="0">
                <a:ln>
                  <a:noFill/>
                </a:ln>
                <a:solidFill>
                  <a:srgbClr val="868689"/>
                </a:solidFill>
                <a:effectLst/>
                <a:latin typeface="Arial" pitchFamily="34" charset="0"/>
                <a:ea typeface="Calibri" pitchFamily="34" charset="0"/>
                <a:cs typeface="AgfaRotisSemisans"/>
              </a:rPr>
              <a:t> </a:t>
            </a:r>
            <a:r>
              <a:rPr kumimoji="0" lang="en-U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Cátedra</a:t>
            </a:r>
            <a:r>
              <a:rPr kumimoji="0" lang="en-U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SEAT de </a:t>
            </a:r>
            <a:r>
              <a:rPr kumimoji="0" lang="en-U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Relaciones</a:t>
            </a:r>
            <a:r>
              <a:rPr kumimoji="0" lang="en-U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n-U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Laborales</a:t>
            </a:r>
            <a:r>
              <a:rPr kumimoji="0" lang="en-U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 IESE. 2008</a:t>
            </a:r>
            <a:endParaRPr kumimoji="0" lang="es-E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LINDBECK, A. y SNOWER, D. The Insider-Outsider Theory of Employment and Unemployment, The MIT Press, Cambridge, Massachusetts, 1988.</a:t>
            </a:r>
            <a:endParaRPr kumimoji="0" lang="es-E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FERREIRO, Jesús; BEA, Eva; GÓMEZ, Mª Carmen; INTXAUSTI, Mª Ángeles. Teoría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Insider</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-Outsider. </a:t>
            </a:r>
            <a:r>
              <a:rPr kumimoji="0" lang="es-ES" sz="1200" b="0" i="1"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Revista del Ministerio de Trabajo y Asuntos Sociales.</a:t>
            </a:r>
            <a:r>
              <a:rPr kumimoji="0" lang="es-ES" sz="1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s-ES" sz="1200" b="0" i="0" u="none" strike="noStrike" cap="none" normalizeH="0" baseline="0" dirty="0" smtClean="0">
                <a:ln>
                  <a:noFill/>
                </a:ln>
                <a:solidFill>
                  <a:srgbClr val="1F3F64"/>
                </a:solidFill>
                <a:effectLst/>
                <a:latin typeface="Calibri" pitchFamily="34" charset="0"/>
                <a:ea typeface="Calibri" pitchFamily="34" charset="0"/>
                <a:cs typeface="Lucida Sans Unicode" pitchFamily="34" charset="0"/>
                <a:hlinkClick r:id="rId2"/>
              </a:rPr>
              <a:t>Núm. 51, Julio 2004</a:t>
            </a:r>
            <a:r>
              <a:rPr kumimoji="0" lang="es-ES" sz="1200" b="0" i="0" u="none" strike="noStrike" cap="none" normalizeH="0" baseline="0" dirty="0" smtClean="0">
                <a:ln>
                  <a:noFill/>
                </a:ln>
                <a:solidFill>
                  <a:srgbClr val="FF0000"/>
                </a:solidFill>
                <a:effectLst/>
                <a:latin typeface="Arial" pitchFamily="34" charset="0"/>
                <a:ea typeface="Calibri" pitchFamily="34" charset="0"/>
                <a:cs typeface="Times New Roman" pitchFamily="18" charset="0"/>
              </a:rPr>
              <a:t> </a:t>
            </a:r>
            <a:endParaRPr kumimoji="0" lang="es-E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BENTOLILA, Samuel; DOLADO, Juan J.; JIMENO, Juan F. Reforming an Insider Outsider Labor Market: The Spanish Experience. </a:t>
            </a:r>
            <a:r>
              <a:rPr kumimoji="0" lang="es-ES" sz="1200" b="0" i="1"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Serie: Capital Humano y Empleo.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Fedea</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-Santander, 2011. </a:t>
            </a:r>
            <a:endParaRPr kumimoji="0" lang="es-E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DOLADO, Juan J.; FELGUEROSO, Florentino; JANSEN, Marcel. ¿Quiénes son los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insiders</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en España?, en J. J. Dolado y F.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Felgueroso</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comps</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1"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Propuesta para la Reactivación Laboral en España</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Capítulo 12.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Fedea</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Madrid, 2010</a:t>
            </a:r>
            <a:endParaRPr kumimoji="0" lang="es-E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DOLADO, Juan J.; FELGUEROSO, Florentino; JANSEN, Marcel. La percepción de seguridad del empleo y la demanda de flexibilidad en España, en J. J. Dolado y F.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Felgueroso</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comps</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1"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Propuesta para la Reactivación Laboral en España</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a:t>
            </a:r>
            <a:r>
              <a:rPr kumimoji="0" lang="es-ES" sz="1200" b="0" i="0" u="none" strike="noStrike" cap="none" normalizeH="0" baseline="0" dirty="0" err="1" smtClean="0">
                <a:ln>
                  <a:noFill/>
                </a:ln>
                <a:solidFill>
                  <a:srgbClr val="1F497D"/>
                </a:solidFill>
                <a:effectLst/>
                <a:latin typeface="Arial" pitchFamily="34" charset="0"/>
                <a:ea typeface="Calibri" pitchFamily="34" charset="0"/>
                <a:cs typeface="Times New Roman" pitchFamily="18" charset="0"/>
              </a:rPr>
              <a:t>Fedea</a:t>
            </a:r>
            <a:r>
              <a:rPr kumimoji="0" lang="es-ES" sz="1200" b="0" i="0" u="none" strike="noStrike" cap="none" normalizeH="0" baseline="0" dirty="0" smtClean="0">
                <a:ln>
                  <a:noFill/>
                </a:ln>
                <a:solidFill>
                  <a:srgbClr val="1F497D"/>
                </a:solidFill>
                <a:effectLst/>
                <a:latin typeface="Arial" pitchFamily="34" charset="0"/>
                <a:ea typeface="Calibri" pitchFamily="34" charset="0"/>
                <a:cs typeface="Times New Roman" pitchFamily="18" charset="0"/>
              </a:rPr>
              <a:t>, Madrid, 2010</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4 Rectángulo"/>
          <p:cNvSpPr/>
          <p:nvPr/>
        </p:nvSpPr>
        <p:spPr>
          <a:xfrm>
            <a:off x="323528" y="332656"/>
            <a:ext cx="2751074" cy="707886"/>
          </a:xfrm>
          <a:prstGeom prst="rect">
            <a:avLst/>
          </a:prstGeom>
        </p:spPr>
        <p:txBody>
          <a:bodyPr wrap="none">
            <a:spAutoFit/>
          </a:bodyPr>
          <a:lstStyle/>
          <a:p>
            <a:r>
              <a:rPr lang="es-ES" sz="4000" dirty="0" smtClean="0">
                <a:solidFill>
                  <a:schemeClr val="bg1"/>
                </a:solidFill>
              </a:rPr>
              <a:t>Bibliografía</a:t>
            </a:r>
            <a:endParaRPr lang="es-ES" sz="4000" dirty="0">
              <a:solidFill>
                <a:schemeClr val="bg1"/>
              </a:solidFill>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63" y="836712"/>
            <a:ext cx="8015287" cy="306288"/>
          </a:xfrm>
        </p:spPr>
        <p:txBody>
          <a:bodyPr/>
          <a:lstStyle/>
          <a:p>
            <a:r>
              <a:rPr lang="es-ES" sz="2800" dirty="0" smtClean="0">
                <a:solidFill>
                  <a:schemeClr val="bg1"/>
                </a:solidFill>
              </a:rPr>
              <a:t>Lecturas para ampliar y actualizar conocimientos</a:t>
            </a:r>
            <a:r>
              <a:rPr lang="es-ES" sz="3600" dirty="0" smtClean="0">
                <a:solidFill>
                  <a:schemeClr val="bg1"/>
                </a:solidFill>
              </a:rPr>
              <a:t/>
            </a:r>
            <a:br>
              <a:rPr lang="es-ES" sz="3600" dirty="0" smtClean="0">
                <a:solidFill>
                  <a:schemeClr val="bg1"/>
                </a:solidFill>
              </a:rPr>
            </a:br>
            <a:r>
              <a:rPr lang="es-ES" b="1" dirty="0" smtClean="0"/>
              <a:t/>
            </a:r>
            <a:br>
              <a:rPr lang="es-ES" b="1" dirty="0" smtClean="0"/>
            </a:br>
            <a:endParaRPr lang="es-ES" dirty="0"/>
          </a:p>
        </p:txBody>
      </p:sp>
      <p:sp>
        <p:nvSpPr>
          <p:cNvPr id="3" name="2 Marcador de contenido"/>
          <p:cNvSpPr>
            <a:spLocks noGrp="1"/>
          </p:cNvSpPr>
          <p:nvPr>
            <p:ph idx="1"/>
          </p:nvPr>
        </p:nvSpPr>
        <p:spPr>
          <a:xfrm>
            <a:off x="609600" y="1600200"/>
            <a:ext cx="7924800" cy="1900808"/>
          </a:xfrm>
        </p:spPr>
        <p:txBody>
          <a:bodyPr/>
          <a:lstStyle/>
          <a:p>
            <a:r>
              <a:rPr lang="es-ES" sz="1200" kern="1200" dirty="0" smtClean="0">
                <a:solidFill>
                  <a:srgbClr val="1F497D"/>
                </a:solidFill>
                <a:latin typeface="Arial" pitchFamily="34" charset="0"/>
                <a:ea typeface="Calibri" pitchFamily="34" charset="0"/>
                <a:cs typeface="Times New Roman" pitchFamily="18" charset="0"/>
              </a:rPr>
              <a:t>José Ignacio Pérez Infante. EFC. 2013 Rozando los 6 millones de parados en 2013 (Analiza la EPA 2012-IV) enlace en:</a:t>
            </a:r>
            <a:endParaRPr lang="es-ES" sz="1200" kern="1200" dirty="0" smtClean="0">
              <a:solidFill>
                <a:srgbClr val="1F497D"/>
              </a:solidFill>
              <a:latin typeface="Arial" pitchFamily="34" charset="0"/>
              <a:ea typeface="Calibri" pitchFamily="34" charset="0"/>
              <a:cs typeface="Times New Roman" pitchFamily="18" charset="0"/>
              <a:hlinkClick r:id="rId2"/>
            </a:endParaRPr>
          </a:p>
          <a:p>
            <a:pPr>
              <a:buNone/>
            </a:pPr>
            <a:r>
              <a:rPr lang="es-ES" sz="1800" dirty="0" smtClean="0">
                <a:hlinkClick r:id="rId2"/>
              </a:rPr>
              <a:t>http://</a:t>
            </a:r>
            <a:r>
              <a:rPr lang="es-ES" sz="1800" dirty="0" smtClean="0">
                <a:hlinkClick r:id="rId2"/>
              </a:rPr>
              <a:t>baobab.uc3m.es/monet/monnet/spip.php?article518</a:t>
            </a:r>
            <a:endParaRPr lang="es-ES" sz="1800" dirty="0" smtClean="0"/>
          </a:p>
          <a:p>
            <a:pPr>
              <a:buNone/>
            </a:pPr>
            <a:endParaRPr lang="es-ES" sz="1800" dirty="0" smtClean="0"/>
          </a:p>
          <a:p>
            <a:pPr marL="0" indent="0">
              <a:spcBef>
                <a:spcPct val="0"/>
              </a:spcBef>
              <a:buClrTx/>
              <a:buSzTx/>
            </a:pPr>
            <a:r>
              <a:rPr lang="es-ES" sz="1200" kern="1200" dirty="0" smtClean="0">
                <a:solidFill>
                  <a:srgbClr val="1F497D"/>
                </a:solidFill>
                <a:latin typeface="Arial" pitchFamily="34" charset="0"/>
                <a:ea typeface="Calibri" pitchFamily="34" charset="0"/>
                <a:cs typeface="Times New Roman" pitchFamily="18" charset="0"/>
              </a:rPr>
              <a:t>       Comisión </a:t>
            </a:r>
            <a:r>
              <a:rPr lang="es-ES" sz="1200" kern="1200" dirty="0" smtClean="0">
                <a:solidFill>
                  <a:srgbClr val="1F497D"/>
                </a:solidFill>
                <a:latin typeface="Arial" pitchFamily="34" charset="0"/>
                <a:ea typeface="Calibri" pitchFamily="34" charset="0"/>
                <a:cs typeface="Times New Roman" pitchFamily="18" charset="0"/>
              </a:rPr>
              <a:t>Europea (2013). </a:t>
            </a:r>
            <a:r>
              <a:rPr lang="es-ES" sz="1200" kern="1200" dirty="0" smtClean="0">
                <a:solidFill>
                  <a:srgbClr val="1F497D"/>
                </a:solidFill>
                <a:latin typeface="Arial" pitchFamily="34" charset="0"/>
                <a:ea typeface="Calibri" pitchFamily="34" charset="0"/>
                <a:cs typeface="Times New Roman" pitchFamily="18" charset="0"/>
              </a:rPr>
              <a:t>In-</a:t>
            </a:r>
            <a:r>
              <a:rPr lang="es-ES" sz="1200" kern="1200" dirty="0" err="1" smtClean="0">
                <a:solidFill>
                  <a:srgbClr val="1F497D"/>
                </a:solidFill>
                <a:latin typeface="Arial" pitchFamily="34" charset="0"/>
                <a:ea typeface="Calibri" pitchFamily="34" charset="0"/>
                <a:cs typeface="Times New Roman" pitchFamily="18" charset="0"/>
              </a:rPr>
              <a:t>depth</a:t>
            </a:r>
            <a:r>
              <a:rPr lang="es-ES" sz="1200" kern="1200" dirty="0" smtClean="0">
                <a:solidFill>
                  <a:srgbClr val="1F497D"/>
                </a:solidFill>
                <a:latin typeface="Arial" pitchFamily="34" charset="0"/>
                <a:ea typeface="Calibri" pitchFamily="34" charset="0"/>
                <a:cs typeface="Times New Roman" pitchFamily="18" charset="0"/>
              </a:rPr>
              <a:t> </a:t>
            </a:r>
            <a:r>
              <a:rPr lang="es-ES" sz="1200" kern="1200" dirty="0" err="1" smtClean="0">
                <a:solidFill>
                  <a:srgbClr val="1F497D"/>
                </a:solidFill>
                <a:latin typeface="Arial" pitchFamily="34" charset="0"/>
                <a:ea typeface="Calibri" pitchFamily="34" charset="0"/>
                <a:cs typeface="Times New Roman" pitchFamily="18" charset="0"/>
              </a:rPr>
              <a:t>review</a:t>
            </a:r>
            <a:r>
              <a:rPr lang="es-ES" sz="1200" kern="1200" dirty="0" smtClean="0">
                <a:solidFill>
                  <a:srgbClr val="1F497D"/>
                </a:solidFill>
                <a:latin typeface="Arial" pitchFamily="34" charset="0"/>
                <a:ea typeface="Calibri" pitchFamily="34" charset="0"/>
                <a:cs typeface="Times New Roman" pitchFamily="18" charset="0"/>
              </a:rPr>
              <a:t> </a:t>
            </a:r>
            <a:r>
              <a:rPr lang="es-ES" sz="1200" kern="1200" dirty="0" err="1" smtClean="0">
                <a:solidFill>
                  <a:srgbClr val="1F497D"/>
                </a:solidFill>
                <a:latin typeface="Arial" pitchFamily="34" charset="0"/>
                <a:ea typeface="Calibri" pitchFamily="34" charset="0"/>
                <a:cs typeface="Times New Roman" pitchFamily="18" charset="0"/>
              </a:rPr>
              <a:t>for</a:t>
            </a:r>
            <a:r>
              <a:rPr lang="es-ES" sz="1200" kern="1200" dirty="0" smtClean="0">
                <a:solidFill>
                  <a:srgbClr val="1F497D"/>
                </a:solidFill>
                <a:latin typeface="Arial" pitchFamily="34" charset="0"/>
                <a:ea typeface="Calibri" pitchFamily="34" charset="0"/>
                <a:cs typeface="Times New Roman" pitchFamily="18" charset="0"/>
              </a:rPr>
              <a:t> Spain. </a:t>
            </a:r>
            <a:r>
              <a:rPr lang="en-US" sz="1200" kern="1200" dirty="0" smtClean="0">
                <a:solidFill>
                  <a:srgbClr val="1F497D"/>
                </a:solidFill>
                <a:latin typeface="Arial" pitchFamily="34" charset="0"/>
                <a:ea typeface="Calibri" pitchFamily="34" charset="0"/>
                <a:cs typeface="Times New Roman" pitchFamily="18" charset="0"/>
              </a:rPr>
              <a:t>Brussels, 10.4.2013 .SWD(2013) 116 </a:t>
            </a:r>
            <a:r>
              <a:rPr lang="en-US" sz="1200" kern="1200" dirty="0" smtClean="0">
                <a:solidFill>
                  <a:srgbClr val="1F497D"/>
                </a:solidFill>
                <a:latin typeface="Arial" pitchFamily="34" charset="0"/>
                <a:ea typeface="Calibri" pitchFamily="34" charset="0"/>
                <a:cs typeface="Times New Roman" pitchFamily="18" charset="0"/>
              </a:rPr>
              <a:t>final, </a:t>
            </a:r>
            <a:r>
              <a:rPr lang="es-ES" sz="1200" kern="1200" dirty="0" smtClean="0">
                <a:solidFill>
                  <a:srgbClr val="1F497D"/>
                </a:solidFill>
                <a:latin typeface="Arial" pitchFamily="34" charset="0"/>
                <a:ea typeface="Calibri" pitchFamily="34" charset="0"/>
                <a:cs typeface="Times New Roman" pitchFamily="18" charset="0"/>
              </a:rPr>
              <a:t>enlace en:</a:t>
            </a:r>
          </a:p>
          <a:p>
            <a:pPr>
              <a:buNone/>
            </a:pPr>
            <a:r>
              <a:rPr lang="es-ES" sz="1800" dirty="0" smtClean="0">
                <a:hlinkClick r:id="rId3"/>
              </a:rPr>
              <a:t>http</a:t>
            </a:r>
            <a:r>
              <a:rPr lang="es-ES" sz="1800" dirty="0" smtClean="0">
                <a:hlinkClick r:id="rId3"/>
              </a:rPr>
              <a:t>://</a:t>
            </a:r>
            <a:r>
              <a:rPr lang="es-ES" sz="1800" dirty="0" smtClean="0">
                <a:hlinkClick r:id="rId3"/>
              </a:rPr>
              <a:t>baobab.uc3m.es/monet/monnet/IMG/pdf/Info_CE_N-2012.pdf</a:t>
            </a:r>
            <a:endParaRPr lang="es-ES" sz="1800" dirty="0" smtClean="0"/>
          </a:p>
          <a:p>
            <a:pPr>
              <a:buNone/>
            </a:pPr>
            <a:endParaRPr lang="es-ES" sz="1800" dirty="0" smtClean="0">
              <a:hlinkClick r:id="rId2"/>
            </a:endParaRPr>
          </a:p>
          <a:p>
            <a:pPr>
              <a:buNone/>
            </a:pPr>
            <a:endParaRPr lang="es-ES" sz="1800" dirty="0" smtClean="0">
              <a:hlinkClick r:id="rId2"/>
            </a:endParaRPr>
          </a:p>
        </p:txBody>
      </p:sp>
      <p:pic>
        <p:nvPicPr>
          <p:cNvPr id="98307" name="Picture 3"/>
          <p:cNvPicPr>
            <a:picLocks noChangeAspect="1" noChangeArrowheads="1"/>
          </p:cNvPicPr>
          <p:nvPr/>
        </p:nvPicPr>
        <p:blipFill>
          <a:blip r:embed="rId4" cstate="print"/>
          <a:srcRect/>
          <a:stretch>
            <a:fillRect/>
          </a:stretch>
        </p:blipFill>
        <p:spPr bwMode="auto">
          <a:xfrm>
            <a:off x="611560" y="3429000"/>
            <a:ext cx="7848872" cy="2047106"/>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2207</TotalTime>
  <Words>8343</Words>
  <Application>Microsoft Office PowerPoint</Application>
  <PresentationFormat>Presentación en pantalla (4:3)</PresentationFormat>
  <Paragraphs>760</Paragraphs>
  <Slides>99</Slides>
  <Notes>50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99</vt:i4>
      </vt:variant>
    </vt:vector>
  </HeadingPairs>
  <TitlesOfParts>
    <vt:vector size="101" baseType="lpstr">
      <vt:lpstr>Radial</vt:lpstr>
      <vt:lpstr>Gráfico</vt:lpstr>
      <vt:lpstr>El desempleo en España</vt:lpstr>
      <vt:lpstr>Índice </vt:lpstr>
      <vt:lpstr>España en el contexto Europeo</vt:lpstr>
      <vt:lpstr>El Paro en España</vt:lpstr>
      <vt:lpstr>El Desempleo: Costes y antecedentes </vt:lpstr>
      <vt:lpstr>El Desempleo: Su historia </vt:lpstr>
      <vt:lpstr>El paro en España</vt:lpstr>
      <vt:lpstr>Diapositiva 8</vt:lpstr>
      <vt:lpstr>La primera mitad de los 90s</vt:lpstr>
      <vt:lpstr>Cifras de 1994: Un año infame</vt:lpstr>
      <vt:lpstr>La primera mitad de los 90</vt:lpstr>
      <vt:lpstr>Todos en paro en un millón de hogares en 1993</vt:lpstr>
      <vt:lpstr>Las causas del desempleo en España</vt:lpstr>
      <vt:lpstr>Marco Institucional: El Despido</vt:lpstr>
      <vt:lpstr>Marco Institucional: Las Prestaciones</vt:lpstr>
      <vt:lpstr>Marco Institucional: La negociación colectiva</vt:lpstr>
      <vt:lpstr>Marco Institucional: Políticas Activas y Pasivas de mercado de trabajo</vt:lpstr>
      <vt:lpstr>Reformas de 1984</vt:lpstr>
      <vt:lpstr>La persistencia del paro estructural</vt:lpstr>
      <vt:lpstr>La persistencia del paro estructural</vt:lpstr>
      <vt:lpstr>Baja intensidad en la búsqueda de empleo</vt:lpstr>
      <vt:lpstr>Poca adecuación de la mano de obra a la demanda</vt:lpstr>
      <vt:lpstr>¿Por qué el paro de larga duración?</vt:lpstr>
      <vt:lpstr>Población activa y subdivisiones, Primer Trimestre de 1994</vt:lpstr>
      <vt:lpstr>Características del mercado de trabajo al final del ciclo expansivo </vt:lpstr>
      <vt:lpstr>Antes de la crisis de 2008</vt:lpstr>
      <vt:lpstr>Reformas en las modalidades de contratación</vt:lpstr>
      <vt:lpstr>Reformas a la regulación del despido</vt:lpstr>
      <vt:lpstr>Reformas: Las prestaciones por desempleo</vt:lpstr>
      <vt:lpstr>1995 en adelante: Creación de empleo y reducción del paro</vt:lpstr>
      <vt:lpstr>Evolución de la tasa de paro</vt:lpstr>
      <vt:lpstr>Razones del crecimiento: 3 shocks de oferta positivos</vt:lpstr>
      <vt:lpstr>Cambios institucionales </vt:lpstr>
      <vt:lpstr>Del 2005 al 2007_III</vt:lpstr>
      <vt:lpstr>Comparación: 1994 y 2007</vt:lpstr>
      <vt:lpstr>Tasa de Paro, 3er Trimestre 2007</vt:lpstr>
      <vt:lpstr>Comparación de las tasas de paro</vt:lpstr>
      <vt:lpstr>Tasas de Paro 2007: UE27</vt:lpstr>
      <vt:lpstr>Problemática antes de la crisis</vt:lpstr>
      <vt:lpstr>2008-10 crisis y espectacular incremento del desempleo: </vt:lpstr>
      <vt:lpstr>Crecimeinto en España y Alemania</vt:lpstr>
      <vt:lpstr>Caida de precios inmobiliarios</vt:lpstr>
      <vt:lpstr>Perspectiva sectorial</vt:lpstr>
      <vt:lpstr>Desempleo % 25-65 años</vt:lpstr>
      <vt:lpstr>Desempleo menores de 25 años</vt:lpstr>
      <vt:lpstr>Desempleo por género</vt:lpstr>
      <vt:lpstr>La caída del empleo en 2008 se concentró en los asalariados </vt:lpstr>
      <vt:lpstr>CONSIDERACIONES SOBRE LA MAGNITUD DE LA CRISIS EN LA ECONOMIA ESPAÑOLA: A. ESPASA 3 de noviembre de 2011 BIAM,205</vt:lpstr>
      <vt:lpstr>A. ESPASA 3 de noviembre de 2011 BIAM,205 (CONT)</vt:lpstr>
      <vt:lpstr>Caida de la participación de la renta en el PIB bruto mayor que en la UE</vt:lpstr>
      <vt:lpstr>La EPA 2012-IV</vt:lpstr>
      <vt:lpstr>El perfil de la tasa de ocupación es similar al del PIB (España 2004-14 PREDICIONES)</vt:lpstr>
      <vt:lpstr>Diapositiva 53</vt:lpstr>
      <vt:lpstr>Diapositiva 54</vt:lpstr>
      <vt:lpstr> Problemas del mercado laboral español  </vt:lpstr>
      <vt:lpstr>Rigidez salarial y mercado de trabajo dual.</vt:lpstr>
      <vt:lpstr>La creación de empleo solo se producirá con crecimiento</vt:lpstr>
      <vt:lpstr>Modelos que explican el desempleo: salarios y productividad </vt:lpstr>
      <vt:lpstr>Diapositiva 59</vt:lpstr>
      <vt:lpstr>Modelo Insider-outsider</vt:lpstr>
      <vt:lpstr>Modelo Insider-outsider</vt:lpstr>
      <vt:lpstr>Modelo Insider-outsider</vt:lpstr>
      <vt:lpstr>Modelo Insider-outsider</vt:lpstr>
      <vt:lpstr>Modelo Insider-outsider</vt:lpstr>
      <vt:lpstr>Modelo Insider-outsider</vt:lpstr>
      <vt:lpstr>Diapositiva 66</vt:lpstr>
      <vt:lpstr>Diapositiva 67</vt:lpstr>
      <vt:lpstr>El caso español: ejemplo de dualidad y temporalidad </vt:lpstr>
      <vt:lpstr>Diapositiva 69</vt:lpstr>
      <vt:lpstr>Diapositiva 70</vt:lpstr>
      <vt:lpstr>Coste Laboral Total  real v Insaider-ousider</vt:lpstr>
      <vt:lpstr>GRÁFICO 2 BIS. VARIACIÓN REAL: PIB, EMPLEO Y COSTE LABORAL TOTAL %</vt:lpstr>
      <vt:lpstr>Entrantes en el modelo insider-outsiders: contratos temporales</vt:lpstr>
      <vt:lpstr>GRÁFICO 4. LA PROPORCIÓN DE CONTRATOS INDEFINIDOS EN LA POBLACIÓN ACTIVA  </vt:lpstr>
      <vt:lpstr>Diapositiva 75</vt:lpstr>
      <vt:lpstr>Diapositiva 76</vt:lpstr>
      <vt:lpstr>Origen del desempleo antes de la crisis</vt:lpstr>
      <vt:lpstr>la tasa de despidos de indefinidos </vt:lpstr>
      <vt:lpstr> Intensidad en el despido por antigüedad en el empleo</vt:lpstr>
      <vt:lpstr>Intensidad en el despido por antigüedad en el empleo</vt:lpstr>
      <vt:lpstr>Probabilidad de tener contrato indefinido</vt:lpstr>
      <vt:lpstr>GRÁFICO 9. PROBABILIDAD DE TRABAJADORES TEMPORALES Y PARADOS DE CONVERTIRSE EN INDEFINIDOS </vt:lpstr>
      <vt:lpstr>GRÁFICO 9 BIS. PROBABILIDAD DE TRABAJADORES TEMPORALES Y PARADOS DE CONVERTIRSE EN INDEFINIDOS (2005-2009) </vt:lpstr>
      <vt:lpstr>Ganancias salariales de los temporales e indefinidos</vt:lpstr>
      <vt:lpstr>Conclusiones</vt:lpstr>
      <vt:lpstr>Conclusiones</vt:lpstr>
      <vt:lpstr>Diapositiva 87</vt:lpstr>
      <vt:lpstr>Comisión Europea (2013). In-depth review for Spain. Brussels, 10.4.2013 .SWD(2013) 116 final  </vt:lpstr>
      <vt:lpstr>Contribución al crecimiento del PIB de la demanda interior incluidos inventarios (azul), la demanda exterior neta (naranja). Tasa de crecimiento anual del PIB (línea negra) . España 2006-14 (predic.)</vt:lpstr>
      <vt:lpstr>Margen extensivo de las exportaciones, por tamaño de empresa y país</vt:lpstr>
      <vt:lpstr>Vía indeseable de incremento de productividad</vt:lpstr>
      <vt:lpstr>Productividad (amarillo) y salarios (azul) G-4; Tipo de cambio real efectivo (REER) del Coste laboral unitario (CLU) respecto a EuroÁrea-15 (azul) y 35 Países Industriales destino  de exportaciones (gris) G-5</vt:lpstr>
      <vt:lpstr>Desempleo por grupos de edad y duración del contrato España 2005-13</vt:lpstr>
      <vt:lpstr>El crecimiento de la productividad del trabajo (Y/L) impulsa la competitividad internacional</vt:lpstr>
      <vt:lpstr>Diapositiva 95</vt:lpstr>
      <vt:lpstr>Conclusiones de la Comisión</vt:lpstr>
      <vt:lpstr>Bibliografía </vt:lpstr>
      <vt:lpstr>Diapositiva 98</vt:lpstr>
      <vt:lpstr>Lecturas para ampliar y actualizar conocimientos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Felipe</dc:creator>
  <cp:lastModifiedBy>Carlos San Juan</cp:lastModifiedBy>
  <cp:revision>152</cp:revision>
  <dcterms:created xsi:type="dcterms:W3CDTF">2007-11-28T17:32:51Z</dcterms:created>
  <dcterms:modified xsi:type="dcterms:W3CDTF">2013-04-17T18:22:49Z</dcterms:modified>
</cp:coreProperties>
</file>