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comments/comment1.xml" ContentType="application/vnd.openxmlformats-officedocument.presentationml.comments+xml"/>
  <Override PartName="/ppt/ink/ink7.xml" ContentType="application/inkml+xml"/>
  <Override PartName="/ppt/ink/ink8.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59" r:id="rId3"/>
    <p:sldId id="270" r:id="rId4"/>
    <p:sldId id="260" r:id="rId5"/>
    <p:sldId id="258" r:id="rId6"/>
    <p:sldId id="276" r:id="rId7"/>
    <p:sldId id="261" r:id="rId8"/>
    <p:sldId id="264" r:id="rId9"/>
    <p:sldId id="275" r:id="rId10"/>
    <p:sldId id="265" r:id="rId11"/>
    <p:sldId id="268" r:id="rId12"/>
    <p:sldId id="262" r:id="rId13"/>
    <p:sldId id="266" r:id="rId14"/>
    <p:sldId id="267" r:id="rId15"/>
    <p:sldId id="269" r:id="rId16"/>
    <p:sldId id="271" r:id="rId17"/>
    <p:sldId id="273" r:id="rId18"/>
    <p:sldId id="272" r:id="rId19"/>
    <p:sldId id="274" r:id="rId2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isco URBANO" initials="FU" lastIdx="1" clrIdx="0">
    <p:extLst>
      <p:ext uri="{19B8F6BF-5375-455C-9EA6-DF929625EA0E}">
        <p15:presenceInfo xmlns:p15="http://schemas.microsoft.com/office/powerpoint/2012/main" userId="Francisco URBAN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6619" autoAdjust="0"/>
  </p:normalViewPr>
  <p:slideViewPr>
    <p:cSldViewPr snapToGrid="0">
      <p:cViewPr varScale="1">
        <p:scale>
          <a:sx n="63" d="100"/>
          <a:sy n="63" d="100"/>
        </p:scale>
        <p:origin x="728"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1-11T13:24:53.058" idx="1">
    <p:pos x="10" y="10"/>
    <p:text>hola</p:text>
    <p:extLst>
      <p:ext uri="{C676402C-5697-4E1C-873F-D02D1690AC5C}">
        <p15:threadingInfo xmlns:p15="http://schemas.microsoft.com/office/powerpoint/2012/main" timeZoneBias="-60"/>
      </p:ext>
    </p:extLst>
  </p:cm>
</p:cmLst>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0:40.936"/>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1,'3'3,"5"1,3 0,4 3,3 3,-3 3,0-1,1-2,-2-3</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0:31.285"/>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0 124,'334'15,"-103"-3,-216-8</inkml:trace>
  <inkml:trace contextRef="#ctx0" brushRef="#br0" timeOffset="4343.94">19 143,'0'-3,"0"-5,7-3,2-4,-1 1</inkml:trace>
  <inkml:trace contextRef="#ctx0" brushRef="#br0" timeOffset="12547.076">58 86,'-3'0,"5"0,6-7,4-5,4-3,2-1,2-2,-3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0:15.571"/>
    </inkml:context>
    <inkml:brush xml:id="br0">
      <inkml:brushProperty name="width" value="0.05" units="cm"/>
      <inkml:brushProperty name="height" value="0.05" units="cm"/>
      <inkml:brushProperty name="color" value="#E71224"/>
      <inkml:brushProperty name="ignorePressure" value="1"/>
    </inkml:brush>
  </inkml:definitions>
  <inkml:trace contextRef="#ctx0" brushRef="#br0">19 93,'0'3,"7"1,14 0,11 0,13 1,5 1,4-1,3-2,-6 0,-8-2,-8 0,-6-1,-9 0</inkml:trace>
  <inkml:trace contextRef="#ctx0" brushRef="#br0" timeOffset="35432.596">0 74,'3'0,"8"0,5 0,7 0,-2-4,-3-7,-2-1,0-3,0-2,-3 3</inkml:trace>
  <inkml:trace contextRef="#ctx0" brushRef="#br0" timeOffset="39658.366">39 112,'-3'0,"-2"6,4 3,5 2,3 3,5 3,5-3,2 1,2-3,-4-3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0:08.59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1 116,'553'0,"-525"0</inkml:trace>
  <inkml:trace contextRef="#ctx0" brushRef="#br0" timeOffset="53262.568">1 97,'6'0,"6"0,7-6,4-3,-2-3,-2 1,-4-1,0-5,-1 1,-2 2</inkml:trace>
  <inkml:trace contextRef="#ctx0" brushRef="#br0" timeOffset="55171.346">21 97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1:06.832"/>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1,'3'0,"4"0,5 0,3 0,2 6,-2 6,1 1,-4-3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11T13:01:16.00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0,'3'0,"8"0,5 0,3 0,2 0,0 0,0 0,-1 0,1 0,-1 0,-1 3,3 2,2-1,-1-1,-1-1,0 0,2-2,-4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07T16:43:08.88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1,'150'17,"-129"-9,0-1,0-1,1 0,0-2,0-1,0 0,1-2,7 0,471-2,-407-36,-76 30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07T16:43:11.681"/>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79FF884-3482-4604-8DE5-4E511768A52A}" type="datetimeFigureOut">
              <a:rPr lang="es-ES" smtClean="0"/>
              <a:t>12/11/2019</a:t>
            </a:fld>
            <a:endParaRPr lang="es-E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5D52F1D-6403-4235-8334-DA7D452A3A27}" type="slidenum">
              <a:rPr lang="es-ES" smtClean="0"/>
              <a:t>‹Nº›</a:t>
            </a:fld>
            <a:endParaRPr lang="es-ES"/>
          </a:p>
        </p:txBody>
      </p:sp>
    </p:spTree>
    <p:extLst>
      <p:ext uri="{BB962C8B-B14F-4D97-AF65-F5344CB8AC3E}">
        <p14:creationId xmlns:p14="http://schemas.microsoft.com/office/powerpoint/2010/main" val="471354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CB273BD-4A0E-4FBE-ACBB-28612CE060B4}" type="datetime1">
              <a:rPr lang="en-US" smtClean="0"/>
              <a:t>11/12/2019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30129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3EB4E3-AE02-4D6D-98F0-B5CDB804CD87}" type="datetime1">
              <a:rPr lang="en-US" smtClean="0"/>
              <a:t>11/12/2019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4230461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2C1EFB-95BF-46D2-B7CF-23863F856859}" type="datetime1">
              <a:rPr lang="en-US" smtClean="0"/>
              <a:t>11/12/2019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3018892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D07A42-55FC-4F67-9944-AF2FA45F1118}" type="datetime1">
              <a:rPr lang="en-US" smtClean="0"/>
              <a:t>11/12/2019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1281043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7A38BC-DA64-4255-88C5-A0F9957FF451}" type="datetime1">
              <a:rPr lang="en-US" smtClean="0"/>
              <a:t>11/12/2019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96068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CCA5D1B-6219-4594-80FF-B34BF545D1AD}" type="datetime1">
              <a:rPr lang="en-US" smtClean="0"/>
              <a:t>11/12/2019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2185220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E18E4F-DCB8-4FAD-B0AD-648E0923543C}" type="datetime1">
              <a:rPr lang="en-US" smtClean="0"/>
              <a:t>11/12/2019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1580885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8E611F3-1B88-4DC7-8CFF-A1386E349AD9}" type="datetime1">
              <a:rPr lang="en-US" smtClean="0"/>
              <a:t>11/12/2019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2289917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63DE39-857A-47FA-BCA0-7179B8A43282}" type="datetime1">
              <a:rPr lang="en-US" smtClean="0"/>
              <a:t>11/12/2019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2609531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A139FF6-CB6B-4130-B8F3-95378676128C}" type="datetime1">
              <a:rPr lang="en-US" smtClean="0"/>
              <a:t>11/12/2019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2075695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51154A8-BF1B-4981-BCFF-2633758ECB6D}" type="datetime1">
              <a:rPr lang="en-US" smtClean="0"/>
              <a:t>11/12/2019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E0A09C-DE4E-4436-B4AE-DB850B1F7F60}" type="slidenum">
              <a:rPr lang="en-US" smtClean="0"/>
              <a:t>‹Nº›</a:t>
            </a:fld>
            <a:endParaRPr lang="en-US" dirty="0"/>
          </a:p>
        </p:txBody>
      </p:sp>
    </p:spTree>
    <p:extLst>
      <p:ext uri="{BB962C8B-B14F-4D97-AF65-F5344CB8AC3E}">
        <p14:creationId xmlns:p14="http://schemas.microsoft.com/office/powerpoint/2010/main" val="2575343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1CFAA-5F79-48A3-B0F2-41AA07675055}" type="datetime1">
              <a:rPr lang="en-US" smtClean="0"/>
              <a:t>11/12/2019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E0A09C-DE4E-4436-B4AE-DB850B1F7F60}" type="slidenum">
              <a:rPr lang="en-US" smtClean="0"/>
              <a:t>‹Nº›</a:t>
            </a:fld>
            <a:endParaRPr lang="en-US" dirty="0"/>
          </a:p>
        </p:txBody>
      </p:sp>
      <p:sp>
        <p:nvSpPr>
          <p:cNvPr id="7" name="MSIPCMContentMarking" descr="{&quot;HashCode&quot;:-980460767,&quot;Placement&quot;:&quot;Header&quot;}"/>
          <p:cNvSpPr txBox="1"/>
          <p:nvPr userDrawn="1"/>
        </p:nvSpPr>
        <p:spPr>
          <a:xfrm>
            <a:off x="10002555" y="0"/>
            <a:ext cx="2189445" cy="296525"/>
          </a:xfrm>
          <a:prstGeom prst="rect">
            <a:avLst/>
          </a:prstGeom>
          <a:noFill/>
        </p:spPr>
        <p:txBody>
          <a:bodyPr vert="horz" wrap="square" lIns="0" tIns="0" rIns="0" bIns="0" rtlCol="0" anchor="ctr" anchorCtr="1">
            <a:spAutoFit/>
          </a:bodyPr>
          <a:lstStyle/>
          <a:p>
            <a:pPr algn="r">
              <a:spcBef>
                <a:spcPts val="0"/>
              </a:spcBef>
              <a:spcAft>
                <a:spcPts val="0"/>
              </a:spcAft>
            </a:pPr>
            <a:r>
              <a:rPr lang="en-US" sz="1200" dirty="0">
                <a:solidFill>
                  <a:srgbClr val="FF8C00"/>
                </a:solidFill>
                <a:latin typeface="Calibri" panose="020F0502020204030204" pitchFamily="34" charset="0"/>
              </a:rPr>
              <a:t>CONFIDENTIAL &amp; RESTRICTED</a:t>
            </a:r>
          </a:p>
        </p:txBody>
      </p:sp>
    </p:spTree>
    <p:extLst>
      <p:ext uri="{BB962C8B-B14F-4D97-AF65-F5344CB8AC3E}">
        <p14:creationId xmlns:p14="http://schemas.microsoft.com/office/powerpoint/2010/main" val="1405467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customXml" Target="../ink/ink6.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6.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customXml" Target="../ink/ink5.xml"/><Relationship Id="rId5" Type="http://schemas.openxmlformats.org/officeDocument/2006/relationships/customXml" Target="../ink/ink2.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customXml" Target="../ink/ink4.xml"/><Relationship Id="rId1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hyperlink" Target="https://www.ecb.europa.eu/mopo/implement/omo/tltro/html/index.en.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ustomXml" Target="../ink/ink7.xml"/><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customXml" Target="../ink/ink8.xml"/><Relationship Id="rId4" Type="http://schemas.openxmlformats.org/officeDocument/2006/relationships/image" Target="../media/image50.png"/></Relationships>
</file>

<file path=ppt/slides/_rels/slide9.xml.rels><?xml version="1.0" encoding="UTF-8" standalone="yes"?>
<Relationships xmlns="http://schemas.openxmlformats.org/package/2006/relationships"><Relationship Id="rId3" Type="http://schemas.openxmlformats.org/officeDocument/2006/relationships/hyperlink" Target="http://www.oroyfinanzas.com/2013/04/que-es-la-prima-de-riesgo/" TargetMode="External"/><Relationship Id="rId2" Type="http://schemas.openxmlformats.org/officeDocument/2006/relationships/hyperlink" Target="http://www.oroyfinanzas.com/2013/05/que-operaciones-omt-outright-monetary-transactions/" TargetMode="External"/><Relationship Id="rId1" Type="http://schemas.openxmlformats.org/officeDocument/2006/relationships/slideLayout" Target="../slideLayouts/slideLayout2.xml"/><Relationship Id="rId4" Type="http://schemas.openxmlformats.org/officeDocument/2006/relationships/hyperlink" Target="https://www.ecb.europa.eu/press/pr/date/2011/html/pr111208_1.e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76374" y="1461753"/>
            <a:ext cx="5143501" cy="2226994"/>
          </a:xfrm>
        </p:spPr>
        <p:txBody>
          <a:bodyPr>
            <a:normAutofit fontScale="90000"/>
          </a:bodyPr>
          <a:lstStyle/>
          <a:p>
            <a:r>
              <a:rPr lang="en-US" dirty="0"/>
              <a:t>Credito, Deuda y Política Monetaria</a:t>
            </a:r>
          </a:p>
        </p:txBody>
      </p:sp>
      <p:sp>
        <p:nvSpPr>
          <p:cNvPr id="3" name="Subtitle 2"/>
          <p:cNvSpPr>
            <a:spLocks noGrp="1"/>
          </p:cNvSpPr>
          <p:nvPr>
            <p:ph type="subTitle" idx="1"/>
          </p:nvPr>
        </p:nvSpPr>
        <p:spPr>
          <a:xfrm>
            <a:off x="6639059" y="4681936"/>
            <a:ext cx="3979572" cy="1655762"/>
          </a:xfrm>
        </p:spPr>
        <p:txBody>
          <a:bodyPr/>
          <a:lstStyle/>
          <a:p>
            <a:r>
              <a:rPr lang="en-US" sz="3200" dirty="0"/>
              <a:t>Universidad Carlos III</a:t>
            </a:r>
          </a:p>
          <a:p>
            <a:r>
              <a:rPr lang="en-US" sz="1800" dirty="0"/>
              <a:t>13 de Noviembre 2019</a:t>
            </a:r>
          </a:p>
        </p:txBody>
      </p:sp>
      <p:pic>
        <p:nvPicPr>
          <p:cNvPr id="5" name="Picture 4">
            <a:extLst>
              <a:ext uri="{FF2B5EF4-FFF2-40B4-BE49-F238E27FC236}">
                <a16:creationId xmlns:a16="http://schemas.microsoft.com/office/drawing/2014/main" id="{4BEBE68E-8756-4A8A-BACE-08D770FD8A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908" y="51514"/>
            <a:ext cx="5143500" cy="6761410"/>
          </a:xfrm>
          <a:prstGeom prst="rect">
            <a:avLst/>
          </a:prstGeom>
        </p:spPr>
      </p:pic>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AE45A7B0-D676-4ECD-BF3E-CADE22AC9675}"/>
                  </a:ext>
                </a:extLst>
              </p14:cNvPr>
              <p14:cNvContentPartPr/>
              <p14:nvPr/>
            </p14:nvContentPartPr>
            <p14:xfrm>
              <a:off x="2385701" y="4461732"/>
              <a:ext cx="41760" cy="25920"/>
            </p14:xfrm>
          </p:contentPart>
        </mc:Choice>
        <mc:Fallback xmlns="">
          <p:pic>
            <p:nvPicPr>
              <p:cNvPr id="10" name="Ink 9">
                <a:extLst>
                  <a:ext uri="{FF2B5EF4-FFF2-40B4-BE49-F238E27FC236}">
                    <a16:creationId xmlns:a16="http://schemas.microsoft.com/office/drawing/2014/main" id="{AE45A7B0-D676-4ECD-BF3E-CADE22AC9675}"/>
                  </a:ext>
                </a:extLst>
              </p:cNvPr>
              <p:cNvPicPr/>
              <p:nvPr/>
            </p:nvPicPr>
            <p:blipFill>
              <a:blip r:embed="rId4"/>
              <a:stretch>
                <a:fillRect/>
              </a:stretch>
            </p:blipFill>
            <p:spPr>
              <a:xfrm>
                <a:off x="2376701" y="4453092"/>
                <a:ext cx="59400" cy="435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4E2B6245-17F4-4BE0-A510-2B5EE8753148}"/>
                  </a:ext>
                </a:extLst>
              </p14:cNvPr>
              <p14:cNvContentPartPr/>
              <p14:nvPr/>
            </p14:nvContentPartPr>
            <p14:xfrm>
              <a:off x="2371661" y="4389732"/>
              <a:ext cx="209160" cy="55800"/>
            </p14:xfrm>
          </p:contentPart>
        </mc:Choice>
        <mc:Fallback xmlns="">
          <p:pic>
            <p:nvPicPr>
              <p:cNvPr id="12" name="Ink 11">
                <a:extLst>
                  <a:ext uri="{FF2B5EF4-FFF2-40B4-BE49-F238E27FC236}">
                    <a16:creationId xmlns:a16="http://schemas.microsoft.com/office/drawing/2014/main" id="{4E2B6245-17F4-4BE0-A510-2B5EE8753148}"/>
                  </a:ext>
                </a:extLst>
              </p:cNvPr>
              <p:cNvPicPr/>
              <p:nvPr/>
            </p:nvPicPr>
            <p:blipFill>
              <a:blip r:embed="rId6"/>
              <a:stretch>
                <a:fillRect/>
              </a:stretch>
            </p:blipFill>
            <p:spPr>
              <a:xfrm>
                <a:off x="2362661" y="4381092"/>
                <a:ext cx="226800" cy="734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6" name="Ink 15">
                <a:extLst>
                  <a:ext uri="{FF2B5EF4-FFF2-40B4-BE49-F238E27FC236}">
                    <a16:creationId xmlns:a16="http://schemas.microsoft.com/office/drawing/2014/main" id="{2E96E89D-8A15-4BBE-BF89-4049B68A78F6}"/>
                  </a:ext>
                </a:extLst>
              </p14:cNvPr>
              <p14:cNvContentPartPr/>
              <p14:nvPr/>
            </p14:nvContentPartPr>
            <p14:xfrm>
              <a:off x="2495501" y="3727332"/>
              <a:ext cx="167040" cy="78840"/>
            </p14:xfrm>
          </p:contentPart>
        </mc:Choice>
        <mc:Fallback xmlns="">
          <p:pic>
            <p:nvPicPr>
              <p:cNvPr id="16" name="Ink 15">
                <a:extLst>
                  <a:ext uri="{FF2B5EF4-FFF2-40B4-BE49-F238E27FC236}">
                    <a16:creationId xmlns:a16="http://schemas.microsoft.com/office/drawing/2014/main" id="{2E96E89D-8A15-4BBE-BF89-4049B68A78F6}"/>
                  </a:ext>
                </a:extLst>
              </p:cNvPr>
              <p:cNvPicPr/>
              <p:nvPr/>
            </p:nvPicPr>
            <p:blipFill>
              <a:blip r:embed="rId8"/>
              <a:stretch>
                <a:fillRect/>
              </a:stretch>
            </p:blipFill>
            <p:spPr>
              <a:xfrm>
                <a:off x="2486501" y="3718692"/>
                <a:ext cx="184680" cy="964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0" name="Ink 19">
                <a:extLst>
                  <a:ext uri="{FF2B5EF4-FFF2-40B4-BE49-F238E27FC236}">
                    <a16:creationId xmlns:a16="http://schemas.microsoft.com/office/drawing/2014/main" id="{6158739A-5588-4F9D-B439-7C5D1A81F2D7}"/>
                  </a:ext>
                </a:extLst>
              </p14:cNvPr>
              <p14:cNvContentPartPr/>
              <p14:nvPr/>
            </p14:nvContentPartPr>
            <p14:xfrm>
              <a:off x="2337101" y="4550652"/>
              <a:ext cx="209880" cy="42120"/>
            </p14:xfrm>
          </p:contentPart>
        </mc:Choice>
        <mc:Fallback xmlns="">
          <p:pic>
            <p:nvPicPr>
              <p:cNvPr id="20" name="Ink 19">
                <a:extLst>
                  <a:ext uri="{FF2B5EF4-FFF2-40B4-BE49-F238E27FC236}">
                    <a16:creationId xmlns:a16="http://schemas.microsoft.com/office/drawing/2014/main" id="{6158739A-5588-4F9D-B439-7C5D1A81F2D7}"/>
                  </a:ext>
                </a:extLst>
              </p:cNvPr>
              <p:cNvPicPr/>
              <p:nvPr/>
            </p:nvPicPr>
            <p:blipFill>
              <a:blip r:embed="rId10"/>
              <a:stretch>
                <a:fillRect/>
              </a:stretch>
            </p:blipFill>
            <p:spPr>
              <a:xfrm>
                <a:off x="2328461" y="4541652"/>
                <a:ext cx="227520" cy="5976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Ink 20">
                <a:extLst>
                  <a:ext uri="{FF2B5EF4-FFF2-40B4-BE49-F238E27FC236}">
                    <a16:creationId xmlns:a16="http://schemas.microsoft.com/office/drawing/2014/main" id="{7549B625-1797-44CD-A1EC-1A891D179BCC}"/>
                  </a:ext>
                </a:extLst>
              </p14:cNvPr>
              <p14:cNvContentPartPr/>
              <p14:nvPr/>
            </p14:nvContentPartPr>
            <p14:xfrm>
              <a:off x="2344301" y="4619772"/>
              <a:ext cx="35640" cy="15120"/>
            </p14:xfrm>
          </p:contentPart>
        </mc:Choice>
        <mc:Fallback xmlns="">
          <p:pic>
            <p:nvPicPr>
              <p:cNvPr id="21" name="Ink 20">
                <a:extLst>
                  <a:ext uri="{FF2B5EF4-FFF2-40B4-BE49-F238E27FC236}">
                    <a16:creationId xmlns:a16="http://schemas.microsoft.com/office/drawing/2014/main" id="{7549B625-1797-44CD-A1EC-1A891D179BCC}"/>
                  </a:ext>
                </a:extLst>
              </p:cNvPr>
              <p:cNvPicPr/>
              <p:nvPr/>
            </p:nvPicPr>
            <p:blipFill>
              <a:blip r:embed="rId12"/>
              <a:stretch>
                <a:fillRect/>
              </a:stretch>
            </p:blipFill>
            <p:spPr>
              <a:xfrm>
                <a:off x="2335661" y="4611132"/>
                <a:ext cx="53280" cy="327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E6D4B93D-5035-469E-BCAC-C52529454362}"/>
                  </a:ext>
                </a:extLst>
              </p14:cNvPr>
              <p14:cNvContentPartPr/>
              <p14:nvPr/>
            </p14:nvContentPartPr>
            <p14:xfrm>
              <a:off x="2234141" y="3918852"/>
              <a:ext cx="126360" cy="7560"/>
            </p14:xfrm>
          </p:contentPart>
        </mc:Choice>
        <mc:Fallback xmlns="">
          <p:pic>
            <p:nvPicPr>
              <p:cNvPr id="22" name="Ink 21">
                <a:extLst>
                  <a:ext uri="{FF2B5EF4-FFF2-40B4-BE49-F238E27FC236}">
                    <a16:creationId xmlns:a16="http://schemas.microsoft.com/office/drawing/2014/main" id="{E6D4B93D-5035-469E-BCAC-C52529454362}"/>
                  </a:ext>
                </a:extLst>
              </p:cNvPr>
              <p:cNvPicPr/>
              <p:nvPr/>
            </p:nvPicPr>
            <p:blipFill>
              <a:blip r:embed="rId14"/>
              <a:stretch>
                <a:fillRect/>
              </a:stretch>
            </p:blipFill>
            <p:spPr>
              <a:xfrm>
                <a:off x="2225501" y="3909852"/>
                <a:ext cx="144000" cy="25200"/>
              </a:xfrm>
              <a:prstGeom prst="rect">
                <a:avLst/>
              </a:prstGeom>
            </p:spPr>
          </p:pic>
        </mc:Fallback>
      </mc:AlternateContent>
    </p:spTree>
    <p:extLst>
      <p:ext uri="{BB962C8B-B14F-4D97-AF65-F5344CB8AC3E}">
        <p14:creationId xmlns:p14="http://schemas.microsoft.com/office/powerpoint/2010/main" val="743251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18E24-3097-4BB9-89ED-287DEFBD5A81}"/>
              </a:ext>
            </a:extLst>
          </p:cNvPr>
          <p:cNvSpPr>
            <a:spLocks noGrp="1"/>
          </p:cNvSpPr>
          <p:nvPr>
            <p:ph type="title"/>
          </p:nvPr>
        </p:nvSpPr>
        <p:spPr>
          <a:xfrm>
            <a:off x="838200" y="365125"/>
            <a:ext cx="10515600" cy="618643"/>
          </a:xfrm>
        </p:spPr>
        <p:txBody>
          <a:bodyPr>
            <a:normAutofit/>
          </a:bodyPr>
          <a:lstStyle/>
          <a:p>
            <a:r>
              <a:rPr lang="en-US" sz="2800" dirty="0"/>
              <a:t>Política Monetaria BCE – Medidas no Convencionales – Tercera Fase</a:t>
            </a:r>
          </a:p>
        </p:txBody>
      </p:sp>
      <p:sp>
        <p:nvSpPr>
          <p:cNvPr id="3" name="Content Placeholder 2">
            <a:extLst>
              <a:ext uri="{FF2B5EF4-FFF2-40B4-BE49-F238E27FC236}">
                <a16:creationId xmlns:a16="http://schemas.microsoft.com/office/drawing/2014/main" id="{E18B15E7-D70A-4D23-8A59-9A4CCAFAD5F8}"/>
              </a:ext>
            </a:extLst>
          </p:cNvPr>
          <p:cNvSpPr>
            <a:spLocks noGrp="1"/>
          </p:cNvSpPr>
          <p:nvPr>
            <p:ph idx="1"/>
          </p:nvPr>
        </p:nvSpPr>
        <p:spPr>
          <a:xfrm>
            <a:off x="838200" y="1059442"/>
            <a:ext cx="10515600" cy="5644056"/>
          </a:xfrm>
        </p:spPr>
        <p:txBody>
          <a:bodyPr>
            <a:normAutofit fontScale="62500" lnSpcReduction="20000"/>
          </a:bodyPr>
          <a:lstStyle/>
          <a:p>
            <a:r>
              <a:rPr lang="en-US" sz="3200" b="1" dirty="0"/>
              <a:t>Tercera Fase de la Crisis. Crisis de Crédito y Riesgo de Deflación.</a:t>
            </a:r>
          </a:p>
          <a:p>
            <a:pPr lvl="1" algn="just"/>
            <a:r>
              <a:rPr lang="en-US" dirty="0"/>
              <a:t>La tercera fase de la crisis trató de evitar una crisis crediticia y el riesgo de deflación derivado de la primera.</a:t>
            </a:r>
          </a:p>
          <a:p>
            <a:pPr lvl="1" algn="just"/>
            <a:r>
              <a:rPr lang="en-US" dirty="0"/>
              <a:t>Con unos tipos de interés a corto plazo muy cercanos a 0%  las medidas no convencionales de BCE intentaron influir en la curva de tipos de interés que determinan el establecimiento de los precios de financiación en la zona Euro.</a:t>
            </a:r>
          </a:p>
          <a:p>
            <a:pPr algn="just"/>
            <a:r>
              <a:rPr lang="en-US" sz="3200" b="1" dirty="0"/>
              <a:t>Medidas no convencionales del BCE en esta tercera fase de la crisis:</a:t>
            </a:r>
          </a:p>
          <a:p>
            <a:pPr lvl="1" algn="just"/>
            <a:r>
              <a:rPr lang="en-US" dirty="0"/>
              <a:t>En Marzo 2016 se anuncia una nueva bajada de los tipos a los que la Banca puede depositar en BCE sus excesos de liquidez </a:t>
            </a:r>
            <a:r>
              <a:rPr lang="en-US" b="1" dirty="0"/>
              <a:t>dejando esta tasa de depósito a tipo de interés negativo</a:t>
            </a:r>
            <a:r>
              <a:rPr lang="en-US" dirty="0"/>
              <a:t>; con esta medida se quería penalizar que la banca mantuviera fuertes excesos de liquidez y forzar a que prestara a la economía productiva para evitar tanto el riesgo de deflación así como mitigar la crisis crediticia.</a:t>
            </a:r>
          </a:p>
          <a:p>
            <a:pPr marL="457200" lvl="1" indent="0" algn="just">
              <a:buNone/>
            </a:pPr>
            <a:endParaRPr lang="en-US" dirty="0"/>
          </a:p>
          <a:p>
            <a:pPr lvl="1" algn="just"/>
            <a:r>
              <a:rPr lang="en-US" dirty="0"/>
              <a:t>Programa de compra de Activos financieros, tanto deuda pública como Bonos Corporativos (Asset Purchase Programme (APP)). BCE estableció un plan de compras de €60.000 Mio mensuales. Este Plan comenzó en Marzo 2015 y acabó en Diciembre 2018.Estas compras, a diferencia de las realizadas en anteriores programas en las previas fases de esta crisis, no estaban esterilizadas, es decir BCE no neutralizaba el dinero inyectado. Por tanto aumentó así la masa de dinero en circulación. Esto se denomina Quantitative Easing (QE) o Expansión Cuantitativa. El BCE aumentaba su balance con estos activos y como contrapartida dotaba de liquidez a los balances bancarios para facilitar la fluidez del crédito en el Sistema.</a:t>
            </a:r>
          </a:p>
          <a:p>
            <a:pPr marL="457200" lvl="1" indent="0" algn="just">
              <a:buNone/>
            </a:pPr>
            <a:endParaRPr lang="en-US" dirty="0"/>
          </a:p>
          <a:p>
            <a:pPr lvl="1" algn="just"/>
            <a:r>
              <a:rPr lang="en-US" dirty="0"/>
              <a:t>Subastas de Liquidez a largo plazo (Targeted Longer-Term Refinancing Operations (TLTROs)) diseñados para facilitar líneas de financiación a los bancos y fomentar que volvieran a prestar a empresas y familias disipando problemas de liquidez.</a:t>
            </a:r>
          </a:p>
          <a:p>
            <a:pPr marL="457200" lvl="1" indent="0" algn="just">
              <a:buNone/>
            </a:pPr>
            <a:endParaRPr lang="en-US" dirty="0"/>
          </a:p>
          <a:p>
            <a:pPr lvl="1" algn="just"/>
            <a:r>
              <a:rPr lang="en-US" dirty="0"/>
              <a:t>Forward Guidance. Política de comunicación y transparencia sobre las expectativas del BCE en cuanto a la evolución futura de la variable económicas, los tipos de interés y los motivos para variar la política monetaria. Dentro de esta política de transparencia se publican las actas con las deliberaciones del Consejo de BCE para que los agentes económicos tengan toda la información disponible para la toma de decisiones y valoración de la situación económica.</a:t>
            </a:r>
          </a:p>
          <a:p>
            <a:endParaRPr lang="en-US" dirty="0">
              <a:hlinkClick r:id="rId2"/>
            </a:endParaRPr>
          </a:p>
          <a:p>
            <a:pPr marL="0" indent="0">
              <a:buNone/>
            </a:pPr>
            <a:r>
              <a:rPr lang="en-US" dirty="0">
                <a:hlinkClick r:id="rId2"/>
              </a:rPr>
              <a:t>        </a:t>
            </a:r>
            <a:endParaRPr lang="en-US" dirty="0"/>
          </a:p>
          <a:p>
            <a:pPr marL="0" indent="0">
              <a:buNone/>
            </a:pPr>
            <a:endParaRPr lang="en-US" dirty="0"/>
          </a:p>
          <a:p>
            <a:pPr marL="0" indent="0">
              <a:buNone/>
            </a:pPr>
            <a:endParaRPr lang="en-US" dirty="0"/>
          </a:p>
        </p:txBody>
      </p:sp>
      <p:sp>
        <p:nvSpPr>
          <p:cNvPr id="4" name="Footer Placeholder 3">
            <a:extLst>
              <a:ext uri="{FF2B5EF4-FFF2-40B4-BE49-F238E27FC236}">
                <a16:creationId xmlns:a16="http://schemas.microsoft.com/office/drawing/2014/main" id="{42A3BBB3-81BD-42B5-B193-05913E1C1C4F}"/>
              </a:ext>
            </a:extLst>
          </p:cNvPr>
          <p:cNvSpPr>
            <a:spLocks noGrp="1"/>
          </p:cNvSpPr>
          <p:nvPr>
            <p:ph type="ftr" sz="quarter" idx="11"/>
          </p:nvPr>
        </p:nvSpPr>
        <p:spPr>
          <a:xfrm>
            <a:off x="11666482" y="6400494"/>
            <a:ext cx="403072" cy="365125"/>
          </a:xfrm>
        </p:spPr>
        <p:txBody>
          <a:bodyPr/>
          <a:lstStyle/>
          <a:p>
            <a:r>
              <a:rPr lang="en-US" dirty="0"/>
              <a:t>9</a:t>
            </a:r>
          </a:p>
        </p:txBody>
      </p:sp>
    </p:spTree>
    <p:extLst>
      <p:ext uri="{BB962C8B-B14F-4D97-AF65-F5344CB8AC3E}">
        <p14:creationId xmlns:p14="http://schemas.microsoft.com/office/powerpoint/2010/main" val="1210828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11843-CA67-4A1C-9B30-2A3DE867D5EF}"/>
              </a:ext>
            </a:extLst>
          </p:cNvPr>
          <p:cNvSpPr>
            <a:spLocks noGrp="1"/>
          </p:cNvSpPr>
          <p:nvPr>
            <p:ph type="title"/>
          </p:nvPr>
        </p:nvSpPr>
        <p:spPr>
          <a:xfrm>
            <a:off x="838200" y="365125"/>
            <a:ext cx="10515600" cy="662787"/>
          </a:xfrm>
        </p:spPr>
        <p:txBody>
          <a:bodyPr>
            <a:normAutofit/>
          </a:bodyPr>
          <a:lstStyle/>
          <a:p>
            <a:r>
              <a:rPr lang="en-US" sz="2800" dirty="0"/>
              <a:t>Tipos de interes negativos.</a:t>
            </a:r>
            <a:endParaRPr lang="es-ES" sz="2800" dirty="0"/>
          </a:p>
        </p:txBody>
      </p:sp>
      <p:sp>
        <p:nvSpPr>
          <p:cNvPr id="3" name="Content Placeholder 2">
            <a:extLst>
              <a:ext uri="{FF2B5EF4-FFF2-40B4-BE49-F238E27FC236}">
                <a16:creationId xmlns:a16="http://schemas.microsoft.com/office/drawing/2014/main" id="{7B012F87-193D-466B-AC1E-0D81D4262976}"/>
              </a:ext>
            </a:extLst>
          </p:cNvPr>
          <p:cNvSpPr>
            <a:spLocks noGrp="1"/>
          </p:cNvSpPr>
          <p:nvPr>
            <p:ph idx="1"/>
          </p:nvPr>
        </p:nvSpPr>
        <p:spPr/>
        <p:txBody>
          <a:bodyPr>
            <a:normAutofit/>
          </a:bodyPr>
          <a:lstStyle/>
          <a:p>
            <a:r>
              <a:rPr lang="es-ES" sz="2000" dirty="0"/>
              <a:t>El tipo de interés es función de dos variables:</a:t>
            </a:r>
          </a:p>
          <a:p>
            <a:pPr lvl="1"/>
            <a:r>
              <a:rPr lang="es-ES" sz="2000" dirty="0"/>
              <a:t>El valor tiempo aplicado al dinero</a:t>
            </a:r>
          </a:p>
          <a:p>
            <a:pPr lvl="1"/>
            <a:r>
              <a:rPr lang="es-ES" sz="2000" dirty="0"/>
              <a:t>Los cambios esperados en el valor adquisitivo del dinero derivados de la inflación (o en tiempos recientes la deflación).</a:t>
            </a:r>
          </a:p>
          <a:p>
            <a:r>
              <a:rPr lang="es-ES" sz="2000" dirty="0"/>
              <a:t>Por supuesto el tipo de interés debe incorporar una prima de riesgo para compensar al prestamista del riesgo de crédito.</a:t>
            </a:r>
          </a:p>
          <a:p>
            <a:r>
              <a:rPr lang="es-ES" sz="2000" dirty="0"/>
              <a:t>Los tipos de interés negativos en Japón o Europa nos dicen que los inversores esperan deflación en el futuro?</a:t>
            </a:r>
          </a:p>
          <a:p>
            <a:r>
              <a:rPr lang="es-ES" sz="2000" dirty="0"/>
              <a:t>Ha cambiado el concepto del valor tiempo del dinero?</a:t>
            </a:r>
          </a:p>
          <a:p>
            <a:r>
              <a:rPr lang="es-ES" sz="2000" dirty="0"/>
              <a:t>O sencillamente los tipos de interés son artificialmente negativos por intervención de los bancos Centrales?</a:t>
            </a:r>
          </a:p>
          <a:p>
            <a:endParaRPr lang="es-ES" dirty="0"/>
          </a:p>
          <a:p>
            <a:pPr marL="0" indent="0">
              <a:buNone/>
            </a:pPr>
            <a:endParaRPr lang="es-ES" dirty="0"/>
          </a:p>
        </p:txBody>
      </p:sp>
      <p:sp>
        <p:nvSpPr>
          <p:cNvPr id="4" name="Footer Placeholder 3">
            <a:extLst>
              <a:ext uri="{FF2B5EF4-FFF2-40B4-BE49-F238E27FC236}">
                <a16:creationId xmlns:a16="http://schemas.microsoft.com/office/drawing/2014/main" id="{5747AA4E-5E6A-4F59-9294-E2C67A365814}"/>
              </a:ext>
            </a:extLst>
          </p:cNvPr>
          <p:cNvSpPr>
            <a:spLocks noGrp="1"/>
          </p:cNvSpPr>
          <p:nvPr>
            <p:ph type="ftr" sz="quarter" idx="11"/>
          </p:nvPr>
        </p:nvSpPr>
        <p:spPr>
          <a:xfrm>
            <a:off x="11477297" y="6387881"/>
            <a:ext cx="409378" cy="365125"/>
          </a:xfrm>
        </p:spPr>
        <p:txBody>
          <a:bodyPr/>
          <a:lstStyle/>
          <a:p>
            <a:r>
              <a:rPr lang="en-US" dirty="0"/>
              <a:t>10</a:t>
            </a:r>
          </a:p>
        </p:txBody>
      </p:sp>
    </p:spTree>
    <p:extLst>
      <p:ext uri="{BB962C8B-B14F-4D97-AF65-F5344CB8AC3E}">
        <p14:creationId xmlns:p14="http://schemas.microsoft.com/office/powerpoint/2010/main" val="33696669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A258-E474-406C-A4BA-B8B361D5D865}"/>
              </a:ext>
            </a:extLst>
          </p:cNvPr>
          <p:cNvSpPr>
            <a:spLocks noGrp="1"/>
          </p:cNvSpPr>
          <p:nvPr>
            <p:ph type="ctrTitle"/>
          </p:nvPr>
        </p:nvSpPr>
        <p:spPr>
          <a:xfrm>
            <a:off x="174471" y="340393"/>
            <a:ext cx="10035278" cy="492026"/>
          </a:xfrm>
        </p:spPr>
        <p:txBody>
          <a:bodyPr>
            <a:noAutofit/>
          </a:bodyPr>
          <a:lstStyle/>
          <a:p>
            <a:r>
              <a:rPr lang="en-US" sz="2800" dirty="0"/>
              <a:t>Tipos de interes negativos. No es un caso aislado.</a:t>
            </a:r>
          </a:p>
        </p:txBody>
      </p:sp>
      <p:pic>
        <p:nvPicPr>
          <p:cNvPr id="1026" name="Picture 5" descr="image004">
            <a:extLst>
              <a:ext uri="{FF2B5EF4-FFF2-40B4-BE49-F238E27FC236}">
                <a16:creationId xmlns:a16="http://schemas.microsoft.com/office/drawing/2014/main" id="{031061B0-1FBD-41A8-B3EF-037D714A01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8261" y="1335339"/>
            <a:ext cx="5075237" cy="4187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37246FB4-CB16-44ED-8D81-DD698F765050}"/>
              </a:ext>
            </a:extLst>
          </p:cNvPr>
          <p:cNvSpPr/>
          <p:nvPr/>
        </p:nvSpPr>
        <p:spPr>
          <a:xfrm>
            <a:off x="800890" y="922590"/>
            <a:ext cx="5555768" cy="6133987"/>
          </a:xfrm>
          <a:prstGeom prst="rect">
            <a:avLst/>
          </a:prstGeom>
        </p:spPr>
        <p:txBody>
          <a:bodyPr wrap="square">
            <a:spAutoFit/>
          </a:bodyPr>
          <a:lstStyle/>
          <a:p>
            <a:pPr marL="387350" marR="222250" indent="-171450" algn="just">
              <a:lnSpc>
                <a:spcPct val="95000"/>
              </a:lnSpc>
              <a:spcBef>
                <a:spcPts val="0"/>
              </a:spcBef>
              <a:spcAft>
                <a:spcPts val="0"/>
              </a:spcAft>
              <a:buFont typeface="Arial" panose="020B0604020202020204" pitchFamily="34" charset="0"/>
              <a:buChar char="•"/>
            </a:pPr>
            <a:r>
              <a:rPr lang="en-US" sz="1600" dirty="0"/>
              <a:t>Los Bancos Centrales establecen los tipos de interés a corto plazo (base rate) con sus políticas de tipos de interés. Estos tipos son la base para determinar la curva de intereses a los distintos plazos (corto, medio y largo). </a:t>
            </a:r>
          </a:p>
          <a:p>
            <a:pPr marL="215900" marR="222250" algn="just">
              <a:lnSpc>
                <a:spcPct val="95000"/>
              </a:lnSpc>
              <a:spcBef>
                <a:spcPts val="0"/>
              </a:spcBef>
              <a:spcAft>
                <a:spcPts val="0"/>
              </a:spcAft>
            </a:pPr>
            <a:endParaRPr lang="en-US" sz="1600" dirty="0"/>
          </a:p>
          <a:p>
            <a:pPr marL="387350" marR="222250" indent="-171450" algn="just">
              <a:lnSpc>
                <a:spcPct val="95000"/>
              </a:lnSpc>
              <a:spcBef>
                <a:spcPts val="0"/>
              </a:spcBef>
              <a:spcAft>
                <a:spcPts val="0"/>
              </a:spcAft>
              <a:buFont typeface="Arial" panose="020B0604020202020204" pitchFamily="34" charset="0"/>
              <a:buChar char="•"/>
            </a:pPr>
            <a:r>
              <a:rPr lang="en-US" sz="1600" dirty="0"/>
              <a:t>Como recordaremos BCE dentro de sus medidas no convencionales llevo su tasa de depósito a tipo negativo en Marzo 2016.</a:t>
            </a:r>
          </a:p>
          <a:p>
            <a:pPr marL="215900" marR="222250" algn="just">
              <a:lnSpc>
                <a:spcPct val="95000"/>
              </a:lnSpc>
              <a:spcBef>
                <a:spcPts val="0"/>
              </a:spcBef>
              <a:spcAft>
                <a:spcPts val="0"/>
              </a:spcAft>
            </a:pPr>
            <a:endParaRPr lang="en-US" sz="1600" dirty="0"/>
          </a:p>
          <a:p>
            <a:pPr marL="387350" marR="222250" indent="-171450" algn="just">
              <a:lnSpc>
                <a:spcPct val="95000"/>
              </a:lnSpc>
              <a:spcBef>
                <a:spcPts val="0"/>
              </a:spcBef>
              <a:spcAft>
                <a:spcPts val="0"/>
              </a:spcAft>
              <a:buFont typeface="Arial" panose="020B0604020202020204" pitchFamily="34" charset="0"/>
              <a:buChar char="•"/>
            </a:pPr>
            <a:r>
              <a:rPr lang="en-US" sz="1600" dirty="0"/>
              <a:t>Actualmente 2/3 de la deuda pública Europea tiene una tasa de interés negativa. Japón está en este mismo nivel.</a:t>
            </a:r>
          </a:p>
          <a:p>
            <a:pPr marL="215900" marR="222250" algn="just">
              <a:lnSpc>
                <a:spcPct val="95000"/>
              </a:lnSpc>
              <a:spcBef>
                <a:spcPts val="0"/>
              </a:spcBef>
              <a:spcAft>
                <a:spcPts val="0"/>
              </a:spcAft>
            </a:pPr>
            <a:endParaRPr lang="en-US" sz="1600" dirty="0"/>
          </a:p>
          <a:p>
            <a:pPr marL="387350" marR="222250" indent="-171450" algn="just">
              <a:lnSpc>
                <a:spcPct val="95000"/>
              </a:lnSpc>
              <a:spcBef>
                <a:spcPts val="0"/>
              </a:spcBef>
              <a:spcAft>
                <a:spcPts val="0"/>
              </a:spcAft>
              <a:buFont typeface="Arial" panose="020B0604020202020204" pitchFamily="34" charset="0"/>
              <a:buChar char="•"/>
            </a:pPr>
            <a:r>
              <a:rPr lang="en-US" sz="1600" dirty="0"/>
              <a:t>A nivel global hay USD 17 trillones de deuda a tipos negativos (equivalente a 1/3 de todo el stock de deuda pública mundial).</a:t>
            </a:r>
          </a:p>
          <a:p>
            <a:pPr marL="215900" marR="222250" algn="just">
              <a:lnSpc>
                <a:spcPct val="95000"/>
              </a:lnSpc>
              <a:spcBef>
                <a:spcPts val="0"/>
              </a:spcBef>
              <a:spcAft>
                <a:spcPts val="0"/>
              </a:spcAft>
            </a:pPr>
            <a:endParaRPr lang="en-US" sz="1600" dirty="0"/>
          </a:p>
          <a:p>
            <a:pPr marL="387350" marR="222250" indent="-171450" algn="just">
              <a:lnSpc>
                <a:spcPct val="95000"/>
              </a:lnSpc>
              <a:spcBef>
                <a:spcPts val="0"/>
              </a:spcBef>
              <a:spcAft>
                <a:spcPts val="0"/>
              </a:spcAft>
              <a:buFont typeface="Arial" panose="020B0604020202020204" pitchFamily="34" charset="0"/>
              <a:buChar char="•"/>
            </a:pPr>
            <a:r>
              <a:rPr lang="en-US" sz="1600" dirty="0"/>
              <a:t>Pero si tomamos en cuenta la inflación, es decir, los tipos de interés reales el importe de deuda a tipos reales negativos se duplica (USD 35.7 Trillones).</a:t>
            </a:r>
          </a:p>
          <a:p>
            <a:pPr marL="215900" marR="222250" algn="just">
              <a:lnSpc>
                <a:spcPct val="95000"/>
              </a:lnSpc>
              <a:spcBef>
                <a:spcPts val="0"/>
              </a:spcBef>
              <a:spcAft>
                <a:spcPts val="0"/>
              </a:spcAft>
            </a:pPr>
            <a:endParaRPr lang="en-US" sz="1600" dirty="0"/>
          </a:p>
          <a:p>
            <a:pPr marL="387350" marR="222250" indent="-171450" algn="just">
              <a:lnSpc>
                <a:spcPct val="95000"/>
              </a:lnSpc>
              <a:spcBef>
                <a:spcPts val="0"/>
              </a:spcBef>
              <a:spcAft>
                <a:spcPts val="0"/>
              </a:spcAft>
              <a:buFont typeface="Arial" panose="020B0604020202020204" pitchFamily="34" charset="0"/>
              <a:buChar char="•"/>
            </a:pPr>
            <a:r>
              <a:rPr lang="en-US" sz="1600" dirty="0"/>
              <a:t>En EEUU no tienen tipos de interés negativos (nominales) pero si aplicamos la inflación la deuda a tipos reales negativos asciende a USD 9 trillones</a:t>
            </a:r>
          </a:p>
          <a:p>
            <a:pPr marL="215900" marR="222250" algn="just">
              <a:lnSpc>
                <a:spcPct val="95000"/>
              </a:lnSpc>
              <a:spcBef>
                <a:spcPts val="565"/>
              </a:spcBef>
              <a:spcAft>
                <a:spcPts val="0"/>
              </a:spcAft>
            </a:pPr>
            <a:br>
              <a:rPr lang="en-US" sz="1200" dirty="0">
                <a:solidFill>
                  <a:srgbClr val="1F4E79"/>
                </a:solidFill>
                <a:latin typeface="Arial" panose="020B0604020202020204" pitchFamily="34" charset="0"/>
                <a:ea typeface="Times New Roman" panose="02020603050405020304" pitchFamily="18" charset="0"/>
              </a:rPr>
            </a:br>
            <a:endParaRPr lang="en-US" sz="1200" dirty="0">
              <a:latin typeface="Times New Roman" panose="02020603050405020304" pitchFamily="18" charset="0"/>
              <a:ea typeface="Calibri" panose="020F0502020204030204" pitchFamily="34" charset="0"/>
            </a:endParaRPr>
          </a:p>
        </p:txBody>
      </p:sp>
      <p:sp>
        <p:nvSpPr>
          <p:cNvPr id="5" name="TextBox 4">
            <a:extLst>
              <a:ext uri="{FF2B5EF4-FFF2-40B4-BE49-F238E27FC236}">
                <a16:creationId xmlns:a16="http://schemas.microsoft.com/office/drawing/2014/main" id="{EB10819C-0272-4F7C-A2E0-5A5B77715E17}"/>
              </a:ext>
            </a:extLst>
          </p:cNvPr>
          <p:cNvSpPr txBox="1"/>
          <p:nvPr/>
        </p:nvSpPr>
        <p:spPr>
          <a:xfrm>
            <a:off x="11628995" y="6362962"/>
            <a:ext cx="460353" cy="276999"/>
          </a:xfrm>
          <a:prstGeom prst="rect">
            <a:avLst/>
          </a:prstGeom>
          <a:noFill/>
        </p:spPr>
        <p:txBody>
          <a:bodyPr wrap="square" rtlCol="0">
            <a:spAutoFit/>
          </a:bodyPr>
          <a:lstStyle/>
          <a:p>
            <a:r>
              <a:rPr lang="es-ES" sz="1200" dirty="0">
                <a:solidFill>
                  <a:schemeClr val="tx1">
                    <a:tint val="75000"/>
                  </a:schemeClr>
                </a:solidFill>
              </a:rPr>
              <a:t>11</a:t>
            </a:r>
          </a:p>
        </p:txBody>
      </p:sp>
    </p:spTree>
    <p:extLst>
      <p:ext uri="{BB962C8B-B14F-4D97-AF65-F5344CB8AC3E}">
        <p14:creationId xmlns:p14="http://schemas.microsoft.com/office/powerpoint/2010/main" val="4149385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129E5-270E-4EDF-8748-2FF3642393ED}"/>
              </a:ext>
            </a:extLst>
          </p:cNvPr>
          <p:cNvSpPr>
            <a:spLocks noGrp="1"/>
          </p:cNvSpPr>
          <p:nvPr>
            <p:ph type="title"/>
          </p:nvPr>
        </p:nvSpPr>
        <p:spPr>
          <a:xfrm>
            <a:off x="838200" y="365126"/>
            <a:ext cx="10515600" cy="543571"/>
          </a:xfrm>
        </p:spPr>
        <p:txBody>
          <a:bodyPr>
            <a:normAutofit/>
          </a:bodyPr>
          <a:lstStyle/>
          <a:p>
            <a:r>
              <a:rPr lang="en-US" sz="2800" dirty="0"/>
              <a:t>Tipos de interes negativos. Quien acepta una Perdida cierta?</a:t>
            </a:r>
          </a:p>
        </p:txBody>
      </p:sp>
      <p:sp>
        <p:nvSpPr>
          <p:cNvPr id="3" name="Content Placeholder 2">
            <a:extLst>
              <a:ext uri="{FF2B5EF4-FFF2-40B4-BE49-F238E27FC236}">
                <a16:creationId xmlns:a16="http://schemas.microsoft.com/office/drawing/2014/main" id="{0A5F5E81-D685-4B8C-9452-0DDA4B538B32}"/>
              </a:ext>
            </a:extLst>
          </p:cNvPr>
          <p:cNvSpPr>
            <a:spLocks noGrp="1"/>
          </p:cNvSpPr>
          <p:nvPr>
            <p:ph idx="1"/>
          </p:nvPr>
        </p:nvSpPr>
        <p:spPr>
          <a:xfrm>
            <a:off x="762526" y="1365272"/>
            <a:ext cx="4862611" cy="4351338"/>
          </a:xfrm>
        </p:spPr>
        <p:txBody>
          <a:bodyPr>
            <a:normAutofit/>
          </a:bodyPr>
          <a:lstStyle/>
          <a:p>
            <a:pPr marL="215900" marR="222250" algn="just">
              <a:lnSpc>
                <a:spcPct val="95000"/>
              </a:lnSpc>
              <a:spcBef>
                <a:spcPts val="565"/>
              </a:spcBef>
              <a:spcAft>
                <a:spcPts val="0"/>
              </a:spcAft>
            </a:pPr>
            <a:r>
              <a:rPr lang="en-US" sz="1600" dirty="0"/>
              <a:t>Quien compra Bonos a tipos negativos??</a:t>
            </a:r>
          </a:p>
          <a:p>
            <a:pPr marL="0" marR="222250" indent="0" algn="just">
              <a:lnSpc>
                <a:spcPct val="95000"/>
              </a:lnSpc>
              <a:spcBef>
                <a:spcPts val="565"/>
              </a:spcBef>
              <a:spcAft>
                <a:spcPts val="0"/>
              </a:spcAft>
              <a:buNone/>
            </a:pPr>
            <a:endParaRPr lang="en-US" sz="1600" dirty="0"/>
          </a:p>
          <a:p>
            <a:pPr marL="215900" marR="222250" algn="just">
              <a:lnSpc>
                <a:spcPct val="95000"/>
              </a:lnSpc>
              <a:spcBef>
                <a:spcPts val="565"/>
              </a:spcBef>
              <a:spcAft>
                <a:spcPts val="0"/>
              </a:spcAft>
            </a:pPr>
            <a:r>
              <a:rPr lang="en-US" sz="1600" dirty="0"/>
              <a:t>Un tipo de interés real (después de inflación) al -3% anual produce una Perdida cierta del 50% de poder adquisitivo de esa inversión en alrededor de 22 años.</a:t>
            </a:r>
          </a:p>
          <a:p>
            <a:pPr marL="0" marR="222250" indent="0" algn="just">
              <a:lnSpc>
                <a:spcPct val="95000"/>
              </a:lnSpc>
              <a:spcBef>
                <a:spcPts val="565"/>
              </a:spcBef>
              <a:spcAft>
                <a:spcPts val="0"/>
              </a:spcAft>
              <a:buNone/>
            </a:pPr>
            <a:endParaRPr lang="en-US" sz="1600" dirty="0"/>
          </a:p>
          <a:p>
            <a:pPr marL="215900" marR="222250" algn="just">
              <a:lnSpc>
                <a:spcPct val="95000"/>
              </a:lnSpc>
              <a:spcBef>
                <a:spcPts val="565"/>
              </a:spcBef>
              <a:spcAft>
                <a:spcPts val="0"/>
              </a:spcAft>
            </a:pPr>
            <a:r>
              <a:rPr lang="en-US" sz="1600" dirty="0"/>
              <a:t>BCE y el Banco de Japón sean los dos principales compradores de estos Bonos. </a:t>
            </a:r>
          </a:p>
          <a:p>
            <a:pPr marL="0" marR="222250" indent="0" algn="just">
              <a:lnSpc>
                <a:spcPct val="95000"/>
              </a:lnSpc>
              <a:spcBef>
                <a:spcPts val="565"/>
              </a:spcBef>
              <a:spcAft>
                <a:spcPts val="0"/>
              </a:spcAft>
              <a:buNone/>
            </a:pPr>
            <a:endParaRPr lang="en-US" sz="1600" dirty="0"/>
          </a:p>
          <a:p>
            <a:pPr marL="215900" marR="222250" algn="just">
              <a:lnSpc>
                <a:spcPct val="95000"/>
              </a:lnSpc>
              <a:spcBef>
                <a:spcPts val="565"/>
              </a:spcBef>
              <a:spcAft>
                <a:spcPts val="0"/>
              </a:spcAft>
            </a:pPr>
            <a:r>
              <a:rPr lang="en-US" sz="1600" dirty="0"/>
              <a:t>Pero no son los únicos. Hay un 18% en las carteras de Fondos de Inversión (Planes de Pensiones y Compañías de Seguros).  </a:t>
            </a:r>
          </a:p>
          <a:p>
            <a:pPr marL="0" indent="0">
              <a:buNone/>
            </a:pPr>
            <a:endParaRPr lang="en-US" dirty="0"/>
          </a:p>
        </p:txBody>
      </p:sp>
      <p:pic>
        <p:nvPicPr>
          <p:cNvPr id="4" name="Picture 6" descr="image005">
            <a:extLst>
              <a:ext uri="{FF2B5EF4-FFF2-40B4-BE49-F238E27FC236}">
                <a16:creationId xmlns:a16="http://schemas.microsoft.com/office/drawing/2014/main" id="{CC01CA21-6307-49ED-90DD-AEEA0F2B34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6581" y="1728199"/>
            <a:ext cx="5570537" cy="385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4">
            <a:extLst>
              <a:ext uri="{FF2B5EF4-FFF2-40B4-BE49-F238E27FC236}">
                <a16:creationId xmlns:a16="http://schemas.microsoft.com/office/drawing/2014/main" id="{BED4B84B-D57B-466A-B8E1-7313EFB6A357}"/>
              </a:ext>
            </a:extLst>
          </p:cNvPr>
          <p:cNvSpPr>
            <a:spLocks noGrp="1"/>
          </p:cNvSpPr>
          <p:nvPr>
            <p:ph type="ftr" sz="quarter" idx="11"/>
          </p:nvPr>
        </p:nvSpPr>
        <p:spPr>
          <a:xfrm>
            <a:off x="11540358" y="6400494"/>
            <a:ext cx="453521" cy="365125"/>
          </a:xfrm>
        </p:spPr>
        <p:txBody>
          <a:bodyPr/>
          <a:lstStyle/>
          <a:p>
            <a:r>
              <a:rPr lang="en-US" dirty="0"/>
              <a:t>12</a:t>
            </a:r>
          </a:p>
        </p:txBody>
      </p:sp>
    </p:spTree>
    <p:extLst>
      <p:ext uri="{BB962C8B-B14F-4D97-AF65-F5344CB8AC3E}">
        <p14:creationId xmlns:p14="http://schemas.microsoft.com/office/powerpoint/2010/main" val="1721325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9A945-5DD0-46CB-9CF5-974D4860CCF8}"/>
              </a:ext>
            </a:extLst>
          </p:cNvPr>
          <p:cNvSpPr>
            <a:spLocks noGrp="1"/>
          </p:cNvSpPr>
          <p:nvPr>
            <p:ph type="title"/>
          </p:nvPr>
        </p:nvSpPr>
        <p:spPr>
          <a:xfrm>
            <a:off x="838199" y="365126"/>
            <a:ext cx="10910263" cy="833054"/>
          </a:xfrm>
        </p:spPr>
        <p:txBody>
          <a:bodyPr>
            <a:noAutofit/>
          </a:bodyPr>
          <a:lstStyle/>
          <a:p>
            <a:r>
              <a:rPr lang="en-US" sz="2800" dirty="0"/>
              <a:t>Tipos de interes negativos. Motivos para comprar un Bono a tipo negativo.</a:t>
            </a:r>
          </a:p>
        </p:txBody>
      </p:sp>
      <p:sp>
        <p:nvSpPr>
          <p:cNvPr id="3" name="Content Placeholder 2">
            <a:extLst>
              <a:ext uri="{FF2B5EF4-FFF2-40B4-BE49-F238E27FC236}">
                <a16:creationId xmlns:a16="http://schemas.microsoft.com/office/drawing/2014/main" id="{1FBA20CC-1027-46E2-854E-18463EECCFED}"/>
              </a:ext>
            </a:extLst>
          </p:cNvPr>
          <p:cNvSpPr>
            <a:spLocks noGrp="1"/>
          </p:cNvSpPr>
          <p:nvPr>
            <p:ph idx="1"/>
          </p:nvPr>
        </p:nvSpPr>
        <p:spPr>
          <a:xfrm>
            <a:off x="838200" y="1324303"/>
            <a:ext cx="10515600" cy="4852660"/>
          </a:xfrm>
        </p:spPr>
        <p:txBody>
          <a:bodyPr>
            <a:normAutofit/>
          </a:bodyPr>
          <a:lstStyle/>
          <a:p>
            <a:r>
              <a:rPr lang="en-US" sz="1600" dirty="0"/>
              <a:t>Desconfianza hacia la futura evolución de la economía (riesgo de recesión, caídas en los mercados de renta variable, crisis de crédito o futuras bajadas de tipos de interés) y búsqueda de “refugio Seguro” es decir aceptar una pérdida limitada frente a una pérdida incierta.</a:t>
            </a:r>
          </a:p>
          <a:p>
            <a:pPr marL="0" indent="0">
              <a:buNone/>
            </a:pPr>
            <a:endParaRPr lang="en-US" sz="1600" dirty="0"/>
          </a:p>
          <a:p>
            <a:r>
              <a:rPr lang="en-US" sz="1600" dirty="0"/>
              <a:t>Especulación sobre futuras bajadas de tipos de interés. Bajadas futuras de tipos incrementaran el precio de los bonos y por tanto producirá un beneficio en las carteras de renta fija.</a:t>
            </a:r>
          </a:p>
          <a:p>
            <a:pPr marL="0" indent="0">
              <a:buNone/>
            </a:pPr>
            <a:endParaRPr lang="en-US" sz="1600" dirty="0"/>
          </a:p>
          <a:p>
            <a:r>
              <a:rPr lang="en-US" sz="1600" dirty="0"/>
              <a:t>Expectativas de deflación futura que incrementará el valor adquisitivo del principal por encima de la pérdida soportada por el tipo de interés negativo.</a:t>
            </a:r>
          </a:p>
        </p:txBody>
      </p:sp>
      <p:sp>
        <p:nvSpPr>
          <p:cNvPr id="4" name="Footer Placeholder 3">
            <a:extLst>
              <a:ext uri="{FF2B5EF4-FFF2-40B4-BE49-F238E27FC236}">
                <a16:creationId xmlns:a16="http://schemas.microsoft.com/office/drawing/2014/main" id="{154246D8-DA29-4859-AA7F-8779D3BEE9A7}"/>
              </a:ext>
            </a:extLst>
          </p:cNvPr>
          <p:cNvSpPr>
            <a:spLocks noGrp="1"/>
          </p:cNvSpPr>
          <p:nvPr>
            <p:ph type="ftr" sz="quarter" idx="11"/>
          </p:nvPr>
        </p:nvSpPr>
        <p:spPr>
          <a:xfrm>
            <a:off x="11550079" y="6368962"/>
            <a:ext cx="396766" cy="365125"/>
          </a:xfrm>
        </p:spPr>
        <p:txBody>
          <a:bodyPr/>
          <a:lstStyle/>
          <a:p>
            <a:r>
              <a:rPr lang="en-US" dirty="0"/>
              <a:t>13</a:t>
            </a:r>
          </a:p>
        </p:txBody>
      </p:sp>
    </p:spTree>
    <p:extLst>
      <p:ext uri="{BB962C8B-B14F-4D97-AF65-F5344CB8AC3E}">
        <p14:creationId xmlns:p14="http://schemas.microsoft.com/office/powerpoint/2010/main" val="4206791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AD1CC-79CD-4C38-A639-31219DB997B6}"/>
              </a:ext>
            </a:extLst>
          </p:cNvPr>
          <p:cNvSpPr>
            <a:spLocks noGrp="1"/>
          </p:cNvSpPr>
          <p:nvPr>
            <p:ph type="title"/>
          </p:nvPr>
        </p:nvSpPr>
        <p:spPr>
          <a:xfrm>
            <a:off x="838200" y="365125"/>
            <a:ext cx="10515600" cy="606031"/>
          </a:xfrm>
        </p:spPr>
        <p:txBody>
          <a:bodyPr>
            <a:normAutofit/>
          </a:bodyPr>
          <a:lstStyle/>
          <a:p>
            <a:r>
              <a:rPr lang="en-US" sz="2800" dirty="0"/>
              <a:t>Tipos de interes negativos. Interpretación.</a:t>
            </a:r>
            <a:endParaRPr lang="es-ES" sz="2800" dirty="0"/>
          </a:p>
        </p:txBody>
      </p:sp>
      <p:sp>
        <p:nvSpPr>
          <p:cNvPr id="3" name="Content Placeholder 2">
            <a:extLst>
              <a:ext uri="{FF2B5EF4-FFF2-40B4-BE49-F238E27FC236}">
                <a16:creationId xmlns:a16="http://schemas.microsoft.com/office/drawing/2014/main" id="{49AC49F5-19F1-4F50-A414-D12EB4215217}"/>
              </a:ext>
            </a:extLst>
          </p:cNvPr>
          <p:cNvSpPr>
            <a:spLocks noGrp="1"/>
          </p:cNvSpPr>
          <p:nvPr>
            <p:ph idx="1"/>
          </p:nvPr>
        </p:nvSpPr>
        <p:spPr>
          <a:xfrm>
            <a:off x="838200" y="1552025"/>
            <a:ext cx="10515600" cy="4684814"/>
          </a:xfrm>
        </p:spPr>
        <p:txBody>
          <a:bodyPr>
            <a:normAutofit/>
          </a:bodyPr>
          <a:lstStyle/>
          <a:p>
            <a:r>
              <a:rPr lang="es-ES" sz="2200" dirty="0"/>
              <a:t>Los tipos de interés negativos tienen diversas lecturas:</a:t>
            </a:r>
          </a:p>
          <a:p>
            <a:pPr lvl="1" algn="just"/>
            <a:r>
              <a:rPr lang="es-ES" sz="1800" dirty="0"/>
              <a:t>Una subvención a una parte de la economía (hipotecas, compañías con mucha deuda y Estados altamente endeudados).</a:t>
            </a:r>
          </a:p>
          <a:p>
            <a:pPr marL="457200" lvl="1" indent="0" algn="just">
              <a:buNone/>
            </a:pPr>
            <a:endParaRPr lang="es-ES" sz="1800" dirty="0"/>
          </a:p>
          <a:p>
            <a:pPr lvl="1" algn="just"/>
            <a:r>
              <a:rPr lang="es-ES" sz="1800" dirty="0"/>
              <a:t>Esta subvención es pagada por los ahorradores mediante los tipos negativos que podemos considerar un impuesto al patrimonio de estos ahorradores.</a:t>
            </a:r>
          </a:p>
          <a:p>
            <a:pPr marL="457200" lvl="1" indent="0" algn="just">
              <a:buNone/>
            </a:pPr>
            <a:endParaRPr lang="es-ES" sz="1800" dirty="0"/>
          </a:p>
          <a:p>
            <a:pPr lvl="1" algn="just"/>
            <a:r>
              <a:rPr lang="es-ES" sz="1800" dirty="0"/>
              <a:t>Los Bancos centrales con sus políticas convencionales de tipos de interés regulaban en cada fase del ciclo económico la relación económica entre deudores y acreedores, ayudando (bajada de tipos) o enfriando (subida de tipos) la actividad económica.</a:t>
            </a:r>
          </a:p>
          <a:p>
            <a:pPr marL="457200" lvl="1" indent="0" algn="just">
              <a:buNone/>
            </a:pPr>
            <a:endParaRPr lang="es-ES" sz="1800" dirty="0"/>
          </a:p>
          <a:p>
            <a:pPr lvl="1" algn="just"/>
            <a:r>
              <a:rPr lang="es-ES" sz="1800" dirty="0"/>
              <a:t>En esta fase del ciclo de deuda los Bancos Centrales han decidido hacer el mayor trasvase de riqueza de la historia desde el bolsillo de los acreedores al bolsillo de lo deudores. </a:t>
            </a:r>
          </a:p>
          <a:p>
            <a:pPr lvl="2" algn="just"/>
            <a:r>
              <a:rPr lang="es-ES" sz="1600" dirty="0"/>
              <a:t>De alguna forma se puede considerar un “impago” de deuda gradual y ordenado. </a:t>
            </a:r>
          </a:p>
          <a:p>
            <a:pPr lvl="2" algn="just"/>
            <a:r>
              <a:rPr lang="es-ES" sz="1600" dirty="0"/>
              <a:t>Es una aceptación implícita que el nivel actual de deuda (especialmente en algunos países) y de compromisos del Estado del Bienestar no es sostenible y no se podrá pagar en el futuro?</a:t>
            </a:r>
          </a:p>
          <a:p>
            <a:pPr lvl="1"/>
            <a:endParaRPr lang="es-ES" dirty="0"/>
          </a:p>
          <a:p>
            <a:endParaRPr lang="es-ES" dirty="0"/>
          </a:p>
        </p:txBody>
      </p:sp>
      <p:sp>
        <p:nvSpPr>
          <p:cNvPr id="4" name="Footer Placeholder 3">
            <a:extLst>
              <a:ext uri="{FF2B5EF4-FFF2-40B4-BE49-F238E27FC236}">
                <a16:creationId xmlns:a16="http://schemas.microsoft.com/office/drawing/2014/main" id="{EADF9141-95B2-427B-B971-D73E0B09937D}"/>
              </a:ext>
            </a:extLst>
          </p:cNvPr>
          <p:cNvSpPr>
            <a:spLocks noGrp="1"/>
          </p:cNvSpPr>
          <p:nvPr>
            <p:ph type="ftr" sz="quarter" idx="11"/>
          </p:nvPr>
        </p:nvSpPr>
        <p:spPr>
          <a:xfrm>
            <a:off x="11552971" y="6444637"/>
            <a:ext cx="396766" cy="365125"/>
          </a:xfrm>
        </p:spPr>
        <p:txBody>
          <a:bodyPr/>
          <a:lstStyle/>
          <a:p>
            <a:r>
              <a:rPr lang="en-US" dirty="0"/>
              <a:t>14</a:t>
            </a:r>
          </a:p>
        </p:txBody>
      </p:sp>
    </p:spTree>
    <p:extLst>
      <p:ext uri="{BB962C8B-B14F-4D97-AF65-F5344CB8AC3E}">
        <p14:creationId xmlns:p14="http://schemas.microsoft.com/office/powerpoint/2010/main" val="806598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C7B0F-7DF6-49F8-B506-EA59E0F32EA5}"/>
              </a:ext>
            </a:extLst>
          </p:cNvPr>
          <p:cNvSpPr>
            <a:spLocks noGrp="1"/>
          </p:cNvSpPr>
          <p:nvPr>
            <p:ph type="title"/>
          </p:nvPr>
        </p:nvSpPr>
        <p:spPr>
          <a:xfrm>
            <a:off x="838200" y="365125"/>
            <a:ext cx="10515600" cy="624949"/>
          </a:xfrm>
        </p:spPr>
        <p:txBody>
          <a:bodyPr>
            <a:normAutofit/>
          </a:bodyPr>
          <a:lstStyle/>
          <a:p>
            <a:r>
              <a:rPr lang="es-ES" sz="2800" dirty="0"/>
              <a:t>Los Ciclos de Deuda</a:t>
            </a:r>
          </a:p>
        </p:txBody>
      </p:sp>
      <p:sp>
        <p:nvSpPr>
          <p:cNvPr id="3" name="Content Placeholder 2">
            <a:extLst>
              <a:ext uri="{FF2B5EF4-FFF2-40B4-BE49-F238E27FC236}">
                <a16:creationId xmlns:a16="http://schemas.microsoft.com/office/drawing/2014/main" id="{7B46013F-C8F3-448F-9283-B343D4717BB9}"/>
              </a:ext>
            </a:extLst>
          </p:cNvPr>
          <p:cNvSpPr>
            <a:spLocks noGrp="1"/>
          </p:cNvSpPr>
          <p:nvPr>
            <p:ph idx="1"/>
          </p:nvPr>
        </p:nvSpPr>
        <p:spPr>
          <a:xfrm>
            <a:off x="838200" y="1246362"/>
            <a:ext cx="10515600" cy="5324706"/>
          </a:xfrm>
        </p:spPr>
        <p:txBody>
          <a:bodyPr>
            <a:normAutofit/>
          </a:bodyPr>
          <a:lstStyle/>
          <a:p>
            <a:r>
              <a:rPr lang="es-ES" dirty="0"/>
              <a:t>Ray Dalio – </a:t>
            </a:r>
          </a:p>
          <a:p>
            <a:pPr marL="0" indent="0">
              <a:buNone/>
            </a:pPr>
            <a:endParaRPr lang="es-ES" dirty="0"/>
          </a:p>
          <a:p>
            <a:endParaRPr lang="es-ES" dirty="0"/>
          </a:p>
          <a:p>
            <a:endParaRPr lang="es-ES" dirty="0"/>
          </a:p>
          <a:p>
            <a:endParaRPr lang="es-ES" dirty="0"/>
          </a:p>
          <a:p>
            <a:endParaRPr lang="es-ES" dirty="0"/>
          </a:p>
          <a:p>
            <a:pPr algn="just"/>
            <a:endParaRPr lang="es-ES" sz="2000" dirty="0"/>
          </a:p>
          <a:p>
            <a:pPr algn="just"/>
            <a:endParaRPr lang="es-ES" sz="2000" dirty="0"/>
          </a:p>
          <a:p>
            <a:pPr algn="just"/>
            <a:r>
              <a:rPr lang="es-ES" sz="1800" dirty="0"/>
              <a:t>Ray Dalio es un gestor de fondos (Hedge Funds), multimillonario estadounidense. Dalio es el fundador, copresidente y codirector de inversiones de la firma de inversión Bridgewater Associates, uno de los fondos de cobertura (hedge fund) más grandes del mundo (USD 150 billions bajo gestión). </a:t>
            </a:r>
          </a:p>
        </p:txBody>
      </p:sp>
      <p:pic>
        <p:nvPicPr>
          <p:cNvPr id="6" name="Picture 5">
            <a:extLst>
              <a:ext uri="{FF2B5EF4-FFF2-40B4-BE49-F238E27FC236}">
                <a16:creationId xmlns:a16="http://schemas.microsoft.com/office/drawing/2014/main" id="{2B88C4BE-5B06-4ABB-92B1-31F894E3CE9C}"/>
              </a:ext>
            </a:extLst>
          </p:cNvPr>
          <p:cNvPicPr>
            <a:picLocks noChangeAspect="1"/>
          </p:cNvPicPr>
          <p:nvPr/>
        </p:nvPicPr>
        <p:blipFill>
          <a:blip r:embed="rId2"/>
          <a:stretch>
            <a:fillRect/>
          </a:stretch>
        </p:blipFill>
        <p:spPr>
          <a:xfrm>
            <a:off x="3069387" y="1246362"/>
            <a:ext cx="5557503" cy="3558967"/>
          </a:xfrm>
          <a:prstGeom prst="rect">
            <a:avLst/>
          </a:prstGeom>
        </p:spPr>
      </p:pic>
      <p:sp>
        <p:nvSpPr>
          <p:cNvPr id="4" name="Footer Placeholder 3">
            <a:extLst>
              <a:ext uri="{FF2B5EF4-FFF2-40B4-BE49-F238E27FC236}">
                <a16:creationId xmlns:a16="http://schemas.microsoft.com/office/drawing/2014/main" id="{EB208ADC-A1C3-4ADB-8A0D-420D7DED4D21}"/>
              </a:ext>
            </a:extLst>
          </p:cNvPr>
          <p:cNvSpPr>
            <a:spLocks noGrp="1"/>
          </p:cNvSpPr>
          <p:nvPr>
            <p:ph type="ftr" sz="quarter" idx="11"/>
          </p:nvPr>
        </p:nvSpPr>
        <p:spPr>
          <a:xfrm>
            <a:off x="11534051" y="6388505"/>
            <a:ext cx="447215" cy="365125"/>
          </a:xfrm>
        </p:spPr>
        <p:txBody>
          <a:bodyPr/>
          <a:lstStyle/>
          <a:p>
            <a:r>
              <a:rPr lang="en-US" dirty="0"/>
              <a:t>15</a:t>
            </a:r>
          </a:p>
        </p:txBody>
      </p:sp>
    </p:spTree>
    <p:extLst>
      <p:ext uri="{BB962C8B-B14F-4D97-AF65-F5344CB8AC3E}">
        <p14:creationId xmlns:p14="http://schemas.microsoft.com/office/powerpoint/2010/main" val="3450061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D8B69-41DD-4FCD-A4FF-564024BF9768}"/>
              </a:ext>
            </a:extLst>
          </p:cNvPr>
          <p:cNvSpPr>
            <a:spLocks noGrp="1"/>
          </p:cNvSpPr>
          <p:nvPr>
            <p:ph type="title"/>
          </p:nvPr>
        </p:nvSpPr>
        <p:spPr>
          <a:xfrm>
            <a:off x="838200" y="365126"/>
            <a:ext cx="10515600" cy="694318"/>
          </a:xfrm>
        </p:spPr>
        <p:txBody>
          <a:bodyPr>
            <a:normAutofit/>
          </a:bodyPr>
          <a:lstStyle/>
          <a:p>
            <a:r>
              <a:rPr lang="es-ES" sz="2800" dirty="0"/>
              <a:t>Fases de los Ciclos de Deuda</a:t>
            </a:r>
          </a:p>
        </p:txBody>
      </p:sp>
      <p:sp>
        <p:nvSpPr>
          <p:cNvPr id="3" name="Content Placeholder 2">
            <a:extLst>
              <a:ext uri="{FF2B5EF4-FFF2-40B4-BE49-F238E27FC236}">
                <a16:creationId xmlns:a16="http://schemas.microsoft.com/office/drawing/2014/main" id="{9ED6215F-1225-4B88-A923-9FD894EA87C6}"/>
              </a:ext>
            </a:extLst>
          </p:cNvPr>
          <p:cNvSpPr>
            <a:spLocks noGrp="1"/>
          </p:cNvSpPr>
          <p:nvPr>
            <p:ph idx="1"/>
          </p:nvPr>
        </p:nvSpPr>
        <p:spPr>
          <a:xfrm>
            <a:off x="838200" y="1620695"/>
            <a:ext cx="10515600" cy="4872179"/>
          </a:xfrm>
        </p:spPr>
        <p:txBody>
          <a:bodyPr>
            <a:normAutofit fontScale="70000" lnSpcReduction="20000"/>
          </a:bodyPr>
          <a:lstStyle/>
          <a:p>
            <a:r>
              <a:rPr lang="en-US" dirty="0"/>
              <a:t>Fase Alcista. </a:t>
            </a:r>
          </a:p>
          <a:p>
            <a:pPr lvl="1"/>
            <a:r>
              <a:rPr lang="en-US" sz="2300" dirty="0"/>
              <a:t>Durante esta Fase los bancos facilitan crédito abundante, tanto a empresas como a particulares, siendo conscientes que el nivel de endeudamiento está aumentando por encima de las posibilidades futuras de repago. </a:t>
            </a:r>
          </a:p>
          <a:p>
            <a:pPr marL="457200" lvl="1" indent="0">
              <a:buNone/>
            </a:pPr>
            <a:endParaRPr lang="en-US" sz="2300" dirty="0"/>
          </a:p>
          <a:p>
            <a:pPr lvl="1"/>
            <a:r>
              <a:rPr lang="en-US" sz="2300" dirty="0"/>
              <a:t>Esto se produce por un proceso de auto refuerzo o círculo virtuoso. En la parte alcista del ciclo económico el incremento del consumo genera incremento de ingreso a las empresas y particulares, incremento del empleo, incremento en el valor del patrimonio (subida de la bolsa, subida del valor de los activos inmobiliarios, etc) lo que aumenta la capacidad de endeudamiento de empresas e individuos que a su vez aumenta la capacidad de consumo e inversión. Todo el mundo (bancos, empresas y particulares) están dispuestos a tomar más riesgo. </a:t>
            </a:r>
          </a:p>
          <a:p>
            <a:r>
              <a:rPr lang="en-US" dirty="0"/>
              <a:t>Fase Pico</a:t>
            </a:r>
          </a:p>
          <a:p>
            <a:pPr lvl="1"/>
            <a:r>
              <a:rPr lang="en-US" sz="2300" dirty="0"/>
              <a:t>Cuando los incrementos de deuda producen menores incrementos de consume e inversion el proceso empieza lentamente a invertirse.</a:t>
            </a:r>
          </a:p>
          <a:p>
            <a:r>
              <a:rPr lang="en-US" dirty="0"/>
              <a:t>Fase Bajista</a:t>
            </a:r>
          </a:p>
          <a:p>
            <a:pPr lvl="1"/>
            <a:r>
              <a:rPr lang="en-US" sz="2300" dirty="0"/>
              <a:t>El consumo se ralentiza, los ingresos de empresas y particulares no crecen / empiezan a decrecer, el precio de los activos cae (Bolsa, Inmuebles, etc), los agentes económicos más endeudados empiezan a tener dificultades en pagar sus deudas, los bancos empiezan a ser más cautos en la concesión de crédito yen muchos casos no renuevan las líneas de financiación por miedo a que resulten impagadas.</a:t>
            </a:r>
          </a:p>
          <a:p>
            <a:pPr marL="457200" lvl="1" indent="0">
              <a:buNone/>
            </a:pPr>
            <a:endParaRPr lang="en-US" sz="2300" dirty="0"/>
          </a:p>
          <a:p>
            <a:pPr lvl="1"/>
            <a:r>
              <a:rPr lang="en-US" sz="2300" dirty="0"/>
              <a:t>Se producen problemas de liquidez y solvencia (impagos, morosidad al alza..) . El nivel de empleo se reduce. La confianza de los consumidores se desvanece. Todo este proceso bajista entra en una fase de auto refuerzo o circulo vicioso.</a:t>
            </a:r>
          </a:p>
          <a:p>
            <a:pPr marL="0" indent="0">
              <a:buNone/>
            </a:pPr>
            <a:endParaRPr lang="en-US" dirty="0"/>
          </a:p>
        </p:txBody>
      </p:sp>
      <p:sp>
        <p:nvSpPr>
          <p:cNvPr id="4" name="Footer Placeholder 3">
            <a:extLst>
              <a:ext uri="{FF2B5EF4-FFF2-40B4-BE49-F238E27FC236}">
                <a16:creationId xmlns:a16="http://schemas.microsoft.com/office/drawing/2014/main" id="{FC19A4C3-CD97-4807-828B-E49ED6316CEB}"/>
              </a:ext>
            </a:extLst>
          </p:cNvPr>
          <p:cNvSpPr>
            <a:spLocks noGrp="1"/>
          </p:cNvSpPr>
          <p:nvPr>
            <p:ph type="ftr" sz="quarter" idx="11"/>
          </p:nvPr>
        </p:nvSpPr>
        <p:spPr>
          <a:xfrm>
            <a:off x="11552970" y="6425718"/>
            <a:ext cx="346316" cy="365125"/>
          </a:xfrm>
        </p:spPr>
        <p:txBody>
          <a:bodyPr/>
          <a:lstStyle/>
          <a:p>
            <a:r>
              <a:rPr lang="en-US" dirty="0"/>
              <a:t>16</a:t>
            </a:r>
          </a:p>
        </p:txBody>
      </p:sp>
    </p:spTree>
    <p:extLst>
      <p:ext uri="{BB962C8B-B14F-4D97-AF65-F5344CB8AC3E}">
        <p14:creationId xmlns:p14="http://schemas.microsoft.com/office/powerpoint/2010/main" val="2544866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F90E1-9977-42AF-BC40-EEDFCE53D252}"/>
              </a:ext>
            </a:extLst>
          </p:cNvPr>
          <p:cNvSpPr>
            <a:spLocks noGrp="1"/>
          </p:cNvSpPr>
          <p:nvPr>
            <p:ph type="title"/>
          </p:nvPr>
        </p:nvSpPr>
        <p:spPr>
          <a:xfrm>
            <a:off x="838200" y="365126"/>
            <a:ext cx="6203400" cy="700624"/>
          </a:xfrm>
        </p:spPr>
        <p:txBody>
          <a:bodyPr>
            <a:normAutofit fontScale="90000"/>
          </a:bodyPr>
          <a:lstStyle/>
          <a:p>
            <a:r>
              <a:rPr lang="es-ES" sz="2800" dirty="0"/>
              <a:t>Ciclos de Deuda de Largo Plazo y Corto Plazo</a:t>
            </a:r>
          </a:p>
        </p:txBody>
      </p:sp>
      <p:sp>
        <p:nvSpPr>
          <p:cNvPr id="3" name="Content Placeholder 2">
            <a:extLst>
              <a:ext uri="{FF2B5EF4-FFF2-40B4-BE49-F238E27FC236}">
                <a16:creationId xmlns:a16="http://schemas.microsoft.com/office/drawing/2014/main" id="{2C5EE4DB-708E-4207-9A46-95BFC9AF8856}"/>
              </a:ext>
            </a:extLst>
          </p:cNvPr>
          <p:cNvSpPr>
            <a:spLocks noGrp="1"/>
          </p:cNvSpPr>
          <p:nvPr>
            <p:ph idx="1"/>
          </p:nvPr>
        </p:nvSpPr>
        <p:spPr>
          <a:xfrm>
            <a:off x="838200" y="1253330"/>
            <a:ext cx="5663499" cy="4548379"/>
          </a:xfrm>
        </p:spPr>
        <p:txBody>
          <a:bodyPr>
            <a:normAutofit fontScale="47500" lnSpcReduction="20000"/>
          </a:bodyPr>
          <a:lstStyle/>
          <a:p>
            <a:r>
              <a:rPr lang="en-US" dirty="0"/>
              <a:t>El modelo de los Ciclos de Deuda de Largo Plazo son muy similares a los de Corto Plazo excepto que los de Largo Plazo son mucho más extremos en sus consecuencias y las políticas Monetarias tiene menos/nulo efecto para corregirlos. </a:t>
            </a:r>
          </a:p>
          <a:p>
            <a:r>
              <a:rPr lang="en-US" dirty="0"/>
              <a:t>En plazos muy largos de tiempo el crecimiento de la Deuda es superior al crecimiento de los ingresos (actividad económica) necesarios para el repago de esa deuda. La acumulación de Ciclos Cortos de Deuda acaba creando un Ciclo Largo.</a:t>
            </a:r>
          </a:p>
          <a:p>
            <a:r>
              <a:rPr lang="en-US" dirty="0"/>
              <a:t>En Ciclos Largos la acumulación de deuda en los distintos actores económicos es extrema e insostenible frente a los ciclos cortos donde el ajuste requerido para volver a crecer es menor. </a:t>
            </a:r>
          </a:p>
          <a:p>
            <a:r>
              <a:rPr lang="en-US" dirty="0"/>
              <a:t>Por esta razón los ciclos Largos acaban en Depresion (1) mientras los Ciclos Cortos en Recesión (1).</a:t>
            </a:r>
          </a:p>
          <a:p>
            <a:r>
              <a:rPr lang="en-US" dirty="0"/>
              <a:t>En Recesión las Políticas Monetarias (bajadas de tipos de interés, inyecciones de liquidez) tiene efecto sobre la economía. </a:t>
            </a:r>
          </a:p>
          <a:p>
            <a:r>
              <a:rPr lang="en-US" dirty="0"/>
              <a:t>En Depresión las Políticas Monetarias dejan de tener efecto en la economía pues los tipos de interés ya estan a cero (o negativos) y los incrementos de liquidez ya no facilitan mayor actividad económica porque no hay demanda solvent de deuda. La acumulación de Deuda es sencillamente insostenible.</a:t>
            </a:r>
          </a:p>
          <a:p>
            <a:r>
              <a:rPr lang="en-US" dirty="0"/>
              <a:t>Como ejemplo en el ultimo siglo EEUU ha tenido dos finales de Ciclo de Deuda de Largo Plazo:</a:t>
            </a:r>
          </a:p>
          <a:p>
            <a:pPr lvl="1"/>
            <a:r>
              <a:rPr lang="en-US" dirty="0"/>
              <a:t>Durante el boom de los años 20s y la Gran Depresión de los años 30s, </a:t>
            </a:r>
          </a:p>
          <a:p>
            <a:pPr lvl="1"/>
            <a:r>
              <a:rPr lang="en-US" dirty="0"/>
              <a:t>Durante el boom del año 2000 (Punto.com) y la Gran Crisis Financiera que comenzó en 2008.</a:t>
            </a:r>
          </a:p>
        </p:txBody>
      </p:sp>
      <p:sp>
        <p:nvSpPr>
          <p:cNvPr id="4" name="TextBox 3">
            <a:extLst>
              <a:ext uri="{FF2B5EF4-FFF2-40B4-BE49-F238E27FC236}">
                <a16:creationId xmlns:a16="http://schemas.microsoft.com/office/drawing/2014/main" id="{A7E60B83-7D94-4150-8954-CADDD9DACC63}"/>
              </a:ext>
            </a:extLst>
          </p:cNvPr>
          <p:cNvSpPr txBox="1"/>
          <p:nvPr/>
        </p:nvSpPr>
        <p:spPr>
          <a:xfrm>
            <a:off x="838200" y="5946130"/>
            <a:ext cx="9780927" cy="461665"/>
          </a:xfrm>
          <a:prstGeom prst="rect">
            <a:avLst/>
          </a:prstGeom>
          <a:noFill/>
        </p:spPr>
        <p:txBody>
          <a:bodyPr wrap="square" rtlCol="0">
            <a:spAutoFit/>
          </a:bodyPr>
          <a:lstStyle/>
          <a:p>
            <a:r>
              <a:rPr lang="es-ES" sz="1200" b="1" dirty="0"/>
              <a:t>(1) Recesión</a:t>
            </a:r>
            <a:r>
              <a:rPr lang="es-ES" sz="1200" dirty="0"/>
              <a:t> es una desaceleración normal y pasajera del ciclo </a:t>
            </a:r>
            <a:r>
              <a:rPr lang="es-ES" sz="1200" b="1" dirty="0"/>
              <a:t>económico</a:t>
            </a:r>
            <a:r>
              <a:rPr lang="es-ES" sz="1200" dirty="0"/>
              <a:t>, mientras que una </a:t>
            </a:r>
            <a:r>
              <a:rPr lang="es-ES" sz="1200" b="1" dirty="0"/>
              <a:t>depresión</a:t>
            </a:r>
            <a:r>
              <a:rPr lang="es-ES" sz="1200" dirty="0"/>
              <a:t> es el punto más bajo del ciclo </a:t>
            </a:r>
            <a:r>
              <a:rPr lang="es-ES" sz="1200" b="1" dirty="0"/>
              <a:t>económico. </a:t>
            </a:r>
            <a:r>
              <a:rPr lang="es-ES" sz="1200" dirty="0"/>
              <a:t>La deflación o la hiperinflación son también elementos comunes de una </a:t>
            </a:r>
            <a:r>
              <a:rPr lang="es-ES" sz="1200" b="1" dirty="0"/>
              <a:t>depresión</a:t>
            </a:r>
            <a:r>
              <a:rPr lang="es-ES" sz="1200" dirty="0"/>
              <a:t>. </a:t>
            </a:r>
          </a:p>
        </p:txBody>
      </p:sp>
      <p:sp>
        <p:nvSpPr>
          <p:cNvPr id="5" name="Footer Placeholder 4">
            <a:extLst>
              <a:ext uri="{FF2B5EF4-FFF2-40B4-BE49-F238E27FC236}">
                <a16:creationId xmlns:a16="http://schemas.microsoft.com/office/drawing/2014/main" id="{727FF992-7AF2-4DE3-975E-B9274DE7C67B}"/>
              </a:ext>
            </a:extLst>
          </p:cNvPr>
          <p:cNvSpPr>
            <a:spLocks noGrp="1"/>
          </p:cNvSpPr>
          <p:nvPr>
            <p:ph type="ftr" sz="quarter" idx="11"/>
          </p:nvPr>
        </p:nvSpPr>
        <p:spPr>
          <a:xfrm>
            <a:off x="11534051" y="6407795"/>
            <a:ext cx="440909" cy="365125"/>
          </a:xfrm>
        </p:spPr>
        <p:txBody>
          <a:bodyPr/>
          <a:lstStyle/>
          <a:p>
            <a:r>
              <a:rPr lang="en-US" dirty="0"/>
              <a:t>17</a:t>
            </a:r>
          </a:p>
        </p:txBody>
      </p:sp>
      <p:pic>
        <p:nvPicPr>
          <p:cNvPr id="9" name="Picture 8">
            <a:extLst>
              <a:ext uri="{FF2B5EF4-FFF2-40B4-BE49-F238E27FC236}">
                <a16:creationId xmlns:a16="http://schemas.microsoft.com/office/drawing/2014/main" id="{C8FA6ACC-4724-43EF-9AEC-B6EF6751E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9873" y="715438"/>
            <a:ext cx="4524178" cy="2721620"/>
          </a:xfrm>
          <a:prstGeom prst="rect">
            <a:avLst/>
          </a:prstGeom>
        </p:spPr>
      </p:pic>
      <p:pic>
        <p:nvPicPr>
          <p:cNvPr id="7" name="Picture 6">
            <a:extLst>
              <a:ext uri="{FF2B5EF4-FFF2-40B4-BE49-F238E27FC236}">
                <a16:creationId xmlns:a16="http://schemas.microsoft.com/office/drawing/2014/main" id="{1F7705B3-02FE-4C98-8C74-C9F4E17FFF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6755" y="3634740"/>
            <a:ext cx="4857750" cy="2311390"/>
          </a:xfrm>
          <a:prstGeom prst="rect">
            <a:avLst/>
          </a:prstGeom>
        </p:spPr>
      </p:pic>
    </p:spTree>
    <p:extLst>
      <p:ext uri="{BB962C8B-B14F-4D97-AF65-F5344CB8AC3E}">
        <p14:creationId xmlns:p14="http://schemas.microsoft.com/office/powerpoint/2010/main" val="3453145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56ACF-C0A4-46AF-8138-B0A3A4845047}"/>
              </a:ext>
            </a:extLst>
          </p:cNvPr>
          <p:cNvSpPr>
            <a:spLocks noGrp="1"/>
          </p:cNvSpPr>
          <p:nvPr>
            <p:ph type="title"/>
          </p:nvPr>
        </p:nvSpPr>
        <p:spPr>
          <a:xfrm>
            <a:off x="838200" y="365125"/>
            <a:ext cx="10515600" cy="549275"/>
          </a:xfrm>
        </p:spPr>
        <p:txBody>
          <a:bodyPr>
            <a:normAutofit/>
          </a:bodyPr>
          <a:lstStyle/>
          <a:p>
            <a:r>
              <a:rPr lang="es-ES" sz="2800" dirty="0"/>
              <a:t>Los Ciclos de Deuda. Año del Jubileo??</a:t>
            </a:r>
          </a:p>
        </p:txBody>
      </p:sp>
      <p:sp>
        <p:nvSpPr>
          <p:cNvPr id="3" name="Content Placeholder 2">
            <a:extLst>
              <a:ext uri="{FF2B5EF4-FFF2-40B4-BE49-F238E27FC236}">
                <a16:creationId xmlns:a16="http://schemas.microsoft.com/office/drawing/2014/main" id="{585E8085-1AFA-4438-96B0-78EF27D46A77}"/>
              </a:ext>
            </a:extLst>
          </p:cNvPr>
          <p:cNvSpPr>
            <a:spLocks noGrp="1"/>
          </p:cNvSpPr>
          <p:nvPr>
            <p:ph idx="1"/>
          </p:nvPr>
        </p:nvSpPr>
        <p:spPr>
          <a:xfrm>
            <a:off x="617483" y="1466171"/>
            <a:ext cx="10515600" cy="4351338"/>
          </a:xfrm>
        </p:spPr>
        <p:txBody>
          <a:bodyPr>
            <a:normAutofit/>
          </a:bodyPr>
          <a:lstStyle/>
          <a:p>
            <a:r>
              <a:rPr lang="en-US" sz="2000" dirty="0"/>
              <a:t>Las dinámicas que crean los Ciclos de Deuda han existido desde que existe el Crédito (Imperio Romano).</a:t>
            </a:r>
          </a:p>
          <a:p>
            <a:r>
              <a:rPr lang="en-US" sz="2000" dirty="0"/>
              <a:t>Incluso en el Viejo Testamento se describe el Año del Jubileo donde las deudas se perdonaban cada 50 años.</a:t>
            </a:r>
          </a:p>
          <a:p>
            <a:endParaRPr lang="en-US" dirty="0"/>
          </a:p>
          <a:p>
            <a:endParaRPr lang="en-US" dirty="0"/>
          </a:p>
          <a:p>
            <a:endParaRPr lang="en-US" dirty="0"/>
          </a:p>
          <a:p>
            <a:r>
              <a:rPr lang="en-US" dirty="0"/>
              <a:t>Vamos camino al Año del Jubileo?????</a:t>
            </a:r>
            <a:endParaRPr lang="es-ES" dirty="0"/>
          </a:p>
        </p:txBody>
      </p:sp>
      <p:sp>
        <p:nvSpPr>
          <p:cNvPr id="4" name="TextBox 3">
            <a:extLst>
              <a:ext uri="{FF2B5EF4-FFF2-40B4-BE49-F238E27FC236}">
                <a16:creationId xmlns:a16="http://schemas.microsoft.com/office/drawing/2014/main" id="{420834E7-7898-4322-A018-538CD8B15F96}"/>
              </a:ext>
            </a:extLst>
          </p:cNvPr>
          <p:cNvSpPr txBox="1"/>
          <p:nvPr/>
        </p:nvSpPr>
        <p:spPr>
          <a:xfrm>
            <a:off x="1355833" y="2863018"/>
            <a:ext cx="8024123" cy="1384995"/>
          </a:xfrm>
          <a:prstGeom prst="rect">
            <a:avLst/>
          </a:prstGeom>
          <a:noFill/>
        </p:spPr>
        <p:txBody>
          <a:bodyPr wrap="square" rtlCol="0">
            <a:spAutoFit/>
          </a:bodyPr>
          <a:lstStyle/>
          <a:p>
            <a:r>
              <a:rPr lang="es-ES" sz="1200" dirty="0"/>
              <a:t>Cada 50 años, «en el día de la expiación» (</a:t>
            </a:r>
            <a:r>
              <a:rPr lang="es-ES" sz="1200" i="1" dirty="0" err="1"/>
              <a:t>Lv</a:t>
            </a:r>
            <a:r>
              <a:rPr lang="es-ES" sz="1200" dirty="0"/>
              <a:t> 25,9), cuando la misericordia del Señor se invocaba sobre todo el pueblo, el sonido del cuerno anunciaba un gran acontecimiento de liberación. Leemos en el libro del Levítico: «Declararéis santo el quincuagésimo año y proclamaréis la liberación en la tierra para todos sus habitantes. Será para vosotros un jubileo; cada uno volverá a su propiedad y a su familia […] En ese año del jubileo cada uno volverá a su propiedad» (25,10.13). Según estas disposiciones, si alguno se había visto obligado a vender su tierra o su casa, en el jubileo podía recuperarla; y si alguno había contraído deudas e, imposibilitado de pagarlas, hubiese sido obligado a ponerse al servicio del acreedor, podía volver libre a su familia y recuperar todas sus propiedades.</a:t>
            </a:r>
          </a:p>
        </p:txBody>
      </p:sp>
      <p:sp>
        <p:nvSpPr>
          <p:cNvPr id="5" name="Footer Placeholder 4">
            <a:extLst>
              <a:ext uri="{FF2B5EF4-FFF2-40B4-BE49-F238E27FC236}">
                <a16:creationId xmlns:a16="http://schemas.microsoft.com/office/drawing/2014/main" id="{7637628B-52E5-4AAF-87B4-CCE8D0912D31}"/>
              </a:ext>
            </a:extLst>
          </p:cNvPr>
          <p:cNvSpPr>
            <a:spLocks noGrp="1"/>
          </p:cNvSpPr>
          <p:nvPr>
            <p:ph type="ftr" sz="quarter" idx="11"/>
          </p:nvPr>
        </p:nvSpPr>
        <p:spPr>
          <a:xfrm>
            <a:off x="11407928" y="6394188"/>
            <a:ext cx="497665" cy="365125"/>
          </a:xfrm>
        </p:spPr>
        <p:txBody>
          <a:bodyPr/>
          <a:lstStyle/>
          <a:p>
            <a:r>
              <a:rPr lang="en-US" dirty="0"/>
              <a:t>18</a:t>
            </a:r>
          </a:p>
        </p:txBody>
      </p:sp>
    </p:spTree>
    <p:extLst>
      <p:ext uri="{BB962C8B-B14F-4D97-AF65-F5344CB8AC3E}">
        <p14:creationId xmlns:p14="http://schemas.microsoft.com/office/powerpoint/2010/main" val="3578567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1774825" y="333375"/>
            <a:ext cx="7772400" cy="782906"/>
          </a:xfrm>
        </p:spPr>
        <p:txBody>
          <a:bodyPr>
            <a:normAutofit/>
          </a:bodyPr>
          <a:lstStyle/>
          <a:p>
            <a:r>
              <a:rPr lang="es-ES" altLang="en-US" sz="2800" dirty="0"/>
              <a:t>Comparativa</a:t>
            </a:r>
            <a:r>
              <a:rPr lang="en-US" altLang="en-US" sz="2800" dirty="0"/>
              <a:t> </a:t>
            </a:r>
            <a:r>
              <a:rPr lang="es-ES" altLang="en-US" sz="2800" dirty="0"/>
              <a:t>Líneas</a:t>
            </a:r>
            <a:r>
              <a:rPr lang="en-US" altLang="en-US" sz="2800" dirty="0"/>
              <a:t> de </a:t>
            </a:r>
            <a:r>
              <a:rPr lang="es-ES" altLang="en-US" sz="2800" dirty="0"/>
              <a:t>Financiación</a:t>
            </a:r>
            <a:r>
              <a:rPr lang="en-US" altLang="en-US" sz="2800" dirty="0"/>
              <a:t> 2010 vs 2019</a:t>
            </a:r>
          </a:p>
        </p:txBody>
      </p:sp>
      <p:sp>
        <p:nvSpPr>
          <p:cNvPr id="54275" name="Rectangle 7"/>
          <p:cNvSpPr>
            <a:spLocks noChangeArrowheads="1"/>
          </p:cNvSpPr>
          <p:nvPr/>
        </p:nvSpPr>
        <p:spPr bwMode="gray">
          <a:xfrm>
            <a:off x="1847850" y="1412876"/>
            <a:ext cx="4339193" cy="309563"/>
          </a:xfrm>
          <a:prstGeom prst="rect">
            <a:avLst/>
          </a:prstGeom>
          <a:solidFill>
            <a:srgbClr val="1A61A9"/>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588" indent="-1588">
              <a:spcBef>
                <a:spcPct val="0"/>
              </a:spcBef>
              <a:defRPr sz="2400">
                <a:solidFill>
                  <a:schemeClr val="tx1"/>
                </a:solidFill>
                <a:latin typeface="Times New Roman" panose="02020603050405020304" pitchFamily="18" charset="0"/>
              </a:defRPr>
            </a:lvl1pPr>
            <a:lvl2pPr marL="742950" indent="-285750">
              <a:spcBef>
                <a:spcPct val="0"/>
              </a:spcBef>
              <a:defRPr sz="2400">
                <a:solidFill>
                  <a:schemeClr val="tx1"/>
                </a:solidFill>
                <a:latin typeface="Times New Roman" panose="02020603050405020304" pitchFamily="18" charset="0"/>
              </a:defRPr>
            </a:lvl2pPr>
            <a:lvl3pPr marL="1143000" indent="-228600">
              <a:spcBef>
                <a:spcPct val="0"/>
              </a:spcBef>
              <a:defRPr sz="2400">
                <a:solidFill>
                  <a:schemeClr val="tx1"/>
                </a:solidFill>
                <a:latin typeface="Times New Roman" panose="02020603050405020304" pitchFamily="18" charset="0"/>
              </a:defRPr>
            </a:lvl3pPr>
            <a:lvl4pPr marL="1600200" indent="-228600">
              <a:spcBef>
                <a:spcPct val="0"/>
              </a:spcBef>
              <a:defRPr sz="2400">
                <a:solidFill>
                  <a:schemeClr val="tx1"/>
                </a:solidFill>
                <a:latin typeface="Times New Roman" panose="02020603050405020304" pitchFamily="18" charset="0"/>
              </a:defRPr>
            </a:lvl4pPr>
            <a:lvl5pPr marL="2057400" indent="-228600">
              <a:spcBef>
                <a:spcPct val="0"/>
              </a:spcBef>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20000"/>
              </a:spcBef>
              <a:buClr>
                <a:srgbClr val="1A61A9"/>
              </a:buClr>
              <a:buSzPct val="80000"/>
              <a:buFont typeface="Wingdings 2" panose="05020102010507070707" pitchFamily="18" charset="2"/>
              <a:buNone/>
            </a:pPr>
            <a:r>
              <a:rPr lang="en-US" altLang="en-US" sz="1000" b="1" dirty="0">
                <a:solidFill>
                  <a:schemeClr val="bg1"/>
                </a:solidFill>
                <a:latin typeface="Arial" panose="020B0604020202020204" pitchFamily="34" charset="0"/>
                <a:ea typeface="Arial Unicode MS" panose="020B0604020202020204" pitchFamily="34" charset="-128"/>
                <a:cs typeface="Arial Unicode MS" panose="020B0604020202020204" pitchFamily="34" charset="-128"/>
              </a:rPr>
              <a:t>Líneas de Financiación a 31 Mayo 2010</a:t>
            </a:r>
            <a:r>
              <a:rPr lang="en-US" altLang="en-US" sz="1000" b="1" baseline="30000" dirty="0">
                <a:solidFill>
                  <a:schemeClr val="bg1"/>
                </a:solidFill>
                <a:latin typeface="Arial" panose="020B0604020202020204" pitchFamily="34" charset="0"/>
                <a:ea typeface="Arial Unicode MS" panose="020B0604020202020204" pitchFamily="34" charset="-128"/>
                <a:cs typeface="Arial Unicode MS" panose="020B0604020202020204" pitchFamily="34" charset="-128"/>
              </a:rPr>
              <a:t>(a)</a:t>
            </a:r>
          </a:p>
        </p:txBody>
      </p:sp>
      <p:sp>
        <p:nvSpPr>
          <p:cNvPr id="54276" name="Text Box 11"/>
          <p:cNvSpPr txBox="1">
            <a:spLocks noChangeArrowheads="1"/>
          </p:cNvSpPr>
          <p:nvPr/>
        </p:nvSpPr>
        <p:spPr bwMode="gray">
          <a:xfrm>
            <a:off x="1839914" y="6322533"/>
            <a:ext cx="7064375"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lIns="0" anchor="b">
            <a:spAutoFit/>
          </a:bodyPr>
          <a:lstStyle>
            <a:lvl1pPr marL="457200" indent="-457200">
              <a:spcBef>
                <a:spcPct val="0"/>
              </a:spcBef>
              <a:defRPr sz="2400">
                <a:solidFill>
                  <a:schemeClr val="tx1"/>
                </a:solidFill>
                <a:latin typeface="Times New Roman" panose="02020603050405020304" pitchFamily="18" charset="0"/>
              </a:defRPr>
            </a:lvl1pPr>
            <a:lvl2pPr marL="914400" indent="-457200">
              <a:spcBef>
                <a:spcPct val="0"/>
              </a:spcBef>
              <a:defRPr sz="2400">
                <a:solidFill>
                  <a:schemeClr val="tx1"/>
                </a:solidFill>
                <a:latin typeface="Times New Roman" panose="02020603050405020304" pitchFamily="18" charset="0"/>
              </a:defRPr>
            </a:lvl2pPr>
            <a:lvl3pPr marL="1371600" indent="-457200">
              <a:spcBef>
                <a:spcPct val="0"/>
              </a:spcBef>
              <a:defRPr sz="2400">
                <a:solidFill>
                  <a:schemeClr val="tx1"/>
                </a:solidFill>
                <a:latin typeface="Times New Roman" panose="02020603050405020304" pitchFamily="18" charset="0"/>
              </a:defRPr>
            </a:lvl3pPr>
            <a:lvl4pPr marL="1828800" indent="-457200">
              <a:spcBef>
                <a:spcPct val="0"/>
              </a:spcBef>
              <a:defRPr sz="2400">
                <a:solidFill>
                  <a:schemeClr val="tx1"/>
                </a:solidFill>
                <a:latin typeface="Times New Roman" panose="02020603050405020304" pitchFamily="18" charset="0"/>
              </a:defRPr>
            </a:lvl4pPr>
            <a:lvl5pPr marL="2286000" indent="-457200">
              <a:spcBef>
                <a:spcPct val="0"/>
              </a:spcBef>
              <a:defRPr sz="2400">
                <a:solidFill>
                  <a:schemeClr val="tx1"/>
                </a:solidFill>
                <a:latin typeface="Times New Roman" panose="02020603050405020304" pitchFamily="18" charset="0"/>
              </a:defRPr>
            </a:lvl5pPr>
            <a:lvl6pPr marL="2743200" indent="-457200" eaLnBrk="0" fontAlgn="base" hangingPunct="0">
              <a:spcBef>
                <a:spcPct val="0"/>
              </a:spcBef>
              <a:spcAft>
                <a:spcPct val="0"/>
              </a:spcAft>
              <a:defRPr sz="2400">
                <a:solidFill>
                  <a:schemeClr val="tx1"/>
                </a:solidFill>
                <a:latin typeface="Times New Roman" panose="02020603050405020304" pitchFamily="18" charset="0"/>
              </a:defRPr>
            </a:lvl6pPr>
            <a:lvl7pPr marL="3200400" indent="-457200" eaLnBrk="0" fontAlgn="base" hangingPunct="0">
              <a:spcBef>
                <a:spcPct val="0"/>
              </a:spcBef>
              <a:spcAft>
                <a:spcPct val="0"/>
              </a:spcAft>
              <a:defRPr sz="2400">
                <a:solidFill>
                  <a:schemeClr val="tx1"/>
                </a:solidFill>
                <a:latin typeface="Times New Roman" panose="02020603050405020304" pitchFamily="18" charset="0"/>
              </a:defRPr>
            </a:lvl7pPr>
            <a:lvl8pPr marL="3657600" indent="-457200" eaLnBrk="0" fontAlgn="base" hangingPunct="0">
              <a:spcBef>
                <a:spcPct val="0"/>
              </a:spcBef>
              <a:spcAft>
                <a:spcPct val="0"/>
              </a:spcAft>
              <a:defRPr sz="2400">
                <a:solidFill>
                  <a:schemeClr val="tx1"/>
                </a:solidFill>
                <a:latin typeface="Times New Roman" panose="02020603050405020304" pitchFamily="18" charset="0"/>
              </a:defRPr>
            </a:lvl8pPr>
            <a:lvl9pPr marL="4114800" indent="-457200"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20000"/>
              </a:spcBef>
              <a:buClr>
                <a:srgbClr val="1A61A9"/>
              </a:buClr>
              <a:buSzPct val="80000"/>
              <a:buFont typeface="Wingdings 2" panose="05020102010507070707" pitchFamily="18" charset="2"/>
              <a:buNone/>
            </a:pPr>
            <a:endParaRPr lang="en-GB" altLang="en-US" sz="700" dirty="0">
              <a:latin typeface="Arial" panose="020B0604020202020204" pitchFamily="34" charset="0"/>
              <a:ea typeface="Arial Unicode MS" panose="020B0604020202020204" pitchFamily="34" charset="-128"/>
              <a:cs typeface="Arial Unicode MS" panose="020B0604020202020204" pitchFamily="34" charset="-128"/>
            </a:endParaRPr>
          </a:p>
          <a:p>
            <a:pPr>
              <a:spcBef>
                <a:spcPct val="20000"/>
              </a:spcBef>
              <a:buClr>
                <a:srgbClr val="1A61A9"/>
              </a:buClr>
              <a:buSzPct val="80000"/>
              <a:buFont typeface="Wingdings 2" panose="05020102010507070707" pitchFamily="18" charset="2"/>
              <a:buNone/>
            </a:pPr>
            <a:r>
              <a:rPr lang="en-GB" altLang="en-US" sz="700" dirty="0">
                <a:latin typeface="Arial" panose="020B0604020202020204" pitchFamily="34" charset="0"/>
                <a:ea typeface="Arial Unicode MS" panose="020B0604020202020204" pitchFamily="34" charset="-128"/>
                <a:cs typeface="Arial Unicode MS" panose="020B0604020202020204" pitchFamily="34" charset="-128"/>
              </a:rPr>
              <a:t>(a) La lineas en USD han sido convertidas en euros usando el tipo de cambio EUR/USD 1.2089 vigente a 31 de Mayo 2010</a:t>
            </a:r>
          </a:p>
          <a:p>
            <a:pPr>
              <a:buClr>
                <a:srgbClr val="1A61A9"/>
              </a:buClr>
              <a:buSzPct val="80000"/>
              <a:buFont typeface="Wingdings 2" panose="05020102010507070707" pitchFamily="18" charset="2"/>
              <a:buNone/>
            </a:pPr>
            <a:endParaRPr lang="en-GB" altLang="en-US" sz="700" dirty="0">
              <a:latin typeface="Arial" panose="020B0604020202020204" pitchFamily="34" charset="0"/>
              <a:ea typeface="Arial Unicode MS" panose="020B0604020202020204" pitchFamily="34" charset="-128"/>
              <a:cs typeface="Arial Unicode MS" panose="020B0604020202020204" pitchFamily="34" charset="-128"/>
            </a:endParaRPr>
          </a:p>
        </p:txBody>
      </p:sp>
      <p:graphicFrame>
        <p:nvGraphicFramePr>
          <p:cNvPr id="54417" name="Group 145"/>
          <p:cNvGraphicFramePr>
            <a:graphicFrameLocks noGrp="1"/>
          </p:cNvGraphicFramePr>
          <p:nvPr>
            <p:extLst>
              <p:ext uri="{D42A27DB-BD31-4B8C-83A1-F6EECF244321}">
                <p14:modId xmlns:p14="http://schemas.microsoft.com/office/powerpoint/2010/main" val="1791331946"/>
              </p:ext>
            </p:extLst>
          </p:nvPr>
        </p:nvGraphicFramePr>
        <p:xfrm>
          <a:off x="1822863" y="1773238"/>
          <a:ext cx="4364181" cy="4521872"/>
        </p:xfrm>
        <a:graphic>
          <a:graphicData uri="http://schemas.openxmlformats.org/drawingml/2006/table">
            <a:tbl>
              <a:tblPr/>
              <a:tblGrid>
                <a:gridCol w="1238684">
                  <a:extLst>
                    <a:ext uri="{9D8B030D-6E8A-4147-A177-3AD203B41FA5}">
                      <a16:colId xmlns:a16="http://schemas.microsoft.com/office/drawing/2014/main" val="20000"/>
                    </a:ext>
                  </a:extLst>
                </a:gridCol>
                <a:gridCol w="513504">
                  <a:extLst>
                    <a:ext uri="{9D8B030D-6E8A-4147-A177-3AD203B41FA5}">
                      <a16:colId xmlns:a16="http://schemas.microsoft.com/office/drawing/2014/main" val="20001"/>
                    </a:ext>
                  </a:extLst>
                </a:gridCol>
                <a:gridCol w="682625">
                  <a:extLst>
                    <a:ext uri="{9D8B030D-6E8A-4147-A177-3AD203B41FA5}">
                      <a16:colId xmlns:a16="http://schemas.microsoft.com/office/drawing/2014/main" val="20002"/>
                    </a:ext>
                  </a:extLst>
                </a:gridCol>
                <a:gridCol w="771525">
                  <a:extLst>
                    <a:ext uri="{9D8B030D-6E8A-4147-A177-3AD203B41FA5}">
                      <a16:colId xmlns:a16="http://schemas.microsoft.com/office/drawing/2014/main" val="20003"/>
                    </a:ext>
                  </a:extLst>
                </a:gridCol>
                <a:gridCol w="203200">
                  <a:extLst>
                    <a:ext uri="{9D8B030D-6E8A-4147-A177-3AD203B41FA5}">
                      <a16:colId xmlns:a16="http://schemas.microsoft.com/office/drawing/2014/main" val="20004"/>
                    </a:ext>
                  </a:extLst>
                </a:gridCol>
                <a:gridCol w="954643">
                  <a:extLst>
                    <a:ext uri="{9D8B030D-6E8A-4147-A177-3AD203B41FA5}">
                      <a16:colId xmlns:a16="http://schemas.microsoft.com/office/drawing/2014/main" val="20005"/>
                    </a:ext>
                  </a:extLst>
                </a:gridCol>
              </a:tblGrid>
              <a:tr h="140641">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Linea</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Importe</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Divisa</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Vencimiento</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Euribor +Margen</a:t>
                      </a:r>
                      <a:endParaRPr kumimoji="0" lang="en-US" altLang="en-US" sz="900" b="1" i="1" u="none" strike="noStrike" cap="none" normalizeH="0" baseline="0" dirty="0">
                        <a:ln>
                          <a:noFill/>
                        </a:ln>
                        <a:solidFill>
                          <a:schemeClr val="accent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75043">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Préstamo Bancario A</a:t>
                      </a:r>
                    </a:p>
                  </a:txBody>
                  <a:tcPr marL="0" marR="0" marT="0" marB="0" anchor="ctr" horzOverflow="overflow">
                    <a:lnL>
                      <a:noFill/>
                    </a:lnL>
                    <a:lnR>
                      <a:noFill/>
                    </a:lnR>
                    <a:lnT w="28575" cap="flat" cmpd="sng" algn="ctr">
                      <a:solidFill>
                        <a:schemeClr val="accent1"/>
                      </a:solidFill>
                      <a:prstDash val="solid"/>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253.7</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2012 (amortizing)</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Euribor+2,5%</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375043">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81.9</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USD</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2012</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(amortizing)</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52438"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52438"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52438"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52438"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52438"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Euribor+2,5%</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75043">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Préstamo Bancario  B</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701.4</a:t>
                      </a:r>
                      <a:endParaRPr kumimoji="0" lang="en-US" altLang="en-US" sz="900" b="0"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2013</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Euribor+3,5%</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3"/>
                  </a:ext>
                </a:extLst>
              </a:tr>
              <a:tr h="375043">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209.8</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USD</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2013</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Euribor+3,5%</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75043">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Préstamo Bancario C</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701.4</a:t>
                      </a:r>
                      <a:endParaRPr kumimoji="0" lang="en-US" altLang="en-US" sz="900" b="0"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2014</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Euribor+4,0%</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5"/>
                  </a:ext>
                </a:extLst>
              </a:tr>
              <a:tr h="375043">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209.8</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USD</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2014</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Euribo+4,0%</a:t>
                      </a: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8119">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Linea para Adquisiciones</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23.2</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2012 (amortizing)</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Euribor+2,5%</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44387">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Préstamo Participativo Amadelux International</a:t>
                      </a: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455.0</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2013</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Euribor+3,52%</a:t>
                      </a:r>
                    </a:p>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8"/>
                  </a:ext>
                </a:extLst>
              </a:tr>
              <a:tr h="281282">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455.0</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July 2014</a:t>
                      </a:r>
                    </a:p>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(bullet)</a:t>
                      </a: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Euribor+4,02%</a:t>
                      </a:r>
                    </a:p>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188824">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Finance Leases</a:t>
                      </a: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79.1</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10"/>
                  </a:ext>
                </a:extLst>
              </a:tr>
              <a:tr h="188824">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Otros</a:t>
                      </a: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51.5</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EUR/USD</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11"/>
                  </a:ext>
                </a:extLst>
              </a:tr>
              <a:tr h="236617">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 Deuda</a:t>
                      </a:r>
                      <a:endParaRPr kumimoji="0" lang="en-US" altLang="en-US" sz="900" b="1" i="1"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54000" marR="54000" marT="46800" marB="46800"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3,221.7</a:t>
                      </a:r>
                      <a:endParaRPr kumimoji="0" lang="en-US" altLang="en-US" sz="900" b="1"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gridSpan="2">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5,11%</a:t>
                      </a:r>
                    </a:p>
                  </a:txBody>
                  <a:tcPr marL="54864" marR="54864"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extLst>
                  <a:ext uri="{0D108BD9-81ED-4DB2-BD59-A6C34878D82A}">
                    <a16:rowId xmlns:a16="http://schemas.microsoft.com/office/drawing/2014/main" val="10012"/>
                  </a:ext>
                </a:extLst>
              </a:tr>
              <a:tr h="168343">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30000" dirty="0">
                        <a:ln>
                          <a:noFill/>
                        </a:ln>
                        <a:solidFill>
                          <a:schemeClr val="tx1"/>
                        </a:solidFill>
                        <a:effectLst/>
                        <a:latin typeface="Arial" panose="020B0604020202020204" pitchFamily="34" charset="0"/>
                        <a:ea typeface="Arial Unicode MS" panose="020B0604020202020204" pitchFamily="34" charset="-128"/>
                        <a:cs typeface="Arial Unicode MS" panose="020B0604020202020204" pitchFamily="34" charset="-128"/>
                      </a:endParaRPr>
                    </a:p>
                  </a:txBody>
                  <a:tcPr marL="54000" marR="54000" marT="46800" marB="46800"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s-ES" altLang="en-US" sz="900" b="0" i="0" u="none" strike="noStrike" cap="none" normalizeH="0" baseline="30000" dirty="0">
                        <a:ln>
                          <a:noFill/>
                        </a:ln>
                        <a:solidFill>
                          <a:schemeClr val="tx1"/>
                        </a:solidFill>
                        <a:effectLst/>
                        <a:latin typeface="Arial" panose="020B0604020202020204" pitchFamily="34" charset="0"/>
                        <a:ea typeface="Arial Unicode MS" panose="020B0604020202020204" pitchFamily="34" charset="-128"/>
                        <a:cs typeface="Arial Unicode MS" panose="020B0604020202020204" pitchFamily="34" charset="-128"/>
                      </a:endParaRPr>
                    </a:p>
                  </a:txBody>
                  <a:tcPr marL="54864" marR="54864"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noFill/>
                  </a:tcPr>
                </a:tc>
                <a:tc gridSpan="2">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13"/>
                  </a:ext>
                </a:extLst>
              </a:tr>
              <a:tr h="274320">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 Intereses 2010</a:t>
                      </a:r>
                    </a:p>
                  </a:txBody>
                  <a:tcPr marL="54000" marR="54000" marT="46800" marB="46800"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s-ES" altLang="en-U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gridSpan="2">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218.5</a:t>
                      </a:r>
                    </a:p>
                  </a:txBody>
                  <a:tcPr marL="54864" marR="54864" anchor="ctr" horzOverflow="overflow">
                    <a:lnL>
                      <a:noFill/>
                    </a:lnL>
                    <a:lnR>
                      <a:noFill/>
                    </a:lnR>
                    <a:lnT>
                      <a:noFill/>
                    </a:lnT>
                    <a:lnB>
                      <a:noFill/>
                    </a:lnB>
                    <a:lnTlToBr>
                      <a:noFill/>
                    </a:lnTlToBr>
                    <a:lnBlToTr>
                      <a:noFill/>
                    </a:lnBlToTr>
                    <a:solidFill>
                      <a:schemeClr val="bg2"/>
                    </a:solidFill>
                  </a:tcPr>
                </a:tc>
                <a:tc hMerge="1">
                  <a:txBody>
                    <a:bodyPr/>
                    <a:lstStyle/>
                    <a:p>
                      <a:endParaRPr lang="en-US"/>
                    </a:p>
                  </a:txBody>
                  <a:tcPr/>
                </a:tc>
                <a:extLst>
                  <a:ext uri="{0D108BD9-81ED-4DB2-BD59-A6C34878D82A}">
                    <a16:rowId xmlns:a16="http://schemas.microsoft.com/office/drawing/2014/main" val="10014"/>
                  </a:ext>
                </a:extLst>
              </a:tr>
            </a:tbl>
          </a:graphicData>
        </a:graphic>
      </p:graphicFrame>
      <p:sp>
        <p:nvSpPr>
          <p:cNvPr id="54352" name="Rectangle 7"/>
          <p:cNvSpPr>
            <a:spLocks noChangeArrowheads="1"/>
          </p:cNvSpPr>
          <p:nvPr/>
        </p:nvSpPr>
        <p:spPr bwMode="gray">
          <a:xfrm>
            <a:off x="6536662" y="1415499"/>
            <a:ext cx="4144962" cy="309563"/>
          </a:xfrm>
          <a:prstGeom prst="rect">
            <a:avLst/>
          </a:prstGeom>
          <a:solidFill>
            <a:srgbClr val="1A61A9"/>
          </a:solidFill>
          <a:ln>
            <a:noFill/>
          </a:ln>
          <a:effectLst/>
          <a:extLs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1588" indent="-1588">
              <a:spcBef>
                <a:spcPct val="0"/>
              </a:spcBef>
              <a:defRPr sz="2400">
                <a:solidFill>
                  <a:schemeClr val="tx1"/>
                </a:solidFill>
                <a:latin typeface="Times New Roman" panose="02020603050405020304" pitchFamily="18" charset="0"/>
              </a:defRPr>
            </a:lvl1pPr>
            <a:lvl2pPr marL="742950" indent="-285750">
              <a:spcBef>
                <a:spcPct val="0"/>
              </a:spcBef>
              <a:defRPr sz="2400">
                <a:solidFill>
                  <a:schemeClr val="tx1"/>
                </a:solidFill>
                <a:latin typeface="Times New Roman" panose="02020603050405020304" pitchFamily="18" charset="0"/>
              </a:defRPr>
            </a:lvl2pPr>
            <a:lvl3pPr marL="1143000" indent="-228600">
              <a:spcBef>
                <a:spcPct val="0"/>
              </a:spcBef>
              <a:defRPr sz="2400">
                <a:solidFill>
                  <a:schemeClr val="tx1"/>
                </a:solidFill>
                <a:latin typeface="Times New Roman" panose="02020603050405020304" pitchFamily="18" charset="0"/>
              </a:defRPr>
            </a:lvl3pPr>
            <a:lvl4pPr marL="1600200" indent="-228600">
              <a:spcBef>
                <a:spcPct val="0"/>
              </a:spcBef>
              <a:defRPr sz="2400">
                <a:solidFill>
                  <a:schemeClr val="tx1"/>
                </a:solidFill>
                <a:latin typeface="Times New Roman" panose="02020603050405020304" pitchFamily="18" charset="0"/>
              </a:defRPr>
            </a:lvl4pPr>
            <a:lvl5pPr marL="2057400" indent="-228600">
              <a:spcBef>
                <a:spcPct val="0"/>
              </a:spcBef>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20000"/>
              </a:spcBef>
              <a:buClr>
                <a:srgbClr val="1A61A9"/>
              </a:buClr>
              <a:buSzPct val="80000"/>
              <a:buFont typeface="Wingdings 2" panose="05020102010507070707" pitchFamily="18" charset="2"/>
              <a:buNone/>
            </a:pPr>
            <a:r>
              <a:rPr lang="en-US" altLang="en-US" sz="1000" b="1" dirty="0">
                <a:solidFill>
                  <a:schemeClr val="bg1"/>
                </a:solidFill>
                <a:latin typeface="Arial" panose="020B0604020202020204" pitchFamily="34" charset="0"/>
                <a:ea typeface="Arial Unicode MS" panose="020B0604020202020204" pitchFamily="34" charset="-128"/>
                <a:cs typeface="Arial Unicode MS" panose="020B0604020202020204" pitchFamily="34" charset="-128"/>
              </a:rPr>
              <a:t>Líneas de Financiación a 31 Octubre 2019</a:t>
            </a:r>
          </a:p>
        </p:txBody>
      </p:sp>
      <p:graphicFrame>
        <p:nvGraphicFramePr>
          <p:cNvPr id="10" name="Group 145"/>
          <p:cNvGraphicFramePr>
            <a:graphicFrameLocks noGrp="1"/>
          </p:cNvGraphicFramePr>
          <p:nvPr>
            <p:extLst>
              <p:ext uri="{D42A27DB-BD31-4B8C-83A1-F6EECF244321}">
                <p14:modId xmlns:p14="http://schemas.microsoft.com/office/powerpoint/2010/main" val="3932868981"/>
              </p:ext>
            </p:extLst>
          </p:nvPr>
        </p:nvGraphicFramePr>
        <p:xfrm>
          <a:off x="6536662" y="1823253"/>
          <a:ext cx="4206240" cy="4476069"/>
        </p:xfrm>
        <a:graphic>
          <a:graphicData uri="http://schemas.openxmlformats.org/drawingml/2006/table">
            <a:tbl>
              <a:tblPr/>
              <a:tblGrid>
                <a:gridCol w="1258365">
                  <a:extLst>
                    <a:ext uri="{9D8B030D-6E8A-4147-A177-3AD203B41FA5}">
                      <a16:colId xmlns:a16="http://schemas.microsoft.com/office/drawing/2014/main" val="20000"/>
                    </a:ext>
                  </a:extLst>
                </a:gridCol>
                <a:gridCol w="497904">
                  <a:extLst>
                    <a:ext uri="{9D8B030D-6E8A-4147-A177-3AD203B41FA5}">
                      <a16:colId xmlns:a16="http://schemas.microsoft.com/office/drawing/2014/main" val="20001"/>
                    </a:ext>
                  </a:extLst>
                </a:gridCol>
                <a:gridCol w="689455">
                  <a:extLst>
                    <a:ext uri="{9D8B030D-6E8A-4147-A177-3AD203B41FA5}">
                      <a16:colId xmlns:a16="http://schemas.microsoft.com/office/drawing/2014/main" val="20002"/>
                    </a:ext>
                  </a:extLst>
                </a:gridCol>
                <a:gridCol w="984478">
                  <a:extLst>
                    <a:ext uri="{9D8B030D-6E8A-4147-A177-3AD203B41FA5}">
                      <a16:colId xmlns:a16="http://schemas.microsoft.com/office/drawing/2014/main" val="20003"/>
                    </a:ext>
                  </a:extLst>
                </a:gridCol>
                <a:gridCol w="776038">
                  <a:extLst>
                    <a:ext uri="{9D8B030D-6E8A-4147-A177-3AD203B41FA5}">
                      <a16:colId xmlns:a16="http://schemas.microsoft.com/office/drawing/2014/main" val="20004"/>
                    </a:ext>
                  </a:extLst>
                </a:gridCol>
              </a:tblGrid>
              <a:tr h="136090">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Linea</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Importe</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Divisa</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Vencimiento</a:t>
                      </a: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accent1"/>
                          </a:solidFill>
                          <a:effectLst/>
                          <a:latin typeface="Arial" panose="020B0604020202020204" pitchFamily="34" charset="0"/>
                          <a:cs typeface="Arial" panose="020B0604020202020204" pitchFamily="34" charset="0"/>
                        </a:rPr>
                        <a:t>Tipo interes</a:t>
                      </a:r>
                      <a:endParaRPr kumimoji="0" lang="en-US" altLang="en-US" sz="900" b="1" i="1" u="none" strike="noStrike" cap="none" normalizeH="0" baseline="0" dirty="0">
                        <a:ln>
                          <a:noFill/>
                        </a:ln>
                        <a:solidFill>
                          <a:schemeClr val="accent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28575" cap="flat" cmpd="sng" algn="ctr">
                      <a:solidFill>
                        <a:schemeClr val="accent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6816">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Eurobond </a:t>
                      </a:r>
                    </a:p>
                  </a:txBody>
                  <a:tcPr marL="0" marR="0" marT="0" marB="0" anchor="ctr" horzOverflow="overflow">
                    <a:lnL>
                      <a:noFill/>
                    </a:lnL>
                    <a:lnR>
                      <a:noFill/>
                    </a:lnR>
                    <a:lnT w="28575" cap="flat" cmpd="sng" algn="ctr">
                      <a:solidFill>
                        <a:schemeClr val="accent1"/>
                      </a:solidFill>
                      <a:prstDash val="solid"/>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500</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2020</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0,125%</a:t>
                      </a:r>
                    </a:p>
                  </a:txBody>
                  <a:tcPr marL="54864" marR="54864" anchor="ctr" horzOverflow="overflow">
                    <a:lnL>
                      <a:noFill/>
                    </a:lnL>
                    <a:lnR>
                      <a:noFill/>
                    </a:lnR>
                    <a:lnT w="28575" cap="flat" cmpd="sng" algn="ctr">
                      <a:solidFill>
                        <a:schemeClr val="accent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226816">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52438"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52438"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52438"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52438"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52438"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52438"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6816">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Eurobond</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1" u="none" strike="noStrike" cap="none" normalizeH="0" baseline="0" dirty="0">
                          <a:ln>
                            <a:noFill/>
                          </a:ln>
                          <a:solidFill>
                            <a:schemeClr val="tx1"/>
                          </a:solidFill>
                          <a:effectLst/>
                          <a:latin typeface="Arial" panose="020B0604020202020204" pitchFamily="34" charset="0"/>
                          <a:cs typeface="Arial" panose="020B0604020202020204" pitchFamily="34" charset="0"/>
                        </a:rPr>
                        <a:t>500</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2021</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1,625%</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3"/>
                  </a:ext>
                </a:extLst>
              </a:tr>
              <a:tr h="226816">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6816">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Eurobond</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500</a:t>
                      </a:r>
                      <a:endParaRPr kumimoji="0" lang="en-US" altLang="en-US" sz="900" b="0"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2022</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0,13%</a:t>
                      </a:r>
                    </a:p>
                  </a:txBody>
                  <a:tcPr marL="54864" marR="54864"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5"/>
                  </a:ext>
                </a:extLst>
              </a:tr>
              <a:tr h="226816">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07720">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Eurobond</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500</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2023</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0,875%</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17744">
                <a:tc rowSpan="2">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Eurobond</a:t>
                      </a: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500</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2025</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1,50%</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8"/>
                  </a:ext>
                </a:extLst>
              </a:tr>
              <a:tr h="136090">
                <a:tc vMerge="1">
                  <a:txBody>
                    <a:bodyPr/>
                    <a:lstStyle/>
                    <a:p>
                      <a:endParaRPr lang="en-US"/>
                    </a:p>
                  </a:txBody>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409575"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409575"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409575"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409575"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409575"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endPar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a:noFill/>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448835">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Pagares</a:t>
                      </a: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750</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3-12 meses</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tc>
                  <a:txBody>
                    <a:body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-0,27%</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w="12700" cap="flat" cmpd="sng" algn="ctr">
                      <a:solidFill>
                        <a:schemeClr val="accent1"/>
                      </a:solidFill>
                      <a:prstDash val="sysDash"/>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635086">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Otros (BEI + Finance Leases)</a:t>
                      </a:r>
                    </a:p>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s-E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261</a:t>
                      </a:r>
                      <a:endParaRPr kumimoji="0" lang="es-ES" altLang="en-US" sz="900" b="0" i="0"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EUR</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r>
                        <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1-2 años</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tc>
                  <a:txBody>
                    <a:bodyPr/>
                    <a:lstStyle/>
                    <a:p>
                      <a:r>
                        <a:rPr kumimoji="0" lang="en-US" sz="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2,17%</a:t>
                      </a:r>
                    </a:p>
                  </a:txBody>
                  <a:tcPr marL="0" marR="0" marT="0" marB="0" anchor="ctr" horzOverflow="overflow">
                    <a:lnL>
                      <a:noFill/>
                    </a:lnL>
                    <a:lnR>
                      <a:noFill/>
                    </a:lnR>
                    <a:lnT w="12700" cap="flat" cmpd="sng" algn="ctr">
                      <a:solidFill>
                        <a:schemeClr val="accent1"/>
                      </a:solidFill>
                      <a:prstDash val="sysDash"/>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11"/>
                  </a:ext>
                </a:extLst>
              </a:tr>
              <a:tr h="287104">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 Deuda</a:t>
                      </a:r>
                      <a:endParaRPr kumimoji="0" lang="en-US" altLang="en-US" sz="900" b="1" i="1" u="none" strike="noStrike" cap="none" normalizeH="0" baseline="30000" dirty="0">
                        <a:ln>
                          <a:noFill/>
                        </a:ln>
                        <a:solidFill>
                          <a:schemeClr val="tx1"/>
                        </a:solidFill>
                        <a:effectLst/>
                        <a:latin typeface="Arial" panose="020B0604020202020204" pitchFamily="34" charset="0"/>
                        <a:cs typeface="Arial" panose="020B0604020202020204" pitchFamily="34" charset="0"/>
                      </a:endParaRPr>
                    </a:p>
                  </a:txBody>
                  <a:tcPr marL="54000" marR="54000" marT="46800" marB="46800"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3,511.0</a:t>
                      </a:r>
                      <a:endParaRPr kumimoji="0" lang="en-US" altLang="en-US" sz="900" b="1" i="1"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s-E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0,72%</a:t>
                      </a:r>
                    </a:p>
                  </a:txBody>
                  <a:tcPr marL="54864" marR="54864" anchor="ctr" horzOverflow="overflow">
                    <a:lnL>
                      <a:noFill/>
                    </a:lnL>
                    <a:lnR>
                      <a:noFill/>
                    </a:lnR>
                    <a:lnT>
                      <a:noFill/>
                    </a:lnT>
                    <a:lnB>
                      <a:noFill/>
                    </a:lnB>
                    <a:lnTlToBr>
                      <a:noFill/>
                    </a:lnTlToBr>
                    <a:lnBlToTr>
                      <a:noFill/>
                    </a:lnBlToTr>
                    <a:solidFill>
                      <a:schemeClr val="bg2"/>
                    </a:solidFill>
                  </a:tcPr>
                </a:tc>
                <a:extLst>
                  <a:ext uri="{0D108BD9-81ED-4DB2-BD59-A6C34878D82A}">
                    <a16:rowId xmlns:a16="http://schemas.microsoft.com/office/drawing/2014/main" val="10012"/>
                  </a:ext>
                </a:extLst>
              </a:tr>
              <a:tr h="362906">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30000" dirty="0">
                        <a:ln>
                          <a:noFill/>
                        </a:ln>
                        <a:solidFill>
                          <a:schemeClr val="tx1"/>
                        </a:solidFill>
                        <a:effectLst/>
                        <a:latin typeface="Arial" panose="020B0604020202020204" pitchFamily="34" charset="0"/>
                        <a:ea typeface="Arial Unicode MS" panose="020B0604020202020204" pitchFamily="34" charset="-128"/>
                        <a:cs typeface="Arial Unicode MS" panose="020B0604020202020204" pitchFamily="34" charset="-128"/>
                      </a:endParaRPr>
                    </a:p>
                  </a:txBody>
                  <a:tcPr marL="54000" marR="54000" marT="46800" marB="46800"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s-ES" altLang="en-US" sz="900" b="0" i="0" u="none" strike="noStrike" cap="none" normalizeH="0" baseline="30000" dirty="0">
                        <a:ln>
                          <a:noFill/>
                        </a:ln>
                        <a:solidFill>
                          <a:schemeClr val="tx1"/>
                        </a:solidFill>
                        <a:effectLst/>
                        <a:latin typeface="Arial" panose="020B0604020202020204" pitchFamily="34" charset="0"/>
                        <a:ea typeface="Arial Unicode MS" panose="020B0604020202020204" pitchFamily="34" charset="-128"/>
                        <a:cs typeface="Arial Unicode MS" panose="020B0604020202020204" pitchFamily="34" charset="-128"/>
                      </a:endParaRPr>
                    </a:p>
                  </a:txBody>
                  <a:tcPr marL="54864" marR="54864"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no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noFill/>
                  </a:tcPr>
                </a:tc>
                <a:tc>
                  <a:txBody>
                    <a:bodyPr/>
                    <a:lstStyle/>
                    <a:p>
                      <a:endParaRPr lang="en-US" dirty="0"/>
                    </a:p>
                  </a:txBody>
                  <a:tcPr marL="54864" marR="54864"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13"/>
                  </a:ext>
                </a:extLst>
              </a:tr>
              <a:tr h="362906">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r>
                        <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Total Intereses 2019</a:t>
                      </a:r>
                    </a:p>
                  </a:txBody>
                  <a:tcPr marL="54000" marR="54000" marT="46800" marB="46800"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s-ES" altLang="en-US" sz="105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lvl1pPr>
                        <a:spcBef>
                          <a:spcPct val="20000"/>
                        </a:spcBef>
                        <a:buClr>
                          <a:srgbClr val="1A61A9"/>
                        </a:buClr>
                        <a:buSzPct val="80000"/>
                        <a:buFont typeface="Wingdings 2" panose="05020102010507070707" pitchFamily="18" charset="2"/>
                        <a:tabLst>
                          <a:tab pos="361950" algn="dec"/>
                        </a:tabLst>
                        <a:defRPr sz="2000" b="1">
                          <a:solidFill>
                            <a:schemeClr val="tx1"/>
                          </a:solidFill>
                          <a:latin typeface="Arial" panose="020B0604020202020204" pitchFamily="34" charset="0"/>
                        </a:defRPr>
                      </a:lvl1pPr>
                      <a:lvl2pPr marL="742950" indent="-285750">
                        <a:buClr>
                          <a:srgbClr val="1A61A9"/>
                        </a:buClr>
                        <a:buSzPct val="80000"/>
                        <a:buFont typeface="Wingdings 2" panose="05020102010507070707" pitchFamily="18" charset="2"/>
                        <a:tabLst>
                          <a:tab pos="361950" algn="dec"/>
                        </a:tabLst>
                        <a:defRPr b="1">
                          <a:solidFill>
                            <a:schemeClr val="tx1"/>
                          </a:solidFill>
                          <a:latin typeface="Arial" panose="020B0604020202020204" pitchFamily="34" charset="0"/>
                        </a:defRPr>
                      </a:lvl2pPr>
                      <a:lvl3pPr marL="1143000" indent="-228600">
                        <a:spcBef>
                          <a:spcPct val="30000"/>
                        </a:spcBef>
                        <a:buClr>
                          <a:srgbClr val="1A61A9"/>
                        </a:buClr>
                        <a:buSzPct val="80000"/>
                        <a:buFont typeface="Wingdings 2" panose="05020102010507070707" pitchFamily="18" charset="2"/>
                        <a:tabLst>
                          <a:tab pos="361950" algn="dec"/>
                        </a:tabLst>
                        <a:defRPr sz="1600" b="1">
                          <a:solidFill>
                            <a:schemeClr val="tx1"/>
                          </a:solidFill>
                          <a:latin typeface="Arial" panose="020B0604020202020204" pitchFamily="34" charset="0"/>
                        </a:defRPr>
                      </a:lvl3pPr>
                      <a:lvl4pPr marL="1600200" indent="-228600">
                        <a:spcBef>
                          <a:spcPct val="30000"/>
                        </a:spcBef>
                        <a:buClr>
                          <a:srgbClr val="1A61A9"/>
                        </a:buClr>
                        <a:buSzPct val="80000"/>
                        <a:buFont typeface="Wingdings 2" panose="05020102010507070707" pitchFamily="18" charset="2"/>
                        <a:tabLst>
                          <a:tab pos="361950" algn="dec"/>
                        </a:tabLst>
                        <a:defRPr sz="1400" b="1">
                          <a:solidFill>
                            <a:schemeClr val="tx1"/>
                          </a:solidFill>
                          <a:latin typeface="Arial" panose="020B0604020202020204" pitchFamily="34" charset="0"/>
                        </a:defRPr>
                      </a:lvl4pPr>
                      <a:lvl5pPr marL="2057400" indent="-228600">
                        <a:spcBef>
                          <a:spcPct val="30000"/>
                        </a:spcBef>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5pPr>
                      <a:lvl6pPr marL="25146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6pPr>
                      <a:lvl7pPr marL="29718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7pPr>
                      <a:lvl8pPr marL="34290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8pPr>
                      <a:lvl9pPr marL="3886200" indent="-228600" eaLnBrk="0" fontAlgn="base" hangingPunct="0">
                        <a:spcBef>
                          <a:spcPct val="30000"/>
                        </a:spcBef>
                        <a:spcAft>
                          <a:spcPct val="0"/>
                        </a:spcAft>
                        <a:buClr>
                          <a:srgbClr val="1A61A9"/>
                        </a:buClr>
                        <a:buSzPct val="80000"/>
                        <a:buFont typeface="Wingdings 2" panose="05020102010507070707" pitchFamily="18" charset="2"/>
                        <a:tabLst>
                          <a:tab pos="361950" algn="dec"/>
                        </a:tabLst>
                        <a:defRPr sz="1200" b="1">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361950" algn="dec"/>
                        </a:tabLst>
                      </a:pPr>
                      <a:endParaRPr kumimoji="0" lang="en-US" altLang="en-US" sz="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4864" marR="54864" anchor="ctr" horzOverflow="overflow">
                    <a:lnL>
                      <a:noFill/>
                    </a:lnL>
                    <a:lnR>
                      <a:noFill/>
                    </a:lnR>
                    <a:lnT>
                      <a:noFill/>
                    </a:lnT>
                    <a:lnB>
                      <a:noFill/>
                    </a:lnB>
                    <a:lnTlToBr>
                      <a:noFill/>
                    </a:lnTlToBr>
                    <a:lnBlToTr>
                      <a:noFill/>
                    </a:lnBlToTr>
                    <a:solidFill>
                      <a:schemeClr val="bg2"/>
                    </a:solidFill>
                  </a:tcPr>
                </a:tc>
                <a:tc>
                  <a:txBody>
                    <a:bodyPr/>
                    <a:lstStyle/>
                    <a:p>
                      <a:pPr marL="0" marR="0" lvl="0" indent="0" algn="just" defTabSz="914400" rtl="0" eaLnBrk="0" fontAlgn="base" latinLnBrk="0" hangingPunct="0">
                        <a:lnSpc>
                          <a:spcPct val="100000"/>
                        </a:lnSpc>
                        <a:spcBef>
                          <a:spcPct val="0"/>
                        </a:spcBef>
                        <a:spcAft>
                          <a:spcPct val="0"/>
                        </a:spcAft>
                        <a:buClr>
                          <a:srgbClr val="1A61A9"/>
                        </a:buClr>
                        <a:buSzPct val="80000"/>
                        <a:buFont typeface="Wingdings 2" panose="05020102010507070707" pitchFamily="18" charset="2"/>
                        <a:buNone/>
                        <a:tabLst>
                          <a:tab pos="409575" algn="dec"/>
                        </a:tabLst>
                      </a:pPr>
                      <a:r>
                        <a:rPr kumimoji="0" lang="en-US" sz="1050" b="1"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35.0</a:t>
                      </a:r>
                    </a:p>
                  </a:txBody>
                  <a:tcPr marL="54864" marR="54864" anchor="ctr" horzOverflow="overflow">
                    <a:lnL>
                      <a:noFill/>
                    </a:lnL>
                    <a:lnR>
                      <a:noFill/>
                    </a:lnR>
                    <a:lnT>
                      <a:noFill/>
                    </a:lnT>
                    <a:lnB>
                      <a:noFill/>
                    </a:lnB>
                    <a:lnTlToBr>
                      <a:noFill/>
                    </a:lnTlToBr>
                    <a:lnBlToTr>
                      <a:noFill/>
                    </a:lnBlToTr>
                    <a:solidFill>
                      <a:schemeClr val="bg2"/>
                    </a:solidFill>
                  </a:tcPr>
                </a:tc>
                <a:extLst>
                  <a:ext uri="{0D108BD9-81ED-4DB2-BD59-A6C34878D82A}">
                    <a16:rowId xmlns:a16="http://schemas.microsoft.com/office/drawing/2014/main" val="10014"/>
                  </a:ext>
                </a:extLst>
              </a:tr>
            </a:tbl>
          </a:graphicData>
        </a:graphic>
      </p:graphicFrame>
      <p:sp>
        <p:nvSpPr>
          <p:cNvPr id="2" name="Footer Placeholder 1">
            <a:extLst>
              <a:ext uri="{FF2B5EF4-FFF2-40B4-BE49-F238E27FC236}">
                <a16:creationId xmlns:a16="http://schemas.microsoft.com/office/drawing/2014/main" id="{02047747-DC99-447E-9602-A624E1F8E150}"/>
              </a:ext>
            </a:extLst>
          </p:cNvPr>
          <p:cNvSpPr>
            <a:spLocks noGrp="1"/>
          </p:cNvSpPr>
          <p:nvPr>
            <p:ph type="ftr" sz="quarter" idx="11"/>
          </p:nvPr>
        </p:nvSpPr>
        <p:spPr>
          <a:xfrm>
            <a:off x="11199823" y="6394451"/>
            <a:ext cx="573340" cy="365125"/>
          </a:xfrm>
        </p:spPr>
        <p:txBody>
          <a:bodyPr/>
          <a:lstStyle/>
          <a:p>
            <a:r>
              <a:rPr lang="en-US" dirty="0"/>
              <a:t>1</a:t>
            </a:r>
          </a:p>
        </p:txBody>
      </p:sp>
    </p:spTree>
    <p:extLst>
      <p:ext uri="{BB962C8B-B14F-4D97-AF65-F5344CB8AC3E}">
        <p14:creationId xmlns:p14="http://schemas.microsoft.com/office/powerpoint/2010/main" val="2528657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6A512-2ADC-4D4C-B4CB-07BAD55946A8}"/>
              </a:ext>
            </a:extLst>
          </p:cNvPr>
          <p:cNvSpPr>
            <a:spLocks noGrp="1"/>
          </p:cNvSpPr>
          <p:nvPr>
            <p:ph type="title"/>
          </p:nvPr>
        </p:nvSpPr>
        <p:spPr>
          <a:xfrm>
            <a:off x="693683" y="365125"/>
            <a:ext cx="11061087" cy="1041159"/>
          </a:xfrm>
        </p:spPr>
        <p:txBody>
          <a:bodyPr>
            <a:normAutofit/>
          </a:bodyPr>
          <a:lstStyle/>
          <a:p>
            <a:r>
              <a:rPr lang="es-ES" altLang="en-US" sz="2800" dirty="0"/>
              <a:t>Comparativa</a:t>
            </a:r>
            <a:r>
              <a:rPr lang="en-US" altLang="en-US" sz="2800" dirty="0"/>
              <a:t> Lineas de Financiación 2010 vs 2019. </a:t>
            </a:r>
            <a:br>
              <a:rPr lang="en-US" altLang="en-US" sz="2800" dirty="0"/>
            </a:br>
            <a:r>
              <a:rPr lang="en-US" altLang="en-US" sz="2800" dirty="0"/>
              <a:t>Principales diferencias.</a:t>
            </a:r>
            <a:endParaRPr lang="es-ES" sz="2800" dirty="0"/>
          </a:p>
        </p:txBody>
      </p:sp>
      <p:sp>
        <p:nvSpPr>
          <p:cNvPr id="3" name="Content Placeholder 2">
            <a:extLst>
              <a:ext uri="{FF2B5EF4-FFF2-40B4-BE49-F238E27FC236}">
                <a16:creationId xmlns:a16="http://schemas.microsoft.com/office/drawing/2014/main" id="{4E717F6C-CC86-4010-A3DD-CE808315A05D}"/>
              </a:ext>
            </a:extLst>
          </p:cNvPr>
          <p:cNvSpPr>
            <a:spLocks noGrp="1"/>
          </p:cNvSpPr>
          <p:nvPr>
            <p:ph idx="1"/>
          </p:nvPr>
        </p:nvSpPr>
        <p:spPr/>
        <p:txBody>
          <a:bodyPr/>
          <a:lstStyle/>
          <a:p>
            <a:pPr algn="just"/>
            <a:r>
              <a:rPr lang="es-ES" sz="2000" dirty="0"/>
              <a:t>Financiación Bancaria frente a Mercado de Capitales.</a:t>
            </a:r>
          </a:p>
          <a:p>
            <a:pPr lvl="1" algn="just"/>
            <a:r>
              <a:rPr lang="es-ES" sz="1600" dirty="0"/>
              <a:t>En 2010 toda la financiación era Bancaria. </a:t>
            </a:r>
          </a:p>
          <a:p>
            <a:pPr lvl="1" algn="just"/>
            <a:r>
              <a:rPr lang="es-ES" sz="1600" dirty="0"/>
              <a:t>En 2019 el 95% de la financiación en el mercado de capitales (Bonos y Papel Comercial).</a:t>
            </a:r>
          </a:p>
          <a:p>
            <a:pPr algn="just"/>
            <a:endParaRPr lang="es-ES" sz="2000" dirty="0"/>
          </a:p>
          <a:p>
            <a:pPr algn="just"/>
            <a:r>
              <a:rPr lang="es-ES" sz="2000" dirty="0"/>
              <a:t>Reducción en el Coste de Financiación.</a:t>
            </a:r>
          </a:p>
          <a:p>
            <a:pPr lvl="1" algn="just"/>
            <a:r>
              <a:rPr lang="es-ES" sz="1600" dirty="0"/>
              <a:t>En 2010 el coste de la deuda era €218 Mio (5.11% coste medio).     </a:t>
            </a:r>
          </a:p>
          <a:p>
            <a:pPr lvl="1" algn="just"/>
            <a:r>
              <a:rPr lang="es-ES" sz="1600" dirty="0"/>
              <a:t>En 2019 el coste de la deuda será €35 Mio (0.72%  coste medio).</a:t>
            </a:r>
          </a:p>
          <a:p>
            <a:pPr algn="just"/>
            <a:r>
              <a:rPr lang="es-ES" sz="2000" dirty="0"/>
              <a:t>Tipos de Interés Negativos.</a:t>
            </a:r>
          </a:p>
          <a:p>
            <a:pPr lvl="1" algn="just"/>
            <a:r>
              <a:rPr lang="es-ES" sz="1600" dirty="0"/>
              <a:t>En 2010 nadie hablaba de tipos de interés negativos. </a:t>
            </a:r>
          </a:p>
          <a:p>
            <a:pPr lvl="1" algn="just"/>
            <a:r>
              <a:rPr lang="es-ES" sz="1600" dirty="0"/>
              <a:t>En 2019 a la compañía le tienen prestados €750 Mio a corto plazo por los que recibimos intereses (tipos de interés negativos). </a:t>
            </a:r>
          </a:p>
          <a:p>
            <a:endParaRPr lang="es-ES" dirty="0"/>
          </a:p>
          <a:p>
            <a:pPr marL="0" indent="0">
              <a:buNone/>
            </a:pPr>
            <a:endParaRPr lang="es-ES" dirty="0"/>
          </a:p>
        </p:txBody>
      </p:sp>
      <p:sp>
        <p:nvSpPr>
          <p:cNvPr id="4" name="Footer Placeholder 3">
            <a:extLst>
              <a:ext uri="{FF2B5EF4-FFF2-40B4-BE49-F238E27FC236}">
                <a16:creationId xmlns:a16="http://schemas.microsoft.com/office/drawing/2014/main" id="{6E00541F-3FA9-4AE2-925C-33CC881F41AB}"/>
              </a:ext>
            </a:extLst>
          </p:cNvPr>
          <p:cNvSpPr>
            <a:spLocks noGrp="1"/>
          </p:cNvSpPr>
          <p:nvPr>
            <p:ph type="ftr" sz="quarter" idx="11"/>
          </p:nvPr>
        </p:nvSpPr>
        <p:spPr>
          <a:xfrm>
            <a:off x="11307028" y="6406799"/>
            <a:ext cx="906517" cy="365125"/>
          </a:xfrm>
        </p:spPr>
        <p:txBody>
          <a:bodyPr/>
          <a:lstStyle/>
          <a:p>
            <a:r>
              <a:rPr lang="en-US" dirty="0"/>
              <a:t>2</a:t>
            </a:r>
          </a:p>
        </p:txBody>
      </p:sp>
    </p:spTree>
    <p:extLst>
      <p:ext uri="{BB962C8B-B14F-4D97-AF65-F5344CB8AC3E}">
        <p14:creationId xmlns:p14="http://schemas.microsoft.com/office/powerpoint/2010/main" val="25409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8911"/>
          </a:xfrm>
        </p:spPr>
        <p:txBody>
          <a:bodyPr>
            <a:noAutofit/>
          </a:bodyPr>
          <a:lstStyle/>
          <a:p>
            <a:r>
              <a:rPr lang="en-US" sz="2800" dirty="0"/>
              <a:t>Financiación Bancaria frente a Mercado de </a:t>
            </a:r>
            <a:r>
              <a:rPr lang="es-ES" sz="2800" dirty="0"/>
              <a:t>Capitales</a:t>
            </a:r>
          </a:p>
        </p:txBody>
      </p:sp>
      <p:sp>
        <p:nvSpPr>
          <p:cNvPr id="3" name="Content Placeholder 2"/>
          <p:cNvSpPr>
            <a:spLocks noGrp="1"/>
          </p:cNvSpPr>
          <p:nvPr>
            <p:ph idx="1"/>
          </p:nvPr>
        </p:nvSpPr>
        <p:spPr>
          <a:xfrm>
            <a:off x="838200" y="1217098"/>
            <a:ext cx="10515600" cy="4959865"/>
          </a:xfrm>
        </p:spPr>
        <p:txBody>
          <a:bodyPr>
            <a:noAutofit/>
          </a:bodyPr>
          <a:lstStyle/>
          <a:p>
            <a:r>
              <a:rPr lang="es-ES_tradnl" sz="2000" dirty="0"/>
              <a:t>Sustitución</a:t>
            </a:r>
            <a:r>
              <a:rPr lang="en-US" sz="2000" dirty="0"/>
              <a:t> de </a:t>
            </a:r>
            <a:r>
              <a:rPr lang="es-ES" sz="2000" dirty="0"/>
              <a:t>lineas</a:t>
            </a:r>
            <a:r>
              <a:rPr lang="en-US" sz="2000" dirty="0"/>
              <a:t> bancarias por Mercado de Capitales</a:t>
            </a:r>
          </a:p>
          <a:p>
            <a:pPr lvl="1" algn="just"/>
            <a:r>
              <a:rPr lang="en-US" sz="2000" dirty="0"/>
              <a:t>Antes de las Crisis </a:t>
            </a:r>
            <a:r>
              <a:rPr lang="es-ES" sz="2000" dirty="0"/>
              <a:t>Financiera</a:t>
            </a:r>
            <a:r>
              <a:rPr lang="en-US" sz="2000" dirty="0"/>
              <a:t> de 2007-2008 los </a:t>
            </a:r>
            <a:r>
              <a:rPr lang="es-ES" sz="2000" dirty="0"/>
              <a:t>bancos</a:t>
            </a:r>
            <a:r>
              <a:rPr lang="en-US" sz="2000" dirty="0"/>
              <a:t> </a:t>
            </a:r>
            <a:r>
              <a:rPr lang="es-ES" sz="2000" dirty="0"/>
              <a:t>tenían</a:t>
            </a:r>
            <a:r>
              <a:rPr lang="en-US" sz="2000" dirty="0"/>
              <a:t> una regulación laxa en cuanto a requerimientos de capital. </a:t>
            </a:r>
          </a:p>
          <a:p>
            <a:pPr lvl="1" algn="just"/>
            <a:r>
              <a:rPr lang="en-US" sz="2000" dirty="0"/>
              <a:t>Esto facilitaba la concesión de crédito a unos tipos de interés competitivos frente al Mercado de bonos.</a:t>
            </a:r>
          </a:p>
          <a:p>
            <a:pPr lvl="1" algn="just"/>
            <a:r>
              <a:rPr lang="en-US" sz="2000" dirty="0"/>
              <a:t>En Europa el 80% del crédito a empresas era obtenido de entidades bancarias frente a un 20% del Mercado de bonos (en EEUU esta ratio es casi la inversa).</a:t>
            </a:r>
          </a:p>
          <a:p>
            <a:pPr lvl="1" algn="just"/>
            <a:r>
              <a:rPr lang="en-US" sz="2000" dirty="0"/>
              <a:t>Tras la crisis y con la nueva regulación bancaria donde, entre otras cosas, se aumentaba sensiblemente los requisitos de capital a los bancos para realizar su actividad crediticia estos pierden mucha competitividad frente a los tipos de interés a los que los inversores en bonos están dispuestos a prestar.</a:t>
            </a:r>
          </a:p>
          <a:p>
            <a:pPr lvl="1" algn="just"/>
            <a:r>
              <a:rPr lang="en-US" sz="2000" dirty="0"/>
              <a:t>Esto unido a los altos volúmenes de préstamos morosos y dudosos en los balances bancarios redujo sensiblemente su apetito por realizar préstamos a empresas y particulares.</a:t>
            </a:r>
          </a:p>
          <a:p>
            <a:pPr lvl="1" algn="just"/>
            <a:r>
              <a:rPr lang="en-US" sz="2000" dirty="0"/>
              <a:t>Estos factores forzaron a las empresas a obtener un rating crediticio (S&amp;P, Moody’s, Fitch) expandiendo significativamente la emisión de bonos corporativos en Europa.</a:t>
            </a:r>
          </a:p>
        </p:txBody>
      </p:sp>
      <p:sp>
        <p:nvSpPr>
          <p:cNvPr id="4" name="Footer Placeholder 3">
            <a:extLst>
              <a:ext uri="{FF2B5EF4-FFF2-40B4-BE49-F238E27FC236}">
                <a16:creationId xmlns:a16="http://schemas.microsoft.com/office/drawing/2014/main" id="{C082EF6D-E7B7-4D1A-8127-75D4CCA5E61C}"/>
              </a:ext>
            </a:extLst>
          </p:cNvPr>
          <p:cNvSpPr>
            <a:spLocks noGrp="1"/>
          </p:cNvSpPr>
          <p:nvPr>
            <p:ph type="ftr" sz="quarter" idx="11"/>
          </p:nvPr>
        </p:nvSpPr>
        <p:spPr>
          <a:xfrm>
            <a:off x="11407927" y="6387881"/>
            <a:ext cx="611177" cy="365125"/>
          </a:xfrm>
        </p:spPr>
        <p:txBody>
          <a:bodyPr/>
          <a:lstStyle/>
          <a:p>
            <a:r>
              <a:rPr lang="en-US" dirty="0"/>
              <a:t>3</a:t>
            </a:r>
          </a:p>
        </p:txBody>
      </p:sp>
    </p:spTree>
    <p:extLst>
      <p:ext uri="{BB962C8B-B14F-4D97-AF65-F5344CB8AC3E}">
        <p14:creationId xmlns:p14="http://schemas.microsoft.com/office/powerpoint/2010/main" val="147216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1639" y="103868"/>
            <a:ext cx="10515600" cy="832132"/>
          </a:xfrm>
        </p:spPr>
        <p:txBody>
          <a:bodyPr>
            <a:noAutofit/>
          </a:bodyPr>
          <a:lstStyle/>
          <a:p>
            <a:r>
              <a:rPr lang="en-US" sz="2800" dirty="0"/>
              <a:t>Reducción en el coste de financiación. Medidas de Política Monetaria.</a:t>
            </a:r>
            <a:br>
              <a:rPr lang="en-US" sz="2800" dirty="0"/>
            </a:br>
            <a:r>
              <a:rPr lang="en-US" sz="2800" dirty="0"/>
              <a:t>		Mario Draghi – “Whatever it Takes” (26 de Julio 2012)</a:t>
            </a:r>
          </a:p>
        </p:txBody>
      </p:sp>
      <p:sp>
        <p:nvSpPr>
          <p:cNvPr id="16" name="TextBox 15"/>
          <p:cNvSpPr txBox="1"/>
          <p:nvPr/>
        </p:nvSpPr>
        <p:spPr>
          <a:xfrm>
            <a:off x="891639" y="1403027"/>
            <a:ext cx="10261270" cy="4985980"/>
          </a:xfrm>
          <a:prstGeom prst="rect">
            <a:avLst/>
          </a:prstGeom>
          <a:noFill/>
        </p:spPr>
        <p:txBody>
          <a:bodyPr wrap="square" rtlCol="0">
            <a:spAutoFit/>
          </a:bodyPr>
          <a:lstStyle/>
          <a:p>
            <a:pPr marL="285750" indent="-285750">
              <a:buFont typeface="Arial" panose="020B0604020202020204" pitchFamily="34" charset="0"/>
              <a:buChar char="•"/>
            </a:pPr>
            <a:r>
              <a:rPr lang="en-US" sz="2000" dirty="0"/>
              <a:t>Reducción drástica en el coste de financiación. Mario Draghi “Whatever it takes”  (26 de Julio 2012).</a:t>
            </a:r>
          </a:p>
          <a:p>
            <a:pPr marL="742950" lvl="1" indent="-285750" algn="just">
              <a:buFont typeface="Arial" panose="020B0604020202020204" pitchFamily="34" charset="0"/>
              <a:buChar char="•"/>
            </a:pPr>
            <a:r>
              <a:rPr lang="en-US" sz="2000" dirty="0"/>
              <a:t>La crisis de deuda pública en Europa estalló en 2010. España e Italia no conseguían financiar sus altos volúmenes de deuda pública a unos precios razonables. Las primas de riesgo (diferencial de tipos del Bono a 10 años de cada país europeo frente al Bund Alemán) llegaron a superar el 7%.</a:t>
            </a:r>
          </a:p>
          <a:p>
            <a:pPr marL="742950" lvl="1" indent="-285750" algn="just">
              <a:buFont typeface="Arial" panose="020B0604020202020204" pitchFamily="34" charset="0"/>
              <a:buChar char="•"/>
            </a:pPr>
            <a:r>
              <a:rPr lang="en-US" sz="2000" dirty="0"/>
              <a:t>Las empresas con sede en los países más castigados por los inversores pagábamos una alta prima de riesgo de crédito a los bancos por el riesgo país (tener residencia en países con posibilidad de impago de su deuda).</a:t>
            </a:r>
          </a:p>
          <a:p>
            <a:pPr marL="742950" lvl="1" indent="-285750" algn="just">
              <a:buFont typeface="Arial" panose="020B0604020202020204" pitchFamily="34" charset="0"/>
              <a:buChar char="•"/>
            </a:pPr>
            <a:r>
              <a:rPr lang="en-US" sz="2000" dirty="0"/>
              <a:t>Draghi comenzó su mandato el 31 octubre 2011 en plena crisis de deuda europea. </a:t>
            </a:r>
          </a:p>
          <a:p>
            <a:pPr marL="742950" lvl="1" indent="-285750" algn="just">
              <a:buFont typeface="Arial" panose="020B0604020202020204" pitchFamily="34" charset="0"/>
              <a:buChar char="•"/>
            </a:pPr>
            <a:r>
              <a:rPr lang="en-US" sz="2000" dirty="0"/>
              <a:t>El 26 de Julio 2012 en una conferencia de Bancos Centrales en Londres pronunció un discurso de 11 minutos que contenía un mensaje de 10 segundos que hizo cambiar el rumbo de los mercados:</a:t>
            </a:r>
          </a:p>
          <a:p>
            <a:pPr marL="1200150" lvl="2" indent="-285750" algn="just">
              <a:buFont typeface="Arial" panose="020B0604020202020204" pitchFamily="34" charset="0"/>
              <a:buChar char="•"/>
            </a:pPr>
            <a:r>
              <a:rPr lang="en-US" sz="2000" dirty="0"/>
              <a:t>El BCE está listo para hace lo necesario para preservar el Euro. Y créanme será suficiente.</a:t>
            </a:r>
          </a:p>
          <a:p>
            <a:pPr marL="1200150" lvl="2" indent="-285750">
              <a:buFont typeface="Arial" panose="020B0604020202020204" pitchFamily="34" charset="0"/>
              <a:buChar char="•"/>
            </a:pPr>
            <a:endParaRPr lang="en-US" dirty="0"/>
          </a:p>
        </p:txBody>
      </p:sp>
      <p:sp>
        <p:nvSpPr>
          <p:cNvPr id="3" name="Footer Placeholder 2">
            <a:extLst>
              <a:ext uri="{FF2B5EF4-FFF2-40B4-BE49-F238E27FC236}">
                <a16:creationId xmlns:a16="http://schemas.microsoft.com/office/drawing/2014/main" id="{70604377-FC35-4F92-95D4-870A912BDDA6}"/>
              </a:ext>
            </a:extLst>
          </p:cNvPr>
          <p:cNvSpPr>
            <a:spLocks noGrp="1"/>
          </p:cNvSpPr>
          <p:nvPr>
            <p:ph type="ftr" sz="quarter" idx="11"/>
          </p:nvPr>
        </p:nvSpPr>
        <p:spPr>
          <a:xfrm>
            <a:off x="11407239" y="6389007"/>
            <a:ext cx="567033" cy="365125"/>
          </a:xfrm>
        </p:spPr>
        <p:txBody>
          <a:bodyPr/>
          <a:lstStyle/>
          <a:p>
            <a:r>
              <a:rPr lang="en-US" dirty="0"/>
              <a:t>4</a:t>
            </a:r>
          </a:p>
        </p:txBody>
      </p:sp>
    </p:spTree>
    <p:extLst>
      <p:ext uri="{BB962C8B-B14F-4D97-AF65-F5344CB8AC3E}">
        <p14:creationId xmlns:p14="http://schemas.microsoft.com/office/powerpoint/2010/main" val="1207912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73C2B-6CB3-415C-B969-F5E62733633F}"/>
              </a:ext>
            </a:extLst>
          </p:cNvPr>
          <p:cNvSpPr>
            <a:spLocks noGrp="1"/>
          </p:cNvSpPr>
          <p:nvPr>
            <p:ph type="title"/>
          </p:nvPr>
        </p:nvSpPr>
        <p:spPr>
          <a:xfrm>
            <a:off x="838200" y="365125"/>
            <a:ext cx="10515600" cy="479907"/>
          </a:xfrm>
        </p:spPr>
        <p:txBody>
          <a:bodyPr>
            <a:noAutofit/>
          </a:bodyPr>
          <a:lstStyle/>
          <a:p>
            <a:r>
              <a:rPr lang="en-US" sz="2800" dirty="0"/>
              <a:t>Mario Draghi – “Whatever it Takes”</a:t>
            </a:r>
            <a:endParaRPr lang="es-ES" sz="2800" dirty="0"/>
          </a:p>
        </p:txBody>
      </p:sp>
      <p:sp>
        <p:nvSpPr>
          <p:cNvPr id="7" name="Rectangle 6">
            <a:extLst>
              <a:ext uri="{FF2B5EF4-FFF2-40B4-BE49-F238E27FC236}">
                <a16:creationId xmlns:a16="http://schemas.microsoft.com/office/drawing/2014/main" id="{95324874-5C89-45C3-BC59-306B3F43C837}"/>
              </a:ext>
            </a:extLst>
          </p:cNvPr>
          <p:cNvSpPr/>
          <p:nvPr/>
        </p:nvSpPr>
        <p:spPr>
          <a:xfrm>
            <a:off x="273248" y="928315"/>
            <a:ext cx="11098924" cy="2500685"/>
          </a:xfrm>
          <a:prstGeom prst="rect">
            <a:avLst/>
          </a:prstGeom>
        </p:spPr>
        <p:txBody>
          <a:bodyPr wrap="square">
            <a:spAutoFit/>
          </a:bodyPr>
          <a:lstStyle/>
          <a:p>
            <a:pPr marL="800100" lvl="1" indent="-285750" algn="just">
              <a:lnSpc>
                <a:spcPct val="90000"/>
              </a:lnSpc>
              <a:spcBef>
                <a:spcPts val="500"/>
              </a:spcBef>
              <a:buFont typeface="Arial" panose="020B0604020202020204" pitchFamily="34" charset="0"/>
              <a:buChar char="•"/>
            </a:pPr>
            <a:r>
              <a:rPr lang="en-US" sz="2000" dirty="0"/>
              <a:t>Las primeras medidas fueron de política monetaria convencional:</a:t>
            </a:r>
          </a:p>
          <a:p>
            <a:pPr marL="1200150" lvl="2" indent="-285750" algn="just">
              <a:lnSpc>
                <a:spcPct val="90000"/>
              </a:lnSpc>
              <a:spcBef>
                <a:spcPts val="500"/>
              </a:spcBef>
              <a:buFont typeface="Arial" panose="020B0604020202020204" pitchFamily="34" charset="0"/>
              <a:buChar char="•"/>
            </a:pPr>
            <a:r>
              <a:rPr lang="en-US" sz="2000" dirty="0"/>
              <a:t>Bajada de tipos de refinanciacion bancaria (main refinancing operations). Con esta medida los bancos volvian a tener liquidez a precios bajos pues el Mercado interbancario quedó bloqueado por la crisis financiera y la desconfianza entre bancos para prestarse.</a:t>
            </a:r>
          </a:p>
          <a:p>
            <a:pPr marL="1200150" lvl="2" indent="-285750" algn="just">
              <a:lnSpc>
                <a:spcPct val="90000"/>
              </a:lnSpc>
              <a:spcBef>
                <a:spcPts val="500"/>
              </a:spcBef>
              <a:buFont typeface="Arial" panose="020B0604020202020204" pitchFamily="34" charset="0"/>
              <a:buChar char="•"/>
            </a:pPr>
            <a:r>
              <a:rPr lang="en-US" sz="2000" dirty="0"/>
              <a:t>Reducción del tipo de depósito en BCE. Con esto querían forzar a los bancos a prestar a empresas y particulares para obtener una rentabilidad razonable de su liquidez.</a:t>
            </a:r>
          </a:p>
          <a:p>
            <a:pPr marL="800100" lvl="1" indent="-285750" algn="just">
              <a:lnSpc>
                <a:spcPct val="90000"/>
              </a:lnSpc>
              <a:spcBef>
                <a:spcPts val="500"/>
              </a:spcBef>
              <a:buFont typeface="Arial" panose="020B0604020202020204" pitchFamily="34" charset="0"/>
              <a:buChar char="•"/>
            </a:pPr>
            <a:r>
              <a:rPr lang="en-US" sz="2000" dirty="0"/>
              <a:t>Estas medidas dieron como resultado una drástica bajada del EURIBOR y fuertes subidas de las Bolsas Europeas. </a:t>
            </a:r>
          </a:p>
        </p:txBody>
      </p:sp>
      <p:pic>
        <p:nvPicPr>
          <p:cNvPr id="8" name="Content Placeholder 13">
            <a:extLst>
              <a:ext uri="{FF2B5EF4-FFF2-40B4-BE49-F238E27FC236}">
                <a16:creationId xmlns:a16="http://schemas.microsoft.com/office/drawing/2014/main" id="{F78E9DA0-2D31-4FAC-9515-EABA951F36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4901" y="3630194"/>
            <a:ext cx="4889458" cy="2934522"/>
          </a:xfrm>
          <a:prstGeom prst="rect">
            <a:avLst/>
          </a:prstGeom>
        </p:spPr>
      </p:pic>
      <p:sp>
        <p:nvSpPr>
          <p:cNvPr id="9" name="Footer Placeholder 2">
            <a:extLst>
              <a:ext uri="{FF2B5EF4-FFF2-40B4-BE49-F238E27FC236}">
                <a16:creationId xmlns:a16="http://schemas.microsoft.com/office/drawing/2014/main" id="{8A849422-AC70-4F72-93E2-A20863454FF0}"/>
              </a:ext>
            </a:extLst>
          </p:cNvPr>
          <p:cNvSpPr>
            <a:spLocks noGrp="1"/>
          </p:cNvSpPr>
          <p:nvPr>
            <p:ph type="ftr" sz="quarter" idx="11"/>
          </p:nvPr>
        </p:nvSpPr>
        <p:spPr>
          <a:xfrm>
            <a:off x="11407239" y="6389007"/>
            <a:ext cx="567033" cy="365125"/>
          </a:xfrm>
        </p:spPr>
        <p:txBody>
          <a:bodyPr/>
          <a:lstStyle/>
          <a:p>
            <a:r>
              <a:rPr lang="en-US" dirty="0"/>
              <a:t>5</a:t>
            </a:r>
          </a:p>
        </p:txBody>
      </p:sp>
      <p:pic>
        <p:nvPicPr>
          <p:cNvPr id="13" name="Content Placeholder 12">
            <a:extLst>
              <a:ext uri="{FF2B5EF4-FFF2-40B4-BE49-F238E27FC236}">
                <a16:creationId xmlns:a16="http://schemas.microsoft.com/office/drawing/2014/main" id="{EC336B00-4119-4F59-A788-9E97CF2F89C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37390" y="3363686"/>
            <a:ext cx="6877050" cy="3494314"/>
          </a:xfrm>
        </p:spPr>
      </p:pic>
    </p:spTree>
    <p:extLst>
      <p:ext uri="{BB962C8B-B14F-4D97-AF65-F5344CB8AC3E}">
        <p14:creationId xmlns:p14="http://schemas.microsoft.com/office/powerpoint/2010/main" val="896037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9543"/>
          </a:xfrm>
        </p:spPr>
        <p:txBody>
          <a:bodyPr>
            <a:noAutofit/>
          </a:bodyPr>
          <a:lstStyle/>
          <a:p>
            <a:r>
              <a:rPr lang="en-US" sz="2800" dirty="0"/>
              <a:t>Política Monetaria BCE – Medidas no Convencionales – Primera Fase</a:t>
            </a:r>
          </a:p>
        </p:txBody>
      </p:sp>
      <p:sp>
        <p:nvSpPr>
          <p:cNvPr id="3" name="Content Placeholder 2"/>
          <p:cNvSpPr>
            <a:spLocks noGrp="1"/>
          </p:cNvSpPr>
          <p:nvPr>
            <p:ph idx="1"/>
          </p:nvPr>
        </p:nvSpPr>
        <p:spPr>
          <a:xfrm>
            <a:off x="838200" y="1253330"/>
            <a:ext cx="10515600" cy="5368187"/>
          </a:xfrm>
        </p:spPr>
        <p:txBody>
          <a:bodyPr>
            <a:normAutofit fontScale="55000" lnSpcReduction="20000"/>
          </a:bodyPr>
          <a:lstStyle/>
          <a:p>
            <a:pPr algn="just"/>
            <a:r>
              <a:rPr lang="en-US" sz="2900" dirty="0"/>
              <a:t>Desde el comienzo de la crisis financiera en 2007 el Banco Central Europeo introdujo varias medidas de Política Monetaria no convencionales. Estas medidas (conocidas como el Arsenal Monetario del BCE) han ido evolucionando según las diferentes fases de la crisis</a:t>
            </a:r>
          </a:p>
          <a:p>
            <a:pPr algn="just"/>
            <a:r>
              <a:rPr lang="en-US" sz="3600" b="1" dirty="0"/>
              <a:t>Primera Fase de la Crisis. Crisis de Liquidez. Deterioro del sector bancario – Hipotecas Subprime</a:t>
            </a:r>
          </a:p>
          <a:p>
            <a:pPr lvl="1" algn="just"/>
            <a:r>
              <a:rPr lang="en-US" sz="2900" dirty="0"/>
              <a:t>En esta primera fase de la crisis los bancos se vieron afectados en sus balances por activos tóxicos procedentes de la titulización de hipotecas subprime. Por citar algunos casos:</a:t>
            </a:r>
          </a:p>
          <a:p>
            <a:pPr lvl="2" algn="just"/>
            <a:r>
              <a:rPr lang="en-US" dirty="0"/>
              <a:t>Bear Stearns . Quinto Banco Inversión en EEUU – Marzo 2008 – Comprado por JP Morgan </a:t>
            </a:r>
          </a:p>
          <a:p>
            <a:pPr lvl="2" algn="just"/>
            <a:r>
              <a:rPr lang="en-US" dirty="0"/>
              <a:t>Hypo Real State. Primer banco hipotecario alemán. Rozó la bancarrota y fue rescatado por el gobierno </a:t>
            </a:r>
          </a:p>
          <a:p>
            <a:pPr lvl="2" algn="just"/>
            <a:r>
              <a:rPr lang="en-US" dirty="0"/>
              <a:t>Fortis . Gigante hipotecario belga-holandés. Fue intervenido y rescatado por el gobierno de ambos paises en Septiembre 2008</a:t>
            </a:r>
          </a:p>
          <a:p>
            <a:pPr lvl="2" algn="just"/>
            <a:r>
              <a:rPr lang="en-US" dirty="0"/>
              <a:t>Lehman Brothers – Se declaró en quiebra en Septiembre 2008 por no encontrar comprador. El Tesoro Americano quiso dar una lección al sector para evitar el “moral hazard” o riesgo moral.</a:t>
            </a:r>
          </a:p>
          <a:p>
            <a:pPr lvl="2" algn="just"/>
            <a:r>
              <a:rPr lang="en-US" dirty="0"/>
              <a:t>Northern Rock, Merrill Lynch, Freddy Mac y Fannie Mae</a:t>
            </a:r>
          </a:p>
          <a:p>
            <a:pPr marL="914400" lvl="2" indent="0" algn="just">
              <a:buNone/>
            </a:pPr>
            <a:endParaRPr lang="en-US" dirty="0"/>
          </a:p>
          <a:p>
            <a:pPr lvl="1" algn="just"/>
            <a:r>
              <a:rPr lang="en-US" sz="2900" dirty="0"/>
              <a:t>Las quiebras bancarias tuvieron tres efectos fundamentales en el sector </a:t>
            </a:r>
          </a:p>
          <a:p>
            <a:pPr lvl="2" algn="just"/>
            <a:r>
              <a:rPr lang="en-US" dirty="0"/>
              <a:t>Creo una desconfianza absoluta entre los bancos pues nadie sabía lo que escondían los balances bancarios.</a:t>
            </a:r>
          </a:p>
          <a:p>
            <a:pPr lvl="2" algn="just"/>
            <a:r>
              <a:rPr lang="en-US" dirty="0"/>
              <a:t>El Mercado de préstamos interbancarios (préstamos entre las tesorerías de los bancos) desapareció. Dependiendo de la tipología de banco (comercial o inversión) el acceso a liquidez era a través de sucursales captando depósitos de particulares y empresas (bancos comerciales) o fundamentalmente procedente de estos préstamos interbancarios (banco comerciales con poca red o bancos de inversión).</a:t>
            </a:r>
          </a:p>
          <a:p>
            <a:pPr lvl="2" algn="just"/>
            <a:r>
              <a:rPr lang="en-US" dirty="0"/>
              <a:t>Los bancos empezaron a atesorar liquidez, no prestando ni a otros bancos ni a la economía real y depositando esa liquidez en el Banco Central que en ese momento era el único refugio Seguro.</a:t>
            </a:r>
          </a:p>
          <a:p>
            <a:pPr lvl="1" algn="just"/>
            <a:r>
              <a:rPr lang="en-US" sz="2900" dirty="0"/>
              <a:t>El Mercado Interbancario de préstamos colapsó en otoño de 2008 (tras la quiebra de Lehman). Esto creo una Crisis de Liquidez</a:t>
            </a:r>
          </a:p>
          <a:p>
            <a:pPr lvl="1" algn="just"/>
            <a:r>
              <a:rPr lang="en-US" sz="2900" dirty="0"/>
              <a:t>En esta primera fase de la Crisis el principal objetivo de BCE fue facilitar liquidez al Sistema bancario y mantener abiertos y en funcionamiento los mercados financieros. BCE se convirtió en el prestamista de último recurso para el sector bancario.</a:t>
            </a:r>
          </a:p>
          <a:p>
            <a:pPr lvl="1" algn="just"/>
            <a:r>
              <a:rPr lang="en-US" sz="2900" dirty="0"/>
              <a:t>La primera medida no convencional tomada por BCE fue facilitar crédito sin límite a los bancos (se convirtió en prestamista de último recurso) a tipos de interés fijo y a vencimientos largos. Se ampliaron los tipos de activos elegibles para colateral de estos préstamos.</a:t>
            </a:r>
          </a:p>
          <a:p>
            <a:endParaRPr lang="en-US" dirty="0"/>
          </a:p>
        </p:txBody>
      </p:sp>
      <p:sp>
        <p:nvSpPr>
          <p:cNvPr id="4" name="Footer Placeholder 3">
            <a:extLst>
              <a:ext uri="{FF2B5EF4-FFF2-40B4-BE49-F238E27FC236}">
                <a16:creationId xmlns:a16="http://schemas.microsoft.com/office/drawing/2014/main" id="{8C9367A1-00B8-432D-89C7-8FB63872347D}"/>
              </a:ext>
            </a:extLst>
          </p:cNvPr>
          <p:cNvSpPr>
            <a:spLocks noGrp="1"/>
          </p:cNvSpPr>
          <p:nvPr>
            <p:ph type="ftr" sz="quarter" idx="11"/>
          </p:nvPr>
        </p:nvSpPr>
        <p:spPr>
          <a:xfrm>
            <a:off x="11468637" y="6382107"/>
            <a:ext cx="477592" cy="365125"/>
          </a:xfrm>
        </p:spPr>
        <p:txBody>
          <a:bodyPr/>
          <a:lstStyle/>
          <a:p>
            <a:r>
              <a:rPr lang="en-US" dirty="0"/>
              <a:t>6</a:t>
            </a:r>
          </a:p>
        </p:txBody>
      </p:sp>
    </p:spTree>
    <p:extLst>
      <p:ext uri="{BB962C8B-B14F-4D97-AF65-F5344CB8AC3E}">
        <p14:creationId xmlns:p14="http://schemas.microsoft.com/office/powerpoint/2010/main" val="3429157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EEC5E-EEE2-4846-910C-85C15C4AAB46}"/>
              </a:ext>
            </a:extLst>
          </p:cNvPr>
          <p:cNvSpPr>
            <a:spLocks noGrp="1"/>
          </p:cNvSpPr>
          <p:nvPr>
            <p:ph type="title"/>
          </p:nvPr>
        </p:nvSpPr>
        <p:spPr>
          <a:xfrm>
            <a:off x="838200" y="365126"/>
            <a:ext cx="10515600" cy="587112"/>
          </a:xfrm>
        </p:spPr>
        <p:txBody>
          <a:bodyPr>
            <a:normAutofit/>
          </a:bodyPr>
          <a:lstStyle/>
          <a:p>
            <a:r>
              <a:rPr lang="en-US" sz="2800" dirty="0"/>
              <a:t>Política Monetaria BCE – Medidas no Convencionales – Segunda Fase</a:t>
            </a:r>
          </a:p>
        </p:txBody>
      </p:sp>
      <p:sp>
        <p:nvSpPr>
          <p:cNvPr id="3" name="Content Placeholder 2">
            <a:extLst>
              <a:ext uri="{FF2B5EF4-FFF2-40B4-BE49-F238E27FC236}">
                <a16:creationId xmlns:a16="http://schemas.microsoft.com/office/drawing/2014/main" id="{309E2250-396A-48EB-B1BA-7D8A77DED5F0}"/>
              </a:ext>
            </a:extLst>
          </p:cNvPr>
          <p:cNvSpPr>
            <a:spLocks noGrp="1"/>
          </p:cNvSpPr>
          <p:nvPr>
            <p:ph idx="1"/>
          </p:nvPr>
        </p:nvSpPr>
        <p:spPr>
          <a:xfrm>
            <a:off x="713521" y="1072055"/>
            <a:ext cx="10515600" cy="2995448"/>
          </a:xfrm>
        </p:spPr>
        <p:txBody>
          <a:bodyPr>
            <a:normAutofit fontScale="62500" lnSpcReduction="20000"/>
          </a:bodyPr>
          <a:lstStyle/>
          <a:p>
            <a:r>
              <a:rPr lang="en-US" sz="2600" b="1" dirty="0"/>
              <a:t>Segunda Fase de la Crisis. Crisis de Deuda Soberana. Crisis del Euro.</a:t>
            </a:r>
          </a:p>
          <a:p>
            <a:pPr lvl="1" algn="just"/>
            <a:r>
              <a:rPr lang="es-ES" sz="1900" dirty="0"/>
              <a:t>La </a:t>
            </a:r>
            <a:r>
              <a:rPr lang="es-ES" sz="1900" b="1" dirty="0"/>
              <a:t>crisis del euro</a:t>
            </a:r>
            <a:r>
              <a:rPr lang="es-ES" sz="1900" dirty="0"/>
              <a:t>, también llamada </a:t>
            </a:r>
            <a:r>
              <a:rPr lang="es-ES" sz="1900" b="1" dirty="0"/>
              <a:t>crisis de la zona euro</a:t>
            </a:r>
            <a:r>
              <a:rPr lang="es-ES" sz="1900" dirty="0"/>
              <a:t>, tiene aspectos de una crisis de la Deuda Soberana, del Sistema Bancario y del Sistema Económico en Europa en general.</a:t>
            </a:r>
          </a:p>
          <a:p>
            <a:pPr lvl="1" algn="just"/>
            <a:r>
              <a:rPr lang="es-ES" sz="1900" dirty="0"/>
              <a:t>Desde finales de 2007, el miedo a una crisis de deuda soberana comenzó a crecer entre los inversores como consecuencia del aumento de los niveles de deuda privada y pública en todo el mundo.</a:t>
            </a:r>
          </a:p>
          <a:p>
            <a:pPr lvl="1" algn="just"/>
            <a:r>
              <a:rPr lang="es-ES" sz="1900" dirty="0"/>
              <a:t>En muchos países europeos, la deuda privada surgida como consecuencia de una burbuja en el precio de los activos inmobiliarios fue transferida hacia la deuda soberana, y ello como consecuencia del rescate público de los bancos quebrados y de las medidas de respuesta de los gobiernos a la debilidad económica post burbuja.</a:t>
            </a:r>
          </a:p>
          <a:p>
            <a:pPr lvl="1" algn="just"/>
            <a:r>
              <a:rPr lang="es-ES" sz="1900" dirty="0"/>
              <a:t>En esta fase de la crisis se hizo muy difícil para algunos países y en particular los llamados periféricos (España, Portugal, Italia, Irlanda y Grecia) refinanciar la Deuda Pública. A esto también contribuyó una ola de degradaciones en la calificación crediticia de la deuda pública en diferentes países europeos.</a:t>
            </a:r>
          </a:p>
          <a:p>
            <a:pPr lvl="1" algn="just"/>
            <a:r>
              <a:rPr lang="es-ES" sz="1900" dirty="0"/>
              <a:t>Los bancos europeos tenían (y tienen) en su balance cantidades considerables de deuda soberana, de modo que la preocupación sobre la solvencia del sistema bancario Europeo o sobre la solvencia de la deuda soberana se refuerzan negativamente.</a:t>
            </a:r>
          </a:p>
          <a:p>
            <a:pPr lvl="1" algn="just"/>
            <a:r>
              <a:rPr lang="es-ES" sz="1900" dirty="0"/>
              <a:t>Surgieron dudas sobre la estructura de la eurozona como unión monetaria y por tanto sobre la viabilidad del Euro como divisa única​ </a:t>
            </a:r>
          </a:p>
          <a:p>
            <a:pPr lvl="1" algn="just"/>
            <a:r>
              <a:rPr lang="en-US" sz="1900" dirty="0"/>
              <a:t>En esta segunda fase de la Crisis las medidas no convencionales de BCE fueron orientadas a corregir las disfuncionalidades de Mercado en lo relativo a las diferencias en los costes financieros de Estados y empresas en función su nacionalidad. En definitiva reducir las primas de riesgo que la Deuda Publica de los países Europeos con peores ratios soportaban a la hora de refinanciarse. Esta prima de riesgo también afectaba y se trasladaba a las empresas y particulares en función de su nacionalidad. </a:t>
            </a:r>
          </a:p>
          <a:p>
            <a:pPr algn="just"/>
            <a:endParaRPr lang="en-US" sz="4000" b="1" dirty="0"/>
          </a:p>
          <a:p>
            <a:pPr algn="just"/>
            <a:endParaRPr lang="en-US" sz="4000" b="1" dirty="0"/>
          </a:p>
          <a:p>
            <a:pPr algn="just"/>
            <a:endParaRPr lang="en-US" sz="4000" b="1" dirty="0"/>
          </a:p>
          <a:p>
            <a:pPr algn="just"/>
            <a:endParaRPr lang="en-US" sz="4000" b="1" dirty="0"/>
          </a:p>
          <a:p>
            <a:pPr algn="just"/>
            <a:endParaRPr lang="en-US" sz="4000" b="1" dirty="0"/>
          </a:p>
          <a:p>
            <a:pPr algn="just"/>
            <a:endParaRPr lang="en-US" sz="4000" b="1" dirty="0"/>
          </a:p>
          <a:p>
            <a:pPr algn="just"/>
            <a:endParaRPr lang="en-US" sz="4000" b="1" dirty="0"/>
          </a:p>
          <a:p>
            <a:pPr marL="0" indent="0">
              <a:buNone/>
            </a:pPr>
            <a:endParaRPr lang="en-US" dirty="0"/>
          </a:p>
        </p:txBody>
      </p:sp>
      <p:sp>
        <p:nvSpPr>
          <p:cNvPr id="4" name="Footer Placeholder 3">
            <a:extLst>
              <a:ext uri="{FF2B5EF4-FFF2-40B4-BE49-F238E27FC236}">
                <a16:creationId xmlns:a16="http://schemas.microsoft.com/office/drawing/2014/main" id="{15CDDBF8-B0E2-4C0C-917A-54217E32E80A}"/>
              </a:ext>
            </a:extLst>
          </p:cNvPr>
          <p:cNvSpPr>
            <a:spLocks noGrp="1"/>
          </p:cNvSpPr>
          <p:nvPr>
            <p:ph type="ftr" sz="quarter" idx="11"/>
          </p:nvPr>
        </p:nvSpPr>
        <p:spPr>
          <a:xfrm>
            <a:off x="11353800" y="6381575"/>
            <a:ext cx="472440" cy="365125"/>
          </a:xfrm>
        </p:spPr>
        <p:txBody>
          <a:bodyPr/>
          <a:lstStyle/>
          <a:p>
            <a:r>
              <a:rPr lang="en-US" dirty="0"/>
              <a:t>7</a:t>
            </a:r>
          </a:p>
        </p:txBody>
      </p:sp>
      <p:pic>
        <p:nvPicPr>
          <p:cNvPr id="6" name="Picture 5">
            <a:extLst>
              <a:ext uri="{FF2B5EF4-FFF2-40B4-BE49-F238E27FC236}">
                <a16:creationId xmlns:a16="http://schemas.microsoft.com/office/drawing/2014/main" id="{4225F580-0AFC-4D04-B42B-69C53EE95A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9572" y="3896920"/>
            <a:ext cx="8830492" cy="2849780"/>
          </a:xfrm>
          <a:prstGeom prst="rect">
            <a:avLst/>
          </a:prstGeom>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10CD5343-8898-44E4-AFBE-CCDA60D8D0E3}"/>
                  </a:ext>
                </a:extLst>
              </p14:cNvPr>
              <p14:cNvContentPartPr/>
              <p14:nvPr/>
            </p14:nvContentPartPr>
            <p14:xfrm>
              <a:off x="6426514" y="6655114"/>
              <a:ext cx="348480" cy="20520"/>
            </p14:xfrm>
          </p:contentPart>
        </mc:Choice>
        <mc:Fallback xmlns="">
          <p:pic>
            <p:nvPicPr>
              <p:cNvPr id="5" name="Ink 4">
                <a:extLst>
                  <a:ext uri="{FF2B5EF4-FFF2-40B4-BE49-F238E27FC236}">
                    <a16:creationId xmlns:a16="http://schemas.microsoft.com/office/drawing/2014/main" id="{10CD5343-8898-44E4-AFBE-CCDA60D8D0E3}"/>
                  </a:ext>
                </a:extLst>
              </p:cNvPr>
              <p:cNvPicPr/>
              <p:nvPr/>
            </p:nvPicPr>
            <p:blipFill>
              <a:blip r:embed="rId4"/>
              <a:stretch>
                <a:fillRect/>
              </a:stretch>
            </p:blipFill>
            <p:spPr>
              <a:xfrm>
                <a:off x="6417874" y="6646474"/>
                <a:ext cx="366120" cy="381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B95FA121-707E-405F-BAEB-0144E7D4B4CC}"/>
                  </a:ext>
                </a:extLst>
              </p14:cNvPr>
              <p14:cNvContentPartPr/>
              <p14:nvPr/>
            </p14:nvContentPartPr>
            <p14:xfrm>
              <a:off x="12631834" y="4826314"/>
              <a:ext cx="360" cy="360"/>
            </p14:xfrm>
          </p:contentPart>
        </mc:Choice>
        <mc:Fallback xmlns="">
          <p:pic>
            <p:nvPicPr>
              <p:cNvPr id="7" name="Ink 6">
                <a:extLst>
                  <a:ext uri="{FF2B5EF4-FFF2-40B4-BE49-F238E27FC236}">
                    <a16:creationId xmlns:a16="http://schemas.microsoft.com/office/drawing/2014/main" id="{B95FA121-707E-405F-BAEB-0144E7D4B4CC}"/>
                  </a:ext>
                </a:extLst>
              </p:cNvPr>
              <p:cNvPicPr/>
              <p:nvPr/>
            </p:nvPicPr>
            <p:blipFill>
              <a:blip r:embed="rId6"/>
              <a:stretch>
                <a:fillRect/>
              </a:stretch>
            </p:blipFill>
            <p:spPr>
              <a:xfrm>
                <a:off x="12622834" y="4817314"/>
                <a:ext cx="18000" cy="18000"/>
              </a:xfrm>
              <a:prstGeom prst="rect">
                <a:avLst/>
              </a:prstGeom>
            </p:spPr>
          </p:pic>
        </mc:Fallback>
      </mc:AlternateContent>
    </p:spTree>
    <p:extLst>
      <p:ext uri="{BB962C8B-B14F-4D97-AF65-F5344CB8AC3E}">
        <p14:creationId xmlns:p14="http://schemas.microsoft.com/office/powerpoint/2010/main" val="801424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DFEEF-FCC6-4DD2-AD67-A3779CCA1B5C}"/>
              </a:ext>
            </a:extLst>
          </p:cNvPr>
          <p:cNvSpPr>
            <a:spLocks noGrp="1"/>
          </p:cNvSpPr>
          <p:nvPr>
            <p:ph type="title"/>
          </p:nvPr>
        </p:nvSpPr>
        <p:spPr>
          <a:xfrm>
            <a:off x="838200" y="365125"/>
            <a:ext cx="10515600" cy="477429"/>
          </a:xfrm>
        </p:spPr>
        <p:txBody>
          <a:bodyPr>
            <a:normAutofit/>
          </a:bodyPr>
          <a:lstStyle/>
          <a:p>
            <a:r>
              <a:rPr lang="en-US" sz="2800" dirty="0"/>
              <a:t>Política Monetaria BCE – Medidas no Convencionales – Segunda Fase</a:t>
            </a:r>
            <a:endParaRPr lang="es-ES" sz="2800" dirty="0"/>
          </a:p>
        </p:txBody>
      </p:sp>
      <p:sp>
        <p:nvSpPr>
          <p:cNvPr id="3" name="Content Placeholder 2">
            <a:extLst>
              <a:ext uri="{FF2B5EF4-FFF2-40B4-BE49-F238E27FC236}">
                <a16:creationId xmlns:a16="http://schemas.microsoft.com/office/drawing/2014/main" id="{7EFC6053-E5BD-4AE9-8BBB-19DF1A2048B1}"/>
              </a:ext>
            </a:extLst>
          </p:cNvPr>
          <p:cNvSpPr>
            <a:spLocks noGrp="1"/>
          </p:cNvSpPr>
          <p:nvPr>
            <p:ph idx="1"/>
          </p:nvPr>
        </p:nvSpPr>
        <p:spPr>
          <a:xfrm>
            <a:off x="733698" y="1152887"/>
            <a:ext cx="10515600" cy="4351338"/>
          </a:xfrm>
        </p:spPr>
        <p:txBody>
          <a:bodyPr>
            <a:normAutofit/>
          </a:bodyPr>
          <a:lstStyle/>
          <a:p>
            <a:pPr algn="just"/>
            <a:r>
              <a:rPr lang="en-US" sz="2200" b="1" dirty="0"/>
              <a:t>Medidas no Convencionales.</a:t>
            </a:r>
          </a:p>
          <a:p>
            <a:pPr lvl="2" algn="just"/>
            <a:r>
              <a:rPr lang="es-ES" sz="1600" dirty="0"/>
              <a:t>En Mayo 2010 el BCE puso en marcha el  primer programa de compra masiva de deuda pública de los países con mayor presión financiera en mercado secundario(1) para mitigar la escalada explosiva de las primas de riesgo tras el primer amago de insolvencia de Grecia. Este programa, más conocido por las siglas inglesas </a:t>
            </a:r>
            <a:r>
              <a:rPr lang="es-ES" sz="1600" b="1" dirty="0"/>
              <a:t>SMP (Securities Market Programme)</a:t>
            </a:r>
            <a:r>
              <a:rPr lang="es-ES" sz="1600" dirty="0"/>
              <a:t> estuvo funcionando hasta el mes de septiembre 2012.</a:t>
            </a:r>
          </a:p>
          <a:p>
            <a:pPr lvl="2" algn="just"/>
            <a:r>
              <a:rPr lang="es-ES" sz="1600" dirty="0"/>
              <a:t>En Septiembre 2012 fue sustituido por el programa </a:t>
            </a:r>
            <a:r>
              <a:rPr lang="es-ES" sz="1600" dirty="0">
                <a:hlinkClick r:id="rId2">
                  <a:extLst>
                    <a:ext uri="{A12FA001-AC4F-418D-AE19-62706E023703}">
                      <ahyp:hlinkClr xmlns:ahyp="http://schemas.microsoft.com/office/drawing/2018/hyperlinkcolor" val="tx"/>
                    </a:ext>
                  </a:extLst>
                </a:hlinkClick>
              </a:rPr>
              <a:t>OMT (Outright Monetary Transactions)</a:t>
            </a:r>
            <a:r>
              <a:rPr lang="es-ES" sz="1600" dirty="0"/>
              <a:t> con el mismo objetivo de comprar deuda pública en mercado secundario (1). El único criterio que se utilizaba para comprar bonos soberanos es el nivel de la </a:t>
            </a:r>
            <a:r>
              <a:rPr lang="es-ES" sz="1600" dirty="0">
                <a:hlinkClick r:id="rId3">
                  <a:extLst>
                    <a:ext uri="{A12FA001-AC4F-418D-AE19-62706E023703}">
                      <ahyp:hlinkClr xmlns:ahyp="http://schemas.microsoft.com/office/drawing/2018/hyperlinkcolor" val="tx"/>
                    </a:ext>
                  </a:extLst>
                </a:hlinkClick>
              </a:rPr>
              <a:t>prima de riesgo</a:t>
            </a:r>
            <a:r>
              <a:rPr lang="es-ES" sz="1600" dirty="0"/>
              <a:t>, sin tener en cuenta otros parámetros como la calidad del emisor, el período de maduración, el interés que se devenga o el riesgo tanto absoluto como relativo de esta inversión.</a:t>
            </a:r>
          </a:p>
          <a:p>
            <a:pPr lvl="2" algn="just"/>
            <a:r>
              <a:rPr lang="es-ES" sz="1600" dirty="0"/>
              <a:t>El BCE esterilizaba estas compras mediante toma de depósitos no incrementando la masa monetaria en circulación. Por tanto estas intervenciones todavía no pueden ser consideradas como Quantitative Easing (QE) o Expansión Cuantitativa.</a:t>
            </a:r>
          </a:p>
          <a:p>
            <a:pPr lvl="2" algn="just"/>
            <a:r>
              <a:rPr lang="en-US" sz="1600" dirty="0"/>
              <a:t>Subastas de liquidez a largo plazo para financiar bancos de la Eurozona (</a:t>
            </a:r>
            <a:r>
              <a:rPr lang="en-US" sz="1600" b="1" dirty="0"/>
              <a:t>very long-term refinancing operations</a:t>
            </a:r>
            <a:r>
              <a:rPr lang="en-US" sz="1600" dirty="0"/>
              <a:t> (</a:t>
            </a:r>
            <a:r>
              <a:rPr lang="en-US" sz="1600" dirty="0">
                <a:hlinkClick r:id="rId4"/>
              </a:rPr>
              <a:t>VLTROs</a:t>
            </a:r>
            <a:r>
              <a:rPr lang="en-US" sz="1600" dirty="0"/>
              <a:t>)</a:t>
            </a:r>
          </a:p>
          <a:p>
            <a:endParaRPr lang="es-ES" dirty="0"/>
          </a:p>
        </p:txBody>
      </p:sp>
      <p:sp>
        <p:nvSpPr>
          <p:cNvPr id="5" name="TextBox 4">
            <a:extLst>
              <a:ext uri="{FF2B5EF4-FFF2-40B4-BE49-F238E27FC236}">
                <a16:creationId xmlns:a16="http://schemas.microsoft.com/office/drawing/2014/main" id="{7B6AC312-CA7E-4555-9DCE-3C7E0E0F6EBC}"/>
              </a:ext>
            </a:extLst>
          </p:cNvPr>
          <p:cNvSpPr txBox="1"/>
          <p:nvPr/>
        </p:nvSpPr>
        <p:spPr>
          <a:xfrm>
            <a:off x="1087558" y="6092765"/>
            <a:ext cx="10016884" cy="400110"/>
          </a:xfrm>
          <a:prstGeom prst="rect">
            <a:avLst/>
          </a:prstGeom>
          <a:noFill/>
        </p:spPr>
        <p:txBody>
          <a:bodyPr wrap="square" rtlCol="0">
            <a:spAutoFit/>
          </a:bodyPr>
          <a:lstStyle/>
          <a:p>
            <a:r>
              <a:rPr lang="en-US" sz="1100" dirty="0"/>
              <a:t>(1</a:t>
            </a:r>
            <a:r>
              <a:rPr lang="en-US" sz="1050" dirty="0"/>
              <a:t>) </a:t>
            </a:r>
            <a:r>
              <a:rPr lang="en-US" sz="900" dirty="0"/>
              <a:t>Las compras eran en secundario para esquivar el</a:t>
            </a:r>
            <a:r>
              <a:rPr lang="es-ES" sz="900" b="1" dirty="0"/>
              <a:t> espíritu del artículo 123 de los Estatutos fundacionales del BCE</a:t>
            </a:r>
            <a:r>
              <a:rPr lang="es-ES" sz="900" dirty="0"/>
              <a:t>. En este artículo, se prohíbe expresamente la monetización de la deuda pública. Por tanto, </a:t>
            </a:r>
            <a:r>
              <a:rPr lang="es-ES" sz="900" b="1" dirty="0"/>
              <a:t>el BCE recurre a la monetización indirecta para esquivar esta prohibición, pero con el objetivo de conseguir los mismos resultados que si el BCE comprara bonos en el mercado primario.</a:t>
            </a:r>
            <a:endParaRPr lang="en-US" sz="1100" dirty="0"/>
          </a:p>
        </p:txBody>
      </p:sp>
      <p:sp>
        <p:nvSpPr>
          <p:cNvPr id="6" name="Footer Placeholder 3">
            <a:extLst>
              <a:ext uri="{FF2B5EF4-FFF2-40B4-BE49-F238E27FC236}">
                <a16:creationId xmlns:a16="http://schemas.microsoft.com/office/drawing/2014/main" id="{CD60B917-B41D-48D1-9D38-CB75F39BC787}"/>
              </a:ext>
            </a:extLst>
          </p:cNvPr>
          <p:cNvSpPr txBox="1">
            <a:spLocks/>
          </p:cNvSpPr>
          <p:nvPr/>
        </p:nvSpPr>
        <p:spPr>
          <a:xfrm>
            <a:off x="11468637" y="6382107"/>
            <a:ext cx="47759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8</a:t>
            </a:r>
          </a:p>
        </p:txBody>
      </p:sp>
    </p:spTree>
    <p:extLst>
      <p:ext uri="{BB962C8B-B14F-4D97-AF65-F5344CB8AC3E}">
        <p14:creationId xmlns:p14="http://schemas.microsoft.com/office/powerpoint/2010/main" val="2672030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3508</TotalTime>
  <Words>3983</Words>
  <Application>Microsoft Office PowerPoint</Application>
  <PresentationFormat>Panorámica</PresentationFormat>
  <Paragraphs>306</Paragraphs>
  <Slides>19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Arial Unicode MS</vt:lpstr>
      <vt:lpstr>Calibri</vt:lpstr>
      <vt:lpstr>Calibri Light</vt:lpstr>
      <vt:lpstr>Times New Roman</vt:lpstr>
      <vt:lpstr>Wingdings 2</vt:lpstr>
      <vt:lpstr>Office Theme</vt:lpstr>
      <vt:lpstr>Credito, Deuda y Política Monetaria</vt:lpstr>
      <vt:lpstr>Comparativa Líneas de Financiación 2010 vs 2019</vt:lpstr>
      <vt:lpstr>Comparativa Lineas de Financiación 2010 vs 2019.  Principales diferencias.</vt:lpstr>
      <vt:lpstr>Financiación Bancaria frente a Mercado de Capitales</vt:lpstr>
      <vt:lpstr>Reducción en el coste de financiación. Medidas de Política Monetaria.   Mario Draghi – “Whatever it Takes” (26 de Julio 2012)</vt:lpstr>
      <vt:lpstr>Mario Draghi – “Whatever it Takes”</vt:lpstr>
      <vt:lpstr>Política Monetaria BCE – Medidas no Convencionales – Primera Fase</vt:lpstr>
      <vt:lpstr>Política Monetaria BCE – Medidas no Convencionales – Segunda Fase</vt:lpstr>
      <vt:lpstr>Política Monetaria BCE – Medidas no Convencionales – Segunda Fase</vt:lpstr>
      <vt:lpstr>Política Monetaria BCE – Medidas no Convencionales – Tercera Fase</vt:lpstr>
      <vt:lpstr>Tipos de interes negativos.</vt:lpstr>
      <vt:lpstr>Tipos de interes negativos. No es un caso aislado.</vt:lpstr>
      <vt:lpstr>Tipos de interes negativos. Quien acepta una Perdida cierta?</vt:lpstr>
      <vt:lpstr>Tipos de interes negativos. Motivos para comprar un Bono a tipo negativo.</vt:lpstr>
      <vt:lpstr>Tipos de interes negativos. Interpretación.</vt:lpstr>
      <vt:lpstr>Los Ciclos de Deuda</vt:lpstr>
      <vt:lpstr>Fases de los Ciclos de Deuda</vt:lpstr>
      <vt:lpstr>Ciclos de Deuda de Largo Plazo y Corto Plazo</vt:lpstr>
      <vt:lpstr>Los Ciclos de Deuda. Año del Jubileo??</vt:lpstr>
    </vt:vector>
  </TitlesOfParts>
  <Company>Amadeus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Francisco URBANO</dc:creator>
  <cp:lastModifiedBy>SAN JUAN MESONADA, CARLOS</cp:lastModifiedBy>
  <cp:revision>133</cp:revision>
  <cp:lastPrinted>2019-11-07T17:44:11Z</cp:lastPrinted>
  <dcterms:created xsi:type="dcterms:W3CDTF">2019-09-26T09:03:45Z</dcterms:created>
  <dcterms:modified xsi:type="dcterms:W3CDTF">2019-11-12T15:50:47Z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2db9220-a04a-4f06-aab9-80cbe5287fb3_Enabled">
    <vt:lpwstr>True</vt:lpwstr>
  </property>
  <property fmtid="{D5CDD505-2E9C-101B-9397-08002B2CF9AE}" pid="3" name="MSIP_Label_d2db9220-a04a-4f06-aab9-80cbe5287fb3_SiteId">
    <vt:lpwstr>b3f4f7c2-72ce-4192-aba4-d6c7719b5766</vt:lpwstr>
  </property>
  <property fmtid="{D5CDD505-2E9C-101B-9397-08002B2CF9AE}" pid="4" name="MSIP_Label_d2db9220-a04a-4f06-aab9-80cbe5287fb3_Owner">
    <vt:lpwstr>furbano@amadeus.com</vt:lpwstr>
  </property>
  <property fmtid="{D5CDD505-2E9C-101B-9397-08002B2CF9AE}" pid="5" name="MSIP_Label_d2db9220-a04a-4f06-aab9-80cbe5287fb3_SetDate">
    <vt:lpwstr>2019-09-26T09:26:37.4093868Z</vt:lpwstr>
  </property>
  <property fmtid="{D5CDD505-2E9C-101B-9397-08002B2CF9AE}" pid="6" name="MSIP_Label_d2db9220-a04a-4f06-aab9-80cbe5287fb3_Name">
    <vt:lpwstr>Restricted</vt:lpwstr>
  </property>
  <property fmtid="{D5CDD505-2E9C-101B-9397-08002B2CF9AE}" pid="7" name="MSIP_Label_d2db9220-a04a-4f06-aab9-80cbe5287fb3_Application">
    <vt:lpwstr>Microsoft Azure Information Protection</vt:lpwstr>
  </property>
  <property fmtid="{D5CDD505-2E9C-101B-9397-08002B2CF9AE}" pid="8" name="MSIP_Label_d2db9220-a04a-4f06-aab9-80cbe5287fb3_ActionId">
    <vt:lpwstr>f6c1cdd2-6ee0-411b-b224-f40d54628362</vt:lpwstr>
  </property>
  <property fmtid="{D5CDD505-2E9C-101B-9397-08002B2CF9AE}" pid="9" name="MSIP_Label_d2db9220-a04a-4f06-aab9-80cbe5287fb3_Extended_MSFT_Method">
    <vt:lpwstr>Automatic</vt:lpwstr>
  </property>
  <property fmtid="{D5CDD505-2E9C-101B-9397-08002B2CF9AE}" pid="10" name="Sensitivity">
    <vt:lpwstr>Restricted</vt:lpwstr>
  </property>
</Properties>
</file>