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4" r:id="rId16"/>
    <p:sldId id="269" r:id="rId17"/>
    <p:sldId id="270" r:id="rId18"/>
    <p:sldId id="271" r:id="rId19"/>
    <p:sldId id="272" r:id="rId20"/>
    <p:sldId id="273" r:id="rId21"/>
  </p:sldIdLst>
  <p:sldSz cx="10160000" cy="7620000"/>
  <p:notesSz cx="6858000" cy="9144000"/>
  <p:custDataLst>
    <p:tags r:id="rId2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5pPr>
    <a:lvl6pPr marL="2286000" algn="l" defTabSz="914400" rtl="0" eaLnBrk="1" latinLnBrk="0" hangingPunct="1"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6pPr>
    <a:lvl7pPr marL="2743200" algn="l" defTabSz="914400" rtl="0" eaLnBrk="1" latinLnBrk="0" hangingPunct="1"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7pPr>
    <a:lvl8pPr marL="3200400" algn="l" defTabSz="914400" rtl="0" eaLnBrk="1" latinLnBrk="0" hangingPunct="1"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8pPr>
    <a:lvl9pPr marL="3657600" algn="l" defTabSz="914400" rtl="0" eaLnBrk="1" latinLnBrk="0" hangingPunct="1"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660"/>
  </p:normalViewPr>
  <p:slideViewPr>
    <p:cSldViewPr>
      <p:cViewPr varScale="1">
        <p:scale>
          <a:sx n="74" d="100"/>
          <a:sy n="74" d="100"/>
        </p:scale>
        <p:origin x="-274" y="-77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2729062"/>
            <a:ext cx="10160000" cy="1608667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829" y="1100667"/>
            <a:ext cx="3280833" cy="422275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48667" y="4487333"/>
            <a:ext cx="4953000" cy="1862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7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4672" y="2708512"/>
            <a:ext cx="5418667" cy="160948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13600"/>
            <a:ext cx="2370138" cy="40640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McGraw-Hill/Irwin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0138" y="7232650"/>
            <a:ext cx="3725862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0"/>
            </a:lvl1pPr>
          </a:lstStyle>
          <a:p>
            <a:fld id="{E7DF1A78-93B8-47C3-BBD6-EA1F56E9508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/>
            <a:fld id="{FE1A8E5A-E0D4-40CB-BDF5-0CC2738B9AA1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/>
            <a:fld id="{65FC3FCB-E683-4434-BED3-D7AEFBA3934E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2" y="305154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65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4"/>
            <a:ext cx="8636000" cy="16668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79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38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18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97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477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556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636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9059863" y="7062788"/>
            <a:ext cx="592137" cy="404812"/>
          </a:xfrm>
          <a:prstGeom prst="rect">
            <a:avLst/>
          </a:prstGeom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/>
            </a:lvl1pPr>
          </a:lstStyle>
          <a:p>
            <a:fld id="{BB55F978-9E26-4D10-8CF6-2D809EC2934F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0138" y="7232650"/>
            <a:ext cx="3725862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/>
            <a:fld id="{FFE922C6-2373-4683-A077-5EEE177D6A51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9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40138" y="7232650"/>
            <a:ext cx="3725862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/>
            <a:fld id="{609A9B4D-BA0D-4327-9588-8CD97232AA5B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55" indent="0">
              <a:buNone/>
              <a:defRPr sz="2200" b="1"/>
            </a:lvl2pPr>
            <a:lvl3pPr marL="1015910" indent="0">
              <a:buNone/>
              <a:defRPr sz="2000" b="1"/>
            </a:lvl3pPr>
            <a:lvl4pPr marL="1523865" indent="0">
              <a:buNone/>
              <a:defRPr sz="1800" b="1"/>
            </a:lvl4pPr>
            <a:lvl5pPr marL="2031820" indent="0">
              <a:buNone/>
              <a:defRPr sz="1800" b="1"/>
            </a:lvl5pPr>
            <a:lvl6pPr marL="2539775" indent="0">
              <a:buNone/>
              <a:defRPr sz="1800" b="1"/>
            </a:lvl6pPr>
            <a:lvl7pPr marL="3047730" indent="0">
              <a:buNone/>
              <a:defRPr sz="1800" b="1"/>
            </a:lvl7pPr>
            <a:lvl8pPr marL="3555680" indent="0">
              <a:buNone/>
              <a:defRPr sz="1800" b="1"/>
            </a:lvl8pPr>
            <a:lvl9pPr marL="406363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8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55" indent="0">
              <a:buNone/>
              <a:defRPr sz="2200" b="1"/>
            </a:lvl2pPr>
            <a:lvl3pPr marL="1015910" indent="0">
              <a:buNone/>
              <a:defRPr sz="2000" b="1"/>
            </a:lvl3pPr>
            <a:lvl4pPr marL="1523865" indent="0">
              <a:buNone/>
              <a:defRPr sz="1800" b="1"/>
            </a:lvl4pPr>
            <a:lvl5pPr marL="2031820" indent="0">
              <a:buNone/>
              <a:defRPr sz="1800" b="1"/>
            </a:lvl5pPr>
            <a:lvl6pPr marL="2539775" indent="0">
              <a:buNone/>
              <a:defRPr sz="1800" b="1"/>
            </a:lvl6pPr>
            <a:lvl7pPr marL="3047730" indent="0">
              <a:buNone/>
              <a:defRPr sz="1800" b="1"/>
            </a:lvl7pPr>
            <a:lvl8pPr marL="3555680" indent="0">
              <a:buNone/>
              <a:defRPr sz="1800" b="1"/>
            </a:lvl8pPr>
            <a:lvl9pPr marL="406363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8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/>
            <a:fld id="{336A75C0-F97D-44EE-B38A-276EBC405B0E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/>
            <a:fld id="{F829E450-A01B-4290-A19C-98ECEA49ECE9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/>
            <a:fld id="{5D6A6901-D09E-4D0C-B73B-6245A6617A65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6" y="303392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8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6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955" indent="0">
              <a:buNone/>
              <a:defRPr sz="1300"/>
            </a:lvl2pPr>
            <a:lvl3pPr marL="1015910" indent="0">
              <a:buNone/>
              <a:defRPr sz="1100"/>
            </a:lvl3pPr>
            <a:lvl4pPr marL="1523865" indent="0">
              <a:buNone/>
              <a:defRPr sz="1000"/>
            </a:lvl4pPr>
            <a:lvl5pPr marL="2031820" indent="0">
              <a:buNone/>
              <a:defRPr sz="1000"/>
            </a:lvl5pPr>
            <a:lvl6pPr marL="2539775" indent="0">
              <a:buNone/>
              <a:defRPr sz="1000"/>
            </a:lvl6pPr>
            <a:lvl7pPr marL="3047730" indent="0">
              <a:buNone/>
              <a:defRPr sz="1000"/>
            </a:lvl7pPr>
            <a:lvl8pPr marL="3555680" indent="0">
              <a:buNone/>
              <a:defRPr sz="1000"/>
            </a:lvl8pPr>
            <a:lvl9pPr marL="406363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/>
            <a:fld id="{97207855-7149-49F4-9AA0-FFFF58DF9D7A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07955" indent="0">
              <a:buNone/>
              <a:defRPr sz="3100"/>
            </a:lvl2pPr>
            <a:lvl3pPr marL="1015910" indent="0">
              <a:buNone/>
              <a:defRPr sz="2700"/>
            </a:lvl3pPr>
            <a:lvl4pPr marL="1523865" indent="0">
              <a:buNone/>
              <a:defRPr sz="2200"/>
            </a:lvl4pPr>
            <a:lvl5pPr marL="2031820" indent="0">
              <a:buNone/>
              <a:defRPr sz="2200"/>
            </a:lvl5pPr>
            <a:lvl6pPr marL="2539775" indent="0">
              <a:buNone/>
              <a:defRPr sz="2200"/>
            </a:lvl6pPr>
            <a:lvl7pPr marL="3047730" indent="0">
              <a:buNone/>
              <a:defRPr sz="2200"/>
            </a:lvl7pPr>
            <a:lvl8pPr marL="3555680" indent="0">
              <a:buNone/>
              <a:defRPr sz="2200"/>
            </a:lvl8pPr>
            <a:lvl9pPr marL="4063635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955" indent="0">
              <a:buNone/>
              <a:defRPr sz="1300"/>
            </a:lvl2pPr>
            <a:lvl3pPr marL="1015910" indent="0">
              <a:buNone/>
              <a:defRPr sz="1100"/>
            </a:lvl3pPr>
            <a:lvl4pPr marL="1523865" indent="0">
              <a:buNone/>
              <a:defRPr sz="1000"/>
            </a:lvl4pPr>
            <a:lvl5pPr marL="2031820" indent="0">
              <a:buNone/>
              <a:defRPr sz="1000"/>
            </a:lvl5pPr>
            <a:lvl6pPr marL="2539775" indent="0">
              <a:buNone/>
              <a:defRPr sz="1000"/>
            </a:lvl6pPr>
            <a:lvl7pPr marL="3047730" indent="0">
              <a:buNone/>
              <a:defRPr sz="1000"/>
            </a:lvl7pPr>
            <a:lvl8pPr marL="3555680" indent="0">
              <a:buNone/>
              <a:defRPr sz="1000"/>
            </a:lvl8pPr>
            <a:lvl9pPr marL="406363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defPPr>
              <a:defRPr lang="en-US"/>
            </a:defPPr>
            <a:lvl1pPr marL="0" algn="l" defTabSz="914400" rtl="0" eaLnBrk="1" latinLnBrk="0" hangingPunct="1">
              <a:defRPr sz="1000" i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ym typeface="Helvetica Neue Light" pitchFamily="-112" charset="0"/>
              </a:rPr>
              <a:t>© 2012 The McGraw-Hill Companies. All Rights Reserved</a:t>
            </a:r>
            <a:endParaRPr lang="en-US" dirty="0">
              <a:sym typeface="Helvetica Neue Light" pitchFamily="-112" charset="0"/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/>
            <a:fld id="{3ECFDD41-B2BE-4946-91B3-FE7C522E0F0E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iming>
    <p:tnLst>
      <p:par>
        <p:cTn id="1" dur="indefinite" restart="never" nodeType="tmRoot"/>
      </p:par>
    </p:tnLst>
  </p:timing>
  <p:txStyles>
    <p:titleStyle>
      <a:lvl1pPr algn="ctr" defTabSz="1014413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1441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2pPr>
      <a:lvl3pPr algn="ctr" defTabSz="101441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3pPr>
      <a:lvl4pPr algn="ctr" defTabSz="101441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4pPr>
      <a:lvl5pPr algn="ctr" defTabSz="101441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5pPr>
      <a:lvl6pPr marL="457200" algn="ctr" defTabSz="101441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6pPr>
      <a:lvl7pPr marL="914400" algn="ctr" defTabSz="101441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7pPr>
      <a:lvl8pPr marL="1371600" algn="ctr" defTabSz="101441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8pPr>
      <a:lvl9pPr marL="1828800" algn="ctr" defTabSz="101441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9pPr>
    </p:titleStyle>
    <p:bodyStyle>
      <a:lvl1pPr marL="379413" indent="-3794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3913" indent="-3159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8413" indent="-2524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6413" indent="-2524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4413" indent="-2524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3778" indent="-253980" algn="l" defTabSz="101592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737" indent="-253980" algn="l" defTabSz="101592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695" indent="-253980" algn="l" defTabSz="101592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653" indent="-253980" algn="l" defTabSz="101592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5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60" algn="l" defTabSz="1015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20" algn="l" defTabSz="1015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880" algn="l" defTabSz="1015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840" algn="l" defTabSz="1015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800" algn="l" defTabSz="1015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760" algn="l" defTabSz="1015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716" algn="l" defTabSz="1015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675" algn="l" defTabSz="1015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/>
          </p:nvPr>
        </p:nvSpPr>
        <p:spPr>
          <a:xfrm>
            <a:off x="3894138" y="2708275"/>
            <a:ext cx="5910262" cy="1609725"/>
          </a:xfrm>
        </p:spPr>
        <p:txBody>
          <a:bodyPr/>
          <a:lstStyle/>
          <a:p>
            <a:pPr eaLnBrk="1" hangingPunct="1"/>
            <a:r>
              <a:rPr lang="en-US" smtClean="0"/>
              <a:t>Apéndice al Capítulo 7</a:t>
            </a:r>
          </a:p>
        </p:txBody>
      </p:sp>
      <p:sp>
        <p:nvSpPr>
          <p:cNvPr id="13315" name="Rectangle 69"/>
          <p:cNvSpPr>
            <a:spLocks noChangeArrowheads="1"/>
          </p:cNvSpPr>
          <p:nvPr/>
        </p:nvSpPr>
        <p:spPr bwMode="auto">
          <a:xfrm>
            <a:off x="76200" y="7239000"/>
            <a:ext cx="2667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000" b="1" i="1">
                <a:solidFill>
                  <a:srgbClr val="355BBB"/>
                </a:solidFill>
                <a:latin typeface="Times New Roman" pitchFamily="18" charset="0"/>
                <a:cs typeface="Arial" pitchFamily="34" charset="0"/>
              </a:rPr>
              <a:t>McGraw-Hill/Irwin</a:t>
            </a:r>
          </a:p>
        </p:txBody>
      </p:sp>
      <p:sp>
        <p:nvSpPr>
          <p:cNvPr id="13316" name="Rectangle 70"/>
          <p:cNvSpPr>
            <a:spLocks noChangeArrowheads="1"/>
          </p:cNvSpPr>
          <p:nvPr/>
        </p:nvSpPr>
        <p:spPr bwMode="auto">
          <a:xfrm>
            <a:off x="4667250" y="7219950"/>
            <a:ext cx="54102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r">
              <a:spcBef>
                <a:spcPct val="50000"/>
              </a:spcBef>
            </a:pPr>
            <a:r>
              <a:rPr lang="en-US" sz="1000" b="1" i="1">
                <a:solidFill>
                  <a:srgbClr val="355BBB"/>
                </a:solidFill>
                <a:latin typeface="Times New Roman" pitchFamily="18" charset="0"/>
                <a:cs typeface="Arial" pitchFamily="34" charset="0"/>
              </a:rPr>
              <a:t>Copyright</a:t>
            </a:r>
            <a:r>
              <a:rPr lang="en-US" sz="1000">
                <a:solidFill>
                  <a:srgbClr val="355BBB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1000" b="1" i="1">
                <a:solidFill>
                  <a:srgbClr val="355BBB"/>
                </a:solidFill>
                <a:latin typeface="Times New Roman" pitchFamily="18" charset="0"/>
                <a:cs typeface="Arial" pitchFamily="34" charset="0"/>
              </a:rPr>
              <a:t>© 2012 by The McGraw-Hill Companies, Inc. All rights reserved.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20" eaLnBrk="1" fontAlgn="auto" hangingPunct="1">
              <a:spcAft>
                <a:spcPts val="0"/>
              </a:spcAft>
              <a:defRPr/>
            </a:pPr>
            <a:r>
              <a:rPr lang="es-ES" dirty="0"/>
              <a:t>Otras explicaciones </a:t>
            </a:r>
            <a:r>
              <a:rPr lang="es-ES" dirty="0" smtClean="0"/>
              <a:t>para los </a:t>
            </a:r>
            <a:r>
              <a:rPr lang="es-ES" dirty="0"/>
              <a:t>suburbios de altos ingresos</a:t>
            </a:r>
            <a:endParaRPr lang="en-US" dirty="0" smtClean="0"/>
          </a:p>
        </p:txBody>
      </p:sp>
      <p:sp>
        <p:nvSpPr>
          <p:cNvPr id="22531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Nueva vivienda suburbana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Huir de los problemas de la ciudad central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 zonificación suburbana excluye a los hogares de bajos ingresos</a:t>
            </a:r>
            <a:endParaRPr lang="en-US" smtClean="0"/>
          </a:p>
        </p:txBody>
      </p:sp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9A3C0E8D-A3E0-4D15-8E82-9AB617356C7C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10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Paris vs. Detroit</a:t>
            </a:r>
          </a:p>
        </p:txBody>
      </p:sp>
      <p:sp>
        <p:nvSpPr>
          <p:cNvPr id="23555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París: Una rica mezcla de servicios culturales que fortalece la atracción hacia el centro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Detroit: Pocas oportunidades culturales en el centro para contrarrestar la atracción de los suburbios</a:t>
            </a:r>
            <a:endParaRPr lang="en-US" smtClean="0"/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ECDD0AA8-A982-4121-9AB0-8DCD8A959977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11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3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20" eaLnBrk="1" fontAlgn="auto" hangingPunct="1">
              <a:spcAft>
                <a:spcPts val="0"/>
              </a:spcAft>
              <a:defRPr/>
            </a:pPr>
            <a:r>
              <a:rPr lang="es-ES" dirty="0"/>
              <a:t>Modelo de Equilibrio General: Introducción</a:t>
            </a:r>
            <a:endParaRPr lang="en-US" dirty="0" smtClean="0"/>
          </a:p>
        </p:txBody>
      </p:sp>
      <p:sp>
        <p:nvSpPr>
          <p:cNvPr id="24579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La ciudad es pequeña: una de muchas en la región o la nación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 ciudad está abierta: movimientos entre ciudades sin costo 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Nivel de utilidad nacional no afectado por cambios en la ciudad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 población varía, dependiendo del atractivo relativo de la ciudad </a:t>
            </a:r>
            <a:endParaRPr lang="en-US" smtClean="0"/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66EB178F-B3A4-4554-9C27-6B587BFDDDBD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12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20" eaLnBrk="1" fontAlgn="auto" hangingPunct="1">
              <a:spcAft>
                <a:spcPts val="0"/>
              </a:spcAft>
              <a:defRPr/>
            </a:pPr>
            <a:r>
              <a:rPr lang="es-ES" dirty="0"/>
              <a:t>Interacciones entre la tierra y los mercados laborales</a:t>
            </a:r>
            <a:endParaRPr lang="en-US" dirty="0" smtClean="0"/>
          </a:p>
        </p:txBody>
      </p:sp>
      <p:sp>
        <p:nvSpPr>
          <p:cNvPr id="25603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Mostrar interacciones entre la tierra y los mercados de trabajo</a:t>
            </a:r>
          </a:p>
          <a:p>
            <a:pPr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Precios relevantes: salario de la mano de obra; Alquiler de la tierra</a:t>
            </a:r>
          </a:p>
          <a:p>
            <a:pPr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Simplificación de suposiciones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no hay sustitución de insumos ni por parte de los consumidores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La ciudad es rectangular</a:t>
            </a:r>
            <a:endParaRPr lang="en-US" smtClean="0"/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8927116F-3A44-4816-9BB2-096B84911EE4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13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300" y="600075"/>
            <a:ext cx="5956300" cy="5695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6627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51CCD214-2DE8-4025-9836-71DE9191232A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14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0450" y="1208088"/>
            <a:ext cx="5797550" cy="5127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A91BD761-63AB-42EA-8AB1-1EE189765747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15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9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20" eaLnBrk="1" fontAlgn="auto" hangingPunct="1">
              <a:spcAft>
                <a:spcPts val="0"/>
              </a:spcAft>
              <a:defRPr/>
            </a:pPr>
            <a:r>
              <a:rPr lang="es-ES" dirty="0"/>
              <a:t>Los efectos del tranvía en el mercado </a:t>
            </a:r>
            <a:r>
              <a:rPr lang="es-ES" dirty="0" smtClean="0"/>
              <a:t>del suelo</a:t>
            </a:r>
            <a:endParaRPr lang="en-US" dirty="0" smtClean="0"/>
          </a:p>
        </p:txBody>
      </p:sp>
      <p:sp>
        <p:nvSpPr>
          <p:cNvPr id="28675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Disminución en el coste de desplazamiento al trabajo unitario inclina la curva de oferta-alquiler residencial hacia fuera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Expansión del territorio residencial e incremento de la oferta laboral</a:t>
            </a:r>
            <a:endParaRPr lang="en-US" smtClean="0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75C3821D-2523-485E-B917-8F0CC9C0DD3B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16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3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20" eaLnBrk="1" fontAlgn="auto" hangingPunct="1">
              <a:spcAft>
                <a:spcPts val="0"/>
              </a:spcAft>
              <a:defRPr/>
            </a:pPr>
            <a:r>
              <a:rPr lang="es-ES" dirty="0"/>
              <a:t>Los efectos del tranvía en el mercado de trabajo</a:t>
            </a:r>
            <a:endParaRPr lang="en-US" dirty="0" smtClean="0"/>
          </a:p>
        </p:txBody>
      </p:sp>
      <p:sp>
        <p:nvSpPr>
          <p:cNvPr id="29699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El exceso de oferta de mano de obra disminuye el salario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 Disminución de los salarios disminuye la cantidad de mano de obra ofertada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 Disminución de los salarios aumenta la cantidad de mano de obra demandada</a:t>
            </a:r>
            <a:endParaRPr lang="en-US" smtClean="0"/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1D52F542-54F8-4B0F-B494-613887B1D3C0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17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228600"/>
            <a:ext cx="9144000" cy="1270000"/>
          </a:xfrm>
        </p:spPr>
        <p:txBody>
          <a:bodyPr rtlCol="0">
            <a:normAutofit fontScale="90000"/>
          </a:bodyPr>
          <a:lstStyle/>
          <a:p>
            <a:pPr defTabSz="1015920" eaLnBrk="1" fontAlgn="auto" hangingPunct="1">
              <a:spcAft>
                <a:spcPts val="0"/>
              </a:spcAft>
              <a:defRPr/>
            </a:pPr>
            <a:r>
              <a:rPr lang="es-ES" dirty="0"/>
              <a:t>Efectos del menor salario en el mercado </a:t>
            </a:r>
            <a:r>
              <a:rPr lang="es-ES" dirty="0" smtClean="0"/>
              <a:t>del suelo</a:t>
            </a:r>
            <a:endParaRPr lang="en-US" dirty="0" smtClean="0"/>
          </a:p>
        </p:txBody>
      </p:sp>
      <p:sp>
        <p:nvSpPr>
          <p:cNvPr id="251906" name="Rectangle 1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La disminución en los ingresos de los residentes </a:t>
            </a:r>
            <a:r>
              <a:rPr lang="es-ES" dirty="0" smtClean="0"/>
              <a:t>desplaza la </a:t>
            </a:r>
            <a:r>
              <a:rPr lang="es-ES" dirty="0"/>
              <a:t>curva de </a:t>
            </a:r>
            <a:r>
              <a:rPr lang="es-ES" dirty="0" smtClean="0"/>
              <a:t>oferta alquiler hacia </a:t>
            </a:r>
            <a:r>
              <a:rPr lang="es-ES" dirty="0"/>
              <a:t>abajo</a:t>
            </a:r>
          </a:p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 smtClean="0"/>
              <a:t>La disminución </a:t>
            </a:r>
            <a:r>
              <a:rPr lang="es-ES" dirty="0"/>
              <a:t>de la oferta residencial disminuye el territorio residencial y la cantidad de mano de obra </a:t>
            </a:r>
            <a:r>
              <a:rPr lang="es-ES" dirty="0" smtClean="0"/>
              <a:t>ofertada</a:t>
            </a:r>
            <a:endParaRPr lang="es-ES" dirty="0"/>
          </a:p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Disminución del salario (costo de producción) </a:t>
            </a:r>
            <a:r>
              <a:rPr lang="es-ES" dirty="0" smtClean="0"/>
              <a:t>desplaza la </a:t>
            </a:r>
            <a:r>
              <a:rPr lang="es-ES" dirty="0"/>
              <a:t>curva de </a:t>
            </a:r>
            <a:r>
              <a:rPr lang="es-ES" dirty="0" smtClean="0"/>
              <a:t>oferta-alquiler </a:t>
            </a:r>
            <a:r>
              <a:rPr lang="es-ES" dirty="0"/>
              <a:t>de </a:t>
            </a:r>
            <a:r>
              <a:rPr lang="es-ES" dirty="0" smtClean="0"/>
              <a:t>las empresas hacia </a:t>
            </a:r>
            <a:r>
              <a:rPr lang="es-ES" dirty="0"/>
              <a:t>arriba</a:t>
            </a:r>
          </a:p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Aumento de la oferta-alquiler de las empresas </a:t>
            </a:r>
            <a:r>
              <a:rPr lang="es-ES" dirty="0" smtClean="0"/>
              <a:t>aumenta el territorio </a:t>
            </a:r>
            <a:r>
              <a:rPr lang="es-ES" dirty="0"/>
              <a:t>empresarial </a:t>
            </a:r>
            <a:r>
              <a:rPr lang="es-ES" dirty="0" smtClean="0"/>
              <a:t>y la </a:t>
            </a:r>
            <a:r>
              <a:rPr lang="es-ES" dirty="0"/>
              <a:t>cantidad de mano de obra demandada</a:t>
            </a:r>
            <a:endParaRPr lang="en-US" dirty="0" smtClean="0"/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895B177B-45CB-4AD9-8E55-EF622A2A5631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18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Nuevo Equilibrio</a:t>
            </a:r>
          </a:p>
        </p:txBody>
      </p:sp>
      <p:sp>
        <p:nvSpPr>
          <p:cNvPr id="31747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Aumento del tamaño geográfico: CBD se expande el 50%, junto con el área residencial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Mercado laboral: mayor fuerza de trabajo de equilibrio; El salario es menor</a:t>
            </a:r>
            <a:endParaRPr lang="en-US" smtClean="0"/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5517A15E-1D85-4475-BE29-47EECF42052F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19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Modelo de una ciudad monocéntrica</a:t>
            </a:r>
            <a:endParaRPr lang="en-US" smtClean="0"/>
          </a:p>
        </p:txBody>
      </p:sp>
      <p:sp>
        <p:nvSpPr>
          <p:cNvPr id="14339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Nodo de exportación central para el transporte de mercancías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Vagones de caballos para el transporte intraurbano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Sistema de tranvía Hub-spoke para desplazarse al trabajoIntercambio central de información</a:t>
            </a:r>
            <a:endParaRPr lang="en-US" smtClean="0"/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5518F570-B2B6-4F91-8C3E-BEF87D3F4243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¿Qué pasa si la densidad varía?</a:t>
            </a:r>
            <a:endParaRPr lang="en-US" smtClean="0"/>
          </a:p>
        </p:txBody>
      </p:sp>
      <p:sp>
        <p:nvSpPr>
          <p:cNvPr id="253954" name="Rectangle 1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 smtClean="0"/>
              <a:t>Aumento</a:t>
            </a:r>
            <a:r>
              <a:rPr lang="es-ES" dirty="0"/>
              <a:t> </a:t>
            </a:r>
            <a:r>
              <a:rPr lang="es-ES" dirty="0" smtClean="0"/>
              <a:t>del </a:t>
            </a:r>
            <a:r>
              <a:rPr lang="es-ES" dirty="0"/>
              <a:t>alquiler</a:t>
            </a:r>
            <a:r>
              <a:rPr lang="es-ES" dirty="0" smtClean="0"/>
              <a:t> aumenta la </a:t>
            </a:r>
            <a:r>
              <a:rPr lang="es-ES" dirty="0"/>
              <a:t>densidad </a:t>
            </a:r>
            <a:endParaRPr lang="es-ES" dirty="0" smtClean="0"/>
          </a:p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 smtClean="0"/>
              <a:t>Densidad </a:t>
            </a:r>
            <a:r>
              <a:rPr lang="es-ES" dirty="0"/>
              <a:t>de la mano de obra (residencial)</a:t>
            </a:r>
          </a:p>
          <a:p>
            <a:pPr marL="825470" lvl="1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 smtClean="0"/>
              <a:t>Aumenta </a:t>
            </a:r>
            <a:r>
              <a:rPr lang="es-ES" dirty="0"/>
              <a:t>donde aumenta </a:t>
            </a:r>
            <a:r>
              <a:rPr lang="es-ES" dirty="0" smtClean="0"/>
              <a:t>el alquiler</a:t>
            </a:r>
            <a:endParaRPr lang="es-ES" dirty="0"/>
          </a:p>
          <a:p>
            <a:pPr marL="825470" lvl="1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Disminuye cuando </a:t>
            </a:r>
            <a:r>
              <a:rPr lang="es-ES" dirty="0" smtClean="0"/>
              <a:t>el alquiler disminuye</a:t>
            </a:r>
            <a:endParaRPr lang="es-ES" dirty="0"/>
          </a:p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Aumento de </a:t>
            </a:r>
            <a:r>
              <a:rPr lang="es-ES" dirty="0" smtClean="0"/>
              <a:t>la densidad de la </a:t>
            </a:r>
            <a:r>
              <a:rPr lang="es-ES" dirty="0"/>
              <a:t>demanda de mano de obra (empleo) </a:t>
            </a:r>
            <a:r>
              <a:rPr lang="es-ES" dirty="0" smtClean="0"/>
              <a:t>aumenta cuando el </a:t>
            </a:r>
            <a:r>
              <a:rPr lang="es-ES" smtClean="0"/>
              <a:t>alquiler aumenta</a:t>
            </a:r>
            <a:endParaRPr lang="es-ES" dirty="0"/>
          </a:p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Los cambios de densidad refuerzan los cambios en el territorio</a:t>
            </a:r>
            <a:endParaRPr lang="en-US" dirty="0" smtClean="0"/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8B96EDA5-3F47-4E58-94BE-11D25382DDCA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20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4425" y="609600"/>
            <a:ext cx="4524375" cy="5867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F433844D-0E0C-4327-8E72-9F1500DF81E0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Sector de Oficinas en el Centro</a:t>
            </a:r>
            <a:endParaRPr lang="en-US" smtClean="0"/>
          </a:p>
        </p:txBody>
      </p:sp>
      <p:sp>
        <p:nvSpPr>
          <p:cNvPr id="16387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6075" indent="-346075" eaLnBrk="1" hangingPunct="1">
              <a:tabLst>
                <a:tab pos="1211263" algn="l"/>
              </a:tabLst>
            </a:pPr>
            <a:r>
              <a:rPr lang="es-ES" smtClean="0"/>
              <a:t>Empresa de oficinas tiene una curva de oferta-alquiler más pronunciada</a:t>
            </a:r>
          </a:p>
          <a:p>
            <a:pPr marL="346075" indent="-346075" eaLnBrk="1" hangingPunct="1">
              <a:tabLst>
                <a:tab pos="1211263" algn="l"/>
              </a:tabLst>
            </a:pPr>
            <a:r>
              <a:rPr lang="es-ES" smtClean="0"/>
              <a:t>El costo de transporte de la producción de la oficina (trabajadores de oficina) es relativamente alto</a:t>
            </a:r>
          </a:p>
          <a:p>
            <a:pPr marL="346075" indent="-346075" eaLnBrk="1" hangingPunct="1">
              <a:tabLst>
                <a:tab pos="1211263" algn="l"/>
              </a:tabLst>
            </a:pPr>
            <a:r>
              <a:rPr lang="es-ES" smtClean="0"/>
              <a:t>Costo de transporte de la producción manufacturera (en vagones de caballos) relativamente bajo</a:t>
            </a:r>
            <a:endParaRPr lang="en-US" smtClean="0"/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E160640C-2FCF-4FF8-AC8D-1EF2BA0B34A0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4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Uso segregado de la tierra</a:t>
            </a:r>
            <a:endParaRPr lang="en-US" smtClean="0"/>
          </a:p>
        </p:txBody>
      </p:sp>
      <p:sp>
        <p:nvSpPr>
          <p:cNvPr id="238594" name="Rectangle 1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Segregación: Área de Empleo y Área Residencial</a:t>
            </a:r>
          </a:p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Costo de transporte de la producción </a:t>
            </a:r>
            <a:r>
              <a:rPr lang="es-ES" dirty="0" smtClean="0"/>
              <a:t>alto </a:t>
            </a:r>
            <a:r>
              <a:rPr lang="es-ES" dirty="0"/>
              <a:t>en relación con el costo </a:t>
            </a:r>
            <a:r>
              <a:rPr lang="es-ES" dirty="0" smtClean="0"/>
              <a:t>de mover a </a:t>
            </a:r>
            <a:r>
              <a:rPr lang="es-ES" dirty="0"/>
              <a:t>los </a:t>
            </a:r>
            <a:r>
              <a:rPr lang="es-ES" dirty="0" smtClean="0"/>
              <a:t>trabajadores</a:t>
            </a:r>
            <a:endParaRPr lang="es-ES" dirty="0"/>
          </a:p>
          <a:p>
            <a:pPr marL="825470" lvl="1" indent="-380970" defTabSz="101592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Costo de transporte </a:t>
            </a:r>
            <a:r>
              <a:rPr lang="es-ES" dirty="0" smtClean="0"/>
              <a:t>de </a:t>
            </a:r>
            <a:r>
              <a:rPr lang="es-ES" dirty="0"/>
              <a:t>los </a:t>
            </a:r>
            <a:r>
              <a:rPr lang="es-ES" dirty="0" smtClean="0"/>
              <a:t>trabajadores</a:t>
            </a:r>
            <a:r>
              <a:rPr lang="es-ES" dirty="0"/>
              <a:t> reducido </a:t>
            </a:r>
            <a:r>
              <a:rPr lang="es-ES" dirty="0" smtClean="0"/>
              <a:t>: </a:t>
            </a:r>
            <a:r>
              <a:rPr lang="es-ES" dirty="0"/>
              <a:t>tranvías</a:t>
            </a:r>
          </a:p>
          <a:p>
            <a:pPr marL="825470" lvl="1" indent="-380970" defTabSz="101592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Coste de transporte de alto rendimiento: carros de caballos o ejecutivos de oficina</a:t>
            </a:r>
          </a:p>
          <a:p>
            <a:pPr marL="380970" indent="-380970" defTabSz="101592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Transportar a los trabajadores suburbanos al centro vs. transportar la </a:t>
            </a:r>
            <a:r>
              <a:rPr lang="es-ES" dirty="0" smtClean="0"/>
              <a:t>producción suburbana </a:t>
            </a:r>
            <a:r>
              <a:rPr lang="es-ES" dirty="0"/>
              <a:t>al centro</a:t>
            </a:r>
            <a:endParaRPr lang="en-US" dirty="0" smtClean="0"/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53DF05B2-75FB-45EE-8CDE-D55F6DAC5698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5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Ingresos y Ubicación: Introducción</a:t>
            </a:r>
          </a:p>
        </p:txBody>
      </p:sp>
      <p:sp>
        <p:nvSpPr>
          <p:cNvPr id="18435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¿Por qué las personas pobres ocupan tierras cerca del centro?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¿Por qué el ingreso de los hogares generalmente aumenta a medida que avanzamos hacia afuera?</a:t>
            </a:r>
            <a:endParaRPr lang="en-US" smtClean="0"/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7654245F-15E5-442B-9E78-A1F66D42E00C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6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2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Tradeoffs entre </a:t>
            </a:r>
            <a:r>
              <a:rPr lang="en-US" dirty="0" err="1" smtClean="0"/>
              <a:t>desplazarse</a:t>
            </a:r>
            <a:r>
              <a:rPr lang="en-US" dirty="0" smtClean="0"/>
              <a:t> al </a:t>
            </a:r>
            <a:r>
              <a:rPr lang="en-US" dirty="0" err="1" smtClean="0"/>
              <a:t>trabajo</a:t>
            </a:r>
            <a:r>
              <a:rPr lang="en-US" dirty="0" smtClean="0"/>
              <a:t> y el </a:t>
            </a:r>
            <a:r>
              <a:rPr lang="en-US" dirty="0" err="1" smtClean="0"/>
              <a:t>coste</a:t>
            </a:r>
            <a:r>
              <a:rPr lang="en-US" dirty="0" smtClean="0"/>
              <a:t> de la </a:t>
            </a:r>
            <a:r>
              <a:rPr lang="en-US" dirty="0" err="1" smtClean="0"/>
              <a:t>vivienda</a:t>
            </a:r>
            <a:endParaRPr lang="en-US" dirty="0" smtClean="0"/>
          </a:p>
        </p:txBody>
      </p:sp>
      <p:sp>
        <p:nvSpPr>
          <p:cNvPr id="19459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Beneficio de moverse hacia las afueras: El precio de la vivienda disminuye a una tasa decreciente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Costo de moverse hacia las afueras : Aumentan los costos de desplazamiento</a:t>
            </a:r>
            <a:endParaRPr lang="en-US" smtClean="0"/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695CEA64-83A6-4228-93FD-CCDA5D61EEED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7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1311275"/>
            <a:ext cx="2787650" cy="4708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6700" y="152400"/>
            <a:ext cx="58293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08ACFA7F-5D4E-4E1E-901B-657CDF800FB4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8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3800" y="457200"/>
            <a:ext cx="3186113" cy="541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5900" y="152400"/>
            <a:ext cx="58293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7A-</a:t>
            </a:r>
            <a:fld id="{8D887726-B814-4484-A043-3BD79463F92A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9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7"/>
  <p:tag name="MMPROD_UIDATA" val="&lt;database version=&quot;7.0&quot;&gt;&lt;object type=&quot;1&quot; unique_id=&quot;10001&quot;&gt;&lt;object type=&quot;8&quot; unique_id=&quot;14005&quot;&gt;&lt;/object&gt;&lt;object type=&quot;2&quot; unique_id=&quot;14006&quot;&gt;&lt;object type=&quot;3&quot; unique_id=&quot;14007&quot;&gt;&lt;property id=&quot;20148&quot; value=&quot;5&quot;/&gt;&lt;property id=&quot;20300&quot; value=&quot;Slide 1 - &amp;quot;Appendix Chapter 7&amp;quot;&quot;/&gt;&lt;property id=&quot;20307&quot; value=&quot;276&quot;/&gt;&lt;/object&gt;&lt;object type=&quot;3&quot; unique_id=&quot;14008&quot;&gt;&lt;property id=&quot;20148&quot; value=&quot;5&quot;/&gt;&lt;property id=&quot;20300&quot; value=&quot;Slide 2 - &amp;quot;Model of a Monocentric City&amp;quot;&quot;/&gt;&lt;property id=&quot;20307&quot; value=&quot;256&quot;/&gt;&lt;/object&gt;&lt;object type=&quot;3&quot; unique_id=&quot;14009&quot;&gt;&lt;property id=&quot;20148&quot; value=&quot;5&quot;/&gt;&lt;property id=&quot;20300&quot; value=&quot;Slide 3&quot;/&gt;&lt;property id=&quot;20307&quot; value=&quot;257&quot;/&gt;&lt;/object&gt;&lt;object type=&quot;3&quot; unique_id=&quot;14010&quot;&gt;&lt;property id=&quot;20148&quot; value=&quot;5&quot;/&gt;&lt;property id=&quot;20300&quot; value=&quot;Slide 4 - &amp;quot;Office Sector in Center&amp;quot;&quot;/&gt;&lt;property id=&quot;20307&quot; value=&quot;258&quot;/&gt;&lt;/object&gt;&lt;object type=&quot;3&quot; unique_id=&quot;14011&quot;&gt;&lt;property id=&quot;20148&quot; value=&quot;5&quot;/&gt;&lt;property id=&quot;20300&quot; value=&quot;Slide 5 - &amp;quot;Segregated Land Use&amp;quot;&quot;/&gt;&lt;property id=&quot;20307&quot; value=&quot;259&quot;/&gt;&lt;/object&gt;&lt;object type=&quot;3&quot; unique_id=&quot;14012&quot;&gt;&lt;property id=&quot;20148&quot; value=&quot;5&quot;/&gt;&lt;property id=&quot;20300&quot; value=&quot;Slide 6 - &amp;quot;Income and Location: Introduction&amp;quot;&quot;/&gt;&lt;property id=&quot;20307&quot; value=&quot;260&quot;/&gt;&lt;/object&gt;&lt;object type=&quot;3&quot; unique_id=&quot;14013&quot;&gt;&lt;property id=&quot;20148&quot; value=&quot;5&quot;/&gt;&lt;property id=&quot;20300&quot; value=&quot;Slide 7 - &amp;quot;Tradeoffs Between Commuting and Housing Costs&amp;quot;&quot;/&gt;&lt;property id=&quot;20307&quot; value=&quot;261&quot;/&gt;&lt;/object&gt;&lt;object type=&quot;3&quot; unique_id=&quot;14014&quot;&gt;&lt;property id=&quot;20148&quot; value=&quot;5&quot;/&gt;&lt;property id=&quot;20300&quot; value=&quot;Slide 8&quot;/&gt;&lt;property id=&quot;20307&quot; value=&quot;262&quot;/&gt;&lt;/object&gt;&lt;object type=&quot;3&quot; unique_id=&quot;14015&quot;&gt;&lt;property id=&quot;20148&quot; value=&quot;5&quot;/&gt;&lt;property id=&quot;20300&quot; value=&quot;Slide 9&quot;/&gt;&lt;property id=&quot;20307&quot; value=&quot;263&quot;/&gt;&lt;/object&gt;&lt;object type=&quot;3&quot; unique_id=&quot;14016&quot;&gt;&lt;property id=&quot;20148&quot; value=&quot;5&quot;/&gt;&lt;property id=&quot;20300&quot; value=&quot;Slide 10 - &amp;quot;Other Explanations of High-Income Suburbs&amp;quot;&quot;/&gt;&lt;property id=&quot;20307&quot; value=&quot;264&quot;/&gt;&lt;/object&gt;&lt;object type=&quot;3&quot; unique_id=&quot;14017&quot;&gt;&lt;property id=&quot;20148&quot; value=&quot;5&quot;/&gt;&lt;property id=&quot;20300&quot; value=&quot;Slide 11 - &amp;quot;Paris vs. Detroit&amp;quot;&quot;/&gt;&lt;property id=&quot;20307&quot; value=&quot;265&quot;/&gt;&lt;/object&gt;&lt;object type=&quot;3&quot; unique_id=&quot;14018&quot;&gt;&lt;property id=&quot;20148&quot; value=&quot;5&quot;/&gt;&lt;property id=&quot;20300&quot; value=&quot;Slide 12 - &amp;quot;General Equilibrium Model: Introduction&amp;quot;&quot;/&gt;&lt;property id=&quot;20307&quot; value=&quot;266&quot;/&gt;&lt;/object&gt;&lt;object type=&quot;3&quot; unique_id=&quot;14019&quot;&gt;&lt;property id=&quot;20148&quot; value=&quot;5&quot;/&gt;&lt;property id=&quot;20300&quot; value=&quot;Slide 13 - &amp;quot;A Interactions Between Land and Labor Markets&amp;quot;&quot;/&gt;&lt;property id=&quot;20307&quot; value=&quot;267&quot;/&gt;&lt;/object&gt;&lt;object type=&quot;3&quot; unique_id=&quot;14020&quot;&gt;&lt;property id=&quot;20148&quot; value=&quot;5&quot;/&gt;&lt;property id=&quot;20300&quot; value=&quot;Slide 14&quot;/&gt;&lt;property id=&quot;20307&quot; value=&quot;268&quot;/&gt;&lt;/object&gt;&lt;object type=&quot;3&quot; unique_id=&quot;14021&quot;&gt;&lt;property id=&quot;20148&quot; value=&quot;5&quot;/&gt;&lt;property id=&quot;20300&quot; value=&quot;Slide 15&quot;/&gt;&lt;property id=&quot;20307&quot; value=&quot;274&quot;/&gt;&lt;/object&gt;&lt;object type=&quot;3&quot; unique_id=&quot;14022&quot;&gt;&lt;property id=&quot;20148&quot; value=&quot;5&quot;/&gt;&lt;property id=&quot;20300&quot; value=&quot;Slide 16 - &amp;quot;The Effects of the Streetcar on the Land Market&amp;quot;&quot;/&gt;&lt;property id=&quot;20307&quot; value=&quot;269&quot;/&gt;&lt;/object&gt;&lt;object type=&quot;3&quot; unique_id=&quot;14023&quot;&gt;&lt;property id=&quot;20148&quot; value=&quot;5&quot;/&gt;&lt;property id=&quot;20300&quot; value=&quot;Slide 17 - &amp;quot;The Effects of the Streetcar on the Labor Market&amp;quot;&quot;/&gt;&lt;property id=&quot;20307&quot; value=&quot;270&quot;/&gt;&lt;/object&gt;&lt;object type=&quot;3&quot; unique_id=&quot;14024&quot;&gt;&lt;property id=&quot;20148&quot; value=&quot;5&quot;/&gt;&lt;property id=&quot;20300&quot; value=&quot;Slide 18 - &amp;quot;Effects of Lower Wage on Land Market&amp;quot;&quot;/&gt;&lt;property id=&quot;20307&quot; value=&quot;271&quot;/&gt;&lt;/object&gt;&lt;object type=&quot;3&quot; unique_id=&quot;14025&quot;&gt;&lt;property id=&quot;20148&quot; value=&quot;5&quot;/&gt;&lt;property id=&quot;20300&quot; value=&quot;Slide 19 - &amp;quot;New Equilibrium&amp;quot;&quot;/&gt;&lt;property id=&quot;20307&quot; value=&quot;272&quot;/&gt;&lt;/object&gt;&lt;object type=&quot;3&quot; unique_id=&quot;14026&quot;&gt;&lt;property id=&quot;20148&quot; value=&quot;5&quot;/&gt;&lt;property id=&quot;20300&quot; value=&quot;Slide 20 - &amp;quot;What if Density Varies?&amp;quot;&quot;/&gt;&lt;property id=&quot;20307&quot; value=&quot;2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Pages>0</Pages>
  <Words>682</Words>
  <Characters>0</Characters>
  <Application>Microsoft Office PowerPoint</Application>
  <PresentationFormat>Personalizado</PresentationFormat>
  <Lines>0</Lines>
  <Paragraphs>82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Helvetica Neue Light</vt:lpstr>
      <vt:lpstr>ヒラギノ角ゴ Pro W3</vt:lpstr>
      <vt:lpstr>Arial</vt:lpstr>
      <vt:lpstr>Calibri</vt:lpstr>
      <vt:lpstr>Times New Roman</vt:lpstr>
      <vt:lpstr>Office Theme</vt:lpstr>
      <vt:lpstr>Apéndice al Capítulo 7</vt:lpstr>
      <vt:lpstr>Modelo de una ciudad monocéntrica</vt:lpstr>
      <vt:lpstr>Diapositiva 3</vt:lpstr>
      <vt:lpstr>Sector de Oficinas en el Centro</vt:lpstr>
      <vt:lpstr>Uso segregado de la tierra</vt:lpstr>
      <vt:lpstr>Ingresos y Ubicación: Introducción</vt:lpstr>
      <vt:lpstr>Tradeoffs entre desplazarse al trabajo y el coste de la vivienda</vt:lpstr>
      <vt:lpstr>Diapositiva 8</vt:lpstr>
      <vt:lpstr>Diapositiva 9</vt:lpstr>
      <vt:lpstr>Otras explicaciones para los suburbios de altos ingresos</vt:lpstr>
      <vt:lpstr>Paris vs. Detroit</vt:lpstr>
      <vt:lpstr>Modelo de Equilibrio General: Introducción</vt:lpstr>
      <vt:lpstr>Interacciones entre la tierra y los mercados laborales</vt:lpstr>
      <vt:lpstr>Diapositiva 14</vt:lpstr>
      <vt:lpstr>Diapositiva 15</vt:lpstr>
      <vt:lpstr>Los efectos del tranvía en el mercado del suelo</vt:lpstr>
      <vt:lpstr>Los efectos del tranvía en el mercado de trabajo</vt:lpstr>
      <vt:lpstr>Efectos del menor salario en el mercado del suelo</vt:lpstr>
      <vt:lpstr>Nuevo Equilibrio</vt:lpstr>
      <vt:lpstr>¿Qué pasa si la densidad varía?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</dc:creator>
  <cp:lastModifiedBy>Carlos San Juan</cp:lastModifiedBy>
  <cp:revision>11</cp:revision>
  <dcterms:modified xsi:type="dcterms:W3CDTF">2018-11-12T08:13:09Z</dcterms:modified>
</cp:coreProperties>
</file>