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7" r:id="rId1"/>
  </p:sldMasterIdLst>
  <p:sldIdLst>
    <p:sldId id="299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8" r:id="rId41"/>
    <p:sldId id="295" r:id="rId42"/>
    <p:sldId id="296" r:id="rId43"/>
    <p:sldId id="297" r:id="rId44"/>
  </p:sldIdLst>
  <p:sldSz cx="10160000" cy="7620000"/>
  <p:notesSz cx="6858000" cy="9144000"/>
  <p:custDataLst>
    <p:tags r:id="rId45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rgbClr val="000000"/>
        </a:solidFill>
        <a:latin typeface="Helvetica Neue Light"/>
        <a:ea typeface="ヒラギノ角ゴ Pro W3"/>
        <a:cs typeface="ヒラギノ角ゴ Pro W3"/>
        <a:sym typeface="Helvetica Neue Light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rgbClr val="000000"/>
        </a:solidFill>
        <a:latin typeface="Helvetica Neue Light"/>
        <a:ea typeface="ヒラギノ角ゴ Pro W3"/>
        <a:cs typeface="ヒラギノ角ゴ Pro W3"/>
        <a:sym typeface="Helvetica Neue Light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rgbClr val="000000"/>
        </a:solidFill>
        <a:latin typeface="Helvetica Neue Light"/>
        <a:ea typeface="ヒラギノ角ゴ Pro W3"/>
        <a:cs typeface="ヒラギノ角ゴ Pro W3"/>
        <a:sym typeface="Helvetica Neue Light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rgbClr val="000000"/>
        </a:solidFill>
        <a:latin typeface="Helvetica Neue Light"/>
        <a:ea typeface="ヒラギノ角ゴ Pro W3"/>
        <a:cs typeface="ヒラギノ角ゴ Pro W3"/>
        <a:sym typeface="Helvetica Neue Light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rgbClr val="000000"/>
        </a:solidFill>
        <a:latin typeface="Helvetica Neue Light"/>
        <a:ea typeface="ヒラギノ角ゴ Pro W3"/>
        <a:cs typeface="ヒラギノ角ゴ Pro W3"/>
        <a:sym typeface="Helvetica Neue Light"/>
      </a:defRPr>
    </a:lvl5pPr>
    <a:lvl6pPr marL="2286000" algn="l" defTabSz="914400" rtl="0" eaLnBrk="1" latinLnBrk="0" hangingPunct="1">
      <a:defRPr sz="3200" kern="1200">
        <a:solidFill>
          <a:srgbClr val="000000"/>
        </a:solidFill>
        <a:latin typeface="Helvetica Neue Light"/>
        <a:ea typeface="ヒラギノ角ゴ Pro W3"/>
        <a:cs typeface="ヒラギノ角ゴ Pro W3"/>
        <a:sym typeface="Helvetica Neue Light"/>
      </a:defRPr>
    </a:lvl6pPr>
    <a:lvl7pPr marL="2743200" algn="l" defTabSz="914400" rtl="0" eaLnBrk="1" latinLnBrk="0" hangingPunct="1">
      <a:defRPr sz="3200" kern="1200">
        <a:solidFill>
          <a:srgbClr val="000000"/>
        </a:solidFill>
        <a:latin typeface="Helvetica Neue Light"/>
        <a:ea typeface="ヒラギノ角ゴ Pro W3"/>
        <a:cs typeface="ヒラギノ角ゴ Pro W3"/>
        <a:sym typeface="Helvetica Neue Light"/>
      </a:defRPr>
    </a:lvl7pPr>
    <a:lvl8pPr marL="3200400" algn="l" defTabSz="914400" rtl="0" eaLnBrk="1" latinLnBrk="0" hangingPunct="1">
      <a:defRPr sz="3200" kern="1200">
        <a:solidFill>
          <a:srgbClr val="000000"/>
        </a:solidFill>
        <a:latin typeface="Helvetica Neue Light"/>
        <a:ea typeface="ヒラギノ角ゴ Pro W3"/>
        <a:cs typeface="ヒラギノ角ゴ Pro W3"/>
        <a:sym typeface="Helvetica Neue Light"/>
      </a:defRPr>
    </a:lvl8pPr>
    <a:lvl9pPr marL="3657600" algn="l" defTabSz="914400" rtl="0" eaLnBrk="1" latinLnBrk="0" hangingPunct="1">
      <a:defRPr sz="3200" kern="1200">
        <a:solidFill>
          <a:srgbClr val="000000"/>
        </a:solidFill>
        <a:latin typeface="Helvetica Neue Light"/>
        <a:ea typeface="ヒラギノ角ゴ Pro W3"/>
        <a:cs typeface="ヒラギノ角ゴ Pro W3"/>
        <a:sym typeface="Helvetica Neue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5" autoAdjust="0"/>
    <p:restoredTop sz="94660"/>
  </p:normalViewPr>
  <p:slideViewPr>
    <p:cSldViewPr>
      <p:cViewPr varScale="1">
        <p:scale>
          <a:sx n="74" d="100"/>
          <a:sy n="74" d="100"/>
        </p:scale>
        <p:origin x="-274" y="-77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2729062"/>
            <a:ext cx="10160000" cy="1608667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11829" y="1100667"/>
            <a:ext cx="3280833" cy="422275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52400" h="50800" prst="softRound"/>
            <a:bevelB/>
          </a:sp3d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48667" y="4487333"/>
            <a:ext cx="4953000" cy="18626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7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3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39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47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55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63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94672" y="2708512"/>
            <a:ext cx="5418667" cy="160948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213600"/>
            <a:ext cx="2370138" cy="406400"/>
          </a:xfrm>
          <a:prstGeom prst="rect">
            <a:avLst/>
          </a:prstGeom>
        </p:spPr>
        <p:txBody>
          <a:bodyPr lIns="101595" tIns="50795" rIns="101595" bIns="50795"/>
          <a:lstStyle>
            <a:lvl1pPr algn="ctr" eaLnBrk="1" hangingPunct="1">
              <a:defRPr sz="1100" i="1">
                <a:latin typeface="Helvetica Neue Light" pitchFamily="-112" charset="0"/>
                <a:ea typeface="ヒラギノ角ゴ Pro W3" pitchFamily="-112" charset="-128"/>
                <a:cs typeface="+mn-cs"/>
                <a:sym typeface="Helvetica Neue Light" pitchFamily="-112" charset="0"/>
              </a:defRPr>
            </a:lvl1pPr>
          </a:lstStyle>
          <a:p>
            <a:pPr>
              <a:defRPr/>
            </a:pPr>
            <a:r>
              <a:rPr lang="en-US"/>
              <a:t>McGraw-Hill/Irwin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40138" y="7232650"/>
            <a:ext cx="3725862" cy="387350"/>
          </a:xfrm>
          <a:prstGeom prst="rect">
            <a:avLst/>
          </a:prstGeom>
        </p:spPr>
        <p:txBody>
          <a:bodyPr lIns="101595" tIns="50795" rIns="101595" bIns="50795"/>
          <a:lstStyle>
            <a:lvl1pPr algn="ctr" eaLnBrk="1" hangingPunct="1">
              <a:defRPr sz="1100" i="1" baseline="0">
                <a:latin typeface="Helvetica Neue Light" pitchFamily="-112" charset="0"/>
                <a:ea typeface="ヒラギノ角ゴ Pro W3" pitchFamily="-112" charset="-128"/>
                <a:cs typeface="+mn-cs"/>
                <a:sym typeface="Helvetica Neue Light" pitchFamily="-112" charset="0"/>
              </a:defRPr>
            </a:lvl1pPr>
          </a:lstStyle>
          <a:p>
            <a:pPr>
              <a:defRPr/>
            </a:pPr>
            <a:r>
              <a:rPr lang="en-US"/>
              <a:t>© 2012 The McGraw-Hill Companies. All Rights Reserved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82138" y="7213600"/>
            <a:ext cx="508000" cy="406400"/>
          </a:xfrm>
          <a:prstGeom prst="rect">
            <a:avLst/>
          </a:prstGeom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0" smtClean="0"/>
            </a:lvl1pPr>
          </a:lstStyle>
          <a:p>
            <a:pPr>
              <a:defRPr/>
            </a:pPr>
            <a:fld id="{63D0BBD2-03AF-4E34-8150-7F110A7CEC7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9482138" y="7213600"/>
            <a:ext cx="508000" cy="406400"/>
          </a:xfrm>
          <a:prstGeom prst="rect">
            <a:avLst/>
          </a:prstGeom>
        </p:spPr>
        <p:txBody>
          <a:bodyPr lIns="101595" tIns="50795" rIns="101595" bIns="50795" anchor="ctr"/>
          <a:lstStyle/>
          <a:p>
            <a:pPr algn="r" eaLnBrk="1" hangingPunct="1">
              <a:defRPr/>
            </a:pPr>
            <a:fld id="{5A70B853-660F-4003-A4DA-3C396AB5EC1C}" type="slidenum">
              <a:rPr lang="en-US" sz="1000">
                <a:solidFill>
                  <a:srgbClr val="898989"/>
                </a:solidFill>
                <a:latin typeface="Calibri" pitchFamily="34" charset="0"/>
              </a:rPr>
              <a:pPr algn="r" eaLnBrk="1" hangingPunct="1">
                <a:defRPr/>
              </a:pPr>
              <a:t>‹Nº›</a:t>
            </a:fld>
            <a:endParaRPr lang="en-US" sz="10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302000" y="7112000"/>
            <a:ext cx="3725863" cy="387350"/>
          </a:xfrm>
          <a:prstGeom prst="rect">
            <a:avLst/>
          </a:prstGeom>
        </p:spPr>
        <p:txBody>
          <a:bodyPr lIns="101595" tIns="50795" rIns="101595" bIns="50795"/>
          <a:lstStyle>
            <a:lvl1pPr algn="ctr" eaLnBrk="1" hangingPunct="1">
              <a:defRPr sz="1100" i="1" baseline="0">
                <a:latin typeface="Helvetica Neue Light" pitchFamily="-112" charset="0"/>
                <a:ea typeface="ヒラギノ角ゴ Pro W3" pitchFamily="-112" charset="-128"/>
                <a:cs typeface="+mn-cs"/>
                <a:sym typeface="Helvetica Neue Light" pitchFamily="-112" charset="0"/>
              </a:defRPr>
            </a:lvl1pPr>
          </a:lstStyle>
          <a:p>
            <a:pPr>
              <a:defRPr/>
            </a:pPr>
            <a:r>
              <a:rPr lang="en-US"/>
              <a:t>© 2012 The McGraw-Hill Companies. All Rights Reserved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9482138" y="7213600"/>
            <a:ext cx="508000" cy="406400"/>
          </a:xfrm>
          <a:prstGeom prst="rect">
            <a:avLst/>
          </a:prstGeom>
        </p:spPr>
        <p:txBody>
          <a:bodyPr lIns="101595" tIns="50795" rIns="101595" bIns="50795" anchor="ctr"/>
          <a:lstStyle/>
          <a:p>
            <a:pPr algn="r" eaLnBrk="1" hangingPunct="1">
              <a:defRPr/>
            </a:pPr>
            <a:fld id="{2D704294-49D4-4141-B931-7EC6AC211DD4}" type="slidenum">
              <a:rPr lang="en-US" sz="1000">
                <a:solidFill>
                  <a:srgbClr val="898989"/>
                </a:solidFill>
                <a:latin typeface="Calibri" pitchFamily="34" charset="0"/>
              </a:rPr>
              <a:pPr algn="r" eaLnBrk="1" hangingPunct="1">
                <a:defRPr/>
              </a:pPr>
              <a:t>‹Nº›</a:t>
            </a:fld>
            <a:endParaRPr lang="en-US" sz="10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4"/>
            <a:ext cx="2286000" cy="65016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2" y="305154"/>
            <a:ext cx="6688667" cy="65016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302000" y="7112000"/>
            <a:ext cx="3725863" cy="387350"/>
          </a:xfrm>
          <a:prstGeom prst="rect">
            <a:avLst/>
          </a:prstGeom>
        </p:spPr>
        <p:txBody>
          <a:bodyPr lIns="101595" tIns="50795" rIns="101595" bIns="50795"/>
          <a:lstStyle>
            <a:lvl1pPr algn="ctr" eaLnBrk="1" hangingPunct="1">
              <a:defRPr sz="1100" i="1" baseline="0">
                <a:latin typeface="Helvetica Neue Light" pitchFamily="-112" charset="0"/>
                <a:ea typeface="ヒラギノ角ゴ Pro W3" pitchFamily="-112" charset="-128"/>
                <a:cs typeface="+mn-cs"/>
                <a:sym typeface="Helvetica Neue Light" pitchFamily="-112" charset="0"/>
              </a:defRPr>
            </a:lvl1pPr>
          </a:lstStyle>
          <a:p>
            <a:pPr>
              <a:defRPr/>
            </a:pPr>
            <a:r>
              <a:rPr lang="en-US"/>
              <a:t>© 2012 The McGraw-Hill Companies. All Rights Reserved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64"/>
            <a:ext cx="8636000" cy="1513417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4"/>
            <a:ext cx="8636000" cy="166687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79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59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38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18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39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47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557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636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9059863" y="7062788"/>
            <a:ext cx="592137" cy="404812"/>
          </a:xfrm>
          <a:prstGeom prst="rect">
            <a:avLst/>
          </a:prstGeom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mtClean="0"/>
            </a:lvl1pPr>
          </a:lstStyle>
          <a:p>
            <a:pPr>
              <a:defRPr/>
            </a:pPr>
            <a:fld id="{B671DF81-A579-4567-BD35-A5CBAE6B5F2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40138" y="7232650"/>
            <a:ext cx="3725862" cy="387350"/>
          </a:xfrm>
          <a:prstGeom prst="rect">
            <a:avLst/>
          </a:prstGeom>
        </p:spPr>
        <p:txBody>
          <a:bodyPr lIns="101595" tIns="50795" rIns="101595" bIns="50795"/>
          <a:lstStyle>
            <a:lvl1pPr algn="ctr" eaLnBrk="1" hangingPunct="1">
              <a:defRPr sz="1100" i="1" baseline="0">
                <a:latin typeface="Helvetica Neue Light" pitchFamily="-112" charset="0"/>
                <a:ea typeface="ヒラギノ角ゴ Pro W3" pitchFamily="-112" charset="-128"/>
                <a:cs typeface="+mn-cs"/>
                <a:sym typeface="Helvetica Neue Light" pitchFamily="-112" charset="0"/>
              </a:defRPr>
            </a:lvl1pPr>
          </a:lstStyle>
          <a:p>
            <a:pPr>
              <a:defRPr/>
            </a:pPr>
            <a:r>
              <a:rPr lang="en-US"/>
              <a:t>© 2012 The McGraw-Hill Companies. All Rights Reserved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9482138" y="7213600"/>
            <a:ext cx="508000" cy="406400"/>
          </a:xfrm>
          <a:prstGeom prst="rect">
            <a:avLst/>
          </a:prstGeom>
        </p:spPr>
        <p:txBody>
          <a:bodyPr lIns="101595" tIns="50795" rIns="101595" bIns="50795" anchor="ctr"/>
          <a:lstStyle/>
          <a:p>
            <a:pPr algn="r" eaLnBrk="1" hangingPunct="1">
              <a:defRPr/>
            </a:pPr>
            <a:fld id="{7AF4F882-4F46-490D-856B-A0FA4D427D6E}" type="slidenum">
              <a:rPr lang="en-US" sz="1000">
                <a:solidFill>
                  <a:srgbClr val="898989"/>
                </a:solidFill>
                <a:latin typeface="Calibri" pitchFamily="34" charset="0"/>
              </a:rPr>
              <a:pPr algn="r" eaLnBrk="1" hangingPunct="1">
                <a:defRPr/>
              </a:pPr>
              <a:t>‹Nº›</a:t>
            </a:fld>
            <a:endParaRPr lang="en-US" sz="10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9" y="177800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640138" y="7232650"/>
            <a:ext cx="3725862" cy="387350"/>
          </a:xfrm>
          <a:prstGeom prst="rect">
            <a:avLst/>
          </a:prstGeom>
        </p:spPr>
        <p:txBody>
          <a:bodyPr lIns="101595" tIns="50795" rIns="101595" bIns="50795"/>
          <a:lstStyle>
            <a:lvl1pPr algn="ctr" eaLnBrk="1" hangingPunct="1">
              <a:defRPr sz="1100" i="1" baseline="0">
                <a:latin typeface="Helvetica Neue Light" pitchFamily="-112" charset="0"/>
                <a:ea typeface="ヒラギノ角ゴ Pro W3" pitchFamily="-112" charset="-128"/>
                <a:cs typeface="+mn-cs"/>
                <a:sym typeface="Helvetica Neue Light" pitchFamily="-112" charset="0"/>
              </a:defRPr>
            </a:lvl1pPr>
          </a:lstStyle>
          <a:p>
            <a:pPr>
              <a:defRPr/>
            </a:pPr>
            <a:r>
              <a:rPr lang="en-US"/>
              <a:t>© 2012 The McGraw-Hill Companies. All Rights Reserved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9482138" y="7213600"/>
            <a:ext cx="508000" cy="406400"/>
          </a:xfrm>
          <a:prstGeom prst="rect">
            <a:avLst/>
          </a:prstGeom>
        </p:spPr>
        <p:txBody>
          <a:bodyPr lIns="101595" tIns="50795" rIns="101595" bIns="50795" anchor="ctr"/>
          <a:lstStyle/>
          <a:p>
            <a:pPr algn="r" eaLnBrk="1" hangingPunct="1">
              <a:defRPr/>
            </a:pPr>
            <a:fld id="{1E173160-4944-47E3-AFCD-C25A7DA623BF}" type="slidenum">
              <a:rPr lang="en-US" sz="1000">
                <a:solidFill>
                  <a:srgbClr val="898989"/>
                </a:solidFill>
                <a:latin typeface="Calibri" pitchFamily="34" charset="0"/>
              </a:rPr>
              <a:pPr algn="r" eaLnBrk="1" hangingPunct="1">
                <a:defRPr/>
              </a:pPr>
              <a:t>‹Nº›</a:t>
            </a:fld>
            <a:endParaRPr lang="en-US" sz="10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7960" indent="0">
              <a:buNone/>
              <a:defRPr sz="2200" b="1"/>
            </a:lvl2pPr>
            <a:lvl3pPr marL="1015920" indent="0">
              <a:buNone/>
              <a:defRPr sz="2000" b="1"/>
            </a:lvl3pPr>
            <a:lvl4pPr marL="1523880" indent="0">
              <a:buNone/>
              <a:defRPr sz="1800" b="1"/>
            </a:lvl4pPr>
            <a:lvl5pPr marL="2031840" indent="0">
              <a:buNone/>
              <a:defRPr sz="1800" b="1"/>
            </a:lvl5pPr>
            <a:lvl6pPr marL="2539800" indent="0">
              <a:buNone/>
              <a:defRPr sz="1800" b="1"/>
            </a:lvl6pPr>
            <a:lvl7pPr marL="3047760" indent="0">
              <a:buNone/>
              <a:defRPr sz="1800" b="1"/>
            </a:lvl7pPr>
            <a:lvl8pPr marL="3555716" indent="0">
              <a:buNone/>
              <a:defRPr sz="1800" b="1"/>
            </a:lvl8pPr>
            <a:lvl9pPr marL="4063675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7" y="1705681"/>
            <a:ext cx="4490861" cy="71084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7960" indent="0">
              <a:buNone/>
              <a:defRPr sz="2200" b="1"/>
            </a:lvl2pPr>
            <a:lvl3pPr marL="1015920" indent="0">
              <a:buNone/>
              <a:defRPr sz="2000" b="1"/>
            </a:lvl3pPr>
            <a:lvl4pPr marL="1523880" indent="0">
              <a:buNone/>
              <a:defRPr sz="1800" b="1"/>
            </a:lvl4pPr>
            <a:lvl5pPr marL="2031840" indent="0">
              <a:buNone/>
              <a:defRPr sz="1800" b="1"/>
            </a:lvl5pPr>
            <a:lvl6pPr marL="2539800" indent="0">
              <a:buNone/>
              <a:defRPr sz="1800" b="1"/>
            </a:lvl6pPr>
            <a:lvl7pPr marL="3047760" indent="0">
              <a:buNone/>
              <a:defRPr sz="1800" b="1"/>
            </a:lvl7pPr>
            <a:lvl8pPr marL="3555716" indent="0">
              <a:buNone/>
              <a:defRPr sz="1800" b="1"/>
            </a:lvl8pPr>
            <a:lvl9pPr marL="4063675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7" y="2416528"/>
            <a:ext cx="4490861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302000" y="7112000"/>
            <a:ext cx="3725863" cy="387350"/>
          </a:xfrm>
          <a:prstGeom prst="rect">
            <a:avLst/>
          </a:prstGeom>
        </p:spPr>
        <p:txBody>
          <a:bodyPr lIns="101595" tIns="50795" rIns="101595" bIns="50795"/>
          <a:lstStyle>
            <a:lvl1pPr algn="ctr" eaLnBrk="1" hangingPunct="1">
              <a:defRPr sz="1100" i="1" baseline="0">
                <a:latin typeface="Helvetica Neue Light" pitchFamily="-112" charset="0"/>
                <a:ea typeface="ヒラギノ角ゴ Pro W3" pitchFamily="-112" charset="-128"/>
                <a:cs typeface="+mn-cs"/>
                <a:sym typeface="Helvetica Neue Light" pitchFamily="-112" charset="0"/>
              </a:defRPr>
            </a:lvl1pPr>
          </a:lstStyle>
          <a:p>
            <a:pPr>
              <a:defRPr/>
            </a:pPr>
            <a:r>
              <a:rPr lang="en-US"/>
              <a:t>© 2012 The McGraw-Hill Companies. All Rights Reserved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9482138" y="7213600"/>
            <a:ext cx="508000" cy="406400"/>
          </a:xfrm>
          <a:prstGeom prst="rect">
            <a:avLst/>
          </a:prstGeom>
        </p:spPr>
        <p:txBody>
          <a:bodyPr lIns="101595" tIns="50795" rIns="101595" bIns="50795" anchor="ctr"/>
          <a:lstStyle/>
          <a:p>
            <a:pPr algn="r" eaLnBrk="1" hangingPunct="1">
              <a:defRPr/>
            </a:pPr>
            <a:fld id="{71CE741D-14A7-46E6-A566-830BBAAE8871}" type="slidenum">
              <a:rPr lang="en-US" sz="1000">
                <a:solidFill>
                  <a:srgbClr val="898989"/>
                </a:solidFill>
                <a:latin typeface="Calibri" pitchFamily="34" charset="0"/>
              </a:rPr>
              <a:pPr algn="r" eaLnBrk="1" hangingPunct="1">
                <a:defRPr/>
              </a:pPr>
              <a:t>‹Nº›</a:t>
            </a:fld>
            <a:endParaRPr lang="en-US" sz="10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302000" y="7112000"/>
            <a:ext cx="3725863" cy="387350"/>
          </a:xfrm>
          <a:prstGeom prst="rect">
            <a:avLst/>
          </a:prstGeom>
        </p:spPr>
        <p:txBody>
          <a:bodyPr lIns="101595" tIns="50795" rIns="101595" bIns="50795"/>
          <a:lstStyle>
            <a:lvl1pPr algn="ctr" eaLnBrk="1" hangingPunct="1">
              <a:defRPr sz="1100" i="1" baseline="0">
                <a:latin typeface="Helvetica Neue Light" pitchFamily="-112" charset="0"/>
                <a:ea typeface="ヒラギノ角ゴ Pro W3" pitchFamily="-112" charset="-128"/>
                <a:cs typeface="+mn-cs"/>
                <a:sym typeface="Helvetica Neue Light" pitchFamily="-112" charset="0"/>
              </a:defRPr>
            </a:lvl1pPr>
          </a:lstStyle>
          <a:p>
            <a:pPr>
              <a:defRPr/>
            </a:pPr>
            <a:r>
              <a:rPr lang="en-US"/>
              <a:t>© 2012 The McGraw-Hill Companies. All Rights Reserved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9482138" y="7213600"/>
            <a:ext cx="508000" cy="406400"/>
          </a:xfrm>
          <a:prstGeom prst="rect">
            <a:avLst/>
          </a:prstGeom>
        </p:spPr>
        <p:txBody>
          <a:bodyPr lIns="101595" tIns="50795" rIns="101595" bIns="50795" anchor="ctr"/>
          <a:lstStyle/>
          <a:p>
            <a:pPr algn="r" eaLnBrk="1" hangingPunct="1">
              <a:defRPr/>
            </a:pPr>
            <a:fld id="{95366C19-DB08-4D6E-9269-3B4249F357D5}" type="slidenum">
              <a:rPr lang="en-US" sz="1000">
                <a:solidFill>
                  <a:srgbClr val="898989"/>
                </a:solidFill>
                <a:latin typeface="Calibri" pitchFamily="34" charset="0"/>
              </a:rPr>
              <a:pPr algn="r" eaLnBrk="1" hangingPunct="1">
                <a:defRPr/>
              </a:pPr>
              <a:t>‹Nº›</a:t>
            </a:fld>
            <a:endParaRPr lang="en-US" sz="10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302000" y="7112000"/>
            <a:ext cx="3725863" cy="387350"/>
          </a:xfrm>
          <a:prstGeom prst="rect">
            <a:avLst/>
          </a:prstGeom>
        </p:spPr>
        <p:txBody>
          <a:bodyPr lIns="101595" tIns="50795" rIns="101595" bIns="50795"/>
          <a:lstStyle>
            <a:lvl1pPr algn="ctr" eaLnBrk="1" hangingPunct="1">
              <a:defRPr sz="1100" i="1" baseline="0">
                <a:latin typeface="Helvetica Neue Light" pitchFamily="-112" charset="0"/>
                <a:ea typeface="ヒラギノ角ゴ Pro W3" pitchFamily="-112" charset="-128"/>
                <a:cs typeface="+mn-cs"/>
                <a:sym typeface="Helvetica Neue Light" pitchFamily="-112" charset="0"/>
              </a:defRPr>
            </a:lvl1pPr>
          </a:lstStyle>
          <a:p>
            <a:pPr>
              <a:defRPr/>
            </a:pPr>
            <a:r>
              <a:rPr lang="en-US"/>
              <a:t>© 2012 The McGraw-Hill Companies. All Rights Reserved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9482138" y="7213600"/>
            <a:ext cx="508000" cy="406400"/>
          </a:xfrm>
          <a:prstGeom prst="rect">
            <a:avLst/>
          </a:prstGeom>
        </p:spPr>
        <p:txBody>
          <a:bodyPr lIns="101595" tIns="50795" rIns="101595" bIns="50795" anchor="ctr"/>
          <a:lstStyle/>
          <a:p>
            <a:pPr algn="r" eaLnBrk="1" hangingPunct="1">
              <a:defRPr/>
            </a:pPr>
            <a:fld id="{7711211E-523E-47F4-A52A-48FEB760F35A}" type="slidenum">
              <a:rPr lang="en-US" sz="1000">
                <a:solidFill>
                  <a:srgbClr val="898989"/>
                </a:solidFill>
                <a:latin typeface="Calibri" pitchFamily="34" charset="0"/>
              </a:rPr>
              <a:pPr algn="r" eaLnBrk="1" hangingPunct="1">
                <a:defRPr/>
              </a:pPr>
              <a:t>‹Nº›</a:t>
            </a:fld>
            <a:endParaRPr lang="en-US" sz="10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6" y="303392"/>
            <a:ext cx="3342570" cy="129116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7"/>
            <a:ext cx="5679722" cy="6503459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6" y="1594556"/>
            <a:ext cx="3342570" cy="5212292"/>
          </a:xfrm>
        </p:spPr>
        <p:txBody>
          <a:bodyPr/>
          <a:lstStyle>
            <a:lvl1pPr marL="0" indent="0">
              <a:buNone/>
              <a:defRPr sz="1600"/>
            </a:lvl1pPr>
            <a:lvl2pPr marL="507960" indent="0">
              <a:buNone/>
              <a:defRPr sz="1300"/>
            </a:lvl2pPr>
            <a:lvl3pPr marL="1015920" indent="0">
              <a:buNone/>
              <a:defRPr sz="1100"/>
            </a:lvl3pPr>
            <a:lvl4pPr marL="1523880" indent="0">
              <a:buNone/>
              <a:defRPr sz="1000"/>
            </a:lvl4pPr>
            <a:lvl5pPr marL="2031840" indent="0">
              <a:buNone/>
              <a:defRPr sz="1000"/>
            </a:lvl5pPr>
            <a:lvl6pPr marL="2539800" indent="0">
              <a:buNone/>
              <a:defRPr sz="1000"/>
            </a:lvl6pPr>
            <a:lvl7pPr marL="3047760" indent="0">
              <a:buNone/>
              <a:defRPr sz="1000"/>
            </a:lvl7pPr>
            <a:lvl8pPr marL="3555716" indent="0">
              <a:buNone/>
              <a:defRPr sz="1000"/>
            </a:lvl8pPr>
            <a:lvl9pPr marL="406367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302000" y="7112000"/>
            <a:ext cx="3725863" cy="387350"/>
          </a:xfrm>
          <a:prstGeom prst="rect">
            <a:avLst/>
          </a:prstGeom>
        </p:spPr>
        <p:txBody>
          <a:bodyPr lIns="101595" tIns="50795" rIns="101595" bIns="50795"/>
          <a:lstStyle>
            <a:lvl1pPr algn="ctr" eaLnBrk="1" hangingPunct="1">
              <a:defRPr sz="1100" i="1" baseline="0">
                <a:latin typeface="Helvetica Neue Light" pitchFamily="-112" charset="0"/>
                <a:ea typeface="ヒラギノ角ゴ Pro W3" pitchFamily="-112" charset="-128"/>
                <a:cs typeface="+mn-cs"/>
                <a:sym typeface="Helvetica Neue Light" pitchFamily="-112" charset="0"/>
              </a:defRPr>
            </a:lvl1pPr>
          </a:lstStyle>
          <a:p>
            <a:pPr>
              <a:defRPr/>
            </a:pPr>
            <a:r>
              <a:rPr lang="en-US"/>
              <a:t>© 2012 The McGraw-Hill Companies. All Rights Reserved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9482138" y="7213600"/>
            <a:ext cx="508000" cy="406400"/>
          </a:xfrm>
          <a:prstGeom prst="rect">
            <a:avLst/>
          </a:prstGeom>
        </p:spPr>
        <p:txBody>
          <a:bodyPr lIns="101595" tIns="50795" rIns="101595" bIns="50795" anchor="ctr"/>
          <a:lstStyle/>
          <a:p>
            <a:pPr algn="r" eaLnBrk="1" hangingPunct="1">
              <a:defRPr/>
            </a:pPr>
            <a:fld id="{1F197DE1-914C-4BBA-9209-FC0D5192BF78}" type="slidenum">
              <a:rPr lang="en-US" sz="1000">
                <a:solidFill>
                  <a:srgbClr val="898989"/>
                </a:solidFill>
                <a:latin typeface="Calibri" pitchFamily="34" charset="0"/>
              </a:rPr>
              <a:pPr algn="r" eaLnBrk="1" hangingPunct="1">
                <a:defRPr/>
              </a:pPr>
              <a:t>‹Nº›</a:t>
            </a:fld>
            <a:endParaRPr lang="en-US" sz="10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1"/>
            <a:ext cx="6096000" cy="629709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 rtlCol="0">
            <a:normAutofit/>
          </a:bodyPr>
          <a:lstStyle>
            <a:lvl1pPr marL="0" indent="0">
              <a:buNone/>
              <a:defRPr sz="3600"/>
            </a:lvl1pPr>
            <a:lvl2pPr marL="507960" indent="0">
              <a:buNone/>
              <a:defRPr sz="3100"/>
            </a:lvl2pPr>
            <a:lvl3pPr marL="1015920" indent="0">
              <a:buNone/>
              <a:defRPr sz="2700"/>
            </a:lvl3pPr>
            <a:lvl4pPr marL="1523880" indent="0">
              <a:buNone/>
              <a:defRPr sz="2200"/>
            </a:lvl4pPr>
            <a:lvl5pPr marL="2031840" indent="0">
              <a:buNone/>
              <a:defRPr sz="2200"/>
            </a:lvl5pPr>
            <a:lvl6pPr marL="2539800" indent="0">
              <a:buNone/>
              <a:defRPr sz="2200"/>
            </a:lvl6pPr>
            <a:lvl7pPr marL="3047760" indent="0">
              <a:buNone/>
              <a:defRPr sz="2200"/>
            </a:lvl7pPr>
            <a:lvl8pPr marL="3555716" indent="0">
              <a:buNone/>
              <a:defRPr sz="2200"/>
            </a:lvl8pPr>
            <a:lvl9pPr marL="4063675" indent="0">
              <a:buNone/>
              <a:defRPr sz="22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10"/>
            <a:ext cx="6096000" cy="894291"/>
          </a:xfrm>
        </p:spPr>
        <p:txBody>
          <a:bodyPr/>
          <a:lstStyle>
            <a:lvl1pPr marL="0" indent="0">
              <a:buNone/>
              <a:defRPr sz="1600"/>
            </a:lvl1pPr>
            <a:lvl2pPr marL="507960" indent="0">
              <a:buNone/>
              <a:defRPr sz="1300"/>
            </a:lvl2pPr>
            <a:lvl3pPr marL="1015920" indent="0">
              <a:buNone/>
              <a:defRPr sz="1100"/>
            </a:lvl3pPr>
            <a:lvl4pPr marL="1523880" indent="0">
              <a:buNone/>
              <a:defRPr sz="1000"/>
            </a:lvl4pPr>
            <a:lvl5pPr marL="2031840" indent="0">
              <a:buNone/>
              <a:defRPr sz="1000"/>
            </a:lvl5pPr>
            <a:lvl6pPr marL="2539800" indent="0">
              <a:buNone/>
              <a:defRPr sz="1000"/>
            </a:lvl6pPr>
            <a:lvl7pPr marL="3047760" indent="0">
              <a:buNone/>
              <a:defRPr sz="1000"/>
            </a:lvl7pPr>
            <a:lvl8pPr marL="3555716" indent="0">
              <a:buNone/>
              <a:defRPr sz="1000"/>
            </a:lvl8pPr>
            <a:lvl9pPr marL="406367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302000" y="7112000"/>
            <a:ext cx="3725863" cy="387350"/>
          </a:xfrm>
          <a:prstGeom prst="rect">
            <a:avLst/>
          </a:prstGeom>
        </p:spPr>
        <p:txBody>
          <a:bodyPr lIns="101595" tIns="50795" rIns="101595" bIns="50795"/>
          <a:lstStyle>
            <a:lvl1pPr algn="ctr" eaLnBrk="1" hangingPunct="1">
              <a:defRPr sz="1100" i="1" baseline="0">
                <a:latin typeface="Helvetica Neue Light" pitchFamily="-112" charset="0"/>
                <a:ea typeface="ヒラギノ角ゴ Pro W3" pitchFamily="-112" charset="-128"/>
                <a:cs typeface="+mn-cs"/>
                <a:sym typeface="Helvetica Neue Light" pitchFamily="-112" charset="0"/>
              </a:defRPr>
            </a:lvl1pPr>
          </a:lstStyle>
          <a:p>
            <a:pPr>
              <a:defRPr/>
            </a:pPr>
            <a:r>
              <a:rPr lang="en-US"/>
              <a:t>© 2012 The McGraw-Hill Companies. All Rights Reserved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08000" y="304800"/>
            <a:ext cx="9144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595" tIns="50795" rIns="101595" bIns="5079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8000" y="1778000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Rectangle 2"/>
          <p:cNvSpPr>
            <a:spLocks noChangeArrowheads="1"/>
          </p:cNvSpPr>
          <p:nvPr userDrawn="1"/>
        </p:nvSpPr>
        <p:spPr bwMode="auto">
          <a:xfrm>
            <a:off x="0" y="6773334"/>
            <a:ext cx="10160000" cy="358394"/>
          </a:xfrm>
          <a:prstGeom prst="rect">
            <a:avLst/>
          </a:prstGeom>
          <a:solidFill>
            <a:srgbClr val="05A7D9">
              <a:alpha val="9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101595" tIns="50795" rIns="101595" bIns="50795" anchor="ctr"/>
          <a:lstStyle/>
          <a:p>
            <a:pPr algn="ctr" eaLnBrk="1" hangingPunct="1">
              <a:defRPr/>
            </a:pPr>
            <a:endParaRPr lang="en-US">
              <a:latin typeface="Helvetica Neue Light" pitchFamily="-112" charset="0"/>
              <a:ea typeface="ヒラギノ角ゴ Pro W3" pitchFamily="-112" charset="-128"/>
              <a:cs typeface="+mn-cs"/>
              <a:sym typeface="Helvetica Neue Light" pitchFamily="-112" charset="0"/>
            </a:endParaRPr>
          </a:p>
        </p:txBody>
      </p:sp>
      <p:pic>
        <p:nvPicPr>
          <p:cNvPr id="1031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6442075"/>
            <a:ext cx="9318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3302000" y="7112000"/>
            <a:ext cx="3725863" cy="387350"/>
          </a:xfrm>
          <a:prstGeom prst="rect">
            <a:avLst/>
          </a:prstGeom>
        </p:spPr>
        <p:txBody>
          <a:bodyPr lIns="101595" tIns="50795" rIns="101595" bIns="50795"/>
          <a:lstStyle>
            <a:defPPr>
              <a:defRPr lang="en-US"/>
            </a:defPPr>
            <a:lvl1pPr marL="0" algn="l" defTabSz="914400" rtl="0" eaLnBrk="1" latinLnBrk="0" hangingPunct="1">
              <a:defRPr sz="1000" i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>
                <a:sym typeface="Helvetica Neue Light" pitchFamily="-112" charset="0"/>
              </a:rPr>
              <a:t>© 2012 The McGraw-Hill Companies. All Rights Reserved</a:t>
            </a:r>
            <a:endParaRPr lang="en-US" dirty="0">
              <a:sym typeface="Helvetica Neue Light" pitchFamily="-112" charset="0"/>
            </a:endParaRP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9482138" y="7213600"/>
            <a:ext cx="508000" cy="406400"/>
          </a:xfrm>
          <a:prstGeom prst="rect">
            <a:avLst/>
          </a:prstGeom>
        </p:spPr>
        <p:txBody>
          <a:bodyPr lIns="101595" tIns="50795" rIns="101595" bIns="50795" anchor="ctr"/>
          <a:lstStyle/>
          <a:p>
            <a:pPr algn="r" eaLnBrk="1" hangingPunct="1">
              <a:defRPr/>
            </a:pPr>
            <a:fld id="{BC601D21-71DD-48BF-BC1F-DDC31A23AA66}" type="slidenum">
              <a:rPr lang="en-US" sz="1000">
                <a:solidFill>
                  <a:srgbClr val="898989"/>
                </a:solidFill>
                <a:latin typeface="Calibri" pitchFamily="34" charset="0"/>
              </a:rPr>
              <a:pPr algn="r" eaLnBrk="1" hangingPunct="1">
                <a:defRPr/>
              </a:pPr>
              <a:t>‹Nº›</a:t>
            </a:fld>
            <a:endParaRPr lang="en-US" sz="1000">
              <a:solidFill>
                <a:srgbClr val="898989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iming>
    <p:tnLst>
      <p:par>
        <p:cTn id="1" dur="indefinite" restart="never" nodeType="tmRoot"/>
      </p:par>
    </p:tnLst>
  </p:timing>
  <p:txStyles>
    <p:titleStyle>
      <a:lvl1pPr algn="ctr" defTabSz="1014413" rtl="0" eaLnBrk="0" fontAlgn="base" hangingPunct="0"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014413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-112" charset="0"/>
        </a:defRPr>
      </a:lvl2pPr>
      <a:lvl3pPr algn="ctr" defTabSz="1014413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-112" charset="0"/>
        </a:defRPr>
      </a:lvl3pPr>
      <a:lvl4pPr algn="ctr" defTabSz="1014413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-112" charset="0"/>
        </a:defRPr>
      </a:lvl4pPr>
      <a:lvl5pPr algn="ctr" defTabSz="1014413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-112" charset="0"/>
        </a:defRPr>
      </a:lvl5pPr>
      <a:lvl6pPr marL="457200" algn="ctr" defTabSz="1014413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-112" charset="0"/>
        </a:defRPr>
      </a:lvl6pPr>
      <a:lvl7pPr marL="914400" algn="ctr" defTabSz="1014413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-112" charset="0"/>
        </a:defRPr>
      </a:lvl7pPr>
      <a:lvl8pPr marL="1371600" algn="ctr" defTabSz="1014413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-112" charset="0"/>
        </a:defRPr>
      </a:lvl8pPr>
      <a:lvl9pPr marL="1828800" algn="ctr" defTabSz="1014413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-112" charset="0"/>
        </a:defRPr>
      </a:lvl9pPr>
    </p:titleStyle>
    <p:bodyStyle>
      <a:lvl1pPr marL="379413" indent="-379413" algn="l" defTabSz="10144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3913" indent="-315913" algn="l" defTabSz="10144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8413" indent="-252413" algn="l" defTabSz="10144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6413" indent="-252413" algn="l" defTabSz="10144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4413" indent="-252413" algn="l" defTabSz="10144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3805" indent="-253982" algn="l" defTabSz="101593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1770" indent="-253982" algn="l" defTabSz="101593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33" indent="-253982" algn="l" defTabSz="101593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697" indent="-253982" algn="l" defTabSz="101593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5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65" algn="l" defTabSz="1015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30" algn="l" defTabSz="1015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895" algn="l" defTabSz="1015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860" algn="l" defTabSz="1015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825" algn="l" defTabSz="1015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790" algn="l" defTabSz="1015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751" algn="l" defTabSz="1015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715" algn="l" defTabSz="1015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148138" y="4487863"/>
            <a:ext cx="4953000" cy="1862137"/>
          </a:xfrm>
        </p:spPr>
        <p:txBody>
          <a:bodyPr rtlCol="0">
            <a:normAutofit/>
          </a:bodyPr>
          <a:lstStyle/>
          <a:p>
            <a:pPr defTabSz="1015930"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Patrones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del </a:t>
            </a:r>
            <a:r>
              <a:rPr lang="en-US" dirty="0" err="1" smtClean="0"/>
              <a:t>suelo</a:t>
            </a:r>
            <a:endParaRPr lang="en-US" dirty="0"/>
          </a:p>
        </p:txBody>
      </p:sp>
      <p:sp>
        <p:nvSpPr>
          <p:cNvPr id="13315" name="Title 2"/>
          <p:cNvSpPr>
            <a:spLocks noGrp="1"/>
          </p:cNvSpPr>
          <p:nvPr>
            <p:ph type="ctrTitle"/>
          </p:nvPr>
        </p:nvSpPr>
        <p:spPr>
          <a:xfrm>
            <a:off x="3894138" y="2708275"/>
            <a:ext cx="5419725" cy="1609725"/>
          </a:xfrm>
        </p:spPr>
        <p:txBody>
          <a:bodyPr/>
          <a:lstStyle/>
          <a:p>
            <a:pPr eaLnBrk="1" hangingPunct="1"/>
            <a:r>
              <a:rPr lang="en-US" smtClean="0"/>
              <a:t>Capítulo 7</a:t>
            </a:r>
          </a:p>
        </p:txBody>
      </p:sp>
      <p:sp>
        <p:nvSpPr>
          <p:cNvPr id="13316" name="Rectangle 69"/>
          <p:cNvSpPr>
            <a:spLocks noChangeArrowheads="1"/>
          </p:cNvSpPr>
          <p:nvPr/>
        </p:nvSpPr>
        <p:spPr bwMode="auto">
          <a:xfrm>
            <a:off x="76200" y="7239000"/>
            <a:ext cx="2667000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000" b="1" i="1">
                <a:solidFill>
                  <a:srgbClr val="355BBB"/>
                </a:solidFill>
                <a:latin typeface="Times New Roman" pitchFamily="18" charset="0"/>
                <a:cs typeface="Arial" pitchFamily="34" charset="0"/>
              </a:rPr>
              <a:t>McGraw-Hill/Irwin</a:t>
            </a:r>
          </a:p>
        </p:txBody>
      </p:sp>
      <p:sp>
        <p:nvSpPr>
          <p:cNvPr id="13317" name="Rectangle 70"/>
          <p:cNvSpPr>
            <a:spLocks noChangeArrowheads="1"/>
          </p:cNvSpPr>
          <p:nvPr/>
        </p:nvSpPr>
        <p:spPr bwMode="auto">
          <a:xfrm>
            <a:off x="4667250" y="7219950"/>
            <a:ext cx="5410200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r">
              <a:spcBef>
                <a:spcPct val="50000"/>
              </a:spcBef>
            </a:pPr>
            <a:r>
              <a:rPr lang="en-US" sz="1000" b="1" i="1">
                <a:solidFill>
                  <a:srgbClr val="355BBB"/>
                </a:solidFill>
                <a:latin typeface="Times New Roman" pitchFamily="18" charset="0"/>
                <a:cs typeface="Arial" pitchFamily="34" charset="0"/>
              </a:rPr>
              <a:t>Copyright</a:t>
            </a:r>
            <a:r>
              <a:rPr lang="en-US" sz="1000">
                <a:solidFill>
                  <a:srgbClr val="355BBB"/>
                </a:solidFill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1000" b="1" i="1">
                <a:solidFill>
                  <a:srgbClr val="355BBB"/>
                </a:solidFill>
                <a:latin typeface="Times New Roman" pitchFamily="18" charset="0"/>
                <a:cs typeface="Arial" pitchFamily="34" charset="0"/>
              </a:rPr>
              <a:t>© 2012 by The McGraw-Hill Companies,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5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1015930" eaLnBrk="1" fontAlgn="auto" hangingPunct="1">
              <a:spcAft>
                <a:spcPts val="0"/>
              </a:spcAft>
              <a:defRPr/>
            </a:pPr>
            <a:r>
              <a:rPr lang="es-ES" dirty="0" err="1"/>
              <a:t>Subcentros</a:t>
            </a:r>
            <a:r>
              <a:rPr lang="es-ES" dirty="0"/>
              <a:t> en una economía metropolitana</a:t>
            </a:r>
            <a:endParaRPr lang="en-US" dirty="0" smtClean="0"/>
          </a:p>
        </p:txBody>
      </p:sp>
      <p:sp>
        <p:nvSpPr>
          <p:cNvPr id="243714" name="Rectangle 1"/>
          <p:cNvSpPr>
            <a:spLocks noGrp="1" noChangeArrowheads="1"/>
          </p:cNvSpPr>
          <p:nvPr>
            <p:ph idx="1"/>
          </p:nvPr>
        </p:nvSpPr>
        <p:spPr>
          <a:xfrm>
            <a:off x="508000" y="1752600"/>
            <a:ext cx="9144000" cy="5029200"/>
          </a:xfrm>
        </p:spPr>
        <p:txBody>
          <a:bodyPr rtlCol="0">
            <a:normAutofit fontScale="77500" lnSpcReduction="20000"/>
          </a:bodyPr>
          <a:lstStyle/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</a:tabLst>
              <a:defRPr/>
            </a:pPr>
            <a:r>
              <a:rPr lang="es-ES" dirty="0"/>
              <a:t>Los </a:t>
            </a:r>
            <a:r>
              <a:rPr lang="es-ES" dirty="0" err="1"/>
              <a:t>subcentros</a:t>
            </a:r>
            <a:r>
              <a:rPr lang="es-ES" dirty="0"/>
              <a:t> son numerosos en las áreas metropolitanas </a:t>
            </a:r>
            <a:r>
              <a:rPr lang="es-ES" dirty="0" smtClean="0"/>
              <a:t>tanto antiguas como </a:t>
            </a:r>
            <a:r>
              <a:rPr lang="es-ES" dirty="0"/>
              <a:t>nuevas</a:t>
            </a:r>
          </a:p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</a:tabLst>
              <a:defRPr/>
            </a:pPr>
            <a:r>
              <a:rPr lang="es-ES" dirty="0"/>
              <a:t>La mayoría de los empleos se dispersan en lugar de concentrarse en </a:t>
            </a:r>
            <a:r>
              <a:rPr lang="es-ES" dirty="0" err="1"/>
              <a:t>CBDs</a:t>
            </a:r>
            <a:r>
              <a:rPr lang="es-ES" dirty="0"/>
              <a:t> y </a:t>
            </a:r>
            <a:r>
              <a:rPr lang="es-ES" dirty="0" err="1"/>
              <a:t>subcentros</a:t>
            </a:r>
            <a:endParaRPr lang="es-ES" dirty="0"/>
          </a:p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</a:tabLst>
              <a:defRPr/>
            </a:pPr>
            <a:r>
              <a:rPr lang="es-ES" dirty="0"/>
              <a:t>Muchos </a:t>
            </a:r>
            <a:r>
              <a:rPr lang="es-ES" dirty="0" err="1"/>
              <a:t>subcentros</a:t>
            </a:r>
            <a:r>
              <a:rPr lang="es-ES" dirty="0"/>
              <a:t> están especializados, lo que indica economías de localización</a:t>
            </a:r>
          </a:p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</a:tabLst>
              <a:defRPr/>
            </a:pPr>
            <a:r>
              <a:rPr lang="es-ES" dirty="0"/>
              <a:t>CBD continúa sirviendo como lugar para el </a:t>
            </a:r>
            <a:r>
              <a:rPr lang="es-ES" i="1" dirty="0" err="1" smtClean="0"/>
              <a:t>face</a:t>
            </a:r>
            <a:r>
              <a:rPr lang="es-ES" i="1" dirty="0" smtClean="0"/>
              <a:t>-time</a:t>
            </a:r>
            <a:endParaRPr lang="es-ES" i="1" dirty="0"/>
          </a:p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</a:tabLst>
              <a:defRPr/>
            </a:pPr>
            <a:r>
              <a:rPr lang="es-ES" dirty="0"/>
              <a:t>La densidad del empleo disminuye a medida que </a:t>
            </a:r>
            <a:r>
              <a:rPr lang="es-ES" dirty="0" smtClean="0"/>
              <a:t>la </a:t>
            </a:r>
            <a:r>
              <a:rPr lang="es-ES" dirty="0"/>
              <a:t>distancia al </a:t>
            </a:r>
            <a:r>
              <a:rPr lang="es-ES" dirty="0" smtClean="0"/>
              <a:t>centro aumenta</a:t>
            </a:r>
            <a:endParaRPr lang="es-ES" dirty="0"/>
          </a:p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</a:tabLst>
              <a:defRPr/>
            </a:pPr>
            <a:r>
              <a:rPr lang="es-ES" dirty="0"/>
              <a:t>Las empresas del </a:t>
            </a:r>
            <a:r>
              <a:rPr lang="es-ES" dirty="0" err="1"/>
              <a:t>subcentro</a:t>
            </a:r>
            <a:r>
              <a:rPr lang="es-ES" dirty="0"/>
              <a:t> se benefician de la proximidad a las empresas en el centro</a:t>
            </a:r>
          </a:p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</a:tabLst>
              <a:defRPr/>
            </a:pPr>
            <a:r>
              <a:rPr lang="es-ES" dirty="0"/>
              <a:t>Empresas en diferentes </a:t>
            </a:r>
            <a:r>
              <a:rPr lang="es-ES" dirty="0" err="1"/>
              <a:t>subcentros</a:t>
            </a:r>
            <a:r>
              <a:rPr lang="es-ES" dirty="0"/>
              <a:t> </a:t>
            </a:r>
            <a:r>
              <a:rPr lang="es-ES" dirty="0" smtClean="0"/>
              <a:t>interactúan entre sí</a:t>
            </a:r>
            <a:endParaRPr lang="en-US" dirty="0" smtClean="0"/>
          </a:p>
        </p:txBody>
      </p:sp>
      <p:sp>
        <p:nvSpPr>
          <p:cNvPr id="22532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966746F7-28D4-4E43-ABA4-F6522B419E9E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10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9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1015930" eaLnBrk="1" fontAlgn="auto" hangingPunct="1">
              <a:spcAft>
                <a:spcPts val="0"/>
              </a:spcAft>
              <a:defRPr/>
            </a:pPr>
            <a:r>
              <a:rPr lang="es-ES" dirty="0"/>
              <a:t>Distribución espacial de la población</a:t>
            </a:r>
            <a:endParaRPr lang="en-US" dirty="0" smtClean="0"/>
          </a:p>
        </p:txBody>
      </p:sp>
      <p:sp>
        <p:nvSpPr>
          <p:cNvPr id="23555" name="Rectangle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1211263" algn="l"/>
              </a:tabLst>
            </a:pPr>
            <a:r>
              <a:rPr lang="es-ES" smtClean="0"/>
              <a:t>En las áreas metropolitanas de los EE.UU., el 36% se ubica en las ciudades centrales, el 64% en otros municipios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Las proporciones de la población son el 20% (3 millas) y el 65% (10 millas)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La residencia Mediana se encuentra a 8 millas del centro de la ciudad</a:t>
            </a:r>
            <a:endParaRPr lang="en-US" smtClean="0"/>
          </a:p>
        </p:txBody>
      </p:sp>
      <p:sp>
        <p:nvSpPr>
          <p:cNvPr id="23556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D0DCBF8D-2EAD-4302-8AEA-93CE9CCF5E51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11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8600" y="685800"/>
            <a:ext cx="7696200" cy="5797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4579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B58B0045-B7D1-48B4-B440-4F550F51E61E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12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838200"/>
            <a:ext cx="5689600" cy="5340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5603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FDC95064-312B-4BED-B7EC-F33F0E4E9EC5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13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7700" y="609600"/>
            <a:ext cx="5829300" cy="601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6627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B301DD3B-6F64-417B-A612-6A3772CFD6D5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14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5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1015930" eaLnBrk="1" fontAlgn="auto" hangingPunct="1">
              <a:spcAft>
                <a:spcPts val="0"/>
              </a:spcAft>
              <a:defRPr/>
            </a:pPr>
            <a:r>
              <a:rPr lang="es-ES" dirty="0"/>
              <a:t>Variación de la densidad de población dentro de las ciudades</a:t>
            </a:r>
            <a:endParaRPr lang="en-US" dirty="0" smtClean="0"/>
          </a:p>
        </p:txBody>
      </p:sp>
      <p:sp>
        <p:nvSpPr>
          <p:cNvPr id="248834" name="Rectangle 1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París: La densidad cerca del centro es 6 veces la densidad a 20 km</a:t>
            </a:r>
          </a:p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Nueva York: La densidad cerca del centro es 4 veces la densidad a 20 km</a:t>
            </a:r>
          </a:p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b="1" dirty="0" smtClean="0"/>
              <a:t>Gradiente de Densidad: </a:t>
            </a:r>
            <a:r>
              <a:rPr lang="es-ES" dirty="0"/>
              <a:t>Porcentaje de cambio en la densidad por milla desde el centro</a:t>
            </a:r>
          </a:p>
          <a:p>
            <a:pPr marL="825473" lvl="1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Boston: Gradiente = 0,13</a:t>
            </a:r>
          </a:p>
          <a:p>
            <a:pPr marL="825473" lvl="1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El gradiente de densidad en las áreas metropolitanas de EE.UU. </a:t>
            </a:r>
            <a:r>
              <a:rPr lang="es-ES" dirty="0" smtClean="0"/>
              <a:t>Está en </a:t>
            </a:r>
            <a:r>
              <a:rPr lang="es-ES" dirty="0"/>
              <a:t>el rango de 0,05 a 0,15</a:t>
            </a:r>
            <a:endParaRPr lang="en-US" dirty="0" smtClean="0"/>
          </a:p>
        </p:txBody>
      </p:sp>
      <p:sp>
        <p:nvSpPr>
          <p:cNvPr id="27652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54F21967-7B90-41F8-BF3A-C532534D24A4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15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5588" y="304800"/>
            <a:ext cx="6654800" cy="635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8675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2D226FBD-06C1-499A-82F2-792BEC727C70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16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01975" y="533400"/>
            <a:ext cx="4035425" cy="5867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9699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3A1BB24B-1B17-499F-A09A-F085B410D8B4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17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7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1015930" eaLnBrk="1" fontAlgn="auto" hangingPunct="1">
              <a:spcAft>
                <a:spcPts val="0"/>
              </a:spcAft>
              <a:defRPr/>
            </a:pPr>
            <a:r>
              <a:rPr lang="es-ES" dirty="0"/>
              <a:t>El </a:t>
            </a:r>
            <a:r>
              <a:rPr lang="es-ES" dirty="0" smtClean="0"/>
              <a:t>auge de </a:t>
            </a:r>
            <a:r>
              <a:rPr lang="es-ES" dirty="0"/>
              <a:t>la ciudad </a:t>
            </a:r>
            <a:r>
              <a:rPr lang="es-ES" dirty="0" err="1"/>
              <a:t>monocéntrica</a:t>
            </a:r>
            <a:r>
              <a:rPr lang="es-ES" dirty="0"/>
              <a:t>: Revisión</a:t>
            </a:r>
            <a:endParaRPr lang="en-US" dirty="0" smtClean="0"/>
          </a:p>
        </p:txBody>
      </p:sp>
      <p:sp>
        <p:nvSpPr>
          <p:cNvPr id="30723" name="Rectangle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1211263" algn="l"/>
              </a:tabLst>
            </a:pPr>
            <a:r>
              <a:rPr lang="es-ES" smtClean="0"/>
              <a:t>Revolución industrial del siglo XIX: las innovaciones generaron economías de escala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Producción a gran escala en las ciudades para explotar las economías de localización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Innovación en el transporte: mayor explotación de la ventaja comparativa</a:t>
            </a:r>
            <a:endParaRPr lang="en-US" smtClean="0"/>
          </a:p>
        </p:txBody>
      </p:sp>
      <p:sp>
        <p:nvSpPr>
          <p:cNvPr id="30724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93EEFE55-E5C5-43F3-9C74-FA24B7397A11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18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1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1015930" eaLnBrk="1" fontAlgn="auto" hangingPunct="1">
              <a:spcAft>
                <a:spcPts val="0"/>
              </a:spcAft>
              <a:defRPr/>
            </a:pPr>
            <a:r>
              <a:rPr lang="es-ES" dirty="0"/>
              <a:t>Innovaciones en el Transporte </a:t>
            </a:r>
            <a:r>
              <a:rPr lang="es-ES" dirty="0" err="1" smtClean="0"/>
              <a:t>Intraciudad</a:t>
            </a:r>
            <a:endParaRPr lang="en-US" dirty="0" smtClean="0"/>
          </a:p>
        </p:txBody>
      </p:sp>
      <p:sp>
        <p:nvSpPr>
          <p:cNvPr id="31747" name="Rectangle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1211263" algn="l"/>
              </a:tabLst>
            </a:pPr>
            <a:r>
              <a:rPr lang="es-ES" smtClean="0"/>
              <a:t>Tiempo: Omnibus (1827); Teleféricos (1873); Trolebús eléctrico (1886); Metro (1895)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Disminución de los gastos de viaje aumentó el radio factible de la ciudad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Sistema </a:t>
            </a:r>
            <a:r>
              <a:rPr lang="es-ES" i="1" smtClean="0"/>
              <a:t>Hub-and-spoke</a:t>
            </a:r>
            <a:r>
              <a:rPr lang="es-ES" smtClean="0"/>
              <a:t>: grandes concentraciones de empleo en el centro metropolitano (Metro Center)</a:t>
            </a:r>
            <a:endParaRPr lang="en-US" smtClean="0"/>
          </a:p>
        </p:txBody>
      </p:sp>
      <p:sp>
        <p:nvSpPr>
          <p:cNvPr id="31748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1D7940A4-D250-446A-8C97-FA0435571BC9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19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3300" y="2311400"/>
            <a:ext cx="7950200" cy="210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339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570B052F-98DB-4BFB-8186-6DBC25E75AD6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2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5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228600"/>
            <a:ext cx="9144000" cy="1270000"/>
          </a:xfrm>
        </p:spPr>
        <p:txBody>
          <a:bodyPr rtlCol="0">
            <a:normAutofit fontScale="90000"/>
          </a:bodyPr>
          <a:lstStyle/>
          <a:p>
            <a:pPr defTabSz="1015930" eaLnBrk="1" fontAlgn="auto" hangingPunct="1">
              <a:spcAft>
                <a:spcPts val="0"/>
              </a:spcAft>
              <a:defRPr/>
            </a:pPr>
            <a:r>
              <a:rPr lang="es-ES" dirty="0"/>
              <a:t>La tecnología de </a:t>
            </a:r>
            <a:r>
              <a:rPr lang="es-ES" dirty="0" smtClean="0"/>
              <a:t>construcción </a:t>
            </a:r>
            <a:r>
              <a:rPr lang="es-ES" dirty="0"/>
              <a:t>de edificios</a:t>
            </a:r>
            <a:endParaRPr lang="en-US" dirty="0" smtClean="0"/>
          </a:p>
        </p:txBody>
      </p:sp>
      <p:sp>
        <p:nvSpPr>
          <p:cNvPr id="253954" name="Rectangle 1"/>
          <p:cNvSpPr>
            <a:spLocks noGrp="1" noChangeArrowheads="1"/>
          </p:cNvSpPr>
          <p:nvPr>
            <p:ph idx="1"/>
          </p:nvPr>
        </p:nvSpPr>
        <p:spPr>
          <a:xfrm>
            <a:off x="508000" y="1600200"/>
            <a:ext cx="9144000" cy="5029200"/>
          </a:xfrm>
        </p:spPr>
        <p:txBody>
          <a:bodyPr rtlCol="0">
            <a:normAutofit fontScale="92500" lnSpcReduction="20000"/>
          </a:bodyPr>
          <a:lstStyle/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</a:tabLst>
              <a:defRPr/>
            </a:pPr>
            <a:r>
              <a:rPr lang="es-ES" dirty="0"/>
              <a:t>Punto de partida a principios de 1800: Albañilería y viga posterior con maderas de 16 pulgadas</a:t>
            </a:r>
          </a:p>
          <a:p>
            <a:pPr>
              <a:defRPr/>
            </a:pPr>
            <a:r>
              <a:rPr lang="es-ES" dirty="0"/>
              <a:t>Edificio con estructura de globo (1832), sujetado con clavos baratos</a:t>
            </a:r>
          </a:p>
          <a:p>
            <a:pPr>
              <a:defRPr/>
            </a:pPr>
            <a:r>
              <a:rPr lang="es-ES" dirty="0" smtClean="0"/>
              <a:t>Edificios </a:t>
            </a:r>
            <a:r>
              <a:rPr lang="es-ES" dirty="0"/>
              <a:t>de oficinas: albañilería con hierro fundido (1848, 5 pisos), acero (1885, 11 pisos)</a:t>
            </a:r>
          </a:p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</a:tabLst>
              <a:defRPr/>
            </a:pPr>
            <a:r>
              <a:rPr lang="es-ES" dirty="0" smtClean="0"/>
              <a:t>Ascensor </a:t>
            </a:r>
            <a:r>
              <a:rPr lang="es-ES" dirty="0"/>
              <a:t>(1854): Aumento de la altura factible del edificio</a:t>
            </a:r>
          </a:p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</a:tabLst>
              <a:defRPr/>
            </a:pPr>
            <a:r>
              <a:rPr lang="es-ES" dirty="0"/>
              <a:t>Ascensor aumentó </a:t>
            </a:r>
            <a:r>
              <a:rPr lang="es-ES" dirty="0" smtClean="0"/>
              <a:t>la oferta de alquiler en </a:t>
            </a:r>
            <a:r>
              <a:rPr lang="es-ES" dirty="0"/>
              <a:t>los pisos superiores</a:t>
            </a:r>
          </a:p>
        </p:txBody>
      </p:sp>
      <p:sp>
        <p:nvSpPr>
          <p:cNvPr id="32772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CF65794A-BCB4-4DC9-BE3E-962D1F56DF36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20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La tecnología primitiva del transporte</a:t>
            </a:r>
          </a:p>
        </p:txBody>
      </p:sp>
      <p:sp>
        <p:nvSpPr>
          <p:cNvPr id="33795" name="Rectangle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" smtClean="0"/>
              <a:t>Transporte interurbano: buque o ferrocarril</a:t>
            </a:r>
          </a:p>
          <a:p>
            <a:r>
              <a:rPr lang="es-ES" smtClean="0"/>
              <a:t>Transporte intraurbano: vagones tirados por caballos a la terminal del puerto o del tren</a:t>
            </a:r>
          </a:p>
        </p:txBody>
      </p:sp>
      <p:sp>
        <p:nvSpPr>
          <p:cNvPr id="33796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67DEEA87-179F-48CD-A876-C971B959137D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21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3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1015930" eaLnBrk="1" fontAlgn="auto" hangingPunct="1">
              <a:spcAft>
                <a:spcPts val="0"/>
              </a:spcAft>
              <a:defRPr/>
            </a:pPr>
            <a:r>
              <a:rPr lang="es-ES" dirty="0"/>
              <a:t>¿La desaparición de la ciudad </a:t>
            </a:r>
            <a:r>
              <a:rPr lang="es-ES" dirty="0" err="1"/>
              <a:t>monocéntrica</a:t>
            </a:r>
            <a:r>
              <a:rPr lang="es-ES" dirty="0"/>
              <a:t>?</a:t>
            </a:r>
            <a:endParaRPr lang="en-US" dirty="0" smtClean="0"/>
          </a:p>
        </p:txBody>
      </p:sp>
      <p:sp>
        <p:nvSpPr>
          <p:cNvPr id="34819" name="Rectangle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1211263" algn="l"/>
              </a:tabLst>
            </a:pPr>
            <a:r>
              <a:rPr lang="es-ES" smtClean="0"/>
              <a:t>¿Qué causó la descentralización del empleo?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¿Qué causó la descentralización de la población?</a:t>
            </a:r>
            <a:endParaRPr lang="en-US" smtClean="0"/>
          </a:p>
        </p:txBody>
      </p:sp>
      <p:sp>
        <p:nvSpPr>
          <p:cNvPr id="34820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1EBC7D0F-42B1-4F50-925F-F7777C21A84C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22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7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1015930" eaLnBrk="1" fontAlgn="auto" hangingPunct="1">
              <a:spcAft>
                <a:spcPts val="0"/>
              </a:spcAft>
              <a:defRPr/>
            </a:pPr>
            <a:r>
              <a:rPr lang="es-ES" dirty="0"/>
              <a:t>Descentralización de la </a:t>
            </a:r>
            <a:r>
              <a:rPr lang="es-ES" dirty="0" smtClean="0"/>
              <a:t>Manufactura: </a:t>
            </a:r>
            <a:r>
              <a:rPr lang="es-ES" dirty="0"/>
              <a:t>Camión </a:t>
            </a:r>
            <a:r>
              <a:rPr lang="es-ES" dirty="0" err="1" smtClean="0"/>
              <a:t>Intraurbano</a:t>
            </a:r>
            <a:endParaRPr lang="en-US" dirty="0" smtClean="0"/>
          </a:p>
        </p:txBody>
      </p:sp>
      <p:sp>
        <p:nvSpPr>
          <p:cNvPr id="35843" name="Rectangle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1211263" algn="l"/>
              </a:tabLst>
            </a:pPr>
            <a:r>
              <a:rPr lang="es-ES" smtClean="0"/>
              <a:t>El camión intracity (1910): Dos veces más rápido y la mitad de costoso que el tren tirado por caballos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El camión disminuyó el costo de mover la producción en relación con el costo de mover a los trabajadores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Las empresas se acercaron a los suburbios de bajos salarios</a:t>
            </a:r>
            <a:endParaRPr lang="en-US" smtClean="0"/>
          </a:p>
        </p:txBody>
      </p:sp>
      <p:sp>
        <p:nvSpPr>
          <p:cNvPr id="35844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BAEC068E-EA88-4AC7-8A4B-FB3BCD990AB5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23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8350" y="381000"/>
            <a:ext cx="5022850" cy="5867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6867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64E1F581-20D5-4972-A482-21AC99F1316F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24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5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1015930" eaLnBrk="1" fontAlgn="auto" hangingPunct="1">
              <a:spcAft>
                <a:spcPts val="0"/>
              </a:spcAft>
              <a:defRPr/>
            </a:pPr>
            <a:r>
              <a:rPr lang="es-ES" dirty="0"/>
              <a:t>Descentralización de la fabricación: camiones interurbanos y carreteras</a:t>
            </a:r>
            <a:endParaRPr lang="en-US" dirty="0" smtClean="0"/>
          </a:p>
        </p:txBody>
      </p:sp>
      <p:sp>
        <p:nvSpPr>
          <p:cNvPr id="37891" name="Rectangle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1211263" algn="l"/>
              </a:tabLst>
            </a:pPr>
            <a:r>
              <a:rPr lang="es-ES" smtClean="0"/>
              <a:t>El camión interurbano (1930): Alternativa a los buques y el ferrocarril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Autopistas: la orientación cambió de puertos y terminales ferroviarias a autopistas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Ciudades modernas: Fabricantes orientados hacia carreteras y circunvalaciones urbanas</a:t>
            </a:r>
            <a:endParaRPr lang="en-US" smtClean="0"/>
          </a:p>
        </p:txBody>
      </p:sp>
      <p:sp>
        <p:nvSpPr>
          <p:cNvPr id="37892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2A53E255-6F4F-4644-B505-976185264C51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25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9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1015930" eaLnBrk="1" fontAlgn="auto" hangingPunct="1">
              <a:spcAft>
                <a:spcPts val="0"/>
              </a:spcAft>
              <a:defRPr/>
            </a:pPr>
            <a:r>
              <a:rPr lang="es-ES" dirty="0"/>
              <a:t>Otros Factores en la Descentralización de la Manufactura</a:t>
            </a:r>
            <a:endParaRPr lang="en-US" dirty="0" smtClean="0"/>
          </a:p>
        </p:txBody>
      </p:sp>
      <p:sp>
        <p:nvSpPr>
          <p:cNvPr id="38915" name="Rectangle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1211263" algn="l"/>
              </a:tabLst>
            </a:pPr>
            <a:r>
              <a:rPr lang="es-ES" smtClean="0"/>
              <a:t>El automóvil sustituye a los tranvías; Mejor acceso entre líneas de tranvías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Las fábricas de un solo piso se ven atraídas por suburbios de bajos ingresos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Transporte aéreo: orientación hacia aeropuertos suburbanos</a:t>
            </a:r>
            <a:endParaRPr lang="en-US" smtClean="0"/>
          </a:p>
        </p:txBody>
      </p:sp>
      <p:sp>
        <p:nvSpPr>
          <p:cNvPr id="38916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B5FF12DF-0289-4773-86C8-1DB3755278EE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26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0088" y="304800"/>
            <a:ext cx="4437062" cy="624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9939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56531314-67EF-48B8-8C71-FBCE241B2759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27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7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1015930" eaLnBrk="1" fontAlgn="auto" hangingPunct="1">
              <a:spcAft>
                <a:spcPts val="0"/>
              </a:spcAft>
              <a:defRPr/>
            </a:pPr>
            <a:r>
              <a:rPr lang="es-ES" dirty="0"/>
              <a:t>Descentralización del empleo en </a:t>
            </a:r>
            <a:r>
              <a:rPr lang="es-ES" dirty="0" smtClean="0"/>
              <a:t>oficinas</a:t>
            </a:r>
            <a:endParaRPr lang="en-US" dirty="0" smtClean="0"/>
          </a:p>
        </p:txBody>
      </p:sp>
      <p:sp>
        <p:nvSpPr>
          <p:cNvPr id="40963" name="Rectangle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1211263" algn="l"/>
              </a:tabLst>
            </a:pPr>
            <a:r>
              <a:rPr lang="es-ES" smtClean="0"/>
              <a:t>Antes de 1970: Las actividades suburbanas eran operaciones de back office de procesamiento de papel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Nueva tecnología de la información separó el procesamiento de información (a las afueras) y la toma de decisiones (CBD)</a:t>
            </a:r>
            <a:endParaRPr lang="en-US" smtClean="0"/>
          </a:p>
        </p:txBody>
      </p:sp>
      <p:sp>
        <p:nvSpPr>
          <p:cNvPr id="40964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66E391BD-0C39-4A66-BE10-34669C98C8E2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28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Descentralización de la Población</a:t>
            </a:r>
          </a:p>
        </p:txBody>
      </p:sp>
      <p:sp>
        <p:nvSpPr>
          <p:cNvPr id="41987" name="Rectangle 1"/>
          <p:cNvSpPr>
            <a:spLocks noGrp="1" noChangeArrowheads="1"/>
          </p:cNvSpPr>
          <p:nvPr>
            <p:ph idx="1"/>
          </p:nvPr>
        </p:nvSpPr>
        <p:spPr>
          <a:xfrm>
            <a:off x="508000" y="1524000"/>
            <a:ext cx="9144000" cy="5283200"/>
          </a:xfrm>
        </p:spPr>
        <p:txBody>
          <a:bodyPr/>
          <a:lstStyle/>
          <a:p>
            <a:pPr eaLnBrk="1" hangingPunct="1">
              <a:tabLst>
                <a:tab pos="1211263" algn="l"/>
              </a:tabLst>
            </a:pPr>
            <a:r>
              <a:rPr lang="es-ES" smtClean="0"/>
              <a:t>Molinos: El gradiente de densidad fue de 1,22 en 1880 y 0,31 en 1963 (24% dentro de 3 millas)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Porcentaje de la población a tres millas: 88% (1880), 24% (1963), 20% (2000)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La descentralización es un fenómeno mundial</a:t>
            </a:r>
            <a:endParaRPr lang="en-US" smtClean="0"/>
          </a:p>
        </p:txBody>
      </p:sp>
      <p:sp>
        <p:nvSpPr>
          <p:cNvPr id="41988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79C0D4CD-667B-4BE8-9AFB-30ECE26496F3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29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298700"/>
            <a:ext cx="9093200" cy="1844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5363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2AC37B28-C6B9-4C9C-9014-C86778BA8E1F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3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5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152400"/>
            <a:ext cx="9144000" cy="1270000"/>
          </a:xfrm>
        </p:spPr>
        <p:txBody>
          <a:bodyPr rtlCol="0">
            <a:normAutofit fontScale="90000"/>
          </a:bodyPr>
          <a:lstStyle/>
          <a:p>
            <a:pPr defTabSz="1015930" eaLnBrk="1" fontAlgn="auto" hangingPunct="1">
              <a:spcAft>
                <a:spcPts val="0"/>
              </a:spcAft>
              <a:defRPr/>
            </a:pPr>
            <a:r>
              <a:rPr lang="es-ES" dirty="0"/>
              <a:t>Razones para la descentralización de la población</a:t>
            </a:r>
            <a:endParaRPr lang="en-US" dirty="0" smtClean="0"/>
          </a:p>
        </p:txBody>
      </p:sp>
      <p:sp>
        <p:nvSpPr>
          <p:cNvPr id="264194" name="Rectangle 1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Aumento de los ingresos: </a:t>
            </a:r>
            <a:r>
              <a:rPr lang="es-ES" dirty="0" smtClean="0"/>
              <a:t>genera un efecto </a:t>
            </a:r>
            <a:r>
              <a:rPr lang="es-ES" dirty="0"/>
              <a:t>ambiguo porque los mayores ingresos</a:t>
            </a:r>
          </a:p>
          <a:p>
            <a:pPr marL="825473" lvl="1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 smtClean="0"/>
              <a:t>Aumentan </a:t>
            </a:r>
            <a:r>
              <a:rPr lang="es-ES" dirty="0"/>
              <a:t>la demanda de vivienda y tierra, llevando a la gente a suburbios de bajo precio</a:t>
            </a:r>
          </a:p>
          <a:p>
            <a:pPr marL="825473" lvl="1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 smtClean="0"/>
              <a:t>Aumentan </a:t>
            </a:r>
            <a:r>
              <a:rPr lang="es-ES" dirty="0"/>
              <a:t>el costo de oportunidad del desplazamiento</a:t>
            </a:r>
          </a:p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Menor costo de </a:t>
            </a:r>
            <a:r>
              <a:rPr lang="es-ES" dirty="0" smtClean="0"/>
              <a:t>desplazamiento al trabajo </a:t>
            </a:r>
            <a:r>
              <a:rPr lang="es-ES" dirty="0"/>
              <a:t>disminuye el costo relativo de la vida </a:t>
            </a:r>
            <a:r>
              <a:rPr lang="es-ES" dirty="0" smtClean="0"/>
              <a:t>suburbana (en las afueras)</a:t>
            </a:r>
            <a:endParaRPr lang="es-ES" dirty="0"/>
          </a:p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 smtClean="0"/>
              <a:t>Nuevas viviendas </a:t>
            </a:r>
            <a:r>
              <a:rPr lang="es-ES" dirty="0"/>
              <a:t>en </a:t>
            </a:r>
            <a:r>
              <a:rPr lang="es-ES" dirty="0" smtClean="0"/>
              <a:t>las afueras</a:t>
            </a:r>
            <a:endParaRPr lang="es-ES" dirty="0"/>
          </a:p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Problemas </a:t>
            </a:r>
            <a:r>
              <a:rPr lang="es-ES" dirty="0" smtClean="0"/>
              <a:t>del centro de la ciudad: </a:t>
            </a:r>
            <a:r>
              <a:rPr lang="es-ES" dirty="0"/>
              <a:t>problemas fiscales, delincuencia, educación</a:t>
            </a:r>
            <a:endParaRPr lang="en-US" dirty="0" smtClean="0"/>
          </a:p>
        </p:txBody>
      </p:sp>
      <p:sp>
        <p:nvSpPr>
          <p:cNvPr id="43012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B9CCA555-5772-495B-A52F-49A0F9ED50F0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30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Dispersión urbana: Datos</a:t>
            </a:r>
          </a:p>
        </p:txBody>
      </p:sp>
      <p:sp>
        <p:nvSpPr>
          <p:cNvPr id="44035" name="Rectangle 1"/>
          <p:cNvSpPr>
            <a:spLocks noGrp="1" noChangeArrowheads="1"/>
          </p:cNvSpPr>
          <p:nvPr>
            <p:ph idx="1"/>
          </p:nvPr>
        </p:nvSpPr>
        <p:spPr>
          <a:xfrm>
            <a:off x="517525" y="1295400"/>
            <a:ext cx="9144000" cy="5029200"/>
          </a:xfrm>
        </p:spPr>
        <p:txBody>
          <a:bodyPr/>
          <a:lstStyle/>
          <a:p>
            <a:pPr eaLnBrk="1" hangingPunct="1">
              <a:tabLst>
                <a:tab pos="1211263" algn="l"/>
                <a:tab pos="1566863" algn="l"/>
              </a:tabLst>
            </a:pPr>
            <a:r>
              <a:rPr lang="es-ES" smtClean="0"/>
              <a:t>1950-1990: La tierra urbana aumentó 2,7 veces más rápidamente que la población urbana</a:t>
            </a:r>
          </a:p>
          <a:p>
            <a:pPr eaLnBrk="1" hangingPunct="1">
              <a:tabLst>
                <a:tab pos="1211263" algn="l"/>
                <a:tab pos="1566863" algn="l"/>
              </a:tabLst>
            </a:pPr>
            <a:r>
              <a:rPr lang="es-ES" smtClean="0"/>
              <a:t>Variación de la densidad en las ciudades estadounidenses</a:t>
            </a:r>
          </a:p>
          <a:p>
            <a:pPr lvl="1" eaLnBrk="1" hangingPunct="1">
              <a:tabLst>
                <a:tab pos="1211263" algn="l"/>
                <a:tab pos="1566863" algn="l"/>
              </a:tabLst>
            </a:pPr>
            <a:r>
              <a:rPr lang="es-ES" smtClean="0"/>
              <a:t>Nueva York (40 personas por hectárea), LA (21), Phoenix (18)</a:t>
            </a:r>
          </a:p>
          <a:p>
            <a:pPr lvl="1" eaLnBrk="1" hangingPunct="1">
              <a:tabLst>
                <a:tab pos="1211263" algn="l"/>
                <a:tab pos="1566863" algn="l"/>
              </a:tabLst>
            </a:pPr>
            <a:r>
              <a:rPr lang="es-ES" smtClean="0"/>
              <a:t>  Chicago (15), Boston (14)</a:t>
            </a:r>
          </a:p>
          <a:p>
            <a:pPr lvl="1" eaLnBrk="1" hangingPunct="1">
              <a:tabLst>
                <a:tab pos="1211263" algn="l"/>
                <a:tab pos="1566863" algn="l"/>
              </a:tabLst>
            </a:pPr>
            <a:r>
              <a:rPr lang="es-ES" smtClean="0"/>
              <a:t>Mayor densidad en las ciudades del oeste: mayores precios de la tierra</a:t>
            </a:r>
            <a:endParaRPr lang="en-US" smtClean="0"/>
          </a:p>
        </p:txBody>
      </p:sp>
      <p:sp>
        <p:nvSpPr>
          <p:cNvPr id="44036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2181586A-B991-41AA-BBB5-1D71971019FD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31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500" y="2235200"/>
            <a:ext cx="9258300" cy="3136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5059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81F51EE4-1C17-4BE6-A89A-B2ECC52D83FF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32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11400"/>
            <a:ext cx="9245600" cy="3390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6083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42DFC952-0DF4-4A04-8464-08A3210B223E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33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736600" y="152400"/>
            <a:ext cx="9144000" cy="1270000"/>
          </a:xfrm>
        </p:spPr>
        <p:txBody>
          <a:bodyPr/>
          <a:lstStyle/>
          <a:p>
            <a:pPr eaLnBrk="1" hangingPunct="1"/>
            <a:r>
              <a:rPr lang="es-ES" smtClean="0"/>
              <a:t>Las causas de la dispersión</a:t>
            </a:r>
            <a:endParaRPr lang="en-US" smtClean="0"/>
          </a:p>
        </p:txBody>
      </p:sp>
      <p:sp>
        <p:nvSpPr>
          <p:cNvPr id="268290" name="Rectangle 1"/>
          <p:cNvSpPr>
            <a:spLocks noGrp="1" noChangeArrowheads="1"/>
          </p:cNvSpPr>
          <p:nvPr>
            <p:ph idx="1"/>
          </p:nvPr>
        </p:nvSpPr>
        <p:spPr>
          <a:xfrm>
            <a:off x="660400" y="1371600"/>
            <a:ext cx="9144000" cy="5029200"/>
          </a:xfrm>
        </p:spPr>
        <p:txBody>
          <a:bodyPr rtlCol="0">
            <a:normAutofit fontScale="92500" lnSpcReduction="20000"/>
          </a:bodyPr>
          <a:lstStyle/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Menor costo de </a:t>
            </a:r>
            <a:r>
              <a:rPr lang="es-ES" dirty="0" smtClean="0"/>
              <a:t>desplazamiento al trabajo y </a:t>
            </a:r>
            <a:r>
              <a:rPr lang="es-ES" dirty="0"/>
              <a:t>mayores ingresos</a:t>
            </a:r>
          </a:p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Cultura: Mayor densidad </a:t>
            </a:r>
            <a:r>
              <a:rPr lang="es-ES" dirty="0" smtClean="0"/>
              <a:t>de inmigrantes</a:t>
            </a:r>
            <a:endParaRPr lang="es-ES" dirty="0"/>
          </a:p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Políticas gubernamentales</a:t>
            </a:r>
          </a:p>
          <a:p>
            <a:pPr marL="825473" lvl="1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Congestión: </a:t>
            </a:r>
            <a:r>
              <a:rPr lang="es-ES" dirty="0" smtClean="0"/>
              <a:t>el menor precio </a:t>
            </a:r>
            <a:r>
              <a:rPr lang="es-ES" dirty="0"/>
              <a:t>de los </a:t>
            </a:r>
            <a:r>
              <a:rPr lang="es-ES" dirty="0" smtClean="0"/>
              <a:t>desplazamientos al trabajo fomenta largos </a:t>
            </a:r>
            <a:r>
              <a:rPr lang="es-ES" dirty="0"/>
              <a:t>desplazamientos</a:t>
            </a:r>
          </a:p>
          <a:p>
            <a:pPr marL="825473" lvl="1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El subsidio hipotecario aumenta el consumo de vivienda</a:t>
            </a:r>
          </a:p>
          <a:p>
            <a:pPr marL="825473" lvl="1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Subvaloración de la infraestructura marginal</a:t>
            </a:r>
          </a:p>
          <a:p>
            <a:pPr marL="825473" lvl="1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Zonificación: Tamaño mínimo de las parcelas para excluir viviendas de alta densidad</a:t>
            </a:r>
            <a:endParaRPr lang="en-US" dirty="0" smtClean="0"/>
          </a:p>
        </p:txBody>
      </p:sp>
      <p:sp>
        <p:nvSpPr>
          <p:cNvPr id="47108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57A9EADE-7889-4437-B41F-C916B8818BE2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34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Estudio de Glaeser y Kahn</a:t>
            </a:r>
          </a:p>
        </p:txBody>
      </p:sp>
      <p:sp>
        <p:nvSpPr>
          <p:cNvPr id="48131" name="Rectangle 1"/>
          <p:cNvSpPr>
            <a:spLocks noGrp="1" noChangeArrowheads="1"/>
          </p:cNvSpPr>
          <p:nvPr>
            <p:ph idx="1"/>
          </p:nvPr>
        </p:nvSpPr>
        <p:spPr>
          <a:xfrm>
            <a:off x="660400" y="1371600"/>
            <a:ext cx="9372600" cy="5435600"/>
          </a:xfrm>
        </p:spPr>
        <p:txBody>
          <a:bodyPr/>
          <a:lstStyle/>
          <a:p>
            <a:pPr eaLnBrk="1" hangingPunct="1">
              <a:tabLst>
                <a:tab pos="1211263" algn="l"/>
              </a:tabLst>
            </a:pPr>
            <a:r>
              <a:rPr lang="es-ES" smtClean="0"/>
              <a:t>Automóvil y camión: Eliminación de la orientación hacia la infraestructura central (nodo del tranvía, puerto, terminal ferroviario)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La dispersión es omnipresente, a pesar de las diferencias en los ingresos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Subsidios para viviendas y carreteras: ¿Demasiado pequeño como para importar?</a:t>
            </a:r>
            <a:endParaRPr lang="en-US" smtClean="0"/>
          </a:p>
        </p:txBody>
      </p:sp>
      <p:sp>
        <p:nvSpPr>
          <p:cNvPr id="48132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BB8F2CDE-42CB-4471-BEFC-A4292848BE6D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35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Políticas europeas y dispersión</a:t>
            </a:r>
          </a:p>
        </p:txBody>
      </p:sp>
      <p:sp>
        <p:nvSpPr>
          <p:cNvPr id="270338" name="Rectangle 1"/>
          <p:cNvSpPr>
            <a:spLocks noGrp="1" noChangeArrowheads="1"/>
          </p:cNvSpPr>
          <p:nvPr>
            <p:ph idx="1"/>
          </p:nvPr>
        </p:nvSpPr>
        <p:spPr>
          <a:xfrm>
            <a:off x="508000" y="1524000"/>
            <a:ext cx="9144000" cy="5029200"/>
          </a:xfrm>
        </p:spPr>
        <p:txBody>
          <a:bodyPr rtlCol="0">
            <a:normAutofit fontScale="85000" lnSpcReduction="20000"/>
          </a:bodyPr>
          <a:lstStyle/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Costo más alto de transporte personal: impuestos sobre la gasolina y impuestos sobre las ventas de automóviles</a:t>
            </a:r>
          </a:p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Promover pequeñas tiendas de barrio que faciliten la vida </a:t>
            </a:r>
            <a:r>
              <a:rPr lang="es-ES" dirty="0" smtClean="0"/>
              <a:t>en barrios con </a:t>
            </a:r>
            <a:r>
              <a:rPr lang="es-ES" dirty="0"/>
              <a:t>alta densidad</a:t>
            </a:r>
          </a:p>
          <a:p>
            <a:pPr marL="825473" lvl="1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¿Electricidad y congeladores costosos</a:t>
            </a:r>
            <a:r>
              <a:rPr lang="es-ES" dirty="0" smtClean="0"/>
              <a:t>?</a:t>
            </a:r>
            <a:endParaRPr lang="es-ES" dirty="0"/>
          </a:p>
          <a:p>
            <a:pPr marL="825473" lvl="1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Restricciones en la ubicación y precios de los grandes </a:t>
            </a:r>
            <a:r>
              <a:rPr lang="es-ES" dirty="0" smtClean="0"/>
              <a:t>minoristas </a:t>
            </a:r>
            <a:endParaRPr lang="es-ES" dirty="0"/>
          </a:p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Los subsidios agrícolas permiten a los agricultores marginales superar los usos urbanos</a:t>
            </a:r>
          </a:p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Infraestructura de transporte favorece el transporte público</a:t>
            </a:r>
            <a:endParaRPr lang="en-US" dirty="0" smtClean="0"/>
          </a:p>
        </p:txBody>
      </p:sp>
      <p:sp>
        <p:nvSpPr>
          <p:cNvPr id="49156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45A8EDFC-FC0A-467B-9356-5D5DC60DBDA4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36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Las consecuencias de la dispersión</a:t>
            </a:r>
            <a:endParaRPr lang="en-US" smtClean="0"/>
          </a:p>
        </p:txBody>
      </p:sp>
      <p:sp>
        <p:nvSpPr>
          <p:cNvPr id="50179" name="Rectangle 1"/>
          <p:cNvSpPr>
            <a:spLocks noGrp="1" noChangeArrowheads="1"/>
          </p:cNvSpPr>
          <p:nvPr>
            <p:ph idx="1"/>
          </p:nvPr>
        </p:nvSpPr>
        <p:spPr>
          <a:xfrm>
            <a:off x="508000" y="1447800"/>
            <a:ext cx="9144000" cy="5029200"/>
          </a:xfrm>
        </p:spPr>
        <p:txBody>
          <a:bodyPr/>
          <a:lstStyle/>
          <a:p>
            <a:pPr eaLnBrk="1" hangingPunct="1">
              <a:tabLst>
                <a:tab pos="1211263" algn="l"/>
              </a:tabLst>
            </a:pPr>
            <a:r>
              <a:rPr lang="es-ES" smtClean="0"/>
              <a:t>Vida suburbana: más suelo, misma energía residencial, 30% más de viajes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Calidad ambiental: coches más limpios compensan el aumento del kilometraje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Los gases de efecto invernadero aumentan con el kilometraje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La pérdida de tierras de cultivo no ha aumentado los precios agrícolas</a:t>
            </a:r>
            <a:endParaRPr lang="en-US" smtClean="0"/>
          </a:p>
        </p:txBody>
      </p:sp>
      <p:sp>
        <p:nvSpPr>
          <p:cNvPr id="50180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B961B34D-7568-422F-A538-BBBE03B1EBBC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37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Dispersión y número de pasajeros en el transporte público</a:t>
            </a:r>
          </a:p>
        </p:txBody>
      </p:sp>
      <p:sp>
        <p:nvSpPr>
          <p:cNvPr id="51203" name="Rectangle 1"/>
          <p:cNvSpPr>
            <a:spLocks noGrp="1" noChangeArrowheads="1"/>
          </p:cNvSpPr>
          <p:nvPr>
            <p:ph idx="1"/>
          </p:nvPr>
        </p:nvSpPr>
        <p:spPr>
          <a:xfrm>
            <a:off x="508000" y="1603375"/>
            <a:ext cx="9144000" cy="5029200"/>
          </a:xfrm>
        </p:spPr>
        <p:txBody>
          <a:bodyPr/>
          <a:lstStyle/>
          <a:p>
            <a:pPr eaLnBrk="1" hangingPunct="1">
              <a:tabLst>
                <a:tab pos="1211263" algn="l"/>
              </a:tabLst>
            </a:pPr>
            <a:r>
              <a:rPr lang="es-ES" smtClean="0"/>
              <a:t>Para apoyar el servicio de autobuses intermedios: 31 personas por hectárea (NY y Honolulu)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El 60% de los residentes de Barcelona vive a menos de 600 metros de una estación de transporte público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  4% de los residentes de Atlanta viven a menos de 800 metros de una estación de transporte público</a:t>
            </a:r>
          </a:p>
        </p:txBody>
      </p:sp>
      <p:sp>
        <p:nvSpPr>
          <p:cNvPr id="51204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39C1FC0C-8062-418B-9304-BF8470557A56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38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¿Respuestas políticas a la dispersión?</a:t>
            </a:r>
            <a:endParaRPr lang="en-US" smtClean="0"/>
          </a:p>
        </p:txBody>
      </p:sp>
      <p:sp>
        <p:nvSpPr>
          <p:cNvPr id="52227" name="Rectangle 1"/>
          <p:cNvSpPr>
            <a:spLocks noGrp="1" noChangeArrowheads="1"/>
          </p:cNvSpPr>
          <p:nvPr>
            <p:ph idx="1"/>
          </p:nvPr>
        </p:nvSpPr>
        <p:spPr>
          <a:xfrm>
            <a:off x="584200" y="1905000"/>
            <a:ext cx="9144000" cy="3505200"/>
          </a:xfrm>
        </p:spPr>
        <p:txBody>
          <a:bodyPr/>
          <a:lstStyle/>
          <a:p>
            <a:r>
              <a:rPr lang="es-ES" smtClean="0"/>
              <a:t>Si se eliminan las distorsiones, ¿el cambio en la densidad sería significativo?</a:t>
            </a:r>
          </a:p>
          <a:p>
            <a:r>
              <a:rPr lang="es-ES" smtClean="0"/>
              <a:t>Si las políticas anti-expansión aumentan la densidad, ¿cuáles son los beneficios y costos?</a:t>
            </a:r>
          </a:p>
        </p:txBody>
      </p:sp>
      <p:sp>
        <p:nvSpPr>
          <p:cNvPr id="52228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0DFB8F3C-DA6D-41C7-B592-5CF6DB3EF86D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39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6100" y="2286000"/>
            <a:ext cx="9271000" cy="254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6387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D464A3E2-E05B-4475-B1E9-6374CE0F93CE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4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Economía de los rascacielos</a:t>
            </a:r>
          </a:p>
        </p:txBody>
      </p:sp>
      <p:sp>
        <p:nvSpPr>
          <p:cNvPr id="53251" name="Rectangle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1211263" algn="l"/>
              </a:tabLst>
            </a:pPr>
            <a:r>
              <a:rPr lang="es-ES" smtClean="0"/>
              <a:t>Principio marginal: Aumentar la altura de los edificios siempre y cuando MB&gt; MC (beneficio marginal &gt; costo marginal)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Altura que maximiza el beneficio: MB = MC</a:t>
            </a:r>
          </a:p>
          <a:p>
            <a:pPr eaLnBrk="1" hangingPunct="1">
              <a:tabLst>
                <a:tab pos="1211263" algn="l"/>
              </a:tabLst>
            </a:pPr>
            <a:r>
              <a:rPr lang="es-ES" smtClean="0"/>
              <a:t>¿Qué sucede cuando los desarrolladores tratan de construir el rascacielos más alto?</a:t>
            </a:r>
            <a:endParaRPr lang="en-US" smtClean="0"/>
          </a:p>
        </p:txBody>
      </p:sp>
      <p:sp>
        <p:nvSpPr>
          <p:cNvPr id="53252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1ACEF549-71AD-4735-B86A-8D6CE9BEA9E3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40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2775" y="990600"/>
            <a:ext cx="3984625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4275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F5B80742-C2D9-4053-AFEB-1855D3E575EF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41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El juego del edificio más alto</a:t>
            </a:r>
            <a:endParaRPr lang="en-US" smtClean="0"/>
          </a:p>
        </p:txBody>
      </p:sp>
      <p:sp>
        <p:nvSpPr>
          <p:cNvPr id="55299" name="Rectangle 1"/>
          <p:cNvSpPr>
            <a:spLocks noGrp="1" noChangeArrowheads="1"/>
          </p:cNvSpPr>
          <p:nvPr>
            <p:ph idx="1"/>
          </p:nvPr>
        </p:nvSpPr>
        <p:spPr>
          <a:xfrm>
            <a:off x="508000" y="1371600"/>
            <a:ext cx="9582150" cy="5029200"/>
          </a:xfrm>
        </p:spPr>
        <p:txBody>
          <a:bodyPr/>
          <a:lstStyle/>
          <a:p>
            <a:pPr eaLnBrk="1" hangingPunct="1">
              <a:tabLst>
                <a:tab pos="1211263" algn="l"/>
                <a:tab pos="1566863" algn="l"/>
              </a:tabLst>
            </a:pPr>
            <a:r>
              <a:rPr lang="es-ES" sz="3200" smtClean="0"/>
              <a:t>Beneficio de perder concurso = $ 900 (edificio de 50 pisos)</a:t>
            </a:r>
          </a:p>
          <a:p>
            <a:pPr eaLnBrk="1" hangingPunct="1">
              <a:tabLst>
                <a:tab pos="1211263" algn="l"/>
                <a:tab pos="1566863" algn="l"/>
              </a:tabLst>
            </a:pPr>
            <a:r>
              <a:rPr lang="es-ES" sz="3200" smtClean="0"/>
              <a:t>Para ganar el concurso, la empresa 1 debe hacer que los beneficios de ganar de la empresa 2 &lt;900</a:t>
            </a:r>
          </a:p>
          <a:p>
            <a:pPr lvl="1" eaLnBrk="1" hangingPunct="1">
              <a:tabLst>
                <a:tab pos="1211263" algn="l"/>
                <a:tab pos="1566863" algn="l"/>
              </a:tabLst>
            </a:pPr>
            <a:r>
              <a:rPr lang="es-ES" sz="3200" smtClean="0"/>
              <a:t>La empresa 1 elige 51: Firma 2 = 52; Beneficio justo por debajo de $ 1100</a:t>
            </a:r>
          </a:p>
          <a:p>
            <a:pPr lvl="1" eaLnBrk="1" hangingPunct="1">
              <a:tabLst>
                <a:tab pos="1211263" algn="l"/>
                <a:tab pos="1566863" algn="l"/>
              </a:tabLst>
            </a:pPr>
            <a:r>
              <a:rPr lang="es-ES" sz="3200" smtClean="0"/>
              <a:t>La empresa 1 elige 80: Si la empresa 2 = 81; Beneficio &lt;$ 900</a:t>
            </a:r>
          </a:p>
          <a:p>
            <a:pPr lvl="1" eaLnBrk="1" hangingPunct="1">
              <a:tabLst>
                <a:tab pos="1211263" algn="l"/>
                <a:tab pos="1566863" algn="l"/>
              </a:tabLst>
            </a:pPr>
            <a:r>
              <a:rPr lang="es-ES" sz="3200" smtClean="0"/>
              <a:t>La empresa 1 elige 80: Empresa 2 = 50; Beneficio = $ 900</a:t>
            </a:r>
            <a:endParaRPr lang="en-US" sz="3200" smtClean="0"/>
          </a:p>
        </p:txBody>
      </p:sp>
      <p:sp>
        <p:nvSpPr>
          <p:cNvPr id="55300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7D07988A-7711-4889-81A1-15B000334F9C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42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Implicaciones del Juego del Rascacielos</a:t>
            </a:r>
            <a:endParaRPr lang="en-US" smtClean="0"/>
          </a:p>
        </p:txBody>
      </p:sp>
      <p:sp>
        <p:nvSpPr>
          <p:cNvPr id="56323" name="Rectangle 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1211263" algn="l"/>
                <a:tab pos="1566863" algn="l"/>
              </a:tabLst>
            </a:pPr>
            <a:r>
              <a:rPr lang="es-ES" smtClean="0"/>
              <a:t>Gran brecha entre el más alto y el segundo más alto, observada en ciudades reales</a:t>
            </a:r>
          </a:p>
          <a:p>
            <a:pPr eaLnBrk="1" hangingPunct="1">
              <a:tabLst>
                <a:tab pos="1211263" algn="l"/>
                <a:tab pos="1566863" algn="l"/>
              </a:tabLst>
            </a:pPr>
            <a:r>
              <a:rPr lang="es-ES" smtClean="0"/>
              <a:t>La competencia es un derroche que disipa los beneficios</a:t>
            </a:r>
          </a:p>
          <a:p>
            <a:pPr lvl="1" eaLnBrk="1" hangingPunct="1">
              <a:tabLst>
                <a:tab pos="1211263" algn="l"/>
                <a:tab pos="1566863" algn="l"/>
              </a:tabLst>
            </a:pPr>
            <a:r>
              <a:rPr lang="es-ES" smtClean="0"/>
              <a:t>Beneficio total con {51, 50} aproximadamente $2,000 = $ 900 + $ 200 + $ 900</a:t>
            </a:r>
          </a:p>
          <a:p>
            <a:pPr lvl="1" eaLnBrk="1" hangingPunct="1">
              <a:tabLst>
                <a:tab pos="1211263" algn="l"/>
                <a:tab pos="1566863" algn="l"/>
              </a:tabLst>
            </a:pPr>
            <a:r>
              <a:rPr lang="es-ES" smtClean="0"/>
              <a:t>Beneficio total con {80, 50} igual a $ 1800 = $ 700 + $ 200 + $ 900</a:t>
            </a:r>
            <a:endParaRPr lang="en-US" smtClean="0"/>
          </a:p>
        </p:txBody>
      </p:sp>
      <p:sp>
        <p:nvSpPr>
          <p:cNvPr id="56324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2A75DF47-BED9-456A-ADAE-E8170300B46B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43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7850" y="647700"/>
            <a:ext cx="6737350" cy="5899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7411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5015D57D-0F9D-4AC8-97D7-A1D5BCFD2A9F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5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08300" y="673100"/>
            <a:ext cx="4686300" cy="5270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99C988C4-D9D8-41A6-AE46-3CC08A5C91AA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6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Subcentros: Los Angeles y Chicago</a:t>
            </a:r>
          </a:p>
        </p:txBody>
      </p:sp>
      <p:sp>
        <p:nvSpPr>
          <p:cNvPr id="240642" name="Rectangle 1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Definición convencional: Densidad ≥ 25 trabajadores por hectárea; Empleo total ≥ 10.000</a:t>
            </a:r>
          </a:p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Los </a:t>
            </a:r>
            <a:r>
              <a:rPr lang="es-ES" dirty="0" err="1"/>
              <a:t>Angeles</a:t>
            </a:r>
            <a:r>
              <a:rPr lang="es-ES" dirty="0"/>
              <a:t>: 28 </a:t>
            </a:r>
            <a:r>
              <a:rPr lang="es-ES" dirty="0" err="1"/>
              <a:t>subcentros</a:t>
            </a:r>
            <a:endParaRPr lang="es-ES" dirty="0"/>
          </a:p>
          <a:p>
            <a:pPr marL="825473" lvl="1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Densidad de empleo (trabajadores por hectárea): 90 en CBD; Promedio de 45 en </a:t>
            </a:r>
            <a:r>
              <a:rPr lang="es-ES" dirty="0" err="1"/>
              <a:t>subcentros</a:t>
            </a:r>
            <a:endParaRPr lang="es-ES" dirty="0"/>
          </a:p>
          <a:p>
            <a:pPr marL="825473" lvl="1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Los </a:t>
            </a:r>
            <a:r>
              <a:rPr lang="es-ES" dirty="0" err="1"/>
              <a:t>subcentros</a:t>
            </a:r>
            <a:r>
              <a:rPr lang="es-ES" dirty="0"/>
              <a:t> contienen el 23% del empleo metropolitano</a:t>
            </a:r>
          </a:p>
          <a:p>
            <a:pPr marL="825473" lvl="1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Tipos: Industrial, Servicio, Entretenimiento</a:t>
            </a:r>
          </a:p>
          <a:p>
            <a:pPr marL="380973" indent="-380973" defTabSz="1015930" eaLnBrk="1" fontAlgn="auto" hangingPunct="1">
              <a:spcAft>
                <a:spcPts val="0"/>
              </a:spcAft>
              <a:tabLst>
                <a:tab pos="1211263" algn="l"/>
                <a:tab pos="1566863" algn="l"/>
              </a:tabLst>
              <a:defRPr/>
            </a:pPr>
            <a:r>
              <a:rPr lang="es-ES" dirty="0"/>
              <a:t>Chicago: 20 </a:t>
            </a:r>
            <a:r>
              <a:rPr lang="es-ES" dirty="0" err="1"/>
              <a:t>subcentros</a:t>
            </a:r>
            <a:r>
              <a:rPr lang="es-ES" dirty="0"/>
              <a:t>; Antiguas zonas industriales (9), antiguas ciudades satélites (3), nuevas mezclas (5)</a:t>
            </a:r>
            <a:endParaRPr lang="en-US" dirty="0" smtClean="0"/>
          </a:p>
        </p:txBody>
      </p:sp>
      <p:sp>
        <p:nvSpPr>
          <p:cNvPr id="19460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3A6A683C-FF46-4573-8109-0A95973676A5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7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3750" y="1066800"/>
            <a:ext cx="3803650" cy="5187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0483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2AFBFE21-EB99-4EA8-9DAF-C0014741BE37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8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82600"/>
            <a:ext cx="92964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1507" name="Rectangle 6"/>
          <p:cNvSpPr>
            <a:spLocks noChangeArrowheads="1"/>
          </p:cNvSpPr>
          <p:nvPr/>
        </p:nvSpPr>
        <p:spPr bwMode="auto">
          <a:xfrm>
            <a:off x="9366250" y="7239000"/>
            <a:ext cx="723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000">
                <a:solidFill>
                  <a:schemeClr val="tx1"/>
                </a:solidFill>
                <a:latin typeface="Times New Roman" pitchFamily="18" charset="0"/>
              </a:rPr>
              <a:t>7-</a:t>
            </a:r>
            <a:fld id="{C636460B-79AE-47AA-B03E-A691806B1DE4}" type="slidenum">
              <a:rPr lang="en-US" sz="1000">
                <a:solidFill>
                  <a:schemeClr val="tx1"/>
                </a:solidFill>
                <a:latin typeface="Times New Roman" pitchFamily="18" charset="0"/>
              </a:rPr>
              <a:pPr algn="ctr" eaLnBrk="1" hangingPunct="1"/>
              <a:t>9</a:t>
            </a:fld>
            <a:endParaRPr lang="en-US" sz="10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6"/>
  <p:tag name="MMPROD_UIDATA" val="&lt;database version=&quot;7.0&quot;&gt;&lt;object type=&quot;1&quot; unique_id=&quot;10001&quot;&gt;&lt;object type=&quot;8&quot; unique_id=&quot;13510&quot;&gt;&lt;/object&gt;&lt;object type=&quot;2&quot; unique_id=&quot;13511&quot;&gt;&lt;object type=&quot;3&quot; unique_id=&quot;13512&quot;&gt;&lt;property id=&quot;20148&quot; value=&quot;5&quot;/&gt;&lt;property id=&quot;20300&quot; value=&quot;Slide 1 - &amp;quot;Chapter 7&amp;quot;&quot;/&gt;&lt;property id=&quot;20307&quot; value=&quot;299&quot;/&gt;&lt;/object&gt;&lt;object type=&quot;3&quot; unique_id=&quot;13513&quot;&gt;&lt;property id=&quot;20148&quot; value=&quot;5&quot;/&gt;&lt;property id=&quot;20300&quot; value=&quot;Slide 2&quot;/&gt;&lt;property id=&quot;20307&quot; value=&quot;257&quot;/&gt;&lt;/object&gt;&lt;object type=&quot;3&quot; unique_id=&quot;13514&quot;&gt;&lt;property id=&quot;20148&quot; value=&quot;5&quot;/&gt;&lt;property id=&quot;20300&quot; value=&quot;Slide 3&quot;/&gt;&lt;property id=&quot;20307&quot; value=&quot;258&quot;/&gt;&lt;/object&gt;&lt;object type=&quot;3&quot; unique_id=&quot;13515&quot;&gt;&lt;property id=&quot;20148&quot; value=&quot;5&quot;/&gt;&lt;property id=&quot;20300&quot; value=&quot;Slide 4&quot;/&gt;&lt;property id=&quot;20307&quot; value=&quot;260&quot;/&gt;&lt;/object&gt;&lt;object type=&quot;3&quot; unique_id=&quot;13516&quot;&gt;&lt;property id=&quot;20148&quot; value=&quot;5&quot;/&gt;&lt;property id=&quot;20300&quot; value=&quot;Slide 5&quot;/&gt;&lt;property id=&quot;20307&quot; value=&quot;259&quot;/&gt;&lt;/object&gt;&lt;object type=&quot;3&quot; unique_id=&quot;13517&quot;&gt;&lt;property id=&quot;20148&quot; value=&quot;5&quot;/&gt;&lt;property id=&quot;20300&quot; value=&quot;Slide 6&quot;/&gt;&lt;property id=&quot;20307&quot; value=&quot;261&quot;/&gt;&lt;/object&gt;&lt;object type=&quot;3&quot; unique_id=&quot;13518&quot;&gt;&lt;property id=&quot;20148&quot; value=&quot;5&quot;/&gt;&lt;property id=&quot;20300&quot; value=&quot;Slide 7 - &amp;quot;Subcenters: Los Angeles and Chicago&amp;quot;&quot;/&gt;&lt;property id=&quot;20307&quot; value=&quot;262&quot;/&gt;&lt;/object&gt;&lt;object type=&quot;3&quot; unique_id=&quot;13519&quot;&gt;&lt;property id=&quot;20148&quot; value=&quot;5&quot;/&gt;&lt;property id=&quot;20300&quot; value=&quot;Slide 8&quot;/&gt;&lt;property id=&quot;20307&quot; value=&quot;263&quot;/&gt;&lt;/object&gt;&lt;object type=&quot;3&quot; unique_id=&quot;13520&quot;&gt;&lt;property id=&quot;20148&quot; value=&quot;5&quot;/&gt;&lt;property id=&quot;20300&quot; value=&quot;Slide 9&quot;/&gt;&lt;property id=&quot;20307&quot; value=&quot;264&quot;/&gt;&lt;/object&gt;&lt;object type=&quot;3&quot; unique_id=&quot;13521&quot;&gt;&lt;property id=&quot;20148&quot; value=&quot;5&quot;/&gt;&lt;property id=&quot;20300&quot; value=&quot;Slide 10 - &amp;quot;Subcenters in a Metropolitan Economy&amp;quot;&quot;/&gt;&lt;property id=&quot;20307&quot; value=&quot;265&quot;/&gt;&lt;/object&gt;&lt;object type=&quot;3&quot; unique_id=&quot;13522&quot;&gt;&lt;property id=&quot;20148&quot; value=&quot;5&quot;/&gt;&lt;property id=&quot;20300&quot; value=&quot;Slide 11 - &amp;quot;The Spatial Distribution of Population&amp;quot;&quot;/&gt;&lt;property id=&quot;20307&quot; value=&quot;266&quot;/&gt;&lt;/object&gt;&lt;object type=&quot;3&quot; unique_id=&quot;13523&quot;&gt;&lt;property id=&quot;20148&quot; value=&quot;5&quot;/&gt;&lt;property id=&quot;20300&quot; value=&quot;Slide 12&quot;/&gt;&lt;property id=&quot;20307&quot; value=&quot;267&quot;/&gt;&lt;/object&gt;&lt;object type=&quot;3&quot; unique_id=&quot;13524&quot;&gt;&lt;property id=&quot;20148&quot; value=&quot;5&quot;/&gt;&lt;property id=&quot;20300&quot; value=&quot;Slide 13&quot;/&gt;&lt;property id=&quot;20307&quot; value=&quot;268&quot;/&gt;&lt;/object&gt;&lt;object type=&quot;3&quot; unique_id=&quot;13525&quot;&gt;&lt;property id=&quot;20148&quot; value=&quot;5&quot;/&gt;&lt;property id=&quot;20300&quot; value=&quot;Slide 14&quot;/&gt;&lt;property id=&quot;20307&quot; value=&quot;269&quot;/&gt;&lt;/object&gt;&lt;object type=&quot;3&quot; unique_id=&quot;13526&quot;&gt;&lt;property id=&quot;20148&quot; value=&quot;5&quot;/&gt;&lt;property id=&quot;20300&quot; value=&quot;Slide 15 - &amp;quot;Variation in Population Density within Cities&amp;quot;&quot;/&gt;&lt;property id=&quot;20307&quot; value=&quot;270&quot;/&gt;&lt;/object&gt;&lt;object type=&quot;3&quot; unique_id=&quot;13527&quot;&gt;&lt;property id=&quot;20148&quot; value=&quot;5&quot;/&gt;&lt;property id=&quot;20300&quot; value=&quot;Slide 16&quot;/&gt;&lt;property id=&quot;20307&quot; value=&quot;271&quot;/&gt;&lt;/object&gt;&lt;object type=&quot;3&quot; unique_id=&quot;13528&quot;&gt;&lt;property id=&quot;20148&quot; value=&quot;5&quot;/&gt;&lt;property id=&quot;20300&quot; value=&quot;Slide 17&quot;/&gt;&lt;property id=&quot;20307&quot; value=&quot;272&quot;/&gt;&lt;/object&gt;&lt;object type=&quot;3&quot; unique_id=&quot;13529&quot;&gt;&lt;property id=&quot;20148&quot; value=&quot;5&quot;/&gt;&lt;property id=&quot;20300&quot; value=&quot;Slide 18 - &amp;quot;The Rise of the Monocentric City: Review&amp;quot;&quot;/&gt;&lt;property id=&quot;20307&quot; value=&quot;273&quot;/&gt;&lt;/object&gt;&lt;object type=&quot;3&quot; unique_id=&quot;13530&quot;&gt;&lt;property id=&quot;20148&quot; value=&quot;5&quot;/&gt;&lt;property id=&quot;20300&quot; value=&quot;Slide 19 - &amp;quot;Innovations in Intracity Transportation&amp;quot;&quot;/&gt;&lt;property id=&quot;20307&quot; value=&quot;274&quot;/&gt;&lt;/object&gt;&lt;object type=&quot;3&quot; unique_id=&quot;13531&quot;&gt;&lt;property id=&quot;20148&quot; value=&quot;5&quot;/&gt;&lt;property id=&quot;20300&quot; value=&quot;Slide 20 - &amp;quot;The Technology of Building Construction&amp;quot;&quot;/&gt;&lt;property id=&quot;20307&quot; value=&quot;275&quot;/&gt;&lt;/object&gt;&lt;object type=&quot;3&quot; unique_id=&quot;13532&quot;&gt;&lt;property id=&quot;20148&quot; value=&quot;5&quot;/&gt;&lt;property id=&quot;20300&quot; value=&quot;Slide 21 - &amp;quot;The Primitive Technology of Freight&amp;quot;&quot;/&gt;&lt;property id=&quot;20307&quot; value=&quot;276&quot;/&gt;&lt;/object&gt;&lt;object type=&quot;3&quot; unique_id=&quot;13533&quot;&gt;&lt;property id=&quot;20148&quot; value=&quot;5&quot;/&gt;&lt;property id=&quot;20300&quot; value=&quot;Slide 22 - &amp;quot;The Demise of the Monocentric City?&amp;quot;&quot;/&gt;&lt;property id=&quot;20307&quot; value=&quot;277&quot;/&gt;&lt;/object&gt;&lt;object type=&quot;3&quot; unique_id=&quot;13534&quot;&gt;&lt;property id=&quot;20148&quot; value=&quot;5&quot;/&gt;&lt;property id=&quot;20300&quot; value=&quot;Slide 23 - &amp;quot;Decentralization of Manufacturing: Intracity Truck&amp;quot;&quot;/&gt;&lt;property id=&quot;20307&quot; value=&quot;278&quot;/&gt;&lt;/object&gt;&lt;object type=&quot;3&quot; unique_id=&quot;13535&quot;&gt;&lt;property id=&quot;20148&quot; value=&quot;5&quot;/&gt;&lt;property id=&quot;20300&quot; value=&quot;Slide 24&quot;/&gt;&lt;property id=&quot;20307&quot; value=&quot;279&quot;/&gt;&lt;/object&gt;&lt;object type=&quot;3&quot; unique_id=&quot;13536&quot;&gt;&lt;property id=&quot;20148&quot; value=&quot;5&quot;/&gt;&lt;property id=&quot;20300&quot; value=&quot;Slide 25 - &amp;quot;Decentralization of Manufacturing: Intercity Trucks and Highways&amp;quot;&quot;/&gt;&lt;property id=&quot;20307&quot; value=&quot;280&quot;/&gt;&lt;/object&gt;&lt;object type=&quot;3&quot; unique_id=&quot;13537&quot;&gt;&lt;property id=&quot;20148&quot; value=&quot;5&quot;/&gt;&lt;property id=&quot;20300&quot; value=&quot;Slide 26 - &amp;quot;Other Factors in Decentralization of Manufacturing&amp;quot;&quot;/&gt;&lt;property id=&quot;20307&quot; value=&quot;281&quot;/&gt;&lt;/object&gt;&lt;object type=&quot;3&quot; unique_id=&quot;13538&quot;&gt;&lt;property id=&quot;20148&quot; value=&quot;5&quot;/&gt;&lt;property id=&quot;20300&quot; value=&quot;Slide 27&quot;/&gt;&lt;property id=&quot;20307&quot; value=&quot;282&quot;/&gt;&lt;/object&gt;&lt;object type=&quot;3&quot; unique_id=&quot;13539&quot;&gt;&lt;property id=&quot;20148&quot; value=&quot;5&quot;/&gt;&lt;property id=&quot;20300&quot; value=&quot;Slide 28 - &amp;quot;Decentralization of Office Employment&amp;quot;&quot;/&gt;&lt;property id=&quot;20307&quot; value=&quot;283&quot;/&gt;&lt;/object&gt;&lt;object type=&quot;3&quot; unique_id=&quot;13540&quot;&gt;&lt;property id=&quot;20148&quot; value=&quot;5&quot;/&gt;&lt;property id=&quot;20300&quot; value=&quot;Slide 29 - &amp;quot;Decentralization of Population&amp;quot;&quot;/&gt;&lt;property id=&quot;20307&quot; value=&quot;284&quot;/&gt;&lt;/object&gt;&lt;object type=&quot;3&quot; unique_id=&quot;13541&quot;&gt;&lt;property id=&quot;20148&quot; value=&quot;5&quot;/&gt;&lt;property id=&quot;20300&quot; value=&quot;Slide 30 - &amp;quot;Reasons for Decentralization of Population&amp;quot;&quot;/&gt;&lt;property id=&quot;20307&quot; value=&quot;285&quot;/&gt;&lt;/object&gt;&lt;object type=&quot;3&quot; unique_id=&quot;13542&quot;&gt;&lt;property id=&quot;20148&quot; value=&quot;5&quot;/&gt;&lt;property id=&quot;20300&quot; value=&quot;Slide 31 - &amp;quot;Urban Sprawl:  Facts&amp;quot;&quot;/&gt;&lt;property id=&quot;20307&quot; value=&quot;286&quot;/&gt;&lt;/object&gt;&lt;object type=&quot;3&quot; unique_id=&quot;13543&quot;&gt;&lt;property id=&quot;20148&quot; value=&quot;5&quot;/&gt;&lt;property id=&quot;20300&quot; value=&quot;Slide 32&quot;/&gt;&lt;property id=&quot;20307&quot; value=&quot;287&quot;/&gt;&lt;/object&gt;&lt;object type=&quot;3&quot; unique_id=&quot;13544&quot;&gt;&lt;property id=&quot;20148&quot; value=&quot;5&quot;/&gt;&lt;property id=&quot;20300&quot; value=&quot;Slide 33&quot;/&gt;&lt;property id=&quot;20307&quot; value=&quot;288&quot;/&gt;&lt;/object&gt;&lt;object type=&quot;3&quot; unique_id=&quot;13545&quot;&gt;&lt;property id=&quot;20148&quot; value=&quot;5&quot;/&gt;&lt;property id=&quot;20300&quot; value=&quot;Slide 34 - &amp;quot;The Causes of Sprawl&amp;quot;&quot;/&gt;&lt;property id=&quot;20307&quot; value=&quot;289&quot;/&gt;&lt;/object&gt;&lt;object type=&quot;3&quot; unique_id=&quot;13546&quot;&gt;&lt;property id=&quot;20148&quot; value=&quot;5&quot;/&gt;&lt;property id=&quot;20300&quot; value=&quot;Slide 35 - &amp;quot;Glaeser and Kahn Study&amp;quot;&quot;/&gt;&lt;property id=&quot;20307&quot; value=&quot;290&quot;/&gt;&lt;/object&gt;&lt;object type=&quot;3&quot; unique_id=&quot;13547&quot;&gt;&lt;property id=&quot;20148&quot; value=&quot;5&quot;/&gt;&lt;property id=&quot;20300&quot; value=&quot;Slide 36 - &amp;quot;European Policies and Sprawl&amp;quot;&quot;/&gt;&lt;property id=&quot;20307&quot; value=&quot;291&quot;/&gt;&lt;/object&gt;&lt;object type=&quot;3&quot; unique_id=&quot;13548&quot;&gt;&lt;property id=&quot;20148&quot; value=&quot;5&quot;/&gt;&lt;property id=&quot;20300&quot; value=&quot;Slide 37 - &amp;quot;The Consequences of Sprawl&amp;quot;&quot;/&gt;&lt;property id=&quot;20307&quot; value=&quot;292&quot;/&gt;&lt;/object&gt;&lt;object type=&quot;3&quot; unique_id=&quot;13549&quot;&gt;&lt;property id=&quot;20148&quot; value=&quot;5&quot;/&gt;&lt;property id=&quot;20300&quot; value=&quot;Slide 38 - &amp;quot;Sprawl and Transit Ridership&amp;quot;&quot;/&gt;&lt;property id=&quot;20307&quot; value=&quot;293&quot;/&gt;&lt;/object&gt;&lt;object type=&quot;3&quot; unique_id=&quot;13550&quot;&gt;&lt;property id=&quot;20148&quot; value=&quot;5&quot;/&gt;&lt;property id=&quot;20300&quot; value=&quot;Slide 39 - &amp;quot;Policy Responses to Sprawl?&amp;quot;&quot;/&gt;&lt;property id=&quot;20307&quot; value=&quot;294&quot;/&gt;&lt;/object&gt;&lt;object type=&quot;3&quot; unique_id=&quot;13551&quot;&gt;&lt;property id=&quot;20148&quot; value=&quot;5&quot;/&gt;&lt;property id=&quot;20300&quot; value=&quot;Slide 40 - &amp;quot;Economics of Skyscrapers&amp;quot;&quot;/&gt;&lt;property id=&quot;20307&quot; value=&quot;298&quot;/&gt;&lt;/object&gt;&lt;object type=&quot;3&quot; unique_id=&quot;13552&quot;&gt;&lt;property id=&quot;20148&quot; value=&quot;5&quot;/&gt;&lt;property id=&quot;20300&quot; value=&quot;Slide 41&quot;/&gt;&lt;property id=&quot;20307&quot; value=&quot;295&quot;/&gt;&lt;/object&gt;&lt;object type=&quot;3&quot; unique_id=&quot;13553&quot;&gt;&lt;property id=&quot;20148&quot; value=&quot;5&quot;/&gt;&lt;property id=&quot;20300&quot; value=&quot;Slide 42 - &amp;quot;The Tallest-Building Game&amp;quot;&quot;/&gt;&lt;property id=&quot;20307&quot; value=&quot;296&quot;/&gt;&lt;/object&gt;&lt;object type=&quot;3&quot; unique_id=&quot;13554&quot;&gt;&lt;property id=&quot;20148&quot; value=&quot;5&quot;/&gt;&lt;property id=&quot;20300&quot; value=&quot;Slide 43 - &amp;quot;Implications of Skyscraper Game&amp;quot;&quot;/&gt;&lt;property id=&quot;20307&quot; value=&quot;297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</TotalTime>
  <Pages>0</Pages>
  <Words>1493</Words>
  <Characters>0</Characters>
  <Application>Microsoft Office PowerPoint</Application>
  <PresentationFormat>Personalizado</PresentationFormat>
  <Lines>0</Lines>
  <Paragraphs>169</Paragraphs>
  <Slides>43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49" baseType="lpstr">
      <vt:lpstr>Helvetica Neue Light</vt:lpstr>
      <vt:lpstr>ヒラギノ角ゴ Pro W3</vt:lpstr>
      <vt:lpstr>Arial</vt:lpstr>
      <vt:lpstr>Calibri</vt:lpstr>
      <vt:lpstr>Times New Roman</vt:lpstr>
      <vt:lpstr>Office Theme</vt:lpstr>
      <vt:lpstr>Capítulo 7</vt:lpstr>
      <vt:lpstr>Diapositiva 2</vt:lpstr>
      <vt:lpstr>Diapositiva 3</vt:lpstr>
      <vt:lpstr>Diapositiva 4</vt:lpstr>
      <vt:lpstr>Diapositiva 5</vt:lpstr>
      <vt:lpstr>Diapositiva 6</vt:lpstr>
      <vt:lpstr>Subcentros: Los Angeles y Chicago</vt:lpstr>
      <vt:lpstr>Diapositiva 8</vt:lpstr>
      <vt:lpstr>Diapositiva 9</vt:lpstr>
      <vt:lpstr>Subcentros en una economía metropolitana</vt:lpstr>
      <vt:lpstr>Distribución espacial de la población</vt:lpstr>
      <vt:lpstr>Diapositiva 12</vt:lpstr>
      <vt:lpstr>Diapositiva 13</vt:lpstr>
      <vt:lpstr>Diapositiva 14</vt:lpstr>
      <vt:lpstr>Variación de la densidad de población dentro de las ciudades</vt:lpstr>
      <vt:lpstr>Diapositiva 16</vt:lpstr>
      <vt:lpstr>Diapositiva 17</vt:lpstr>
      <vt:lpstr>El auge de la ciudad monocéntrica: Revisión</vt:lpstr>
      <vt:lpstr>Innovaciones en el Transporte Intraciudad</vt:lpstr>
      <vt:lpstr>La tecnología de construcción de edificios</vt:lpstr>
      <vt:lpstr>La tecnología primitiva del transporte</vt:lpstr>
      <vt:lpstr>¿La desaparición de la ciudad monocéntrica?</vt:lpstr>
      <vt:lpstr>Descentralización de la Manufactura: Camión Intraurbano</vt:lpstr>
      <vt:lpstr>Diapositiva 24</vt:lpstr>
      <vt:lpstr>Descentralización de la fabricación: camiones interurbanos y carreteras</vt:lpstr>
      <vt:lpstr>Otros Factores en la Descentralización de la Manufactura</vt:lpstr>
      <vt:lpstr>Diapositiva 27</vt:lpstr>
      <vt:lpstr>Descentralización del empleo en oficinas</vt:lpstr>
      <vt:lpstr>Descentralización de la Población</vt:lpstr>
      <vt:lpstr>Razones para la descentralización de la población</vt:lpstr>
      <vt:lpstr>Dispersión urbana: Datos</vt:lpstr>
      <vt:lpstr>Diapositiva 32</vt:lpstr>
      <vt:lpstr>Diapositiva 33</vt:lpstr>
      <vt:lpstr>Las causas de la dispersión</vt:lpstr>
      <vt:lpstr>Estudio de Glaeser y Kahn</vt:lpstr>
      <vt:lpstr>Políticas europeas y dispersión</vt:lpstr>
      <vt:lpstr>Las consecuencias de la dispersión</vt:lpstr>
      <vt:lpstr>Dispersión y número de pasajeros en el transporte público</vt:lpstr>
      <vt:lpstr>¿Respuestas políticas a la dispersión?</vt:lpstr>
      <vt:lpstr>Economía de los rascacielos</vt:lpstr>
      <vt:lpstr>Diapositiva 41</vt:lpstr>
      <vt:lpstr>El juego del edificio más alto</vt:lpstr>
      <vt:lpstr>Implicaciones del Juego del Rascacielos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</dc:creator>
  <cp:lastModifiedBy>Carlos San Juan</cp:lastModifiedBy>
  <cp:revision>21</cp:revision>
  <dcterms:modified xsi:type="dcterms:W3CDTF">2018-11-12T08:07:15Z</dcterms:modified>
</cp:coreProperties>
</file>