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4.xml" ContentType="application/vnd.openxmlformats-officedocument.themeOverride+xml"/>
  <Override PartName="/ppt/drawings/drawing4.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drawings/drawing5.xml" ContentType="application/vnd.openxmlformats-officedocument.drawingml.chartshapes+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microsoft.com/office/2006/relationships/ui/userCustomization" Target="userCustomization/customUI.xml"/><Relationship Id="rId1" Type="http://schemas.openxmlformats.org/officeDocument/2006/relationships/officeDocument" Target="ppt/presentation.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3" r:id="rId1"/>
    <p:sldMasterId id="2147483741" r:id="rId2"/>
    <p:sldMasterId id="2147483711" r:id="rId3"/>
    <p:sldMasterId id="2147483667" r:id="rId4"/>
    <p:sldMasterId id="2147483785" r:id="rId5"/>
    <p:sldMasterId id="2147483787" r:id="rId6"/>
    <p:sldMasterId id="2147483789" r:id="rId7"/>
    <p:sldMasterId id="2147483793" r:id="rId8"/>
    <p:sldMasterId id="2147483796" r:id="rId9"/>
  </p:sldMasterIdLst>
  <p:notesMasterIdLst>
    <p:notesMasterId r:id="rId35"/>
  </p:notesMasterIdLst>
  <p:handoutMasterIdLst>
    <p:handoutMasterId r:id="rId36"/>
  </p:handoutMasterIdLst>
  <p:sldIdLst>
    <p:sldId id="300" r:id="rId10"/>
    <p:sldId id="301" r:id="rId11"/>
    <p:sldId id="326" r:id="rId12"/>
    <p:sldId id="304" r:id="rId13"/>
    <p:sldId id="311" r:id="rId14"/>
    <p:sldId id="312" r:id="rId15"/>
    <p:sldId id="320" r:id="rId16"/>
    <p:sldId id="313" r:id="rId17"/>
    <p:sldId id="315" r:id="rId18"/>
    <p:sldId id="305" r:id="rId19"/>
    <p:sldId id="306" r:id="rId20"/>
    <p:sldId id="322" r:id="rId21"/>
    <p:sldId id="336" r:id="rId22"/>
    <p:sldId id="333" r:id="rId23"/>
    <p:sldId id="321" r:id="rId24"/>
    <p:sldId id="324" r:id="rId25"/>
    <p:sldId id="318" r:id="rId26"/>
    <p:sldId id="331" r:id="rId27"/>
    <p:sldId id="317" r:id="rId28"/>
    <p:sldId id="325" r:id="rId29"/>
    <p:sldId id="332" r:id="rId30"/>
    <p:sldId id="307" r:id="rId31"/>
    <p:sldId id="334" r:id="rId32"/>
    <p:sldId id="338" r:id="rId33"/>
    <p:sldId id="337" r:id="rId34"/>
  </p:sldIdLst>
  <p:sldSz cx="12192000" cy="6858000"/>
  <p:notesSz cx="6794500" cy="9906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5C48"/>
    <a:srgbClr val="2B5796"/>
    <a:srgbClr val="D9D9D9"/>
    <a:srgbClr val="B0B0B0"/>
    <a:srgbClr val="00ADEF"/>
    <a:srgbClr val="C68070"/>
    <a:srgbClr val="858585"/>
    <a:srgbClr val="D5A397"/>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3979" autoAdjust="0"/>
  </p:normalViewPr>
  <p:slideViewPr>
    <p:cSldViewPr>
      <p:cViewPr>
        <p:scale>
          <a:sx n="70" d="100"/>
          <a:sy n="70" d="100"/>
        </p:scale>
        <p:origin x="420" y="-160"/>
      </p:cViewPr>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48" d="100"/>
          <a:sy n="48" d="100"/>
        </p:scale>
        <p:origin x="2760" y="2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NTDAT07\BEGRP\sea\Publicaciones\Terminados\PresentacionesPowerpoint\2022\InformeAnual2021\Capitulo_4\Graficos\GIng_IA2021_4.3.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NTDAT07\BEGRP\sea\Publicaciones\Terminados\PresentacionesPowerpoint\2022\InformeAnual2021\Capitulo_4\Graficos\GIng_IA2021_4.3.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Hoja_de_c_lculo_de_Microsoft_Excel.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4.xml"/><Relationship Id="rId4" Type="http://schemas.openxmlformats.org/officeDocument/2006/relationships/package" Target="../embeddings/Hoja_de_c_lculo_de_Microsoft_Excel1.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embeddings/oleObject2.bin"/></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9768693791857881E-2"/>
          <c:y val="0.19618085877882979"/>
          <c:w val="0.83115020258657712"/>
          <c:h val="0.49189238072357522"/>
        </c:manualLayout>
      </c:layout>
      <c:areaChart>
        <c:grouping val="stacked"/>
        <c:varyColors val="0"/>
        <c:ser>
          <c:idx val="1"/>
          <c:order val="0"/>
          <c:tx>
            <c:strRef>
              <c:f>'D1'!$G$10</c:f>
              <c:strCache>
                <c:ptCount val="1"/>
                <c:pt idx="0">
                  <c:v>ADVANCED ECONOMIES</c:v>
                </c:pt>
              </c:strCache>
            </c:strRef>
          </c:tx>
          <c:spPr>
            <a:solidFill>
              <a:srgbClr val="004081">
                <a:lumMod val="60000"/>
                <a:lumOff val="40000"/>
              </a:srgbClr>
            </a:solidFill>
            <a:ln w="15240" cap="flat">
              <a:noFill/>
              <a:miter lim="800000"/>
            </a:ln>
          </c:spPr>
          <c:dPt>
            <c:idx val="1"/>
            <c:bubble3D val="0"/>
            <c:spPr>
              <a:solidFill>
                <a:srgbClr val="004081">
                  <a:lumMod val="60000"/>
                  <a:lumOff val="40000"/>
                </a:srgbClr>
              </a:solidFill>
              <a:ln w="15240" cap="flat">
                <a:noFill/>
                <a:prstDash val="solid"/>
                <a:miter lim="800000"/>
              </a:ln>
            </c:spPr>
            <c:extLst>
              <c:ext xmlns:c16="http://schemas.microsoft.com/office/drawing/2014/chart" uri="{C3380CC4-5D6E-409C-BE32-E72D297353CC}">
                <c16:uniqueId val="{0000000F-A6CA-40C5-A475-4904B02425FE}"/>
              </c:ext>
            </c:extLst>
          </c:dPt>
          <c:dPt>
            <c:idx val="2"/>
            <c:bubble3D val="0"/>
            <c:spPr>
              <a:solidFill>
                <a:srgbClr val="004081">
                  <a:lumMod val="60000"/>
                  <a:lumOff val="40000"/>
                </a:srgbClr>
              </a:solidFill>
              <a:ln w="15240" cap="flat">
                <a:noFill/>
                <a:prstDash val="sysDash"/>
                <a:miter lim="800000"/>
              </a:ln>
            </c:spPr>
            <c:extLst>
              <c:ext xmlns:c16="http://schemas.microsoft.com/office/drawing/2014/chart" uri="{C3380CC4-5D6E-409C-BE32-E72D297353CC}">
                <c16:uniqueId val="{00000011-A6CA-40C5-A475-4904B02425FE}"/>
              </c:ext>
            </c:extLst>
          </c:dPt>
          <c:dPt>
            <c:idx val="3"/>
            <c:bubble3D val="0"/>
            <c:spPr>
              <a:solidFill>
                <a:srgbClr val="004081">
                  <a:lumMod val="60000"/>
                  <a:lumOff val="40000"/>
                </a:srgbClr>
              </a:solidFill>
              <a:ln w="15240" cap="flat">
                <a:noFill/>
                <a:prstDash val="sysDash"/>
                <a:miter lim="800000"/>
              </a:ln>
            </c:spPr>
            <c:extLst>
              <c:ext xmlns:c16="http://schemas.microsoft.com/office/drawing/2014/chart" uri="{C3380CC4-5D6E-409C-BE32-E72D297353CC}">
                <c16:uniqueId val="{00000013-A6CA-40C5-A475-4904B02425FE}"/>
              </c:ext>
            </c:extLst>
          </c:dPt>
          <c:cat>
            <c:numRef>
              <c:f>'D1'!$D$11:$D$81</c:f>
              <c:numCache>
                <c:formatCode>yyyy</c:formatCode>
                <c:ptCount val="71"/>
                <c:pt idx="0">
                  <c:v>21551</c:v>
                </c:pt>
                <c:pt idx="1">
                  <c:v>22415</c:v>
                </c:pt>
                <c:pt idx="2">
                  <c:v>22781</c:v>
                </c:pt>
                <c:pt idx="3">
                  <c:v>23147</c:v>
                </c:pt>
                <c:pt idx="4">
                  <c:v>23513</c:v>
                </c:pt>
                <c:pt idx="5">
                  <c:v>23879</c:v>
                </c:pt>
                <c:pt idx="6">
                  <c:v>24245</c:v>
                </c:pt>
                <c:pt idx="7">
                  <c:v>24611</c:v>
                </c:pt>
                <c:pt idx="8">
                  <c:v>24977</c:v>
                </c:pt>
                <c:pt idx="9">
                  <c:v>25343</c:v>
                </c:pt>
                <c:pt idx="10">
                  <c:v>25709</c:v>
                </c:pt>
                <c:pt idx="11">
                  <c:v>26075</c:v>
                </c:pt>
                <c:pt idx="12">
                  <c:v>26441</c:v>
                </c:pt>
                <c:pt idx="13">
                  <c:v>26807</c:v>
                </c:pt>
                <c:pt idx="14">
                  <c:v>27173</c:v>
                </c:pt>
                <c:pt idx="15">
                  <c:v>27539</c:v>
                </c:pt>
                <c:pt idx="16">
                  <c:v>27905</c:v>
                </c:pt>
                <c:pt idx="17">
                  <c:v>28271</c:v>
                </c:pt>
                <c:pt idx="18">
                  <c:v>28637</c:v>
                </c:pt>
                <c:pt idx="19">
                  <c:v>29003</c:v>
                </c:pt>
                <c:pt idx="20">
                  <c:v>29369</c:v>
                </c:pt>
                <c:pt idx="21">
                  <c:v>29735</c:v>
                </c:pt>
                <c:pt idx="22">
                  <c:v>30101</c:v>
                </c:pt>
                <c:pt idx="23">
                  <c:v>30467</c:v>
                </c:pt>
                <c:pt idx="24">
                  <c:v>30833</c:v>
                </c:pt>
                <c:pt idx="25">
                  <c:v>31199</c:v>
                </c:pt>
                <c:pt idx="26">
                  <c:v>31565</c:v>
                </c:pt>
                <c:pt idx="27">
                  <c:v>31931</c:v>
                </c:pt>
                <c:pt idx="28">
                  <c:v>32297</c:v>
                </c:pt>
                <c:pt idx="29">
                  <c:v>32663</c:v>
                </c:pt>
                <c:pt idx="30">
                  <c:v>33029</c:v>
                </c:pt>
                <c:pt idx="31">
                  <c:v>33395</c:v>
                </c:pt>
                <c:pt idx="32">
                  <c:v>33761</c:v>
                </c:pt>
                <c:pt idx="33">
                  <c:v>34127</c:v>
                </c:pt>
                <c:pt idx="34">
                  <c:v>34493</c:v>
                </c:pt>
                <c:pt idx="35">
                  <c:v>34859</c:v>
                </c:pt>
                <c:pt idx="36">
                  <c:v>35225</c:v>
                </c:pt>
                <c:pt idx="37">
                  <c:v>35591</c:v>
                </c:pt>
                <c:pt idx="38">
                  <c:v>35957</c:v>
                </c:pt>
                <c:pt idx="39">
                  <c:v>36323</c:v>
                </c:pt>
                <c:pt idx="40">
                  <c:v>36689</c:v>
                </c:pt>
                <c:pt idx="41">
                  <c:v>37055</c:v>
                </c:pt>
                <c:pt idx="42">
                  <c:v>37421</c:v>
                </c:pt>
                <c:pt idx="43">
                  <c:v>37787</c:v>
                </c:pt>
                <c:pt idx="44">
                  <c:v>38153</c:v>
                </c:pt>
                <c:pt idx="45">
                  <c:v>38519</c:v>
                </c:pt>
                <c:pt idx="46">
                  <c:v>38885</c:v>
                </c:pt>
                <c:pt idx="47">
                  <c:v>39251</c:v>
                </c:pt>
                <c:pt idx="48">
                  <c:v>39617</c:v>
                </c:pt>
                <c:pt idx="49">
                  <c:v>39983</c:v>
                </c:pt>
                <c:pt idx="50">
                  <c:v>40349</c:v>
                </c:pt>
                <c:pt idx="51">
                  <c:v>40715</c:v>
                </c:pt>
                <c:pt idx="52">
                  <c:v>41081</c:v>
                </c:pt>
                <c:pt idx="53">
                  <c:v>41447</c:v>
                </c:pt>
                <c:pt idx="54">
                  <c:v>41813</c:v>
                </c:pt>
                <c:pt idx="55">
                  <c:v>42179</c:v>
                </c:pt>
                <c:pt idx="56">
                  <c:v>42545</c:v>
                </c:pt>
                <c:pt idx="57">
                  <c:v>42911</c:v>
                </c:pt>
                <c:pt idx="58">
                  <c:v>43277</c:v>
                </c:pt>
                <c:pt idx="59">
                  <c:v>43643</c:v>
                </c:pt>
                <c:pt idx="60">
                  <c:v>44009</c:v>
                </c:pt>
                <c:pt idx="61">
                  <c:v>44375</c:v>
                </c:pt>
                <c:pt idx="62">
                  <c:v>44741</c:v>
                </c:pt>
                <c:pt idx="63">
                  <c:v>45107</c:v>
                </c:pt>
                <c:pt idx="64">
                  <c:v>45473</c:v>
                </c:pt>
                <c:pt idx="65">
                  <c:v>45839</c:v>
                </c:pt>
                <c:pt idx="66">
                  <c:v>46205</c:v>
                </c:pt>
                <c:pt idx="67">
                  <c:v>46571</c:v>
                </c:pt>
                <c:pt idx="68">
                  <c:v>46937</c:v>
                </c:pt>
                <c:pt idx="69">
                  <c:v>47303</c:v>
                </c:pt>
                <c:pt idx="70">
                  <c:v>47669</c:v>
                </c:pt>
              </c:numCache>
            </c:numRef>
          </c:cat>
          <c:val>
            <c:numRef>
              <c:f>'D1'!$G$11:$G$71</c:f>
              <c:numCache>
                <c:formatCode>0.000</c:formatCode>
                <c:ptCount val="61"/>
                <c:pt idx="0">
                  <c:v>5.847235597000001</c:v>
                </c:pt>
                <c:pt idx="1">
                  <c:v>5.9826218800000008</c:v>
                </c:pt>
                <c:pt idx="2">
                  <c:v>6.2623527469999996</c:v>
                </c:pt>
                <c:pt idx="3">
                  <c:v>6.5897649610000002</c:v>
                </c:pt>
                <c:pt idx="4">
                  <c:v>6.9066108709999998</c:v>
                </c:pt>
                <c:pt idx="5">
                  <c:v>7.1398867520000007</c:v>
                </c:pt>
                <c:pt idx="6" formatCode="General">
                  <c:v>7.4244861229999994</c:v>
                </c:pt>
                <c:pt idx="7">
                  <c:v>7.6887911750000004</c:v>
                </c:pt>
                <c:pt idx="8">
                  <c:v>8.0916128280000006</c:v>
                </c:pt>
                <c:pt idx="9">
                  <c:v>8.5871366239999993</c:v>
                </c:pt>
                <c:pt idx="10">
                  <c:v>9.2203831199999993</c:v>
                </c:pt>
                <c:pt idx="11">
                  <c:v>9.378916263999999</c:v>
                </c:pt>
                <c:pt idx="12">
                  <c:v>9.7853773150000016</c:v>
                </c:pt>
                <c:pt idx="13">
                  <c:v>10.256233093999999</c:v>
                </c:pt>
                <c:pt idx="14">
                  <c:v>10.016731429000002</c:v>
                </c:pt>
                <c:pt idx="15">
                  <c:v>9.7212757649999979</c:v>
                </c:pt>
                <c:pt idx="16">
                  <c:v>10.296709629</c:v>
                </c:pt>
                <c:pt idx="17">
                  <c:v>10.444507343</c:v>
                </c:pt>
                <c:pt idx="18">
                  <c:v>10.600279072000001</c:v>
                </c:pt>
                <c:pt idx="19">
                  <c:v>10.913767031999999</c:v>
                </c:pt>
                <c:pt idx="20">
                  <c:v>10.603675373</c:v>
                </c:pt>
                <c:pt idx="21">
                  <c:v>10.267213669</c:v>
                </c:pt>
                <c:pt idx="22">
                  <c:v>9.8717393439999981</c:v>
                </c:pt>
                <c:pt idx="23">
                  <c:v>9.794407262</c:v>
                </c:pt>
                <c:pt idx="24">
                  <c:v>10.146003243999999</c:v>
                </c:pt>
                <c:pt idx="25">
                  <c:v>10.197209557000001</c:v>
                </c:pt>
                <c:pt idx="26">
                  <c:v>10.196602461000001</c:v>
                </c:pt>
                <c:pt idx="27">
                  <c:v>10.417726055000003</c:v>
                </c:pt>
                <c:pt idx="28">
                  <c:v>10.791640068000001</c:v>
                </c:pt>
                <c:pt idx="29">
                  <c:v>11.034256264</c:v>
                </c:pt>
                <c:pt idx="30">
                  <c:v>11.341610150000001</c:v>
                </c:pt>
                <c:pt idx="31">
                  <c:v>11.333019286000001</c:v>
                </c:pt>
                <c:pt idx="32">
                  <c:v>11.408305335999998</c:v>
                </c:pt>
                <c:pt idx="33">
                  <c:v>11.476668836999998</c:v>
                </c:pt>
                <c:pt idx="34">
                  <c:v>11.679447476999998</c:v>
                </c:pt>
                <c:pt idx="35">
                  <c:v>11.827170849999998</c:v>
                </c:pt>
                <c:pt idx="36">
                  <c:v>12.196373020000003</c:v>
                </c:pt>
                <c:pt idx="37">
                  <c:v>12.275093946</c:v>
                </c:pt>
                <c:pt idx="38">
                  <c:v>12.282511544</c:v>
                </c:pt>
                <c:pt idx="39">
                  <c:v>12.430687127999997</c:v>
                </c:pt>
                <c:pt idx="40">
                  <c:v>12.767462107000004</c:v>
                </c:pt>
                <c:pt idx="41">
                  <c:v>12.732078919999999</c:v>
                </c:pt>
                <c:pt idx="42">
                  <c:v>12.831620392000001</c:v>
                </c:pt>
                <c:pt idx="43">
                  <c:v>13.031790279999997</c:v>
                </c:pt>
                <c:pt idx="44">
                  <c:v>13.161474549000001</c:v>
                </c:pt>
                <c:pt idx="45">
                  <c:v>13.170340369999998</c:v>
                </c:pt>
                <c:pt idx="46">
                  <c:v>13.084481092999999</c:v>
                </c:pt>
                <c:pt idx="47">
                  <c:v>13.203091609000001</c:v>
                </c:pt>
                <c:pt idx="48">
                  <c:v>12.834600975000001</c:v>
                </c:pt>
                <c:pt idx="49">
                  <c:v>12.005374979000001</c:v>
                </c:pt>
                <c:pt idx="50">
                  <c:v>12.419465714000001</c:v>
                </c:pt>
                <c:pt idx="51">
                  <c:v>12.200210761999999</c:v>
                </c:pt>
                <c:pt idx="52">
                  <c:v>12.027245043999999</c:v>
                </c:pt>
                <c:pt idx="53">
                  <c:v>12.103024992</c:v>
                </c:pt>
                <c:pt idx="54">
                  <c:v>11.931618654000001</c:v>
                </c:pt>
                <c:pt idx="55">
                  <c:v>11.785236843</c:v>
                </c:pt>
                <c:pt idx="56">
                  <c:v>11.601013700000001</c:v>
                </c:pt>
                <c:pt idx="57">
                  <c:v>11.562391531999999</c:v>
                </c:pt>
                <c:pt idx="58">
                  <c:v>11.643313023000001</c:v>
                </c:pt>
                <c:pt idx="59">
                  <c:v>11.329580149</c:v>
                </c:pt>
                <c:pt idx="60">
                  <c:v>10.241240451999998</c:v>
                </c:pt>
              </c:numCache>
            </c:numRef>
          </c:val>
          <c:extLst>
            <c:ext xmlns:c16="http://schemas.microsoft.com/office/drawing/2014/chart" uri="{C3380CC4-5D6E-409C-BE32-E72D297353CC}">
              <c16:uniqueId val="{00000014-A6CA-40C5-A475-4904B02425FE}"/>
            </c:ext>
          </c:extLst>
        </c:ser>
        <c:ser>
          <c:idx val="3"/>
          <c:order val="1"/>
          <c:tx>
            <c:strRef>
              <c:f>'D1'!$E$10</c:f>
              <c:strCache>
                <c:ptCount val="1"/>
                <c:pt idx="0">
                  <c:v>EMERGING ECONOMIES</c:v>
                </c:pt>
              </c:strCache>
            </c:strRef>
          </c:tx>
          <c:spPr>
            <a:solidFill>
              <a:srgbClr val="A32938">
                <a:lumMod val="60000"/>
                <a:lumOff val="40000"/>
              </a:srgbClr>
            </a:solidFill>
            <a:ln w="15240" cap="flat">
              <a:noFill/>
              <a:miter lim="800000"/>
            </a:ln>
          </c:spPr>
          <c:dPt>
            <c:idx val="1"/>
            <c:bubble3D val="0"/>
            <c:spPr>
              <a:solidFill>
                <a:srgbClr val="A32938">
                  <a:lumMod val="60000"/>
                  <a:lumOff val="40000"/>
                </a:srgbClr>
              </a:solidFill>
              <a:ln w="15240" cap="flat">
                <a:noFill/>
                <a:prstDash val="solid"/>
                <a:miter lim="800000"/>
              </a:ln>
            </c:spPr>
            <c:extLst>
              <c:ext xmlns:c16="http://schemas.microsoft.com/office/drawing/2014/chart" uri="{C3380CC4-5D6E-409C-BE32-E72D297353CC}">
                <c16:uniqueId val="{00000001-A6CA-40C5-A475-4904B02425FE}"/>
              </c:ext>
            </c:extLst>
          </c:dPt>
          <c:dPt>
            <c:idx val="2"/>
            <c:bubble3D val="0"/>
            <c:spPr>
              <a:solidFill>
                <a:srgbClr val="A32938">
                  <a:lumMod val="60000"/>
                  <a:lumOff val="40000"/>
                </a:srgbClr>
              </a:solidFill>
              <a:ln w="15240" cap="flat">
                <a:noFill/>
                <a:prstDash val="sysDash"/>
                <a:miter lim="800000"/>
              </a:ln>
            </c:spPr>
            <c:extLst>
              <c:ext xmlns:c16="http://schemas.microsoft.com/office/drawing/2014/chart" uri="{C3380CC4-5D6E-409C-BE32-E72D297353CC}">
                <c16:uniqueId val="{00000003-A6CA-40C5-A475-4904B02425FE}"/>
              </c:ext>
            </c:extLst>
          </c:dPt>
          <c:dPt>
            <c:idx val="3"/>
            <c:bubble3D val="0"/>
            <c:spPr>
              <a:solidFill>
                <a:srgbClr val="A32938">
                  <a:lumMod val="60000"/>
                  <a:lumOff val="40000"/>
                </a:srgbClr>
              </a:solidFill>
              <a:ln w="15240" cap="flat">
                <a:noFill/>
                <a:prstDash val="sysDash"/>
                <a:miter lim="800000"/>
              </a:ln>
            </c:spPr>
            <c:extLst>
              <c:ext xmlns:c16="http://schemas.microsoft.com/office/drawing/2014/chart" uri="{C3380CC4-5D6E-409C-BE32-E72D297353CC}">
                <c16:uniqueId val="{00000005-A6CA-40C5-A475-4904B02425FE}"/>
              </c:ext>
            </c:extLst>
          </c:dPt>
          <c:cat>
            <c:numRef>
              <c:f>'D1'!$D$11:$D$81</c:f>
              <c:numCache>
                <c:formatCode>yyyy</c:formatCode>
                <c:ptCount val="71"/>
                <c:pt idx="0">
                  <c:v>21551</c:v>
                </c:pt>
                <c:pt idx="1">
                  <c:v>22415</c:v>
                </c:pt>
                <c:pt idx="2">
                  <c:v>22781</c:v>
                </c:pt>
                <c:pt idx="3">
                  <c:v>23147</c:v>
                </c:pt>
                <c:pt idx="4">
                  <c:v>23513</c:v>
                </c:pt>
                <c:pt idx="5">
                  <c:v>23879</c:v>
                </c:pt>
                <c:pt idx="6">
                  <c:v>24245</c:v>
                </c:pt>
                <c:pt idx="7">
                  <c:v>24611</c:v>
                </c:pt>
                <c:pt idx="8">
                  <c:v>24977</c:v>
                </c:pt>
                <c:pt idx="9">
                  <c:v>25343</c:v>
                </c:pt>
                <c:pt idx="10">
                  <c:v>25709</c:v>
                </c:pt>
                <c:pt idx="11">
                  <c:v>26075</c:v>
                </c:pt>
                <c:pt idx="12">
                  <c:v>26441</c:v>
                </c:pt>
                <c:pt idx="13">
                  <c:v>26807</c:v>
                </c:pt>
                <c:pt idx="14">
                  <c:v>27173</c:v>
                </c:pt>
                <c:pt idx="15">
                  <c:v>27539</c:v>
                </c:pt>
                <c:pt idx="16">
                  <c:v>27905</c:v>
                </c:pt>
                <c:pt idx="17">
                  <c:v>28271</c:v>
                </c:pt>
                <c:pt idx="18">
                  <c:v>28637</c:v>
                </c:pt>
                <c:pt idx="19">
                  <c:v>29003</c:v>
                </c:pt>
                <c:pt idx="20">
                  <c:v>29369</c:v>
                </c:pt>
                <c:pt idx="21">
                  <c:v>29735</c:v>
                </c:pt>
                <c:pt idx="22">
                  <c:v>30101</c:v>
                </c:pt>
                <c:pt idx="23">
                  <c:v>30467</c:v>
                </c:pt>
                <c:pt idx="24">
                  <c:v>30833</c:v>
                </c:pt>
                <c:pt idx="25">
                  <c:v>31199</c:v>
                </c:pt>
                <c:pt idx="26">
                  <c:v>31565</c:v>
                </c:pt>
                <c:pt idx="27">
                  <c:v>31931</c:v>
                </c:pt>
                <c:pt idx="28">
                  <c:v>32297</c:v>
                </c:pt>
                <c:pt idx="29">
                  <c:v>32663</c:v>
                </c:pt>
                <c:pt idx="30">
                  <c:v>33029</c:v>
                </c:pt>
                <c:pt idx="31">
                  <c:v>33395</c:v>
                </c:pt>
                <c:pt idx="32">
                  <c:v>33761</c:v>
                </c:pt>
                <c:pt idx="33">
                  <c:v>34127</c:v>
                </c:pt>
                <c:pt idx="34">
                  <c:v>34493</c:v>
                </c:pt>
                <c:pt idx="35">
                  <c:v>34859</c:v>
                </c:pt>
                <c:pt idx="36">
                  <c:v>35225</c:v>
                </c:pt>
                <c:pt idx="37">
                  <c:v>35591</c:v>
                </c:pt>
                <c:pt idx="38">
                  <c:v>35957</c:v>
                </c:pt>
                <c:pt idx="39">
                  <c:v>36323</c:v>
                </c:pt>
                <c:pt idx="40">
                  <c:v>36689</c:v>
                </c:pt>
                <c:pt idx="41">
                  <c:v>37055</c:v>
                </c:pt>
                <c:pt idx="42">
                  <c:v>37421</c:v>
                </c:pt>
                <c:pt idx="43">
                  <c:v>37787</c:v>
                </c:pt>
                <c:pt idx="44">
                  <c:v>38153</c:v>
                </c:pt>
                <c:pt idx="45">
                  <c:v>38519</c:v>
                </c:pt>
                <c:pt idx="46">
                  <c:v>38885</c:v>
                </c:pt>
                <c:pt idx="47">
                  <c:v>39251</c:v>
                </c:pt>
                <c:pt idx="48">
                  <c:v>39617</c:v>
                </c:pt>
                <c:pt idx="49">
                  <c:v>39983</c:v>
                </c:pt>
                <c:pt idx="50">
                  <c:v>40349</c:v>
                </c:pt>
                <c:pt idx="51">
                  <c:v>40715</c:v>
                </c:pt>
                <c:pt idx="52">
                  <c:v>41081</c:v>
                </c:pt>
                <c:pt idx="53">
                  <c:v>41447</c:v>
                </c:pt>
                <c:pt idx="54">
                  <c:v>41813</c:v>
                </c:pt>
                <c:pt idx="55">
                  <c:v>42179</c:v>
                </c:pt>
                <c:pt idx="56">
                  <c:v>42545</c:v>
                </c:pt>
                <c:pt idx="57">
                  <c:v>42911</c:v>
                </c:pt>
                <c:pt idx="58">
                  <c:v>43277</c:v>
                </c:pt>
                <c:pt idx="59">
                  <c:v>43643</c:v>
                </c:pt>
                <c:pt idx="60">
                  <c:v>44009</c:v>
                </c:pt>
                <c:pt idx="61">
                  <c:v>44375</c:v>
                </c:pt>
                <c:pt idx="62">
                  <c:v>44741</c:v>
                </c:pt>
                <c:pt idx="63">
                  <c:v>45107</c:v>
                </c:pt>
                <c:pt idx="64">
                  <c:v>45473</c:v>
                </c:pt>
                <c:pt idx="65">
                  <c:v>45839</c:v>
                </c:pt>
                <c:pt idx="66">
                  <c:v>46205</c:v>
                </c:pt>
                <c:pt idx="67">
                  <c:v>46571</c:v>
                </c:pt>
                <c:pt idx="68">
                  <c:v>46937</c:v>
                </c:pt>
                <c:pt idx="69">
                  <c:v>47303</c:v>
                </c:pt>
                <c:pt idx="70">
                  <c:v>47669</c:v>
                </c:pt>
              </c:numCache>
            </c:numRef>
          </c:cat>
          <c:val>
            <c:numRef>
              <c:f>'D1'!$E$11:$E$71</c:f>
              <c:numCache>
                <c:formatCode>0.000</c:formatCode>
                <c:ptCount val="61"/>
                <c:pt idx="0">
                  <c:v>2.4105301299999997</c:v>
                </c:pt>
                <c:pt idx="1">
                  <c:v>2.2492765479999997</c:v>
                </c:pt>
                <c:pt idx="2">
                  <c:v>2.239711657</c:v>
                </c:pt>
                <c:pt idx="3">
                  <c:v>2.3591802489999996</c:v>
                </c:pt>
                <c:pt idx="4" formatCode="General">
                  <c:v>2.5095890480000009</c:v>
                </c:pt>
                <c:pt idx="5" formatCode="General">
                  <c:v>2.656957668</c:v>
                </c:pt>
                <c:pt idx="6" formatCode="General">
                  <c:v>2.8243890779999998</c:v>
                </c:pt>
                <c:pt idx="7">
                  <c:v>2.850415775000001</c:v>
                </c:pt>
                <c:pt idx="8">
                  <c:v>2.9962345310000007</c:v>
                </c:pt>
                <c:pt idx="9">
                  <c:v>3.2654378930000005</c:v>
                </c:pt>
                <c:pt idx="10">
                  <c:v>3.6457599589999989</c:v>
                </c:pt>
                <c:pt idx="11">
                  <c:v>3.9376565329999997</c:v>
                </c:pt>
                <c:pt idx="12">
                  <c:v>4.1603815460000009</c:v>
                </c:pt>
                <c:pt idx="13">
                  <c:v>4.3979114060000022</c:v>
                </c:pt>
                <c:pt idx="14">
                  <c:v>4.5349368319999996</c:v>
                </c:pt>
                <c:pt idx="15">
                  <c:v>4.8476895160000009</c:v>
                </c:pt>
                <c:pt idx="16">
                  <c:v>5.0985369380000014</c:v>
                </c:pt>
                <c:pt idx="17">
                  <c:v>5.3575537190000011</c:v>
                </c:pt>
                <c:pt idx="18">
                  <c:v>5.6929232220000001</c:v>
                </c:pt>
                <c:pt idx="19">
                  <c:v>5.8217101839999996</c:v>
                </c:pt>
                <c:pt idx="20">
                  <c:v>5.9699777929999991</c:v>
                </c:pt>
                <c:pt idx="21">
                  <c:v>5.8646467689999993</c:v>
                </c:pt>
                <c:pt idx="22">
                  <c:v>6.0584221859999987</c:v>
                </c:pt>
                <c:pt idx="23">
                  <c:v>6.1762981750000012</c:v>
                </c:pt>
                <c:pt idx="24">
                  <c:v>6.3792121619999973</c:v>
                </c:pt>
                <c:pt idx="25">
                  <c:v>6.8037763180000015</c:v>
                </c:pt>
                <c:pt idx="26">
                  <c:v>7.0272686160000015</c:v>
                </c:pt>
                <c:pt idx="27">
                  <c:v>7.243056150000001</c:v>
                </c:pt>
                <c:pt idx="28">
                  <c:v>7.5215641610000015</c:v>
                </c:pt>
                <c:pt idx="29">
                  <c:v>7.5602533689999998</c:v>
                </c:pt>
                <c:pt idx="30">
                  <c:v>7.6384693069999994</c:v>
                </c:pt>
                <c:pt idx="31">
                  <c:v>7.6509018919999994</c:v>
                </c:pt>
                <c:pt idx="32">
                  <c:v>7.3773806740000003</c:v>
                </c:pt>
                <c:pt idx="33">
                  <c:v>7.5257851550000003</c:v>
                </c:pt>
                <c:pt idx="34">
                  <c:v>7.4587736019999991</c:v>
                </c:pt>
                <c:pt idx="35">
                  <c:v>7.6969904820000012</c:v>
                </c:pt>
                <c:pt idx="36">
                  <c:v>7.9091168440000015</c:v>
                </c:pt>
                <c:pt idx="37">
                  <c:v>7.8320818039999986</c:v>
                </c:pt>
                <c:pt idx="38">
                  <c:v>7.6282068790000022</c:v>
                </c:pt>
                <c:pt idx="39">
                  <c:v>7.6200537259999992</c:v>
                </c:pt>
                <c:pt idx="40">
                  <c:v>7.8864888060000009</c:v>
                </c:pt>
                <c:pt idx="41">
                  <c:v>8.0145584060000008</c:v>
                </c:pt>
                <c:pt idx="42">
                  <c:v>8.4140808930000013</c:v>
                </c:pt>
                <c:pt idx="43">
                  <c:v>9.2913031910000008</c:v>
                </c:pt>
                <c:pt idx="44">
                  <c:v>10.162546761999998</c:v>
                </c:pt>
                <c:pt idx="45">
                  <c:v>10.946694905000001</c:v>
                </c:pt>
                <c:pt idx="46">
                  <c:v>11.784058068999999</c:v>
                </c:pt>
                <c:pt idx="47">
                  <c:v>12.349912848000001</c:v>
                </c:pt>
                <c:pt idx="48">
                  <c:v>13.030907044999998</c:v>
                </c:pt>
                <c:pt idx="49">
                  <c:v>13.271365269000004</c:v>
                </c:pt>
                <c:pt idx="50">
                  <c:v>14.310425554000004</c:v>
                </c:pt>
                <c:pt idx="51">
                  <c:v>15.366962264</c:v>
                </c:pt>
                <c:pt idx="52">
                  <c:v>15.801826775999997</c:v>
                </c:pt>
                <c:pt idx="53">
                  <c:v>15.922208147000003</c:v>
                </c:pt>
                <c:pt idx="54">
                  <c:v>16.069103416999997</c:v>
                </c:pt>
                <c:pt idx="55">
                  <c:v>16.037335528999996</c:v>
                </c:pt>
                <c:pt idx="56">
                  <c:v>15.888192724999998</c:v>
                </c:pt>
                <c:pt idx="57">
                  <c:v>16.136826670999998</c:v>
                </c:pt>
                <c:pt idx="58">
                  <c:v>16.505519908000004</c:v>
                </c:pt>
                <c:pt idx="59">
                  <c:v>16.630382780999998</c:v>
                </c:pt>
                <c:pt idx="60">
                  <c:v>16.477058802000002</c:v>
                </c:pt>
              </c:numCache>
            </c:numRef>
          </c:val>
          <c:extLst>
            <c:ext xmlns:c16="http://schemas.microsoft.com/office/drawing/2014/chart" uri="{C3380CC4-5D6E-409C-BE32-E72D297353CC}">
              <c16:uniqueId val="{00000006-A6CA-40C5-A475-4904B02425FE}"/>
            </c:ext>
          </c:extLst>
        </c:ser>
        <c:ser>
          <c:idx val="0"/>
          <c:order val="2"/>
          <c:tx>
            <c:strRef>
              <c:f>'D1'!$F$10</c:f>
              <c:strCache>
                <c:ptCount val="1"/>
                <c:pt idx="0">
                  <c:v>EMERGING ECONOMIES (LOW INCOME)</c:v>
                </c:pt>
              </c:strCache>
            </c:strRef>
          </c:tx>
          <c:spPr>
            <a:solidFill>
              <a:srgbClr val="F06800">
                <a:lumMod val="60000"/>
                <a:lumOff val="40000"/>
              </a:srgbClr>
            </a:solidFill>
            <a:ln w="15240" cap="flat">
              <a:noFill/>
              <a:miter lim="800000"/>
            </a:ln>
          </c:spPr>
          <c:dPt>
            <c:idx val="1"/>
            <c:bubble3D val="0"/>
            <c:spPr>
              <a:solidFill>
                <a:srgbClr val="F06800">
                  <a:lumMod val="60000"/>
                  <a:lumOff val="40000"/>
                </a:srgbClr>
              </a:solidFill>
              <a:ln w="15240" cap="flat">
                <a:noFill/>
                <a:prstDash val="solid"/>
                <a:miter lim="800000"/>
              </a:ln>
            </c:spPr>
            <c:extLst>
              <c:ext xmlns:c16="http://schemas.microsoft.com/office/drawing/2014/chart" uri="{C3380CC4-5D6E-409C-BE32-E72D297353CC}">
                <c16:uniqueId val="{00000008-A6CA-40C5-A475-4904B02425FE}"/>
              </c:ext>
            </c:extLst>
          </c:dPt>
          <c:dPt>
            <c:idx val="2"/>
            <c:bubble3D val="0"/>
            <c:spPr>
              <a:solidFill>
                <a:srgbClr val="F06800">
                  <a:lumMod val="60000"/>
                  <a:lumOff val="40000"/>
                </a:srgbClr>
              </a:solidFill>
              <a:ln w="15240" cap="flat">
                <a:noFill/>
                <a:prstDash val="sysDash"/>
                <a:miter lim="800000"/>
              </a:ln>
            </c:spPr>
            <c:extLst>
              <c:ext xmlns:c16="http://schemas.microsoft.com/office/drawing/2014/chart" uri="{C3380CC4-5D6E-409C-BE32-E72D297353CC}">
                <c16:uniqueId val="{0000000A-A6CA-40C5-A475-4904B02425FE}"/>
              </c:ext>
            </c:extLst>
          </c:dPt>
          <c:dPt>
            <c:idx val="3"/>
            <c:bubble3D val="0"/>
            <c:spPr>
              <a:solidFill>
                <a:srgbClr val="F06800">
                  <a:lumMod val="60000"/>
                  <a:lumOff val="40000"/>
                </a:srgbClr>
              </a:solidFill>
              <a:ln w="15240" cap="flat">
                <a:noFill/>
                <a:prstDash val="sysDash"/>
                <a:miter lim="800000"/>
              </a:ln>
            </c:spPr>
            <c:extLst>
              <c:ext xmlns:c16="http://schemas.microsoft.com/office/drawing/2014/chart" uri="{C3380CC4-5D6E-409C-BE32-E72D297353CC}">
                <c16:uniqueId val="{0000000C-A6CA-40C5-A475-4904B02425FE}"/>
              </c:ext>
            </c:extLst>
          </c:dPt>
          <c:cat>
            <c:numRef>
              <c:f>'D1'!$D$11:$D$81</c:f>
              <c:numCache>
                <c:formatCode>yyyy</c:formatCode>
                <c:ptCount val="71"/>
                <c:pt idx="0">
                  <c:v>21551</c:v>
                </c:pt>
                <c:pt idx="1">
                  <c:v>22415</c:v>
                </c:pt>
                <c:pt idx="2">
                  <c:v>22781</c:v>
                </c:pt>
                <c:pt idx="3">
                  <c:v>23147</c:v>
                </c:pt>
                <c:pt idx="4">
                  <c:v>23513</c:v>
                </c:pt>
                <c:pt idx="5">
                  <c:v>23879</c:v>
                </c:pt>
                <c:pt idx="6">
                  <c:v>24245</c:v>
                </c:pt>
                <c:pt idx="7">
                  <c:v>24611</c:v>
                </c:pt>
                <c:pt idx="8">
                  <c:v>24977</c:v>
                </c:pt>
                <c:pt idx="9">
                  <c:v>25343</c:v>
                </c:pt>
                <c:pt idx="10">
                  <c:v>25709</c:v>
                </c:pt>
                <c:pt idx="11">
                  <c:v>26075</c:v>
                </c:pt>
                <c:pt idx="12">
                  <c:v>26441</c:v>
                </c:pt>
                <c:pt idx="13">
                  <c:v>26807</c:v>
                </c:pt>
                <c:pt idx="14">
                  <c:v>27173</c:v>
                </c:pt>
                <c:pt idx="15">
                  <c:v>27539</c:v>
                </c:pt>
                <c:pt idx="16">
                  <c:v>27905</c:v>
                </c:pt>
                <c:pt idx="17">
                  <c:v>28271</c:v>
                </c:pt>
                <c:pt idx="18">
                  <c:v>28637</c:v>
                </c:pt>
                <c:pt idx="19">
                  <c:v>29003</c:v>
                </c:pt>
                <c:pt idx="20">
                  <c:v>29369</c:v>
                </c:pt>
                <c:pt idx="21">
                  <c:v>29735</c:v>
                </c:pt>
                <c:pt idx="22">
                  <c:v>30101</c:v>
                </c:pt>
                <c:pt idx="23">
                  <c:v>30467</c:v>
                </c:pt>
                <c:pt idx="24">
                  <c:v>30833</c:v>
                </c:pt>
                <c:pt idx="25">
                  <c:v>31199</c:v>
                </c:pt>
                <c:pt idx="26">
                  <c:v>31565</c:v>
                </c:pt>
                <c:pt idx="27">
                  <c:v>31931</c:v>
                </c:pt>
                <c:pt idx="28">
                  <c:v>32297</c:v>
                </c:pt>
                <c:pt idx="29">
                  <c:v>32663</c:v>
                </c:pt>
                <c:pt idx="30">
                  <c:v>33029</c:v>
                </c:pt>
                <c:pt idx="31">
                  <c:v>33395</c:v>
                </c:pt>
                <c:pt idx="32">
                  <c:v>33761</c:v>
                </c:pt>
                <c:pt idx="33">
                  <c:v>34127</c:v>
                </c:pt>
                <c:pt idx="34">
                  <c:v>34493</c:v>
                </c:pt>
                <c:pt idx="35">
                  <c:v>34859</c:v>
                </c:pt>
                <c:pt idx="36">
                  <c:v>35225</c:v>
                </c:pt>
                <c:pt idx="37">
                  <c:v>35591</c:v>
                </c:pt>
                <c:pt idx="38">
                  <c:v>35957</c:v>
                </c:pt>
                <c:pt idx="39">
                  <c:v>36323</c:v>
                </c:pt>
                <c:pt idx="40">
                  <c:v>36689</c:v>
                </c:pt>
                <c:pt idx="41">
                  <c:v>37055</c:v>
                </c:pt>
                <c:pt idx="42">
                  <c:v>37421</c:v>
                </c:pt>
                <c:pt idx="43">
                  <c:v>37787</c:v>
                </c:pt>
                <c:pt idx="44">
                  <c:v>38153</c:v>
                </c:pt>
                <c:pt idx="45">
                  <c:v>38519</c:v>
                </c:pt>
                <c:pt idx="46">
                  <c:v>38885</c:v>
                </c:pt>
                <c:pt idx="47">
                  <c:v>39251</c:v>
                </c:pt>
                <c:pt idx="48">
                  <c:v>39617</c:v>
                </c:pt>
                <c:pt idx="49">
                  <c:v>39983</c:v>
                </c:pt>
                <c:pt idx="50">
                  <c:v>40349</c:v>
                </c:pt>
                <c:pt idx="51">
                  <c:v>40715</c:v>
                </c:pt>
                <c:pt idx="52">
                  <c:v>41081</c:v>
                </c:pt>
                <c:pt idx="53">
                  <c:v>41447</c:v>
                </c:pt>
                <c:pt idx="54">
                  <c:v>41813</c:v>
                </c:pt>
                <c:pt idx="55">
                  <c:v>42179</c:v>
                </c:pt>
                <c:pt idx="56">
                  <c:v>42545</c:v>
                </c:pt>
                <c:pt idx="57">
                  <c:v>42911</c:v>
                </c:pt>
                <c:pt idx="58">
                  <c:v>43277</c:v>
                </c:pt>
                <c:pt idx="59">
                  <c:v>43643</c:v>
                </c:pt>
                <c:pt idx="60">
                  <c:v>44009</c:v>
                </c:pt>
                <c:pt idx="61">
                  <c:v>44375</c:v>
                </c:pt>
                <c:pt idx="62">
                  <c:v>44741</c:v>
                </c:pt>
                <c:pt idx="63">
                  <c:v>45107</c:v>
                </c:pt>
                <c:pt idx="64">
                  <c:v>45473</c:v>
                </c:pt>
                <c:pt idx="65">
                  <c:v>45839</c:v>
                </c:pt>
                <c:pt idx="66">
                  <c:v>46205</c:v>
                </c:pt>
                <c:pt idx="67">
                  <c:v>46571</c:v>
                </c:pt>
                <c:pt idx="68">
                  <c:v>46937</c:v>
                </c:pt>
                <c:pt idx="69">
                  <c:v>47303</c:v>
                </c:pt>
                <c:pt idx="70">
                  <c:v>47669</c:v>
                </c:pt>
              </c:numCache>
            </c:numRef>
          </c:cat>
          <c:val>
            <c:numRef>
              <c:f>'D1'!$F$11:$F$71</c:f>
              <c:numCache>
                <c:formatCode>0.000</c:formatCode>
                <c:ptCount val="61"/>
                <c:pt idx="0">
                  <c:v>0.8910484049999996</c:v>
                </c:pt>
                <c:pt idx="1">
                  <c:v>0.92231521499999869</c:v>
                </c:pt>
                <c:pt idx="2">
                  <c:v>0.97504910499999864</c:v>
                </c:pt>
                <c:pt idx="3">
                  <c:v>1.0368430520000012</c:v>
                </c:pt>
                <c:pt idx="4" formatCode="General">
                  <c:v>1.0996281199999993</c:v>
                </c:pt>
                <c:pt idx="5">
                  <c:v>1.1970384099999987</c:v>
                </c:pt>
                <c:pt idx="6" formatCode="General">
                  <c:v>1.2671001049999999</c:v>
                </c:pt>
                <c:pt idx="7">
                  <c:v>1.3294921490000002</c:v>
                </c:pt>
                <c:pt idx="8">
                  <c:v>1.4261177469999979</c:v>
                </c:pt>
                <c:pt idx="9">
                  <c:v>1.4995066799999999</c:v>
                </c:pt>
                <c:pt idx="10">
                  <c:v>1.5951931039999971</c:v>
                </c:pt>
                <c:pt idx="11">
                  <c:v>1.7209662430000003</c:v>
                </c:pt>
                <c:pt idx="12">
                  <c:v>1.784018903000002</c:v>
                </c:pt>
                <c:pt idx="13">
                  <c:v>1.8984575899999974</c:v>
                </c:pt>
                <c:pt idx="14">
                  <c:v>1.9693088329999973</c:v>
                </c:pt>
                <c:pt idx="15">
                  <c:v>2.0302909890000027</c:v>
                </c:pt>
                <c:pt idx="16">
                  <c:v>2.150052541</c:v>
                </c:pt>
                <c:pt idx="17">
                  <c:v>2.2435431070000003</c:v>
                </c:pt>
                <c:pt idx="18">
                  <c:v>2.3188815930000057</c:v>
                </c:pt>
                <c:pt idx="19">
                  <c:v>2.4171858680000042</c:v>
                </c:pt>
                <c:pt idx="20">
                  <c:v>2.4725748749999994</c:v>
                </c:pt>
                <c:pt idx="21">
                  <c:v>2.482935542000003</c:v>
                </c:pt>
                <c:pt idx="22">
                  <c:v>2.5724573740000007</c:v>
                </c:pt>
                <c:pt idx="23">
                  <c:v>2.6690608220000041</c:v>
                </c:pt>
                <c:pt idx="24">
                  <c:v>2.771920701</c:v>
                </c:pt>
                <c:pt idx="25">
                  <c:v>2.9492082759999967</c:v>
                </c:pt>
                <c:pt idx="26">
                  <c:v>3.002223732000004</c:v>
                </c:pt>
                <c:pt idx="27">
                  <c:v>3.0778645529999951</c:v>
                </c:pt>
                <c:pt idx="28">
                  <c:v>3.2425935690000052</c:v>
                </c:pt>
                <c:pt idx="29">
                  <c:v>3.2470585710000015</c:v>
                </c:pt>
                <c:pt idx="30">
                  <c:v>3.2115851799999984</c:v>
                </c:pt>
                <c:pt idx="31">
                  <c:v>3.7035785569999979</c:v>
                </c:pt>
                <c:pt idx="32">
                  <c:v>3.2241900010000029</c:v>
                </c:pt>
                <c:pt idx="33">
                  <c:v>3.2385878819999987</c:v>
                </c:pt>
                <c:pt idx="34">
                  <c:v>3.2368764689999954</c:v>
                </c:pt>
                <c:pt idx="35">
                  <c:v>3.3070240729999987</c:v>
                </c:pt>
                <c:pt idx="36">
                  <c:v>3.3754934439999986</c:v>
                </c:pt>
                <c:pt idx="37">
                  <c:v>3.4839929879999971</c:v>
                </c:pt>
                <c:pt idx="38">
                  <c:v>3.5438378890000033</c:v>
                </c:pt>
                <c:pt idx="39">
                  <c:v>3.6919348390000004</c:v>
                </c:pt>
                <c:pt idx="40">
                  <c:v>3.7933939569999984</c:v>
                </c:pt>
                <c:pt idx="41">
                  <c:v>3.9224858349999994</c:v>
                </c:pt>
                <c:pt idx="42">
                  <c:v>3.9937934070000027</c:v>
                </c:pt>
                <c:pt idx="43">
                  <c:v>4.2094124090000076</c:v>
                </c:pt>
                <c:pt idx="44">
                  <c:v>4.3969062530000009</c:v>
                </c:pt>
                <c:pt idx="45">
                  <c:v>4.540632242999993</c:v>
                </c:pt>
                <c:pt idx="46">
                  <c:v>4.7173322860000084</c:v>
                </c:pt>
                <c:pt idx="47">
                  <c:v>4.885331816999984</c:v>
                </c:pt>
                <c:pt idx="48">
                  <c:v>5.1354596899999976</c:v>
                </c:pt>
                <c:pt idx="49">
                  <c:v>5.3076783699999961</c:v>
                </c:pt>
                <c:pt idx="50">
                  <c:v>5.5269890589999937</c:v>
                </c:pt>
                <c:pt idx="51">
                  <c:v>5.7893160110000048</c:v>
                </c:pt>
                <c:pt idx="52">
                  <c:v>6.0432662080000101</c:v>
                </c:pt>
                <c:pt idx="53">
                  <c:v>6.1396972239999981</c:v>
                </c:pt>
                <c:pt idx="54">
                  <c:v>6.4050288470000032</c:v>
                </c:pt>
                <c:pt idx="55">
                  <c:v>6.5021328389999944</c:v>
                </c:pt>
                <c:pt idx="56">
                  <c:v>6.7779253260000152</c:v>
                </c:pt>
                <c:pt idx="57">
                  <c:v>6.9947153160000122</c:v>
                </c:pt>
                <c:pt idx="58">
                  <c:v>7.2320439469999656</c:v>
                </c:pt>
                <c:pt idx="59">
                  <c:v>7.4847728950000167</c:v>
                </c:pt>
                <c:pt idx="60">
                  <c:v>7.084727332999984</c:v>
                </c:pt>
              </c:numCache>
            </c:numRef>
          </c:val>
          <c:extLst>
            <c:ext xmlns:c16="http://schemas.microsoft.com/office/drawing/2014/chart" uri="{C3380CC4-5D6E-409C-BE32-E72D297353CC}">
              <c16:uniqueId val="{0000000D-A6CA-40C5-A475-4904B02425FE}"/>
            </c:ext>
          </c:extLst>
        </c:ser>
        <c:dLbls>
          <c:showLegendKey val="0"/>
          <c:showVal val="0"/>
          <c:showCatName val="0"/>
          <c:showSerName val="0"/>
          <c:showPercent val="0"/>
          <c:showBubbleSize val="0"/>
        </c:dLbls>
        <c:axId val="520340192"/>
        <c:axId val="520340584"/>
      </c:areaChart>
      <c:lineChart>
        <c:grouping val="standard"/>
        <c:varyColors val="0"/>
        <c:ser>
          <c:idx val="4"/>
          <c:order val="3"/>
          <c:tx>
            <c:strRef>
              <c:f>'D1'!$H$10</c:f>
              <c:strCache>
                <c:ptCount val="1"/>
                <c:pt idx="0">
                  <c:v>PA_EMDEH</c:v>
                </c:pt>
              </c:strCache>
            </c:strRef>
          </c:tx>
          <c:spPr>
            <a:ln w="15240" cap="flat">
              <a:solidFill>
                <a:srgbClr val="000000"/>
              </a:solidFill>
              <a:prstDash val="solid"/>
              <a:miter lim="800000"/>
            </a:ln>
          </c:spPr>
          <c:marker>
            <c:symbol val="none"/>
          </c:marker>
          <c:dPt>
            <c:idx val="2"/>
            <c:bubble3D val="0"/>
            <c:extLst>
              <c:ext xmlns:c16="http://schemas.microsoft.com/office/drawing/2014/chart" uri="{C3380CC4-5D6E-409C-BE32-E72D297353CC}">
                <c16:uniqueId val="{00000015-A6CA-40C5-A475-4904B02425FE}"/>
              </c:ext>
            </c:extLst>
          </c:dPt>
          <c:dPt>
            <c:idx val="3"/>
            <c:bubble3D val="0"/>
            <c:extLst>
              <c:ext xmlns:c16="http://schemas.microsoft.com/office/drawing/2014/chart" uri="{C3380CC4-5D6E-409C-BE32-E72D297353CC}">
                <c16:uniqueId val="{00000016-A6CA-40C5-A475-4904B02425FE}"/>
              </c:ext>
            </c:extLst>
          </c:dPt>
          <c:cat>
            <c:numRef>
              <c:f>'D1'!$D$11:$D$81</c:f>
              <c:numCache>
                <c:formatCode>yyyy</c:formatCode>
                <c:ptCount val="71"/>
                <c:pt idx="0">
                  <c:v>21551</c:v>
                </c:pt>
                <c:pt idx="1">
                  <c:v>22415</c:v>
                </c:pt>
                <c:pt idx="2">
                  <c:v>22781</c:v>
                </c:pt>
                <c:pt idx="3">
                  <c:v>23147</c:v>
                </c:pt>
                <c:pt idx="4">
                  <c:v>23513</c:v>
                </c:pt>
                <c:pt idx="5">
                  <c:v>23879</c:v>
                </c:pt>
                <c:pt idx="6">
                  <c:v>24245</c:v>
                </c:pt>
                <c:pt idx="7">
                  <c:v>24611</c:v>
                </c:pt>
                <c:pt idx="8">
                  <c:v>24977</c:v>
                </c:pt>
                <c:pt idx="9">
                  <c:v>25343</c:v>
                </c:pt>
                <c:pt idx="10">
                  <c:v>25709</c:v>
                </c:pt>
                <c:pt idx="11">
                  <c:v>26075</c:v>
                </c:pt>
                <c:pt idx="12">
                  <c:v>26441</c:v>
                </c:pt>
                <c:pt idx="13">
                  <c:v>26807</c:v>
                </c:pt>
                <c:pt idx="14">
                  <c:v>27173</c:v>
                </c:pt>
                <c:pt idx="15">
                  <c:v>27539</c:v>
                </c:pt>
                <c:pt idx="16">
                  <c:v>27905</c:v>
                </c:pt>
                <c:pt idx="17">
                  <c:v>28271</c:v>
                </c:pt>
                <c:pt idx="18">
                  <c:v>28637</c:v>
                </c:pt>
                <c:pt idx="19">
                  <c:v>29003</c:v>
                </c:pt>
                <c:pt idx="20">
                  <c:v>29369</c:v>
                </c:pt>
                <c:pt idx="21">
                  <c:v>29735</c:v>
                </c:pt>
                <c:pt idx="22">
                  <c:v>30101</c:v>
                </c:pt>
                <c:pt idx="23">
                  <c:v>30467</c:v>
                </c:pt>
                <c:pt idx="24">
                  <c:v>30833</c:v>
                </c:pt>
                <c:pt idx="25">
                  <c:v>31199</c:v>
                </c:pt>
                <c:pt idx="26">
                  <c:v>31565</c:v>
                </c:pt>
                <c:pt idx="27">
                  <c:v>31931</c:v>
                </c:pt>
                <c:pt idx="28">
                  <c:v>32297</c:v>
                </c:pt>
                <c:pt idx="29">
                  <c:v>32663</c:v>
                </c:pt>
                <c:pt idx="30">
                  <c:v>33029</c:v>
                </c:pt>
                <c:pt idx="31">
                  <c:v>33395</c:v>
                </c:pt>
                <c:pt idx="32">
                  <c:v>33761</c:v>
                </c:pt>
                <c:pt idx="33">
                  <c:v>34127</c:v>
                </c:pt>
                <c:pt idx="34">
                  <c:v>34493</c:v>
                </c:pt>
                <c:pt idx="35">
                  <c:v>34859</c:v>
                </c:pt>
                <c:pt idx="36">
                  <c:v>35225</c:v>
                </c:pt>
                <c:pt idx="37">
                  <c:v>35591</c:v>
                </c:pt>
                <c:pt idx="38">
                  <c:v>35957</c:v>
                </c:pt>
                <c:pt idx="39">
                  <c:v>36323</c:v>
                </c:pt>
                <c:pt idx="40">
                  <c:v>36689</c:v>
                </c:pt>
                <c:pt idx="41">
                  <c:v>37055</c:v>
                </c:pt>
                <c:pt idx="42">
                  <c:v>37421</c:v>
                </c:pt>
                <c:pt idx="43">
                  <c:v>37787</c:v>
                </c:pt>
                <c:pt idx="44">
                  <c:v>38153</c:v>
                </c:pt>
                <c:pt idx="45">
                  <c:v>38519</c:v>
                </c:pt>
                <c:pt idx="46">
                  <c:v>38885</c:v>
                </c:pt>
                <c:pt idx="47">
                  <c:v>39251</c:v>
                </c:pt>
                <c:pt idx="48">
                  <c:v>39617</c:v>
                </c:pt>
                <c:pt idx="49">
                  <c:v>39983</c:v>
                </c:pt>
                <c:pt idx="50">
                  <c:v>40349</c:v>
                </c:pt>
                <c:pt idx="51">
                  <c:v>40715</c:v>
                </c:pt>
                <c:pt idx="52">
                  <c:v>41081</c:v>
                </c:pt>
                <c:pt idx="53">
                  <c:v>41447</c:v>
                </c:pt>
                <c:pt idx="54">
                  <c:v>41813</c:v>
                </c:pt>
                <c:pt idx="55">
                  <c:v>42179</c:v>
                </c:pt>
                <c:pt idx="56">
                  <c:v>42545</c:v>
                </c:pt>
                <c:pt idx="57">
                  <c:v>42911</c:v>
                </c:pt>
                <c:pt idx="58">
                  <c:v>43277</c:v>
                </c:pt>
                <c:pt idx="59">
                  <c:v>43643</c:v>
                </c:pt>
                <c:pt idx="60">
                  <c:v>44009</c:v>
                </c:pt>
                <c:pt idx="61">
                  <c:v>44375</c:v>
                </c:pt>
                <c:pt idx="62">
                  <c:v>44741</c:v>
                </c:pt>
                <c:pt idx="63">
                  <c:v>45107</c:v>
                </c:pt>
                <c:pt idx="64">
                  <c:v>45473</c:v>
                </c:pt>
                <c:pt idx="65">
                  <c:v>45839</c:v>
                </c:pt>
                <c:pt idx="66">
                  <c:v>46205</c:v>
                </c:pt>
                <c:pt idx="67">
                  <c:v>46571</c:v>
                </c:pt>
                <c:pt idx="68">
                  <c:v>46937</c:v>
                </c:pt>
                <c:pt idx="69">
                  <c:v>47303</c:v>
                </c:pt>
                <c:pt idx="70">
                  <c:v>47669</c:v>
                </c:pt>
              </c:numCache>
            </c:numRef>
          </c:cat>
          <c:val>
            <c:numRef>
              <c:f>'D1'!$H$11:$H$81</c:f>
              <c:numCache>
                <c:formatCode>General</c:formatCode>
                <c:ptCount val="71"/>
                <c:pt idx="60" formatCode="0.000">
                  <c:v>26.718299254000001</c:v>
                </c:pt>
                <c:pt idx="61" formatCode="0.000">
                  <c:v>27.068120524102223</c:v>
                </c:pt>
                <c:pt idx="62" formatCode="0.000">
                  <c:v>27.423465446136063</c:v>
                </c:pt>
                <c:pt idx="63" formatCode="0.000">
                  <c:v>27.784428355064364</c:v>
                </c:pt>
                <c:pt idx="64" formatCode="0.000">
                  <c:v>28.151105241453223</c:v>
                </c:pt>
                <c:pt idx="65" formatCode="0.000">
                  <c:v>28.523593780785717</c:v>
                </c:pt>
                <c:pt idx="66" formatCode="0.000">
                  <c:v>28.901993363296071</c:v>
                </c:pt>
                <c:pt idx="67" formatCode="0.000">
                  <c:v>29.286405124333562</c:v>
                </c:pt>
                <c:pt idx="68" formatCode="0.000">
                  <c:v>29.67693197526556</c:v>
                </c:pt>
                <c:pt idx="69" formatCode="0.000">
                  <c:v>30.073678634929244</c:v>
                </c:pt>
                <c:pt idx="70" formatCode="0.000">
                  <c:v>30.476751661641845</c:v>
                </c:pt>
              </c:numCache>
            </c:numRef>
          </c:val>
          <c:smooth val="0"/>
          <c:extLst>
            <c:ext xmlns:c16="http://schemas.microsoft.com/office/drawing/2014/chart" uri="{C3380CC4-5D6E-409C-BE32-E72D297353CC}">
              <c16:uniqueId val="{00000017-A6CA-40C5-A475-4904B02425FE}"/>
            </c:ext>
          </c:extLst>
        </c:ser>
        <c:ser>
          <c:idx val="2"/>
          <c:order val="4"/>
          <c:tx>
            <c:strRef>
              <c:f>'D1'!$I$10</c:f>
              <c:strCache>
                <c:ptCount val="1"/>
                <c:pt idx="0">
                  <c:v>PA_EMDL</c:v>
                </c:pt>
              </c:strCache>
            </c:strRef>
          </c:tx>
          <c:spPr>
            <a:ln w="15240" cap="flat">
              <a:solidFill>
                <a:srgbClr val="000000"/>
              </a:solidFill>
              <a:prstDash val="solid"/>
              <a:miter lim="800000"/>
            </a:ln>
          </c:spPr>
          <c:marker>
            <c:symbol val="none"/>
          </c:marker>
          <c:dPt>
            <c:idx val="2"/>
            <c:bubble3D val="0"/>
            <c:extLst>
              <c:ext xmlns:c16="http://schemas.microsoft.com/office/drawing/2014/chart" uri="{C3380CC4-5D6E-409C-BE32-E72D297353CC}">
                <c16:uniqueId val="{00000018-A6CA-40C5-A475-4904B02425FE}"/>
              </c:ext>
            </c:extLst>
          </c:dPt>
          <c:dPt>
            <c:idx val="3"/>
            <c:bubble3D val="0"/>
            <c:extLst>
              <c:ext xmlns:c16="http://schemas.microsoft.com/office/drawing/2014/chart" uri="{C3380CC4-5D6E-409C-BE32-E72D297353CC}">
                <c16:uniqueId val="{00000019-A6CA-40C5-A475-4904B02425FE}"/>
              </c:ext>
            </c:extLst>
          </c:dPt>
          <c:cat>
            <c:numRef>
              <c:f>'D1'!$D$11:$D$81</c:f>
              <c:numCache>
                <c:formatCode>yyyy</c:formatCode>
                <c:ptCount val="71"/>
                <c:pt idx="0">
                  <c:v>21551</c:v>
                </c:pt>
                <c:pt idx="1">
                  <c:v>22415</c:v>
                </c:pt>
                <c:pt idx="2">
                  <c:v>22781</c:v>
                </c:pt>
                <c:pt idx="3">
                  <c:v>23147</c:v>
                </c:pt>
                <c:pt idx="4">
                  <c:v>23513</c:v>
                </c:pt>
                <c:pt idx="5">
                  <c:v>23879</c:v>
                </c:pt>
                <c:pt idx="6">
                  <c:v>24245</c:v>
                </c:pt>
                <c:pt idx="7">
                  <c:v>24611</c:v>
                </c:pt>
                <c:pt idx="8">
                  <c:v>24977</c:v>
                </c:pt>
                <c:pt idx="9">
                  <c:v>25343</c:v>
                </c:pt>
                <c:pt idx="10">
                  <c:v>25709</c:v>
                </c:pt>
                <c:pt idx="11">
                  <c:v>26075</c:v>
                </c:pt>
                <c:pt idx="12">
                  <c:v>26441</c:v>
                </c:pt>
                <c:pt idx="13">
                  <c:v>26807</c:v>
                </c:pt>
                <c:pt idx="14">
                  <c:v>27173</c:v>
                </c:pt>
                <c:pt idx="15">
                  <c:v>27539</c:v>
                </c:pt>
                <c:pt idx="16">
                  <c:v>27905</c:v>
                </c:pt>
                <c:pt idx="17">
                  <c:v>28271</c:v>
                </c:pt>
                <c:pt idx="18">
                  <c:v>28637</c:v>
                </c:pt>
                <c:pt idx="19">
                  <c:v>29003</c:v>
                </c:pt>
                <c:pt idx="20">
                  <c:v>29369</c:v>
                </c:pt>
                <c:pt idx="21">
                  <c:v>29735</c:v>
                </c:pt>
                <c:pt idx="22">
                  <c:v>30101</c:v>
                </c:pt>
                <c:pt idx="23">
                  <c:v>30467</c:v>
                </c:pt>
                <c:pt idx="24">
                  <c:v>30833</c:v>
                </c:pt>
                <c:pt idx="25">
                  <c:v>31199</c:v>
                </c:pt>
                <c:pt idx="26">
                  <c:v>31565</c:v>
                </c:pt>
                <c:pt idx="27">
                  <c:v>31931</c:v>
                </c:pt>
                <c:pt idx="28">
                  <c:v>32297</c:v>
                </c:pt>
                <c:pt idx="29">
                  <c:v>32663</c:v>
                </c:pt>
                <c:pt idx="30">
                  <c:v>33029</c:v>
                </c:pt>
                <c:pt idx="31">
                  <c:v>33395</c:v>
                </c:pt>
                <c:pt idx="32">
                  <c:v>33761</c:v>
                </c:pt>
                <c:pt idx="33">
                  <c:v>34127</c:v>
                </c:pt>
                <c:pt idx="34">
                  <c:v>34493</c:v>
                </c:pt>
                <c:pt idx="35">
                  <c:v>34859</c:v>
                </c:pt>
                <c:pt idx="36">
                  <c:v>35225</c:v>
                </c:pt>
                <c:pt idx="37">
                  <c:v>35591</c:v>
                </c:pt>
                <c:pt idx="38">
                  <c:v>35957</c:v>
                </c:pt>
                <c:pt idx="39">
                  <c:v>36323</c:v>
                </c:pt>
                <c:pt idx="40">
                  <c:v>36689</c:v>
                </c:pt>
                <c:pt idx="41">
                  <c:v>37055</c:v>
                </c:pt>
                <c:pt idx="42">
                  <c:v>37421</c:v>
                </c:pt>
                <c:pt idx="43">
                  <c:v>37787</c:v>
                </c:pt>
                <c:pt idx="44">
                  <c:v>38153</c:v>
                </c:pt>
                <c:pt idx="45">
                  <c:v>38519</c:v>
                </c:pt>
                <c:pt idx="46">
                  <c:v>38885</c:v>
                </c:pt>
                <c:pt idx="47">
                  <c:v>39251</c:v>
                </c:pt>
                <c:pt idx="48">
                  <c:v>39617</c:v>
                </c:pt>
                <c:pt idx="49">
                  <c:v>39983</c:v>
                </c:pt>
                <c:pt idx="50">
                  <c:v>40349</c:v>
                </c:pt>
                <c:pt idx="51">
                  <c:v>40715</c:v>
                </c:pt>
                <c:pt idx="52">
                  <c:v>41081</c:v>
                </c:pt>
                <c:pt idx="53">
                  <c:v>41447</c:v>
                </c:pt>
                <c:pt idx="54">
                  <c:v>41813</c:v>
                </c:pt>
                <c:pt idx="55">
                  <c:v>42179</c:v>
                </c:pt>
                <c:pt idx="56">
                  <c:v>42545</c:v>
                </c:pt>
                <c:pt idx="57">
                  <c:v>42911</c:v>
                </c:pt>
                <c:pt idx="58">
                  <c:v>43277</c:v>
                </c:pt>
                <c:pt idx="59">
                  <c:v>43643</c:v>
                </c:pt>
                <c:pt idx="60">
                  <c:v>44009</c:v>
                </c:pt>
                <c:pt idx="61">
                  <c:v>44375</c:v>
                </c:pt>
                <c:pt idx="62">
                  <c:v>44741</c:v>
                </c:pt>
                <c:pt idx="63">
                  <c:v>45107</c:v>
                </c:pt>
                <c:pt idx="64">
                  <c:v>45473</c:v>
                </c:pt>
                <c:pt idx="65">
                  <c:v>45839</c:v>
                </c:pt>
                <c:pt idx="66">
                  <c:v>46205</c:v>
                </c:pt>
                <c:pt idx="67">
                  <c:v>46571</c:v>
                </c:pt>
                <c:pt idx="68">
                  <c:v>46937</c:v>
                </c:pt>
                <c:pt idx="69">
                  <c:v>47303</c:v>
                </c:pt>
                <c:pt idx="70">
                  <c:v>47669</c:v>
                </c:pt>
              </c:numCache>
            </c:numRef>
          </c:cat>
          <c:val>
            <c:numRef>
              <c:f>'D1'!$I$11:$I$81</c:f>
              <c:numCache>
                <c:formatCode>General</c:formatCode>
                <c:ptCount val="71"/>
                <c:pt idx="60" formatCode="0.000">
                  <c:v>33.803026586999984</c:v>
                </c:pt>
                <c:pt idx="61" formatCode="0.000">
                  <c:v>34.326030080797764</c:v>
                </c:pt>
                <c:pt idx="62" formatCode="0.000">
                  <c:v>34.858790569773049</c:v>
                </c:pt>
                <c:pt idx="63" formatCode="0.000">
                  <c:v>35.401505870612475</c:v>
                </c:pt>
                <c:pt idx="64" formatCode="0.000">
                  <c:v>35.954377985159184</c:v>
                </c:pt>
                <c:pt idx="65" formatCode="0.000">
                  <c:v>36.517613191560038</c:v>
                </c:pt>
                <c:pt idx="66" formatCode="0.000">
                  <c:v>37.09142213744488</c:v>
                </c:pt>
                <c:pt idx="67" formatCode="0.000">
                  <c:v>37.676019935183788</c:v>
                </c:pt>
                <c:pt idx="68" formatCode="0.000">
                  <c:v>38.271626259269901</c:v>
                </c:pt>
                <c:pt idx="69" formatCode="0.000">
                  <c:v>38.878465445875918</c:v>
                </c:pt>
                <c:pt idx="70" formatCode="0.000">
                  <c:v>39.496766594633883</c:v>
                </c:pt>
              </c:numCache>
            </c:numRef>
          </c:val>
          <c:smooth val="0"/>
          <c:extLst>
            <c:ext xmlns:c16="http://schemas.microsoft.com/office/drawing/2014/chart" uri="{C3380CC4-5D6E-409C-BE32-E72D297353CC}">
              <c16:uniqueId val="{0000001A-A6CA-40C5-A475-4904B02425FE}"/>
            </c:ext>
          </c:extLst>
        </c:ser>
        <c:ser>
          <c:idx val="6"/>
          <c:order val="5"/>
          <c:tx>
            <c:strRef>
              <c:f>'D1'!$K$10</c:f>
              <c:strCache>
                <c:ptCount val="1"/>
                <c:pt idx="0">
                  <c:v>CURRENT POLICIES</c:v>
                </c:pt>
              </c:strCache>
            </c:strRef>
          </c:tx>
          <c:spPr>
            <a:ln w="15240" cap="flat">
              <a:solidFill>
                <a:srgbClr val="000000"/>
              </a:solidFill>
              <a:prstDash val="solid"/>
              <a:miter lim="800000"/>
            </a:ln>
          </c:spPr>
          <c:marker>
            <c:symbol val="none"/>
          </c:marker>
          <c:val>
            <c:numRef>
              <c:f>'D1'!$J$11:$J$81</c:f>
              <c:numCache>
                <c:formatCode>General</c:formatCode>
                <c:ptCount val="71"/>
                <c:pt idx="60" formatCode="0.000">
                  <c:v>10.241240451999998</c:v>
                </c:pt>
                <c:pt idx="61" formatCode="0.000">
                  <c:v>10.298136232288886</c:v>
                </c:pt>
                <c:pt idx="62" formatCode="0.000">
                  <c:v>10.355348100246047</c:v>
                </c:pt>
                <c:pt idx="63" formatCode="0.000">
                  <c:v>10.412877811914081</c:v>
                </c:pt>
                <c:pt idx="64" formatCode="0.000">
                  <c:v>10.470727133091382</c:v>
                </c:pt>
                <c:pt idx="65" formatCode="0.000">
                  <c:v>10.528897839386334</c:v>
                </c:pt>
                <c:pt idx="66" formatCode="0.000">
                  <c:v>10.587391716271812</c:v>
                </c:pt>
                <c:pt idx="67" formatCode="0.000">
                  <c:v>10.646210559139989</c:v>
                </c:pt>
                <c:pt idx="68" formatCode="0.000">
                  <c:v>10.705356173357433</c:v>
                </c:pt>
                <c:pt idx="69" formatCode="0.000">
                  <c:v>10.76483037432053</c:v>
                </c:pt>
                <c:pt idx="70" formatCode="0.000">
                  <c:v>10.8246349875112</c:v>
                </c:pt>
              </c:numCache>
            </c:numRef>
          </c:val>
          <c:smooth val="0"/>
          <c:extLst>
            <c:ext xmlns:c16="http://schemas.microsoft.com/office/drawing/2014/chart" uri="{C3380CC4-5D6E-409C-BE32-E72D297353CC}">
              <c16:uniqueId val="{0000001E-A6CA-40C5-A475-4904B02425FE}"/>
            </c:ext>
          </c:extLst>
        </c:ser>
        <c:ser>
          <c:idx val="7"/>
          <c:order val="6"/>
          <c:tx>
            <c:strRef>
              <c:f>'D1'!$O$10</c:f>
              <c:strCache>
                <c:ptCount val="1"/>
                <c:pt idx="0">
                  <c:v>NDCs</c:v>
                </c:pt>
              </c:strCache>
            </c:strRef>
          </c:tx>
          <c:spPr>
            <a:ln w="15240" cap="flat">
              <a:solidFill>
                <a:srgbClr val="FFFFFF">
                  <a:lumMod val="50000"/>
                </a:srgbClr>
              </a:solidFill>
              <a:prstDash val="sysDash"/>
              <a:miter lim="800000"/>
            </a:ln>
          </c:spPr>
          <c:marker>
            <c:symbol val="none"/>
          </c:marker>
          <c:val>
            <c:numRef>
              <c:f>'D1'!$N$11:$N$81</c:f>
              <c:numCache>
                <c:formatCode>General</c:formatCode>
                <c:ptCount val="71"/>
                <c:pt idx="60" formatCode="0.000">
                  <c:v>10.241240451999998</c:v>
                </c:pt>
                <c:pt idx="61" formatCode="0.000">
                  <c:v>9.7519367415155536</c:v>
                </c:pt>
                <c:pt idx="62" formatCode="0.000">
                  <c:v>9.2860108749764763</c:v>
                </c:pt>
                <c:pt idx="63" formatCode="0.000">
                  <c:v>8.8423459109498221</c:v>
                </c:pt>
                <c:pt idx="64" formatCode="0.000">
                  <c:v>8.4198782729822188</c:v>
                </c:pt>
                <c:pt idx="65" formatCode="0.000">
                  <c:v>8.0175951999397359</c:v>
                </c:pt>
                <c:pt idx="66" formatCode="0.000">
                  <c:v>7.6345323181648377</c:v>
                </c:pt>
                <c:pt idx="67" formatCode="0.000">
                  <c:v>7.2697713296302942</c:v>
                </c:pt>
                <c:pt idx="68" formatCode="0.000">
                  <c:v>6.922437810547958</c:v>
                </c:pt>
                <c:pt idx="69" formatCode="0.000">
                  <c:v>6.5916991151551114</c:v>
                </c:pt>
                <c:pt idx="70" formatCode="0.000">
                  <c:v>6.2767623796532552</c:v>
                </c:pt>
              </c:numCache>
            </c:numRef>
          </c:val>
          <c:smooth val="0"/>
          <c:extLst>
            <c:ext xmlns:c16="http://schemas.microsoft.com/office/drawing/2014/chart" uri="{C3380CC4-5D6E-409C-BE32-E72D297353CC}">
              <c16:uniqueId val="{00000016-E1BB-4EE9-B364-9449D3EF7082}"/>
            </c:ext>
          </c:extLst>
        </c:ser>
        <c:ser>
          <c:idx val="8"/>
          <c:order val="7"/>
          <c:tx>
            <c:strRef>
              <c:f>'D1'!$L$10</c:f>
              <c:strCache>
                <c:ptCount val="1"/>
                <c:pt idx="0">
                  <c:v>NDC_EMDEH</c:v>
                </c:pt>
              </c:strCache>
            </c:strRef>
          </c:tx>
          <c:spPr>
            <a:ln w="15240" cap="flat">
              <a:solidFill>
                <a:srgbClr val="FFFFFF">
                  <a:lumMod val="50000"/>
                </a:srgbClr>
              </a:solidFill>
              <a:prstDash val="sysDash"/>
              <a:miter lim="800000"/>
            </a:ln>
          </c:spPr>
          <c:marker>
            <c:symbol val="none"/>
          </c:marker>
          <c:val>
            <c:numRef>
              <c:f>'D1'!$L$11:$L$81</c:f>
              <c:numCache>
                <c:formatCode>General</c:formatCode>
                <c:ptCount val="71"/>
                <c:pt idx="60" formatCode="0.000">
                  <c:v>26.718299254000001</c:v>
                </c:pt>
                <c:pt idx="61" formatCode="0.000">
                  <c:v>26.777673252342222</c:v>
                </c:pt>
                <c:pt idx="62" formatCode="0.000">
                  <c:v>26.83717919290298</c:v>
                </c:pt>
                <c:pt idx="63" formatCode="0.000">
                  <c:v>26.896817368887206</c:v>
                </c:pt>
                <c:pt idx="64" formatCode="0.000">
                  <c:v>26.956588074151398</c:v>
                </c:pt>
                <c:pt idx="65" formatCode="0.000">
                  <c:v>27.016491603205065</c:v>
                </c:pt>
                <c:pt idx="66" formatCode="0.000">
                  <c:v>27.076528251212185</c:v>
                </c:pt>
                <c:pt idx="67" formatCode="0.000">
                  <c:v>27.136698313992653</c:v>
                </c:pt>
                <c:pt idx="68" formatCode="0.000">
                  <c:v>27.197002088023748</c:v>
                </c:pt>
                <c:pt idx="69" formatCode="0.000">
                  <c:v>27.257439870441573</c:v>
                </c:pt>
                <c:pt idx="70" formatCode="0.000">
                  <c:v>27.318011959042554</c:v>
                </c:pt>
              </c:numCache>
            </c:numRef>
          </c:val>
          <c:smooth val="0"/>
          <c:extLst>
            <c:ext xmlns:c16="http://schemas.microsoft.com/office/drawing/2014/chart" uri="{C3380CC4-5D6E-409C-BE32-E72D297353CC}">
              <c16:uniqueId val="{00000017-E1BB-4EE9-B364-9449D3EF7082}"/>
            </c:ext>
          </c:extLst>
        </c:ser>
        <c:ser>
          <c:idx val="9"/>
          <c:order val="8"/>
          <c:tx>
            <c:strRef>
              <c:f>'D1'!$M$10</c:f>
              <c:strCache>
                <c:ptCount val="1"/>
                <c:pt idx="0">
                  <c:v>NDC_EMDL</c:v>
                </c:pt>
              </c:strCache>
            </c:strRef>
          </c:tx>
          <c:spPr>
            <a:ln w="15240" cap="flat">
              <a:solidFill>
                <a:srgbClr val="FFFFFF">
                  <a:lumMod val="50000"/>
                </a:srgbClr>
              </a:solidFill>
              <a:prstDash val="sysDash"/>
              <a:miter lim="800000"/>
            </a:ln>
          </c:spPr>
          <c:marker>
            <c:symbol val="none"/>
          </c:marker>
          <c:val>
            <c:numRef>
              <c:f>'D1'!$M$11:$M$81</c:f>
              <c:numCache>
                <c:formatCode>General</c:formatCode>
                <c:ptCount val="71"/>
                <c:pt idx="60" formatCode="0.000">
                  <c:v>33.803026586999984</c:v>
                </c:pt>
                <c:pt idx="61" formatCode="0.000">
                  <c:v>34.216174689729982</c:v>
                </c:pt>
                <c:pt idx="62" formatCode="0.000">
                  <c:v>34.634372380382239</c:v>
                </c:pt>
                <c:pt idx="63" formatCode="0.000">
                  <c:v>35.057681376142462</c:v>
                </c:pt>
                <c:pt idx="64" formatCode="0.000">
                  <c:v>35.486164148517538</c:v>
                </c:pt>
                <c:pt idx="65" formatCode="0.000">
                  <c:v>35.919883932554974</c:v>
                </c:pt>
                <c:pt idx="66" formatCode="0.000">
                  <c:v>36.358904736175084</c:v>
                </c:pt>
                <c:pt idx="67" formatCode="0.000">
                  <c:v>36.803291349617218</c:v>
                </c:pt>
                <c:pt idx="68" formatCode="0.000">
                  <c:v>37.253109355001428</c:v>
                </c:pt>
                <c:pt idx="69" formatCode="0.000">
                  <c:v>37.708425136006994</c:v>
                </c:pt>
                <c:pt idx="70" formatCode="0.000">
                  <c:v>38.169305887669303</c:v>
                </c:pt>
              </c:numCache>
            </c:numRef>
          </c:val>
          <c:smooth val="0"/>
          <c:extLst>
            <c:ext xmlns:c16="http://schemas.microsoft.com/office/drawing/2014/chart" uri="{C3380CC4-5D6E-409C-BE32-E72D297353CC}">
              <c16:uniqueId val="{00000018-E1BB-4EE9-B364-9449D3EF7082}"/>
            </c:ext>
          </c:extLst>
        </c:ser>
        <c:dLbls>
          <c:showLegendKey val="0"/>
          <c:showVal val="0"/>
          <c:showCatName val="0"/>
          <c:showSerName val="0"/>
          <c:showPercent val="0"/>
          <c:showBubbleSize val="0"/>
        </c:dLbls>
        <c:marker val="1"/>
        <c:smooth val="0"/>
        <c:axId val="520340192"/>
        <c:axId val="520340584"/>
      </c:lineChart>
      <c:dateAx>
        <c:axId val="520340192"/>
        <c:scaling>
          <c:orientation val="minMax"/>
          <c:max val="47616"/>
          <c:min val="22251"/>
        </c:scaling>
        <c:delete val="0"/>
        <c:axPos val="b"/>
        <c:numFmt formatCode="yyyy" sourceLinked="0"/>
        <c:majorTickMark val="in"/>
        <c:minorTickMark val="none"/>
        <c:tickLblPos val="low"/>
        <c:spPr>
          <a:ln w="5080" cap="flat">
            <a:solidFill>
              <a:srgbClr val="FFFFFF">
                <a:lumMod val="50000"/>
              </a:srgbClr>
            </a:solidFill>
            <a:prstDash val="solid"/>
            <a:miter lim="800000"/>
          </a:ln>
        </c:spPr>
        <c:txPr>
          <a:bodyPr rot="0" vert="horz"/>
          <a:lstStyle/>
          <a:p>
            <a:pPr>
              <a:defRPr sz="1100" b="0" i="0" u="none" strike="noStrike" baseline="0">
                <a:solidFill>
                  <a:schemeClr val="tx1"/>
                </a:solidFill>
                <a:latin typeface="BdE Neue Helvetica 55 Roman" pitchFamily="34" charset="0"/>
                <a:ea typeface="BdE Neue Helvetica 45 Light"/>
                <a:cs typeface="BdE Neue Helvetica 45 Light"/>
              </a:defRPr>
            </a:pPr>
            <a:endParaRPr lang="es-ES"/>
          </a:p>
        </c:txPr>
        <c:crossAx val="520340584"/>
        <c:crosses val="autoZero"/>
        <c:auto val="0"/>
        <c:lblOffset val="100"/>
        <c:baseTimeUnit val="years"/>
        <c:majorUnit val="10"/>
        <c:majorTimeUnit val="years"/>
      </c:dateAx>
      <c:valAx>
        <c:axId val="520340584"/>
        <c:scaling>
          <c:orientation val="minMax"/>
          <c:max val="40"/>
          <c:min val="0"/>
        </c:scaling>
        <c:delete val="0"/>
        <c:axPos val="l"/>
        <c:majorGridlines>
          <c:spPr>
            <a:ln w="5080">
              <a:solidFill>
                <a:srgbClr val="A6A6A6"/>
              </a:solidFill>
              <a:prstDash val="dash"/>
              <a:miter lim="800000"/>
            </a:ln>
          </c:spPr>
        </c:majorGridlines>
        <c:numFmt formatCode="#,##0" sourceLinked="0"/>
        <c:majorTickMark val="in"/>
        <c:minorTickMark val="none"/>
        <c:tickLblPos val="nextTo"/>
        <c:spPr>
          <a:ln w="5080" cap="flat">
            <a:solidFill>
              <a:schemeClr val="bg1">
                <a:lumMod val="50000"/>
              </a:schemeClr>
            </a:solidFill>
            <a:prstDash val="solid"/>
            <a:miter lim="800000"/>
          </a:ln>
        </c:spPr>
        <c:txPr>
          <a:bodyPr rot="0" vert="horz"/>
          <a:lstStyle/>
          <a:p>
            <a:pPr>
              <a:defRPr sz="1000" b="0" i="0" u="none" strike="noStrike" baseline="0">
                <a:solidFill>
                  <a:schemeClr val="tx1"/>
                </a:solidFill>
                <a:latin typeface="BdE Neue Helvetica 55 Roman" pitchFamily="34" charset="0"/>
                <a:ea typeface="BdE Neue Helvetica 45 Light"/>
                <a:cs typeface="BdE Neue Helvetica 45 Light"/>
              </a:defRPr>
            </a:pPr>
            <a:endParaRPr lang="es-ES"/>
          </a:p>
        </c:txPr>
        <c:crossAx val="520340192"/>
        <c:crosses val="autoZero"/>
        <c:crossBetween val="between"/>
        <c:majorUnit val="10"/>
      </c:valAx>
      <c:spPr>
        <a:noFill/>
        <a:ln w="25400">
          <a:noFill/>
        </a:ln>
      </c:spPr>
    </c:plotArea>
    <c:legend>
      <c:legendPos val="b"/>
      <c:legendEntry>
        <c:idx val="3"/>
        <c:delete val="1"/>
      </c:legendEntry>
      <c:legendEntry>
        <c:idx val="4"/>
        <c:delete val="1"/>
      </c:legendEntry>
      <c:legendEntry>
        <c:idx val="7"/>
        <c:delete val="1"/>
      </c:legendEntry>
      <c:legendEntry>
        <c:idx val="8"/>
        <c:delete val="1"/>
      </c:legendEntry>
      <c:layout>
        <c:manualLayout>
          <c:xMode val="edge"/>
          <c:yMode val="edge"/>
          <c:x val="6.1771982600223908E-3"/>
          <c:y val="0.78729449976736654"/>
          <c:w val="0.87302051908762279"/>
          <c:h val="0.19328778364821628"/>
        </c:manualLayout>
      </c:layout>
      <c:overlay val="0"/>
      <c:txPr>
        <a:bodyPr/>
        <a:lstStyle/>
        <a:p>
          <a:pPr>
            <a:defRPr sz="1000">
              <a:solidFill>
                <a:sysClr val="windowText" lastClr="000000"/>
              </a:solidFill>
              <a:latin typeface="BdE Neue Helvetica 45 Light" panose="020B0403020202020204" pitchFamily="34" charset="0"/>
            </a:defRPr>
          </a:pPr>
          <a:endParaRPr lang="es-ES"/>
        </a:p>
      </c:txPr>
    </c:legend>
    <c:plotVisOnly val="1"/>
    <c:dispBlanksAs val="span"/>
    <c:showDLblsOverMax val="0"/>
  </c:chart>
  <c:spPr>
    <a:noFill/>
    <a:ln w="9525">
      <a:noFill/>
    </a:ln>
  </c:spPr>
  <c:txPr>
    <a:bodyPr/>
    <a:lstStyle/>
    <a:p>
      <a:pPr>
        <a:defRPr sz="600" b="0" i="0" u="none" strike="noStrike" baseline="0">
          <a:solidFill>
            <a:srgbClr val="CC0066"/>
          </a:solidFill>
          <a:latin typeface="BdE Neue Helvetica 45 Light"/>
          <a:ea typeface="BdE Neue Helvetica 45 Light"/>
          <a:cs typeface="BdE Neue Helvetica 45 Light"/>
        </a:defRPr>
      </a:pPr>
      <a:endParaRPr lang="es-E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3.9887026648654587E-2"/>
          <c:y val="0.17163550364691429"/>
          <c:w val="0.84798762287478602"/>
          <c:h val="0.50974494512412261"/>
        </c:manualLayout>
      </c:layout>
      <c:lineChart>
        <c:grouping val="standard"/>
        <c:varyColors val="0"/>
        <c:ser>
          <c:idx val="3"/>
          <c:order val="0"/>
          <c:tx>
            <c:strRef>
              <c:f>'D1'!$R$10</c:f>
              <c:strCache>
                <c:ptCount val="1"/>
                <c:pt idx="0">
                  <c:v>HISTORICAL DATA</c:v>
                </c:pt>
              </c:strCache>
            </c:strRef>
          </c:tx>
          <c:spPr>
            <a:ln w="15240" cap="flat" cmpd="sng">
              <a:solidFill>
                <a:srgbClr val="004081"/>
              </a:solidFill>
              <a:prstDash val="solid"/>
              <a:miter lim="800000"/>
            </a:ln>
          </c:spPr>
          <c:marker>
            <c:symbol val="none"/>
          </c:marker>
          <c:cat>
            <c:numRef>
              <c:f>'D1'!$Q$11:$Q$27</c:f>
              <c:numCache>
                <c:formatCode>mmm\-yy</c:formatCode>
                <c:ptCount val="17"/>
                <c:pt idx="0">
                  <c:v>40179</c:v>
                </c:pt>
                <c:pt idx="1">
                  <c:v>40544</c:v>
                </c:pt>
                <c:pt idx="2">
                  <c:v>40909</c:v>
                </c:pt>
                <c:pt idx="3">
                  <c:v>41275</c:v>
                </c:pt>
                <c:pt idx="4">
                  <c:v>41640</c:v>
                </c:pt>
                <c:pt idx="5">
                  <c:v>42005</c:v>
                </c:pt>
                <c:pt idx="6">
                  <c:v>42370</c:v>
                </c:pt>
                <c:pt idx="7">
                  <c:v>42736</c:v>
                </c:pt>
                <c:pt idx="8">
                  <c:v>43101</c:v>
                </c:pt>
                <c:pt idx="9">
                  <c:v>43466</c:v>
                </c:pt>
                <c:pt idx="10">
                  <c:v>43845</c:v>
                </c:pt>
                <c:pt idx="11">
                  <c:v>45672</c:v>
                </c:pt>
                <c:pt idx="12">
                  <c:v>47498</c:v>
                </c:pt>
                <c:pt idx="13">
                  <c:v>49324</c:v>
                </c:pt>
                <c:pt idx="14">
                  <c:v>51150</c:v>
                </c:pt>
                <c:pt idx="15">
                  <c:v>52977</c:v>
                </c:pt>
                <c:pt idx="16">
                  <c:v>54803</c:v>
                </c:pt>
              </c:numCache>
            </c:numRef>
          </c:cat>
          <c:val>
            <c:numRef>
              <c:f>'D1'!$R$11:$R$27</c:f>
              <c:numCache>
                <c:formatCode>0.00</c:formatCode>
                <c:ptCount val="17"/>
                <c:pt idx="0">
                  <c:v>52.548745449657247</c:v>
                </c:pt>
                <c:pt idx="1">
                  <c:v>53.598733761679533</c:v>
                </c:pt>
                <c:pt idx="2">
                  <c:v>54.72601354821667</c:v>
                </c:pt>
                <c:pt idx="3">
                  <c:v>55.520284569471883</c:v>
                </c:pt>
                <c:pt idx="4">
                  <c:v>56.308127703112056</c:v>
                </c:pt>
                <c:pt idx="5">
                  <c:v>56.567268842913812</c:v>
                </c:pt>
                <c:pt idx="6">
                  <c:v>56.218429979078188</c:v>
                </c:pt>
                <c:pt idx="7">
                  <c:v>56.785832944077413</c:v>
                </c:pt>
                <c:pt idx="8">
                  <c:v>57.832342324089261</c:v>
                </c:pt>
                <c:pt idx="9">
                  <c:v>59.090624827612281</c:v>
                </c:pt>
                <c:pt idx="10">
                  <c:v>55.46</c:v>
                </c:pt>
              </c:numCache>
            </c:numRef>
          </c:val>
          <c:smooth val="0"/>
          <c:extLst>
            <c:ext xmlns:c16="http://schemas.microsoft.com/office/drawing/2014/chart" uri="{C3380CC4-5D6E-409C-BE32-E72D297353CC}">
              <c16:uniqueId val="{0000000B-DA2C-4722-A324-4474FEDB38A1}"/>
            </c:ext>
          </c:extLst>
        </c:ser>
        <c:ser>
          <c:idx val="2"/>
          <c:order val="1"/>
          <c:tx>
            <c:strRef>
              <c:f>'D1'!$S$10</c:f>
              <c:strCache>
                <c:ptCount val="1"/>
                <c:pt idx="0">
                  <c:v>WARMING LIMITED TO 1.5ºC </c:v>
                </c:pt>
              </c:strCache>
            </c:strRef>
          </c:tx>
          <c:spPr>
            <a:ln w="15240" cap="flat">
              <a:solidFill>
                <a:srgbClr val="A32938"/>
              </a:solidFill>
              <a:prstDash val="solid"/>
              <a:miter lim="800000"/>
            </a:ln>
          </c:spPr>
          <c:marker>
            <c:symbol val="none"/>
          </c:marker>
          <c:cat>
            <c:numRef>
              <c:f>'D1'!$Q$11:$Q$27</c:f>
              <c:numCache>
                <c:formatCode>mmm\-yy</c:formatCode>
                <c:ptCount val="17"/>
                <c:pt idx="0">
                  <c:v>40179</c:v>
                </c:pt>
                <c:pt idx="1">
                  <c:v>40544</c:v>
                </c:pt>
                <c:pt idx="2">
                  <c:v>40909</c:v>
                </c:pt>
                <c:pt idx="3">
                  <c:v>41275</c:v>
                </c:pt>
                <c:pt idx="4">
                  <c:v>41640</c:v>
                </c:pt>
                <c:pt idx="5">
                  <c:v>42005</c:v>
                </c:pt>
                <c:pt idx="6">
                  <c:v>42370</c:v>
                </c:pt>
                <c:pt idx="7">
                  <c:v>42736</c:v>
                </c:pt>
                <c:pt idx="8">
                  <c:v>43101</c:v>
                </c:pt>
                <c:pt idx="9">
                  <c:v>43466</c:v>
                </c:pt>
                <c:pt idx="10">
                  <c:v>43845</c:v>
                </c:pt>
                <c:pt idx="11">
                  <c:v>45672</c:v>
                </c:pt>
                <c:pt idx="12">
                  <c:v>47498</c:v>
                </c:pt>
                <c:pt idx="13">
                  <c:v>49324</c:v>
                </c:pt>
                <c:pt idx="14">
                  <c:v>51150</c:v>
                </c:pt>
                <c:pt idx="15">
                  <c:v>52977</c:v>
                </c:pt>
                <c:pt idx="16">
                  <c:v>54803</c:v>
                </c:pt>
              </c:numCache>
            </c:numRef>
          </c:cat>
          <c:val>
            <c:numRef>
              <c:f>'D1'!$S$11:$S$27</c:f>
              <c:numCache>
                <c:formatCode>General</c:formatCode>
                <c:ptCount val="17"/>
                <c:pt idx="10" formatCode="0.00">
                  <c:v>54.5</c:v>
                </c:pt>
                <c:pt idx="11" formatCode="0.00">
                  <c:v>41.5</c:v>
                </c:pt>
                <c:pt idx="12" formatCode="0.00">
                  <c:v>31.08</c:v>
                </c:pt>
                <c:pt idx="13" formatCode="0.00">
                  <c:v>22.82</c:v>
                </c:pt>
                <c:pt idx="14" formatCode="0.00">
                  <c:v>17.98</c:v>
                </c:pt>
                <c:pt idx="15" formatCode="0.00">
                  <c:v>12.97</c:v>
                </c:pt>
                <c:pt idx="16" formatCode="0.00">
                  <c:v>9.49</c:v>
                </c:pt>
              </c:numCache>
            </c:numRef>
          </c:val>
          <c:smooth val="0"/>
          <c:extLst>
            <c:ext xmlns:c16="http://schemas.microsoft.com/office/drawing/2014/chart" uri="{C3380CC4-5D6E-409C-BE32-E72D297353CC}">
              <c16:uniqueId val="{0000000E-DA2C-4722-A324-4474FEDB38A1}"/>
            </c:ext>
          </c:extLst>
        </c:ser>
        <c:ser>
          <c:idx val="4"/>
          <c:order val="2"/>
          <c:tx>
            <c:strRef>
              <c:f>'D1'!$U$10</c:f>
              <c:strCache>
                <c:ptCount val="1"/>
                <c:pt idx="0">
                  <c:v>WARMING LIMITED TO 2ºC</c:v>
                </c:pt>
              </c:strCache>
            </c:strRef>
          </c:tx>
          <c:spPr>
            <a:ln w="15240" cap="flat">
              <a:solidFill>
                <a:srgbClr val="F06800"/>
              </a:solidFill>
              <a:miter lim="800000"/>
            </a:ln>
          </c:spPr>
          <c:marker>
            <c:symbol val="none"/>
          </c:marker>
          <c:cat>
            <c:numRef>
              <c:f>'D1'!$Q$11:$Q$27</c:f>
              <c:numCache>
                <c:formatCode>mmm\-yy</c:formatCode>
                <c:ptCount val="17"/>
                <c:pt idx="0">
                  <c:v>40179</c:v>
                </c:pt>
                <c:pt idx="1">
                  <c:v>40544</c:v>
                </c:pt>
                <c:pt idx="2">
                  <c:v>40909</c:v>
                </c:pt>
                <c:pt idx="3">
                  <c:v>41275</c:v>
                </c:pt>
                <c:pt idx="4">
                  <c:v>41640</c:v>
                </c:pt>
                <c:pt idx="5">
                  <c:v>42005</c:v>
                </c:pt>
                <c:pt idx="6">
                  <c:v>42370</c:v>
                </c:pt>
                <c:pt idx="7">
                  <c:v>42736</c:v>
                </c:pt>
                <c:pt idx="8">
                  <c:v>43101</c:v>
                </c:pt>
                <c:pt idx="9">
                  <c:v>43466</c:v>
                </c:pt>
                <c:pt idx="10">
                  <c:v>43845</c:v>
                </c:pt>
                <c:pt idx="11">
                  <c:v>45672</c:v>
                </c:pt>
                <c:pt idx="12">
                  <c:v>47498</c:v>
                </c:pt>
                <c:pt idx="13">
                  <c:v>49324</c:v>
                </c:pt>
                <c:pt idx="14">
                  <c:v>51150</c:v>
                </c:pt>
                <c:pt idx="15">
                  <c:v>52977</c:v>
                </c:pt>
                <c:pt idx="16">
                  <c:v>54803</c:v>
                </c:pt>
              </c:numCache>
            </c:numRef>
          </c:cat>
          <c:val>
            <c:numRef>
              <c:f>'D1'!$U$11:$U$27</c:f>
              <c:numCache>
                <c:formatCode>General</c:formatCode>
                <c:ptCount val="17"/>
                <c:pt idx="10" formatCode="0.00">
                  <c:v>55.13</c:v>
                </c:pt>
                <c:pt idx="11" formatCode="0.00">
                  <c:v>46.81</c:v>
                </c:pt>
                <c:pt idx="12" formatCode="0.00">
                  <c:v>40.619999999999997</c:v>
                </c:pt>
                <c:pt idx="13" formatCode="0.00">
                  <c:v>34.869999999999997</c:v>
                </c:pt>
                <c:pt idx="14" formatCode="0.00">
                  <c:v>29.53</c:v>
                </c:pt>
                <c:pt idx="15" formatCode="0.00">
                  <c:v>25.08</c:v>
                </c:pt>
                <c:pt idx="16" formatCode="0.00">
                  <c:v>20.63</c:v>
                </c:pt>
              </c:numCache>
            </c:numRef>
          </c:val>
          <c:smooth val="0"/>
          <c:extLst>
            <c:ext xmlns:c16="http://schemas.microsoft.com/office/drawing/2014/chart" uri="{C3380CC4-5D6E-409C-BE32-E72D297353CC}">
              <c16:uniqueId val="{00000014-DA2C-4722-A324-4474FEDB38A1}"/>
            </c:ext>
          </c:extLst>
        </c:ser>
        <c:ser>
          <c:idx val="1"/>
          <c:order val="3"/>
          <c:tx>
            <c:strRef>
              <c:f>'D1'!$T$10</c:f>
              <c:strCache>
                <c:ptCount val="1"/>
                <c:pt idx="0">
                  <c:v>WARMING LIMITED TO 2ºC, WITH NDCs TO 2030</c:v>
                </c:pt>
              </c:strCache>
            </c:strRef>
          </c:tx>
          <c:spPr>
            <a:ln w="15240" cap="flat" cmpd="sng">
              <a:solidFill>
                <a:srgbClr val="246C24"/>
              </a:solidFill>
              <a:prstDash val="solid"/>
              <a:miter lim="800000"/>
            </a:ln>
          </c:spPr>
          <c:marker>
            <c:symbol val="none"/>
          </c:marker>
          <c:dPt>
            <c:idx val="2"/>
            <c:bubble3D val="0"/>
            <c:extLst>
              <c:ext xmlns:c16="http://schemas.microsoft.com/office/drawing/2014/chart" uri="{C3380CC4-5D6E-409C-BE32-E72D297353CC}">
                <c16:uniqueId val="{00000010-DA2C-4722-A324-4474FEDB38A1}"/>
              </c:ext>
            </c:extLst>
          </c:dPt>
          <c:dPt>
            <c:idx val="3"/>
            <c:bubble3D val="0"/>
            <c:extLst>
              <c:ext xmlns:c16="http://schemas.microsoft.com/office/drawing/2014/chart" uri="{C3380CC4-5D6E-409C-BE32-E72D297353CC}">
                <c16:uniqueId val="{00000012-DA2C-4722-A324-4474FEDB38A1}"/>
              </c:ext>
            </c:extLst>
          </c:dPt>
          <c:cat>
            <c:numRef>
              <c:f>'D1'!$Q$11:$Q$27</c:f>
              <c:numCache>
                <c:formatCode>mmm\-yy</c:formatCode>
                <c:ptCount val="17"/>
                <c:pt idx="0">
                  <c:v>40179</c:v>
                </c:pt>
                <c:pt idx="1">
                  <c:v>40544</c:v>
                </c:pt>
                <c:pt idx="2">
                  <c:v>40909</c:v>
                </c:pt>
                <c:pt idx="3">
                  <c:v>41275</c:v>
                </c:pt>
                <c:pt idx="4">
                  <c:v>41640</c:v>
                </c:pt>
                <c:pt idx="5">
                  <c:v>42005</c:v>
                </c:pt>
                <c:pt idx="6">
                  <c:v>42370</c:v>
                </c:pt>
                <c:pt idx="7">
                  <c:v>42736</c:v>
                </c:pt>
                <c:pt idx="8">
                  <c:v>43101</c:v>
                </c:pt>
                <c:pt idx="9">
                  <c:v>43466</c:v>
                </c:pt>
                <c:pt idx="10">
                  <c:v>43845</c:v>
                </c:pt>
                <c:pt idx="11">
                  <c:v>45672</c:v>
                </c:pt>
                <c:pt idx="12">
                  <c:v>47498</c:v>
                </c:pt>
                <c:pt idx="13">
                  <c:v>49324</c:v>
                </c:pt>
                <c:pt idx="14">
                  <c:v>51150</c:v>
                </c:pt>
                <c:pt idx="15">
                  <c:v>52977</c:v>
                </c:pt>
                <c:pt idx="16">
                  <c:v>54803</c:v>
                </c:pt>
              </c:numCache>
            </c:numRef>
          </c:cat>
          <c:val>
            <c:numRef>
              <c:f>'D1'!$T$11:$T$27</c:f>
              <c:numCache>
                <c:formatCode>General</c:formatCode>
                <c:ptCount val="17"/>
                <c:pt idx="10" formatCode="0.00">
                  <c:v>55.46</c:v>
                </c:pt>
                <c:pt idx="11" formatCode="0.00">
                  <c:v>54.46</c:v>
                </c:pt>
                <c:pt idx="12" formatCode="0.00">
                  <c:v>52.88</c:v>
                </c:pt>
                <c:pt idx="13" formatCode="0.00">
                  <c:v>39.950000000000003</c:v>
                </c:pt>
                <c:pt idx="14" formatCode="0.00">
                  <c:v>29.47</c:v>
                </c:pt>
                <c:pt idx="15" formatCode="0.00">
                  <c:v>22.12</c:v>
                </c:pt>
                <c:pt idx="16" formatCode="0.00">
                  <c:v>17.05</c:v>
                </c:pt>
              </c:numCache>
            </c:numRef>
          </c:val>
          <c:smooth val="0"/>
          <c:extLst>
            <c:ext xmlns:c16="http://schemas.microsoft.com/office/drawing/2014/chart" uri="{C3380CC4-5D6E-409C-BE32-E72D297353CC}">
              <c16:uniqueId val="{00000013-DA2C-4722-A324-4474FEDB38A1}"/>
            </c:ext>
          </c:extLst>
        </c:ser>
        <c:ser>
          <c:idx val="5"/>
          <c:order val="4"/>
          <c:tx>
            <c:strRef>
              <c:f>'D1'!$V$10</c:f>
              <c:strCache>
                <c:ptCount val="1"/>
                <c:pt idx="0">
                  <c:v>CURRENT POLICIES [2.5ºC – 4ºC]</c:v>
                </c:pt>
              </c:strCache>
            </c:strRef>
          </c:tx>
          <c:spPr>
            <a:ln w="15240" cap="flat">
              <a:solidFill>
                <a:srgbClr val="00B8AF"/>
              </a:solidFill>
              <a:prstDash val="solid"/>
              <a:miter lim="800000"/>
            </a:ln>
            <a:effectLst>
              <a:innerShdw blurRad="114300">
                <a:srgbClr val="004081">
                  <a:lumMod val="20000"/>
                  <a:lumOff val="80000"/>
                </a:srgbClr>
              </a:innerShdw>
            </a:effectLst>
          </c:spPr>
          <c:marker>
            <c:symbol val="none"/>
          </c:marker>
          <c:cat>
            <c:numRef>
              <c:f>'D1'!$Q$11:$Q$27</c:f>
              <c:numCache>
                <c:formatCode>mmm\-yy</c:formatCode>
                <c:ptCount val="17"/>
                <c:pt idx="0">
                  <c:v>40179</c:v>
                </c:pt>
                <c:pt idx="1">
                  <c:v>40544</c:v>
                </c:pt>
                <c:pt idx="2">
                  <c:v>40909</c:v>
                </c:pt>
                <c:pt idx="3">
                  <c:v>41275</c:v>
                </c:pt>
                <c:pt idx="4">
                  <c:v>41640</c:v>
                </c:pt>
                <c:pt idx="5">
                  <c:v>42005</c:v>
                </c:pt>
                <c:pt idx="6">
                  <c:v>42370</c:v>
                </c:pt>
                <c:pt idx="7">
                  <c:v>42736</c:v>
                </c:pt>
                <c:pt idx="8">
                  <c:v>43101</c:v>
                </c:pt>
                <c:pt idx="9">
                  <c:v>43466</c:v>
                </c:pt>
                <c:pt idx="10">
                  <c:v>43845</c:v>
                </c:pt>
                <c:pt idx="11">
                  <c:v>45672</c:v>
                </c:pt>
                <c:pt idx="12">
                  <c:v>47498</c:v>
                </c:pt>
                <c:pt idx="13">
                  <c:v>49324</c:v>
                </c:pt>
                <c:pt idx="14">
                  <c:v>51150</c:v>
                </c:pt>
                <c:pt idx="15">
                  <c:v>52977</c:v>
                </c:pt>
                <c:pt idx="16">
                  <c:v>54803</c:v>
                </c:pt>
              </c:numCache>
            </c:numRef>
          </c:cat>
          <c:val>
            <c:numRef>
              <c:f>'D1'!$V$11:$V$27</c:f>
              <c:numCache>
                <c:formatCode>General</c:formatCode>
                <c:ptCount val="17"/>
                <c:pt idx="10" formatCode="0.00">
                  <c:v>54.32</c:v>
                </c:pt>
                <c:pt idx="11" formatCode="0.00">
                  <c:v>54.26</c:v>
                </c:pt>
                <c:pt idx="12" formatCode="0.00">
                  <c:v>55.64</c:v>
                </c:pt>
                <c:pt idx="13" formatCode="0.00">
                  <c:v>57.84</c:v>
                </c:pt>
                <c:pt idx="14" formatCode="0.00">
                  <c:v>58.73</c:v>
                </c:pt>
                <c:pt idx="15" formatCode="0.00">
                  <c:v>59.61</c:v>
                </c:pt>
                <c:pt idx="16" formatCode="0.00">
                  <c:v>60.45</c:v>
                </c:pt>
              </c:numCache>
            </c:numRef>
          </c:val>
          <c:smooth val="0"/>
          <c:extLst>
            <c:ext xmlns:c16="http://schemas.microsoft.com/office/drawing/2014/chart" uri="{C3380CC4-5D6E-409C-BE32-E72D297353CC}">
              <c16:uniqueId val="{00000015-DA2C-4722-A324-4474FEDB38A1}"/>
            </c:ext>
          </c:extLst>
        </c:ser>
        <c:dLbls>
          <c:showLegendKey val="0"/>
          <c:showVal val="0"/>
          <c:showCatName val="0"/>
          <c:showSerName val="0"/>
          <c:showPercent val="0"/>
          <c:showBubbleSize val="0"/>
        </c:dLbls>
        <c:smooth val="0"/>
        <c:axId val="524729528"/>
        <c:axId val="524728352"/>
      </c:lineChart>
      <c:dateAx>
        <c:axId val="524729528"/>
        <c:scaling>
          <c:orientation val="minMax"/>
          <c:min val="40179"/>
        </c:scaling>
        <c:delete val="0"/>
        <c:axPos val="b"/>
        <c:numFmt formatCode="yyyy" sourceLinked="0"/>
        <c:majorTickMark val="in"/>
        <c:minorTickMark val="none"/>
        <c:tickLblPos val="low"/>
        <c:spPr>
          <a:ln w="5080" cap="flat" cmpd="sng" algn="ctr">
            <a:solidFill>
              <a:srgbClr val="FFFFFF">
                <a:lumMod val="50000"/>
              </a:srgbClr>
            </a:solidFill>
            <a:prstDash val="solid"/>
            <a:miter lim="800000"/>
            <a:headEnd type="none" w="med" len="med"/>
            <a:tailEnd type="none" w="med" len="med"/>
          </a:ln>
        </c:spPr>
        <c:txPr>
          <a:bodyPr rot="0" vert="horz"/>
          <a:lstStyle/>
          <a:p>
            <a:pPr>
              <a:defRPr sz="1100" b="0" i="0" u="none" strike="noStrike" baseline="0">
                <a:solidFill>
                  <a:schemeClr val="tx1"/>
                </a:solidFill>
                <a:latin typeface="BdE Neue Helvetica 55 Roman" panose="020B0604020202020204" pitchFamily="34" charset="0"/>
                <a:ea typeface="BdE Neue Helvetica 45 Light"/>
                <a:cs typeface="BdE Neue Helvetica 45 Light"/>
              </a:defRPr>
            </a:pPr>
            <a:endParaRPr lang="es-ES"/>
          </a:p>
        </c:txPr>
        <c:crossAx val="524728352"/>
        <c:crosses val="autoZero"/>
        <c:auto val="1"/>
        <c:lblOffset val="100"/>
        <c:baseTimeUnit val="months"/>
        <c:majorUnit val="10"/>
        <c:majorTimeUnit val="years"/>
        <c:minorUnit val="1"/>
      </c:dateAx>
      <c:valAx>
        <c:axId val="524728352"/>
        <c:scaling>
          <c:orientation val="minMax"/>
          <c:max val="80"/>
          <c:min val="0"/>
        </c:scaling>
        <c:delete val="0"/>
        <c:axPos val="l"/>
        <c:majorGridlines>
          <c:spPr>
            <a:ln w="5080" cap="flat" cmpd="sng" algn="ctr">
              <a:solidFill>
                <a:srgbClr val="FFFFFF">
                  <a:lumMod val="65000"/>
                </a:srgbClr>
              </a:solidFill>
              <a:prstDash val="dash"/>
              <a:miter lim="800000"/>
              <a:headEnd type="none" w="med" len="med"/>
              <a:tailEnd type="none" w="med" len="med"/>
            </a:ln>
          </c:spPr>
        </c:majorGridlines>
        <c:numFmt formatCode="General" sourceLinked="0"/>
        <c:majorTickMark val="in"/>
        <c:minorTickMark val="none"/>
        <c:tickLblPos val="nextTo"/>
        <c:spPr>
          <a:ln w="5080" cap="flat" cmpd="sng" algn="ctr">
            <a:solidFill>
              <a:srgbClr val="FFFFFF">
                <a:lumMod val="50000"/>
              </a:srgbClr>
            </a:solidFill>
            <a:prstDash val="solid"/>
            <a:miter lim="800000"/>
            <a:headEnd type="none" w="med" len="med"/>
            <a:tailEnd type="none" w="med" len="med"/>
          </a:ln>
        </c:spPr>
        <c:txPr>
          <a:bodyPr rot="0" vert="horz"/>
          <a:lstStyle/>
          <a:p>
            <a:pPr>
              <a:defRPr sz="1100" b="0" i="0" u="none" strike="noStrike" baseline="0">
                <a:solidFill>
                  <a:schemeClr val="tx1"/>
                </a:solidFill>
                <a:latin typeface="BdE Neue Helvetica 55 Roman" panose="020B0604020202020204" pitchFamily="34" charset="0"/>
                <a:ea typeface="BdE Neue Helvetica 45 Light"/>
                <a:cs typeface="BdE Neue Helvetica 45 Light"/>
              </a:defRPr>
            </a:pPr>
            <a:endParaRPr lang="es-ES"/>
          </a:p>
        </c:txPr>
        <c:crossAx val="524729528"/>
        <c:crosses val="autoZero"/>
        <c:crossBetween val="between"/>
      </c:valAx>
      <c:spPr>
        <a:noFill/>
        <a:ln w="25400">
          <a:noFill/>
        </a:ln>
      </c:spPr>
    </c:plotArea>
    <c:legend>
      <c:legendPos val="r"/>
      <c:layout>
        <c:manualLayout>
          <c:xMode val="edge"/>
          <c:yMode val="edge"/>
          <c:x val="1.3571806618475418E-3"/>
          <c:y val="0.77312510163799986"/>
          <c:w val="0.98390902068146402"/>
          <c:h val="0.21242985449012777"/>
        </c:manualLayout>
      </c:layout>
      <c:overlay val="0"/>
      <c:txPr>
        <a:bodyPr/>
        <a:lstStyle/>
        <a:p>
          <a:pPr>
            <a:defRPr sz="1000">
              <a:solidFill>
                <a:sysClr val="windowText" lastClr="000000"/>
              </a:solidFill>
              <a:latin typeface="BdE Neue Helvetica 45 Light" panose="020B0403020202020204" pitchFamily="34" charset="0"/>
            </a:defRPr>
          </a:pPr>
          <a:endParaRPr lang="es-ES"/>
        </a:p>
      </c:txPr>
    </c:legend>
    <c:plotVisOnly val="1"/>
    <c:dispBlanksAs val="gap"/>
    <c:showDLblsOverMax val="0"/>
  </c:chart>
  <c:spPr>
    <a:noFill/>
    <a:ln w="9525">
      <a:noFill/>
    </a:ln>
  </c:spPr>
  <c:txPr>
    <a:bodyPr/>
    <a:lstStyle/>
    <a:p>
      <a:pPr>
        <a:defRPr sz="600" b="0" i="0" u="none" strike="noStrike" baseline="0">
          <a:solidFill>
            <a:srgbClr val="CC0066"/>
          </a:solidFill>
          <a:latin typeface="BdE Neue Helvetica 45 Light"/>
          <a:ea typeface="BdE Neue Helvetica 45 Light"/>
          <a:cs typeface="BdE Neue Helvetica 45 Light"/>
        </a:defRPr>
      </a:pPr>
      <a:endParaRPr lang="es-E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7665932731124885E-2"/>
          <c:y val="0.17660450552085355"/>
          <c:w val="0.84155944821921735"/>
          <c:h val="0.44777507537615918"/>
        </c:manualLayout>
      </c:layout>
      <c:lineChart>
        <c:grouping val="standard"/>
        <c:varyColors val="0"/>
        <c:ser>
          <c:idx val="0"/>
          <c:order val="0"/>
          <c:tx>
            <c:strRef>
              <c:f>'D1'!$E$10</c:f>
              <c:strCache>
                <c:ptCount val="1"/>
                <c:pt idx="0">
                  <c:v>CURRENT POLICIES (a)</c:v>
                </c:pt>
              </c:strCache>
            </c:strRef>
          </c:tx>
          <c:spPr>
            <a:ln w="15240" cap="flat">
              <a:solidFill>
                <a:srgbClr val="004081"/>
              </a:solidFill>
              <a:miter lim="800000"/>
            </a:ln>
          </c:spPr>
          <c:marker>
            <c:symbol val="none"/>
          </c:marker>
          <c:cat>
            <c:numRef>
              <c:f>'D1'!$D$11:$D$29</c:f>
              <c:numCache>
                <c:formatCode>m/d/yyyy</c:formatCode>
                <c:ptCount val="19"/>
                <c:pt idx="0">
                  <c:v>40179</c:v>
                </c:pt>
                <c:pt idx="1">
                  <c:v>42005</c:v>
                </c:pt>
                <c:pt idx="2">
                  <c:v>43831</c:v>
                </c:pt>
                <c:pt idx="3">
                  <c:v>45658</c:v>
                </c:pt>
                <c:pt idx="4">
                  <c:v>47484</c:v>
                </c:pt>
                <c:pt idx="5">
                  <c:v>49310</c:v>
                </c:pt>
                <c:pt idx="6">
                  <c:v>51136</c:v>
                </c:pt>
                <c:pt idx="7">
                  <c:v>52963</c:v>
                </c:pt>
                <c:pt idx="8">
                  <c:v>54789</c:v>
                </c:pt>
                <c:pt idx="9">
                  <c:v>56615</c:v>
                </c:pt>
                <c:pt idx="10">
                  <c:v>58441</c:v>
                </c:pt>
                <c:pt idx="11">
                  <c:v>60268</c:v>
                </c:pt>
                <c:pt idx="12">
                  <c:v>62094</c:v>
                </c:pt>
                <c:pt idx="13">
                  <c:v>63920</c:v>
                </c:pt>
                <c:pt idx="14">
                  <c:v>65746</c:v>
                </c:pt>
                <c:pt idx="15">
                  <c:v>67573</c:v>
                </c:pt>
                <c:pt idx="16">
                  <c:v>69399</c:v>
                </c:pt>
                <c:pt idx="17">
                  <c:v>71225</c:v>
                </c:pt>
                <c:pt idx="18">
                  <c:v>73051</c:v>
                </c:pt>
              </c:numCache>
            </c:numRef>
          </c:cat>
          <c:val>
            <c:numRef>
              <c:f>'D1'!$E$11:$E$29</c:f>
              <c:numCache>
                <c:formatCode>0.0</c:formatCode>
                <c:ptCount val="19"/>
                <c:pt idx="0">
                  <c:v>0</c:v>
                </c:pt>
                <c:pt idx="1">
                  <c:v>-0.29774411699999348</c:v>
                </c:pt>
                <c:pt idx="2">
                  <c:v>-0.62907922699999119</c:v>
                </c:pt>
                <c:pt idx="3">
                  <c:v>-0.97716769500000566</c:v>
                </c:pt>
                <c:pt idx="4">
                  <c:v>-1.3656310939999941</c:v>
                </c:pt>
                <c:pt idx="5">
                  <c:v>-1.8052487209999981</c:v>
                </c:pt>
                <c:pt idx="6">
                  <c:v>-2.2562968390000009</c:v>
                </c:pt>
                <c:pt idx="7">
                  <c:v>-2.7225742259999919</c:v>
                </c:pt>
                <c:pt idx="8">
                  <c:v>-3.2032161319999943</c:v>
                </c:pt>
                <c:pt idx="9">
                  <c:v>-3.6487370419999934</c:v>
                </c:pt>
                <c:pt idx="10">
                  <c:v>-4.0929527690000072</c:v>
                </c:pt>
                <c:pt idx="11">
                  <c:v>-4.5640137839999966</c:v>
                </c:pt>
                <c:pt idx="12">
                  <c:v>-5.0022857510000023</c:v>
                </c:pt>
                <c:pt idx="13">
                  <c:v>-5.4587629529999901</c:v>
                </c:pt>
                <c:pt idx="14" formatCode="0.00">
                  <c:v>-5.8669941149999971</c:v>
                </c:pt>
                <c:pt idx="15">
                  <c:v>-6.2589895469999988</c:v>
                </c:pt>
                <c:pt idx="16">
                  <c:v>-6.6079251410000097</c:v>
                </c:pt>
                <c:pt idx="17">
                  <c:v>-7.1602271289999919</c:v>
                </c:pt>
                <c:pt idx="18">
                  <c:v>-7.7493979400000086</c:v>
                </c:pt>
              </c:numCache>
            </c:numRef>
          </c:val>
          <c:smooth val="0"/>
          <c:extLst>
            <c:ext xmlns:c16="http://schemas.microsoft.com/office/drawing/2014/chart" uri="{C3380CC4-5D6E-409C-BE32-E72D297353CC}">
              <c16:uniqueId val="{00000000-9F9C-4955-BBD6-C77B6562C43E}"/>
            </c:ext>
          </c:extLst>
        </c:ser>
        <c:ser>
          <c:idx val="3"/>
          <c:order val="1"/>
          <c:tx>
            <c:strRef>
              <c:f>'D1'!$F$10</c:f>
              <c:strCache>
                <c:ptCount val="1"/>
                <c:pt idx="0">
                  <c:v>TRANSITION DELAYED (b)</c:v>
                </c:pt>
              </c:strCache>
            </c:strRef>
          </c:tx>
          <c:spPr>
            <a:ln w="15240" cap="flat">
              <a:solidFill>
                <a:srgbClr val="A32938"/>
              </a:solidFill>
              <a:miter lim="800000"/>
            </a:ln>
          </c:spPr>
          <c:marker>
            <c:symbol val="none"/>
          </c:marker>
          <c:cat>
            <c:numRef>
              <c:f>'D1'!$D$11:$D$29</c:f>
              <c:numCache>
                <c:formatCode>m/d/yyyy</c:formatCode>
                <c:ptCount val="19"/>
                <c:pt idx="0">
                  <c:v>40179</c:v>
                </c:pt>
                <c:pt idx="1">
                  <c:v>42005</c:v>
                </c:pt>
                <c:pt idx="2">
                  <c:v>43831</c:v>
                </c:pt>
                <c:pt idx="3">
                  <c:v>45658</c:v>
                </c:pt>
                <c:pt idx="4">
                  <c:v>47484</c:v>
                </c:pt>
                <c:pt idx="5">
                  <c:v>49310</c:v>
                </c:pt>
                <c:pt idx="6">
                  <c:v>51136</c:v>
                </c:pt>
                <c:pt idx="7">
                  <c:v>52963</c:v>
                </c:pt>
                <c:pt idx="8">
                  <c:v>54789</c:v>
                </c:pt>
                <c:pt idx="9">
                  <c:v>56615</c:v>
                </c:pt>
                <c:pt idx="10">
                  <c:v>58441</c:v>
                </c:pt>
                <c:pt idx="11">
                  <c:v>60268</c:v>
                </c:pt>
                <c:pt idx="12">
                  <c:v>62094</c:v>
                </c:pt>
                <c:pt idx="13">
                  <c:v>63920</c:v>
                </c:pt>
                <c:pt idx="14">
                  <c:v>65746</c:v>
                </c:pt>
                <c:pt idx="15">
                  <c:v>67573</c:v>
                </c:pt>
                <c:pt idx="16">
                  <c:v>69399</c:v>
                </c:pt>
                <c:pt idx="17">
                  <c:v>71225</c:v>
                </c:pt>
                <c:pt idx="18">
                  <c:v>73051</c:v>
                </c:pt>
              </c:numCache>
            </c:numRef>
          </c:cat>
          <c:val>
            <c:numRef>
              <c:f>'D1'!$F$11:$F$29</c:f>
              <c:numCache>
                <c:formatCode>0.0</c:formatCode>
                <c:ptCount val="19"/>
                <c:pt idx="0">
                  <c:v>0</c:v>
                </c:pt>
                <c:pt idx="1">
                  <c:v>-0.28857241400000078</c:v>
                </c:pt>
                <c:pt idx="2">
                  <c:v>-0.63427860800000246</c:v>
                </c:pt>
                <c:pt idx="3">
                  <c:v>-1.0093698639999928</c:v>
                </c:pt>
                <c:pt idx="4">
                  <c:v>-1.4303790940000027</c:v>
                </c:pt>
                <c:pt idx="5">
                  <c:v>-3.087555664504535</c:v>
                </c:pt>
                <c:pt idx="6">
                  <c:v>-4.430750067285274</c:v>
                </c:pt>
                <c:pt idx="7">
                  <c:v>-5.0365501137745952</c:v>
                </c:pt>
                <c:pt idx="8">
                  <c:v>-5.1912714986679163</c:v>
                </c:pt>
                <c:pt idx="9">
                  <c:v>-4.9916919623869376</c:v>
                </c:pt>
                <c:pt idx="10">
                  <c:v>-4.7308185723589133</c:v>
                </c:pt>
                <c:pt idx="11">
                  <c:v>-4.5368893773339636</c:v>
                </c:pt>
                <c:pt idx="12">
                  <c:v>-4.3636322439348021</c:v>
                </c:pt>
                <c:pt idx="13">
                  <c:v>-4.1565286268724861</c:v>
                </c:pt>
                <c:pt idx="14" formatCode="0.00">
                  <c:v>-3.930403026282832</c:v>
                </c:pt>
                <c:pt idx="15">
                  <c:v>-3.6657098323504158</c:v>
                </c:pt>
                <c:pt idx="16">
                  <c:v>-3.3935173169383717</c:v>
                </c:pt>
                <c:pt idx="17">
                  <c:v>-3.2414696542541748</c:v>
                </c:pt>
                <c:pt idx="18">
                  <c:v>-3.0978705256928833</c:v>
                </c:pt>
              </c:numCache>
            </c:numRef>
          </c:val>
          <c:smooth val="0"/>
          <c:extLst>
            <c:ext xmlns:c16="http://schemas.microsoft.com/office/drawing/2014/chart" uri="{C3380CC4-5D6E-409C-BE32-E72D297353CC}">
              <c16:uniqueId val="{00000004-9F9C-4955-BBD6-C77B6562C43E}"/>
            </c:ext>
          </c:extLst>
        </c:ser>
        <c:ser>
          <c:idx val="1"/>
          <c:order val="2"/>
          <c:tx>
            <c:strRef>
              <c:f>'D1'!$G$10</c:f>
              <c:strCache>
                <c:ptCount val="1"/>
                <c:pt idx="0">
                  <c:v>NET ZERO EMISSIONS IN 2050 (c)</c:v>
                </c:pt>
              </c:strCache>
            </c:strRef>
          </c:tx>
          <c:spPr>
            <a:ln w="15240" cap="flat">
              <a:solidFill>
                <a:srgbClr val="F06800"/>
              </a:solidFill>
              <a:miter lim="800000"/>
            </a:ln>
          </c:spPr>
          <c:marker>
            <c:symbol val="none"/>
          </c:marker>
          <c:cat>
            <c:numRef>
              <c:f>'D1'!$D$11:$D$29</c:f>
              <c:numCache>
                <c:formatCode>m/d/yyyy</c:formatCode>
                <c:ptCount val="19"/>
                <c:pt idx="0">
                  <c:v>40179</c:v>
                </c:pt>
                <c:pt idx="1">
                  <c:v>42005</c:v>
                </c:pt>
                <c:pt idx="2">
                  <c:v>43831</c:v>
                </c:pt>
                <c:pt idx="3">
                  <c:v>45658</c:v>
                </c:pt>
                <c:pt idx="4">
                  <c:v>47484</c:v>
                </c:pt>
                <c:pt idx="5">
                  <c:v>49310</c:v>
                </c:pt>
                <c:pt idx="6">
                  <c:v>51136</c:v>
                </c:pt>
                <c:pt idx="7">
                  <c:v>52963</c:v>
                </c:pt>
                <c:pt idx="8">
                  <c:v>54789</c:v>
                </c:pt>
                <c:pt idx="9">
                  <c:v>56615</c:v>
                </c:pt>
                <c:pt idx="10">
                  <c:v>58441</c:v>
                </c:pt>
                <c:pt idx="11">
                  <c:v>60268</c:v>
                </c:pt>
                <c:pt idx="12">
                  <c:v>62094</c:v>
                </c:pt>
                <c:pt idx="13">
                  <c:v>63920</c:v>
                </c:pt>
                <c:pt idx="14">
                  <c:v>65746</c:v>
                </c:pt>
                <c:pt idx="15">
                  <c:v>67573</c:v>
                </c:pt>
                <c:pt idx="16">
                  <c:v>69399</c:v>
                </c:pt>
                <c:pt idx="17">
                  <c:v>71225</c:v>
                </c:pt>
                <c:pt idx="18">
                  <c:v>73051</c:v>
                </c:pt>
              </c:numCache>
            </c:numRef>
          </c:cat>
          <c:val>
            <c:numRef>
              <c:f>'D1'!$G$11:$G$29</c:f>
              <c:numCache>
                <c:formatCode>0.0</c:formatCode>
                <c:ptCount val="19"/>
                <c:pt idx="0">
                  <c:v>0</c:v>
                </c:pt>
                <c:pt idx="1">
                  <c:v>-0.28857241400000078</c:v>
                </c:pt>
                <c:pt idx="2">
                  <c:v>-0.63575925800000732</c:v>
                </c:pt>
                <c:pt idx="3">
                  <c:v>-1.5830190756548461</c:v>
                </c:pt>
                <c:pt idx="4">
                  <c:v>-2.6320521000174466</c:v>
                </c:pt>
                <c:pt idx="5">
                  <c:v>-3.3071882154980443</c:v>
                </c:pt>
                <c:pt idx="6">
                  <c:v>-3.8917946658026921</c:v>
                </c:pt>
                <c:pt idx="7">
                  <c:v>-4.2223337146677835</c:v>
                </c:pt>
                <c:pt idx="8">
                  <c:v>-4.2810010057626613</c:v>
                </c:pt>
                <c:pt idx="9">
                  <c:v>-4.165719794884069</c:v>
                </c:pt>
                <c:pt idx="10">
                  <c:v>-3.9779917215723657</c:v>
                </c:pt>
                <c:pt idx="11">
                  <c:v>-3.7032528316638746</c:v>
                </c:pt>
                <c:pt idx="12">
                  <c:v>-3.4602316546876466</c:v>
                </c:pt>
                <c:pt idx="13">
                  <c:v>-3.2714920454671699</c:v>
                </c:pt>
                <c:pt idx="14" formatCode="0.00">
                  <c:v>-3.0616697968350763</c:v>
                </c:pt>
                <c:pt idx="15">
                  <c:v>-2.8890631471943635</c:v>
                </c:pt>
                <c:pt idx="16">
                  <c:v>-2.7156551514854073</c:v>
                </c:pt>
                <c:pt idx="17">
                  <c:v>-2.5945840319684805</c:v>
                </c:pt>
                <c:pt idx="18">
                  <c:v>-2.4835234572782667</c:v>
                </c:pt>
              </c:numCache>
            </c:numRef>
          </c:val>
          <c:smooth val="0"/>
          <c:extLst>
            <c:ext xmlns:c16="http://schemas.microsoft.com/office/drawing/2014/chart" uri="{C3380CC4-5D6E-409C-BE32-E72D297353CC}">
              <c16:uniqueId val="{00000000-D7C7-4289-975C-94DF01DC27B8}"/>
            </c:ext>
          </c:extLst>
        </c:ser>
        <c:ser>
          <c:idx val="2"/>
          <c:order val="3"/>
          <c:tx>
            <c:v>cero</c:v>
          </c:tx>
          <c:spPr>
            <a:ln w="5080" cap="flat">
              <a:solidFill>
                <a:srgbClr val="FFFFFF">
                  <a:lumMod val="50000"/>
                </a:srgbClr>
              </a:solidFill>
              <a:miter lim="800000"/>
            </a:ln>
          </c:spPr>
          <c:marker>
            <c:symbol val="none"/>
          </c:marker>
          <c:val>
            <c:numRef>
              <c:f>'D1'!$H$11:$H$29</c:f>
              <c:numCache>
                <c:formatCode>General</c:formatCode>
                <c:ptCount val="1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numCache>
            </c:numRef>
          </c:val>
          <c:smooth val="0"/>
          <c:extLst>
            <c:ext xmlns:c16="http://schemas.microsoft.com/office/drawing/2014/chart" uri="{C3380CC4-5D6E-409C-BE32-E72D297353CC}">
              <c16:uniqueId val="{00000000-ADCA-4B42-8577-07AF45B38FD5}"/>
            </c:ext>
          </c:extLst>
        </c:ser>
        <c:dLbls>
          <c:showLegendKey val="0"/>
          <c:showVal val="0"/>
          <c:showCatName val="0"/>
          <c:showSerName val="0"/>
          <c:showPercent val="0"/>
          <c:showBubbleSize val="0"/>
        </c:dLbls>
        <c:smooth val="0"/>
        <c:axId val="521595848"/>
        <c:axId val="521596240"/>
      </c:lineChart>
      <c:dateAx>
        <c:axId val="521595848"/>
        <c:scaling>
          <c:orientation val="minMax"/>
        </c:scaling>
        <c:delete val="0"/>
        <c:axPos val="b"/>
        <c:numFmt formatCode="yyyy" sourceLinked="0"/>
        <c:majorTickMark val="in"/>
        <c:minorTickMark val="none"/>
        <c:tickLblPos val="low"/>
        <c:spPr>
          <a:ln w="5080" cap="flat">
            <a:solidFill>
              <a:srgbClr val="FFFFFF">
                <a:lumMod val="50000"/>
              </a:srgbClr>
            </a:solidFill>
            <a:prstDash val="solid"/>
            <a:miter lim="800000"/>
          </a:ln>
        </c:spPr>
        <c:txPr>
          <a:bodyPr rot="0" vert="horz"/>
          <a:lstStyle/>
          <a:p>
            <a:pPr>
              <a:defRPr sz="1000" b="0" i="0" u="none" strike="noStrike" baseline="0">
                <a:solidFill>
                  <a:schemeClr val="tx1"/>
                </a:solidFill>
                <a:latin typeface="BdE Neue Helvetica 55 Roman" pitchFamily="34" charset="0"/>
                <a:ea typeface="BdE Neue Helvetica 45 Light"/>
                <a:cs typeface="BdE Neue Helvetica 45 Light"/>
              </a:defRPr>
            </a:pPr>
            <a:endParaRPr lang="es-ES"/>
          </a:p>
        </c:txPr>
        <c:crossAx val="521596240"/>
        <c:crossesAt val="-8"/>
        <c:auto val="0"/>
        <c:lblOffset val="100"/>
        <c:baseTimeUnit val="years"/>
        <c:majorUnit val="15"/>
        <c:majorTimeUnit val="years"/>
      </c:dateAx>
      <c:valAx>
        <c:axId val="521596240"/>
        <c:scaling>
          <c:orientation val="minMax"/>
          <c:max val="1"/>
          <c:min val="-8"/>
        </c:scaling>
        <c:delete val="0"/>
        <c:axPos val="l"/>
        <c:majorGridlines>
          <c:spPr>
            <a:ln w="5080">
              <a:solidFill>
                <a:srgbClr val="FFFFFF">
                  <a:lumMod val="65000"/>
                </a:srgbClr>
              </a:solidFill>
              <a:prstDash val="dash"/>
              <a:miter lim="800000"/>
            </a:ln>
          </c:spPr>
        </c:majorGridlines>
        <c:numFmt formatCode="General" sourceLinked="0"/>
        <c:majorTickMark val="in"/>
        <c:minorTickMark val="none"/>
        <c:tickLblPos val="nextTo"/>
        <c:spPr>
          <a:ln w="5080" cap="flat">
            <a:solidFill>
              <a:srgbClr val="FFFFFF">
                <a:lumMod val="50000"/>
              </a:srgbClr>
            </a:solidFill>
            <a:prstDash val="solid"/>
            <a:miter lim="800000"/>
          </a:ln>
        </c:spPr>
        <c:txPr>
          <a:bodyPr rot="0" vert="horz"/>
          <a:lstStyle/>
          <a:p>
            <a:pPr>
              <a:defRPr sz="1000" b="0" i="0" u="none" strike="noStrike" baseline="0">
                <a:solidFill>
                  <a:schemeClr val="tx1"/>
                </a:solidFill>
                <a:latin typeface="BdE Neue Helvetica 55 Roman" pitchFamily="34" charset="0"/>
                <a:ea typeface="BdE Neue Helvetica 45 Light"/>
                <a:cs typeface="BdE Neue Helvetica 45 Light"/>
              </a:defRPr>
            </a:pPr>
            <a:endParaRPr lang="es-ES"/>
          </a:p>
        </c:txPr>
        <c:crossAx val="521595848"/>
        <c:crosses val="autoZero"/>
        <c:crossBetween val="between"/>
        <c:majorUnit val="1"/>
      </c:valAx>
      <c:spPr>
        <a:noFill/>
        <a:ln w="25400">
          <a:noFill/>
        </a:ln>
      </c:spPr>
    </c:plotArea>
    <c:legend>
      <c:legendPos val="b"/>
      <c:legendEntry>
        <c:idx val="3"/>
        <c:delete val="1"/>
      </c:legendEntry>
      <c:layout>
        <c:manualLayout>
          <c:xMode val="edge"/>
          <c:yMode val="edge"/>
          <c:x val="0.10106070213395429"/>
          <c:y val="0.74225771816183617"/>
          <c:w val="0.67396491577793283"/>
          <c:h val="0.16315684811045197"/>
        </c:manualLayout>
      </c:layout>
      <c:overlay val="0"/>
      <c:txPr>
        <a:bodyPr/>
        <a:lstStyle/>
        <a:p>
          <a:pPr>
            <a:defRPr sz="1000">
              <a:solidFill>
                <a:sysClr val="windowText" lastClr="000000"/>
              </a:solidFill>
              <a:latin typeface="BdE Neue Helvetica 45 Light" panose="020B0403020202020204" pitchFamily="34" charset="0"/>
            </a:defRPr>
          </a:pPr>
          <a:endParaRPr lang="es-ES"/>
        </a:p>
      </c:txPr>
    </c:legend>
    <c:plotVisOnly val="1"/>
    <c:dispBlanksAs val="span"/>
    <c:showDLblsOverMax val="0"/>
  </c:chart>
  <c:spPr>
    <a:noFill/>
    <a:ln w="9525">
      <a:noFill/>
    </a:ln>
  </c:spPr>
  <c:txPr>
    <a:bodyPr/>
    <a:lstStyle/>
    <a:p>
      <a:pPr>
        <a:defRPr sz="600" b="0" i="0" u="none" strike="noStrike" baseline="0">
          <a:solidFill>
            <a:srgbClr val="CC0066"/>
          </a:solidFill>
          <a:latin typeface="BdE Neue Helvetica 45 Light"/>
          <a:ea typeface="BdE Neue Helvetica 45 Light"/>
          <a:cs typeface="BdE Neue Helvetica 45 Light"/>
        </a:defRPr>
      </a:pPr>
      <a:endParaRPr lang="es-E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17587781739305E-2"/>
          <c:y val="0.17737658439755877"/>
          <c:w val="0.8973867563148985"/>
          <c:h val="0.44025985102744369"/>
        </c:manualLayout>
      </c:layout>
      <c:barChart>
        <c:barDir val="col"/>
        <c:grouping val="stacked"/>
        <c:varyColors val="0"/>
        <c:ser>
          <c:idx val="0"/>
          <c:order val="0"/>
          <c:tx>
            <c:strRef>
              <c:f>'D1'!$K$10</c:f>
              <c:strCache>
                <c:ptCount val="1"/>
                <c:pt idx="0">
                  <c:v>PHYSICAL RISKS</c:v>
                </c:pt>
              </c:strCache>
            </c:strRef>
          </c:tx>
          <c:spPr>
            <a:solidFill>
              <a:schemeClr val="bg2">
                <a:lumMod val="60000"/>
                <a:lumOff val="40000"/>
              </a:schemeClr>
            </a:solidFill>
            <a:ln w="0">
              <a:noFill/>
            </a:ln>
            <a:effectLst/>
          </c:spPr>
          <c:invertIfNegative val="0"/>
          <c:cat>
            <c:multiLvlStrRef>
              <c:f>'D1'!$I$11:$J$19</c:f>
              <c:multiLvlStrCache>
                <c:ptCount val="9"/>
                <c:lvl>
                  <c:pt idx="0">
                    <c:v>2030</c:v>
                  </c:pt>
                  <c:pt idx="1">
                    <c:v>2050</c:v>
                  </c:pt>
                  <c:pt idx="2">
                    <c:v>2100</c:v>
                  </c:pt>
                  <c:pt idx="3">
                    <c:v>2030</c:v>
                  </c:pt>
                  <c:pt idx="4">
                    <c:v>2050</c:v>
                  </c:pt>
                  <c:pt idx="5">
                    <c:v>2100</c:v>
                  </c:pt>
                  <c:pt idx="6">
                    <c:v>2030</c:v>
                  </c:pt>
                  <c:pt idx="7">
                    <c:v>2050</c:v>
                  </c:pt>
                  <c:pt idx="8">
                    <c:v>2100</c:v>
                  </c:pt>
                </c:lvl>
                <c:lvl>
                  <c:pt idx="0">
                    <c:v>Current policies (a)</c:v>
                  </c:pt>
                  <c:pt idx="3">
                    <c:v>Transition delayed (b)</c:v>
                  </c:pt>
                  <c:pt idx="6">
                    <c:v>Net zero emissions (c)</c:v>
                  </c:pt>
                </c:lvl>
              </c:multiLvlStrCache>
            </c:multiLvlStrRef>
          </c:cat>
          <c:val>
            <c:numRef>
              <c:f>'D1'!$K$11:$K$19</c:f>
              <c:numCache>
                <c:formatCode>0.000</c:formatCode>
                <c:ptCount val="9"/>
                <c:pt idx="0">
                  <c:v>-1.365631094</c:v>
                </c:pt>
                <c:pt idx="1">
                  <c:v>-3.2032161320000001</c:v>
                </c:pt>
                <c:pt idx="2">
                  <c:v>-7.7493979399999997</c:v>
                </c:pt>
                <c:pt idx="3">
                  <c:v>-1.4303790940000001</c:v>
                </c:pt>
                <c:pt idx="4" formatCode="General">
                  <c:v>-2.5255658040000002</c:v>
                </c:pt>
                <c:pt idx="5" formatCode="General">
                  <c:v>-2.5329384699999999</c:v>
                </c:pt>
                <c:pt idx="6" formatCode="General">
                  <c:v>-1.400453272</c:v>
                </c:pt>
                <c:pt idx="7">
                  <c:v>-1.95889421</c:v>
                </c:pt>
                <c:pt idx="8">
                  <c:v>-2.061193346</c:v>
                </c:pt>
              </c:numCache>
            </c:numRef>
          </c:val>
          <c:extLst>
            <c:ext xmlns:c16="http://schemas.microsoft.com/office/drawing/2014/chart" uri="{C3380CC4-5D6E-409C-BE32-E72D297353CC}">
              <c16:uniqueId val="{00000000-E8AF-40FA-81E1-B9C724AA6236}"/>
            </c:ext>
          </c:extLst>
        </c:ser>
        <c:ser>
          <c:idx val="1"/>
          <c:order val="1"/>
          <c:tx>
            <c:strRef>
              <c:f>'D1'!$L$10</c:f>
              <c:strCache>
                <c:ptCount val="1"/>
                <c:pt idx="0">
                  <c:v>TRANSITION RISKS</c:v>
                </c:pt>
              </c:strCache>
            </c:strRef>
          </c:tx>
          <c:spPr>
            <a:solidFill>
              <a:schemeClr val="tx2">
                <a:lumMod val="60000"/>
                <a:lumOff val="40000"/>
              </a:schemeClr>
            </a:solidFill>
            <a:ln>
              <a:noFill/>
            </a:ln>
            <a:effectLst/>
          </c:spPr>
          <c:invertIfNegative val="0"/>
          <c:cat>
            <c:multiLvlStrRef>
              <c:f>'D1'!$I$11:$J$19</c:f>
              <c:multiLvlStrCache>
                <c:ptCount val="9"/>
                <c:lvl>
                  <c:pt idx="0">
                    <c:v>2030</c:v>
                  </c:pt>
                  <c:pt idx="1">
                    <c:v>2050</c:v>
                  </c:pt>
                  <c:pt idx="2">
                    <c:v>2100</c:v>
                  </c:pt>
                  <c:pt idx="3">
                    <c:v>2030</c:v>
                  </c:pt>
                  <c:pt idx="4">
                    <c:v>2050</c:v>
                  </c:pt>
                  <c:pt idx="5">
                    <c:v>2100</c:v>
                  </c:pt>
                  <c:pt idx="6">
                    <c:v>2030</c:v>
                  </c:pt>
                  <c:pt idx="7">
                    <c:v>2050</c:v>
                  </c:pt>
                  <c:pt idx="8">
                    <c:v>2100</c:v>
                  </c:pt>
                </c:lvl>
                <c:lvl>
                  <c:pt idx="0">
                    <c:v>Current policies (a)</c:v>
                  </c:pt>
                  <c:pt idx="3">
                    <c:v>Transition delayed (b)</c:v>
                  </c:pt>
                  <c:pt idx="6">
                    <c:v>Net zero emissions (c)</c:v>
                  </c:pt>
                </c:lvl>
              </c:multiLvlStrCache>
            </c:multiLvlStrRef>
          </c:cat>
          <c:val>
            <c:numRef>
              <c:f>'D1'!$L$11:$L$19</c:f>
              <c:numCache>
                <c:formatCode>0.000</c:formatCode>
                <c:ptCount val="9"/>
                <c:pt idx="0">
                  <c:v>0</c:v>
                </c:pt>
                <c:pt idx="1">
                  <c:v>0</c:v>
                </c:pt>
                <c:pt idx="2">
                  <c:v>0</c:v>
                </c:pt>
                <c:pt idx="3">
                  <c:v>0</c:v>
                </c:pt>
                <c:pt idx="4" formatCode="General">
                  <c:v>-2.7347742171119016</c:v>
                </c:pt>
                <c:pt idx="5">
                  <c:v>-0.57961330404835121</c:v>
                </c:pt>
                <c:pt idx="6" formatCode="General">
                  <c:v>-1.2490917746457468</c:v>
                </c:pt>
                <c:pt idx="7">
                  <c:v>-2.3685032691660219</c:v>
                </c:pt>
                <c:pt idx="8">
                  <c:v>-0.43121835532495811</c:v>
                </c:pt>
              </c:numCache>
            </c:numRef>
          </c:val>
          <c:extLst>
            <c:ext xmlns:c16="http://schemas.microsoft.com/office/drawing/2014/chart" uri="{C3380CC4-5D6E-409C-BE32-E72D297353CC}">
              <c16:uniqueId val="{00000001-E8AF-40FA-81E1-B9C724AA6236}"/>
            </c:ext>
          </c:extLst>
        </c:ser>
        <c:dLbls>
          <c:showLegendKey val="0"/>
          <c:showVal val="0"/>
          <c:showCatName val="0"/>
          <c:showSerName val="0"/>
          <c:showPercent val="0"/>
          <c:showBubbleSize val="0"/>
        </c:dLbls>
        <c:gapWidth val="100"/>
        <c:overlap val="100"/>
        <c:axId val="520203960"/>
        <c:axId val="520201216"/>
      </c:barChart>
      <c:lineChart>
        <c:grouping val="standard"/>
        <c:varyColors val="0"/>
        <c:ser>
          <c:idx val="2"/>
          <c:order val="2"/>
          <c:tx>
            <c:strRef>
              <c:f>'D1'!$M$10</c:f>
              <c:strCache>
                <c:ptCount val="1"/>
                <c:pt idx="0">
                  <c:v>TOTAL</c:v>
                </c:pt>
              </c:strCache>
            </c:strRef>
          </c:tx>
          <c:spPr>
            <a:ln w="28575" cap="rnd">
              <a:noFill/>
              <a:round/>
            </a:ln>
            <a:effectLst/>
          </c:spPr>
          <c:marker>
            <c:symbol val="circle"/>
            <c:size val="5"/>
            <c:spPr>
              <a:solidFill>
                <a:schemeClr val="accent1">
                  <a:lumMod val="60000"/>
                  <a:lumOff val="40000"/>
                </a:schemeClr>
              </a:solidFill>
              <a:ln w="9525">
                <a:noFill/>
              </a:ln>
              <a:effectLst/>
            </c:spPr>
          </c:marker>
          <c:cat>
            <c:multiLvlStrRef>
              <c:f>'D1'!$I$11:$J$19</c:f>
              <c:multiLvlStrCache>
                <c:ptCount val="9"/>
                <c:lvl>
                  <c:pt idx="0">
                    <c:v>2030</c:v>
                  </c:pt>
                  <c:pt idx="1">
                    <c:v>2050</c:v>
                  </c:pt>
                  <c:pt idx="2">
                    <c:v>2100</c:v>
                  </c:pt>
                  <c:pt idx="3">
                    <c:v>2030</c:v>
                  </c:pt>
                  <c:pt idx="4">
                    <c:v>2050</c:v>
                  </c:pt>
                  <c:pt idx="5">
                    <c:v>2100</c:v>
                  </c:pt>
                  <c:pt idx="6">
                    <c:v>2030</c:v>
                  </c:pt>
                  <c:pt idx="7">
                    <c:v>2050</c:v>
                  </c:pt>
                  <c:pt idx="8">
                    <c:v>2100</c:v>
                  </c:pt>
                </c:lvl>
                <c:lvl>
                  <c:pt idx="0">
                    <c:v>Current policies (a)</c:v>
                  </c:pt>
                  <c:pt idx="3">
                    <c:v>Transition delayed (b)</c:v>
                  </c:pt>
                  <c:pt idx="6">
                    <c:v>Net zero emissions (c)</c:v>
                  </c:pt>
                </c:lvl>
              </c:multiLvlStrCache>
            </c:multiLvlStrRef>
          </c:cat>
          <c:val>
            <c:numRef>
              <c:f>'D1'!$M$11:$M$19</c:f>
              <c:numCache>
                <c:formatCode>0.000</c:formatCode>
                <c:ptCount val="9"/>
                <c:pt idx="0">
                  <c:v>-1.3656310939999941</c:v>
                </c:pt>
                <c:pt idx="1">
                  <c:v>-3.2032161319999943</c:v>
                </c:pt>
                <c:pt idx="2">
                  <c:v>-7.7493979400000086</c:v>
                </c:pt>
                <c:pt idx="3">
                  <c:v>-1.4303790940000027</c:v>
                </c:pt>
                <c:pt idx="4" formatCode="General">
                  <c:v>-5.1912714986679163</c:v>
                </c:pt>
                <c:pt idx="5">
                  <c:v>-3.0978705256928833</c:v>
                </c:pt>
                <c:pt idx="6" formatCode="General">
                  <c:v>-2.6320521000174466</c:v>
                </c:pt>
                <c:pt idx="7">
                  <c:v>-4.2810010057626613</c:v>
                </c:pt>
                <c:pt idx="8">
                  <c:v>-2.4835234572782667</c:v>
                </c:pt>
              </c:numCache>
            </c:numRef>
          </c:val>
          <c:smooth val="0"/>
          <c:extLst>
            <c:ext xmlns:c16="http://schemas.microsoft.com/office/drawing/2014/chart" uri="{C3380CC4-5D6E-409C-BE32-E72D297353CC}">
              <c16:uniqueId val="{00000002-E8AF-40FA-81E1-B9C724AA6236}"/>
            </c:ext>
          </c:extLst>
        </c:ser>
        <c:ser>
          <c:idx val="3"/>
          <c:order val="3"/>
          <c:tx>
            <c:v>cero</c:v>
          </c:tx>
          <c:spPr>
            <a:ln w="5080" cap="flat">
              <a:solidFill>
                <a:srgbClr val="FFFFFF">
                  <a:lumMod val="65000"/>
                </a:srgbClr>
              </a:solidFill>
              <a:miter lim="800000"/>
            </a:ln>
            <a:effectLst/>
          </c:spPr>
          <c:marker>
            <c:symbol val="none"/>
          </c:marker>
          <c:val>
            <c:numRef>
              <c:f>'D1'!$P$11:$P$19</c:f>
              <c:numCache>
                <c:formatCode>0.000</c:formatCode>
                <c:ptCount val="9"/>
                <c:pt idx="0">
                  <c:v>0</c:v>
                </c:pt>
                <c:pt idx="1">
                  <c:v>0</c:v>
                </c:pt>
                <c:pt idx="2">
                  <c:v>0</c:v>
                </c:pt>
                <c:pt idx="3">
                  <c:v>0</c:v>
                </c:pt>
                <c:pt idx="4">
                  <c:v>0</c:v>
                </c:pt>
                <c:pt idx="5">
                  <c:v>0</c:v>
                </c:pt>
                <c:pt idx="6">
                  <c:v>0</c:v>
                </c:pt>
                <c:pt idx="7">
                  <c:v>0</c:v>
                </c:pt>
                <c:pt idx="8">
                  <c:v>0</c:v>
                </c:pt>
              </c:numCache>
            </c:numRef>
          </c:val>
          <c:smooth val="0"/>
          <c:extLst>
            <c:ext xmlns:c16="http://schemas.microsoft.com/office/drawing/2014/chart" uri="{C3380CC4-5D6E-409C-BE32-E72D297353CC}">
              <c16:uniqueId val="{00000000-C712-4BB9-B636-C02E1F7FF3A8}"/>
            </c:ext>
          </c:extLst>
        </c:ser>
        <c:dLbls>
          <c:showLegendKey val="0"/>
          <c:showVal val="0"/>
          <c:showCatName val="0"/>
          <c:showSerName val="0"/>
          <c:showPercent val="0"/>
          <c:showBubbleSize val="0"/>
        </c:dLbls>
        <c:marker val="1"/>
        <c:smooth val="0"/>
        <c:axId val="520203960"/>
        <c:axId val="520201216"/>
      </c:lineChart>
      <c:catAx>
        <c:axId val="520203960"/>
        <c:scaling>
          <c:orientation val="minMax"/>
        </c:scaling>
        <c:delete val="0"/>
        <c:axPos val="b"/>
        <c:numFmt formatCode="General" sourceLinked="1"/>
        <c:majorTickMark val="in"/>
        <c:minorTickMark val="none"/>
        <c:tickLblPos val="low"/>
        <c:spPr>
          <a:noFill/>
          <a:ln w="5080" cap="flat" cmpd="sng" algn="ctr">
            <a:solidFill>
              <a:schemeClr val="bg1">
                <a:lumMod val="50000"/>
              </a:schemeClr>
            </a:solidFill>
            <a:miter lim="800000"/>
          </a:ln>
          <a:effectLst/>
        </c:spPr>
        <c:txPr>
          <a:bodyPr rot="-60000000" spcFirstLastPara="1" vertOverflow="ellipsis" vert="horz" wrap="square" anchor="ctr" anchorCtr="1"/>
          <a:lstStyle/>
          <a:p>
            <a:pPr>
              <a:defRPr sz="1000" b="0" i="0" u="none" strike="noStrike" kern="1200" baseline="0">
                <a:solidFill>
                  <a:schemeClr val="tx1"/>
                </a:solidFill>
                <a:latin typeface="BdE Neue Helvetica 55 Roman" panose="020B0604020202020204" pitchFamily="34" charset="0"/>
                <a:ea typeface="+mn-ea"/>
                <a:cs typeface="+mn-cs"/>
              </a:defRPr>
            </a:pPr>
            <a:endParaRPr lang="es-ES"/>
          </a:p>
        </c:txPr>
        <c:crossAx val="520201216"/>
        <c:crossesAt val="-8"/>
        <c:auto val="0"/>
        <c:lblAlgn val="ctr"/>
        <c:lblOffset val="100"/>
        <c:noMultiLvlLbl val="0"/>
      </c:catAx>
      <c:valAx>
        <c:axId val="520201216"/>
        <c:scaling>
          <c:orientation val="minMax"/>
          <c:max val="1"/>
          <c:min val="-8"/>
        </c:scaling>
        <c:delete val="0"/>
        <c:axPos val="l"/>
        <c:majorGridlines>
          <c:spPr>
            <a:ln w="5080" cap="flat" cmpd="sng" algn="ctr">
              <a:solidFill>
                <a:schemeClr val="bg1">
                  <a:lumMod val="65000"/>
                </a:schemeClr>
              </a:solidFill>
              <a:prstDash val="dash"/>
              <a:miter lim="800000"/>
            </a:ln>
            <a:effectLst/>
          </c:spPr>
        </c:majorGridlines>
        <c:numFmt formatCode="0" sourceLinked="0"/>
        <c:majorTickMark val="in"/>
        <c:minorTickMark val="none"/>
        <c:tickLblPos val="nextTo"/>
        <c:spPr>
          <a:noFill/>
          <a:ln w="5080">
            <a:solidFill>
              <a:schemeClr val="bg1">
                <a:lumMod val="50000"/>
              </a:schemeClr>
            </a:solidFill>
            <a:miter lim="800000"/>
          </a:ln>
          <a:effectLst/>
        </c:spPr>
        <c:txPr>
          <a:bodyPr rot="-60000000" spcFirstLastPara="1" vertOverflow="ellipsis" vert="horz" wrap="square" anchor="ctr" anchorCtr="1"/>
          <a:lstStyle/>
          <a:p>
            <a:pPr>
              <a:defRPr sz="1000" b="0" i="0" u="none" strike="noStrike" kern="1200" baseline="0">
                <a:solidFill>
                  <a:schemeClr val="tx1"/>
                </a:solidFill>
                <a:latin typeface="BdE Neue Helvetica 55 Roman" panose="020B0604020202020204" pitchFamily="34" charset="0"/>
                <a:ea typeface="+mn-ea"/>
                <a:cs typeface="+mn-cs"/>
              </a:defRPr>
            </a:pPr>
            <a:endParaRPr lang="es-ES"/>
          </a:p>
        </c:txPr>
        <c:crossAx val="520203960"/>
        <c:crosses val="autoZero"/>
        <c:crossBetween val="between"/>
      </c:valAx>
      <c:spPr>
        <a:noFill/>
        <a:ln>
          <a:noFill/>
        </a:ln>
        <a:effectLst/>
      </c:spPr>
    </c:plotArea>
    <c:legend>
      <c:legendPos val="b"/>
      <c:legendEntry>
        <c:idx val="3"/>
        <c:delete val="1"/>
      </c:legendEntry>
      <c:layout>
        <c:manualLayout>
          <c:xMode val="edge"/>
          <c:yMode val="edge"/>
          <c:x val="4.2740317326100556E-2"/>
          <c:y val="0.81265704671792249"/>
          <c:w val="0.95725980402391797"/>
          <c:h val="6.0509468232416784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BdE Neue Helvetica 45 Light" panose="020B0403020202020204" pitchFamily="34" charset="0"/>
              <a:ea typeface="+mn-ea"/>
              <a:cs typeface="+mn-cs"/>
            </a:defRPr>
          </a:pPr>
          <a:endParaRPr lang="es-ES"/>
        </a:p>
      </c:txPr>
    </c:legend>
    <c:plotVisOnly val="1"/>
    <c:dispBlanksAs val="gap"/>
    <c:showDLblsOverMax val="0"/>
  </c:chart>
  <c:spPr>
    <a:noFill/>
    <a:ln w="9525" cap="flat" cmpd="sng" algn="ctr">
      <a:noFill/>
      <a:round/>
    </a:ln>
    <a:effectLst/>
  </c:spPr>
  <c:txPr>
    <a:bodyPr/>
    <a:lstStyle/>
    <a:p>
      <a:pPr>
        <a:defRPr/>
      </a:pPr>
      <a:endParaRPr lang="es-ES"/>
    </a:p>
  </c:txPr>
  <c:externalData r:id="rId4">
    <c:autoUpdate val="0"/>
  </c:externalData>
  <c:userShapes r:id="rId5"/>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52044943041634"/>
          <c:y val="1.8950529367570534E-2"/>
          <c:w val="0.84353696412948376"/>
          <c:h val="0.60397279129780224"/>
        </c:manualLayout>
      </c:layout>
      <c:barChart>
        <c:barDir val="col"/>
        <c:grouping val="clustered"/>
        <c:varyColors val="0"/>
        <c:ser>
          <c:idx val="0"/>
          <c:order val="0"/>
          <c:tx>
            <c:strRef>
              <c:f>Graf!$AQ$11</c:f>
              <c:strCache>
                <c:ptCount val="1"/>
                <c:pt idx="0">
                  <c:v>% Total importaciones gas natural</c:v>
                </c:pt>
              </c:strCache>
            </c:strRef>
          </c:tx>
          <c:spPr>
            <a:solidFill>
              <a:srgbClr val="1A8CFF"/>
            </a:solidFill>
            <a:ln w="25400">
              <a:noFill/>
            </a:ln>
          </c:spPr>
          <c:invertIfNegative val="0"/>
          <c:cat>
            <c:strRef>
              <c:f>Graf_nuevo!$AA$12:$AA$33</c:f>
              <c:strCache>
                <c:ptCount val="22"/>
                <c:pt idx="0">
                  <c:v>Eslovaquia (100 %)</c:v>
                </c:pt>
                <c:pt idx="1">
                  <c:v>Letonia (100 %)</c:v>
                </c:pt>
                <c:pt idx="2">
                  <c:v>Rep. Checa (100 %)</c:v>
                </c:pt>
                <c:pt idx="3">
                  <c:v>Estonia (96 %)</c:v>
                </c:pt>
                <c:pt idx="4">
                  <c:v>Finlandia (96 %)</c:v>
                </c:pt>
                <c:pt idx="5">
                  <c:v>Hungría (100 %)</c:v>
                </c:pt>
                <c:pt idx="6">
                  <c:v>Bulgaria (100 %)</c:v>
                </c:pt>
                <c:pt idx="7">
                  <c:v>Polonia (100 %)</c:v>
                </c:pt>
                <c:pt idx="8">
                  <c:v>Alemania (100 %)</c:v>
                </c:pt>
                <c:pt idx="9">
                  <c:v>Italia (100 %)</c:v>
                </c:pt>
                <c:pt idx="10">
                  <c:v>Lituania (100 %)</c:v>
                </c:pt>
                <c:pt idx="11">
                  <c:v>UE (91 %)</c:v>
                </c:pt>
                <c:pt idx="12">
                  <c:v>Rumania (100 %)</c:v>
                </c:pt>
                <c:pt idx="13">
                  <c:v>Países Bajos (83 %)</c:v>
                </c:pt>
                <c:pt idx="14">
                  <c:v>Grecia (100 %)</c:v>
                </c:pt>
                <c:pt idx="15">
                  <c:v>Luxemburgo (100 %)</c:v>
                </c:pt>
                <c:pt idx="16">
                  <c:v>Francia (43 %)</c:v>
                </c:pt>
                <c:pt idx="17">
                  <c:v>Eslovenia (100 %)</c:v>
                </c:pt>
                <c:pt idx="18">
                  <c:v>España (0 %)</c:v>
                </c:pt>
                <c:pt idx="19">
                  <c:v>Bélgica (0 %)</c:v>
                </c:pt>
                <c:pt idx="20">
                  <c:v>Reino Unido (0 %)</c:v>
                </c:pt>
                <c:pt idx="21">
                  <c:v>Portugal (0 %)</c:v>
                </c:pt>
              </c:strCache>
            </c:strRef>
          </c:cat>
          <c:val>
            <c:numRef>
              <c:f>Graf_nuevo!$AB$12:$AB$33</c:f>
              <c:numCache>
                <c:formatCode>General</c:formatCode>
                <c:ptCount val="22"/>
                <c:pt idx="0">
                  <c:v>100</c:v>
                </c:pt>
                <c:pt idx="1">
                  <c:v>100</c:v>
                </c:pt>
                <c:pt idx="2">
                  <c:v>99.731550648182775</c:v>
                </c:pt>
                <c:pt idx="3">
                  <c:v>99.033365518721155</c:v>
                </c:pt>
                <c:pt idx="4">
                  <c:v>97.059857563307986</c:v>
                </c:pt>
                <c:pt idx="5">
                  <c:v>95.000034492987567</c:v>
                </c:pt>
                <c:pt idx="6">
                  <c:v>79.398258502821633</c:v>
                </c:pt>
                <c:pt idx="7">
                  <c:v>54.824262910207885</c:v>
                </c:pt>
                <c:pt idx="8">
                  <c:v>51.223259859316329</c:v>
                </c:pt>
                <c:pt idx="9">
                  <c:v>47.068561086906819</c:v>
                </c:pt>
                <c:pt idx="10">
                  <c:v>43.269365719471914</c:v>
                </c:pt>
                <c:pt idx="11">
                  <c:v>38.566542828445009</c:v>
                </c:pt>
                <c:pt idx="12">
                  <c:v>36.910302236230102</c:v>
                </c:pt>
                <c:pt idx="13">
                  <c:v>31.728400756993736</c:v>
                </c:pt>
                <c:pt idx="14">
                  <c:v>31.532147401740545</c:v>
                </c:pt>
                <c:pt idx="15">
                  <c:v>27.225869414052113</c:v>
                </c:pt>
                <c:pt idx="16">
                  <c:v>19.773917675604448</c:v>
                </c:pt>
                <c:pt idx="17">
                  <c:v>11.769998976388429</c:v>
                </c:pt>
                <c:pt idx="18">
                  <c:v>8.5142804401827075</c:v>
                </c:pt>
                <c:pt idx="19">
                  <c:v>8.4086869665301691</c:v>
                </c:pt>
                <c:pt idx="20">
                  <c:v>6.6501020722007098</c:v>
                </c:pt>
                <c:pt idx="21">
                  <c:v>1.6005855150430064</c:v>
                </c:pt>
              </c:numCache>
            </c:numRef>
          </c:val>
          <c:extLst>
            <c:ext xmlns:c16="http://schemas.microsoft.com/office/drawing/2014/chart" uri="{C3380CC4-5D6E-409C-BE32-E72D297353CC}">
              <c16:uniqueId val="{00000000-7E71-436B-97E3-DFB9BC335FA5}"/>
            </c:ext>
          </c:extLst>
        </c:ser>
        <c:ser>
          <c:idx val="1"/>
          <c:order val="1"/>
          <c:tx>
            <c:strRef>
              <c:f>Graf!$AR$11</c:f>
              <c:strCache>
                <c:ptCount val="1"/>
                <c:pt idx="0">
                  <c:v>% Consumo total energía</c:v>
                </c:pt>
              </c:strCache>
            </c:strRef>
          </c:tx>
          <c:spPr>
            <a:solidFill>
              <a:srgbClr val="DA6C7A"/>
            </a:solidFill>
            <a:ln w="25400">
              <a:noFill/>
            </a:ln>
          </c:spPr>
          <c:invertIfNegative val="0"/>
          <c:cat>
            <c:strRef>
              <c:f>Graf_nuevo!$AA$12:$AA$33</c:f>
              <c:strCache>
                <c:ptCount val="22"/>
                <c:pt idx="0">
                  <c:v>Eslovaquia (100 %)</c:v>
                </c:pt>
                <c:pt idx="1">
                  <c:v>Letonia (100 %)</c:v>
                </c:pt>
                <c:pt idx="2">
                  <c:v>Rep. Checa (100 %)</c:v>
                </c:pt>
                <c:pt idx="3">
                  <c:v>Estonia (96 %)</c:v>
                </c:pt>
                <c:pt idx="4">
                  <c:v>Finlandia (96 %)</c:v>
                </c:pt>
                <c:pt idx="5">
                  <c:v>Hungría (100 %)</c:v>
                </c:pt>
                <c:pt idx="6">
                  <c:v>Bulgaria (100 %)</c:v>
                </c:pt>
                <c:pt idx="7">
                  <c:v>Polonia (100 %)</c:v>
                </c:pt>
                <c:pt idx="8">
                  <c:v>Alemania (100 %)</c:v>
                </c:pt>
                <c:pt idx="9">
                  <c:v>Italia (100 %)</c:v>
                </c:pt>
                <c:pt idx="10">
                  <c:v>Lituania (100 %)</c:v>
                </c:pt>
                <c:pt idx="11">
                  <c:v>UE (91 %)</c:v>
                </c:pt>
                <c:pt idx="12">
                  <c:v>Rumania (100 %)</c:v>
                </c:pt>
                <c:pt idx="13">
                  <c:v>Países Bajos (83 %)</c:v>
                </c:pt>
                <c:pt idx="14">
                  <c:v>Grecia (100 %)</c:v>
                </c:pt>
                <c:pt idx="15">
                  <c:v>Luxemburgo (100 %)</c:v>
                </c:pt>
                <c:pt idx="16">
                  <c:v>Francia (43 %)</c:v>
                </c:pt>
                <c:pt idx="17">
                  <c:v>Eslovenia (100 %)</c:v>
                </c:pt>
                <c:pt idx="18">
                  <c:v>España (0 %)</c:v>
                </c:pt>
                <c:pt idx="19">
                  <c:v>Bélgica (0 %)</c:v>
                </c:pt>
                <c:pt idx="20">
                  <c:v>Reino Unido (0 %)</c:v>
                </c:pt>
                <c:pt idx="21">
                  <c:v>Portugal (0 %)</c:v>
                </c:pt>
              </c:strCache>
            </c:strRef>
          </c:cat>
          <c:val>
            <c:numRef>
              <c:f>Graf_nuevo!$AE$12:$AE$33</c:f>
              <c:numCache>
                <c:formatCode>General</c:formatCode>
                <c:ptCount val="22"/>
                <c:pt idx="0">
                  <c:v>36.439013312972094</c:v>
                </c:pt>
                <c:pt idx="1">
                  <c:v>24.822859325816989</c:v>
                </c:pt>
                <c:pt idx="2">
                  <c:v>20.272705374483166</c:v>
                </c:pt>
                <c:pt idx="3">
                  <c:v>8.8536186671369066</c:v>
                </c:pt>
                <c:pt idx="4">
                  <c:v>6.6788415175100146</c:v>
                </c:pt>
                <c:pt idx="5">
                  <c:v>61.581498740022965</c:v>
                </c:pt>
                <c:pt idx="6">
                  <c:v>11.459264335854336</c:v>
                </c:pt>
                <c:pt idx="7">
                  <c:v>8.2864669332377829</c:v>
                </c:pt>
                <c:pt idx="8">
                  <c:v>13.914946457133837</c:v>
                </c:pt>
                <c:pt idx="9">
                  <c:v>19.254683609918871</c:v>
                </c:pt>
                <c:pt idx="10">
                  <c:v>13.812577142250221</c:v>
                </c:pt>
                <c:pt idx="11">
                  <c:v>10.281992001790192</c:v>
                </c:pt>
                <c:pt idx="12">
                  <c:v>2.6355960979872814</c:v>
                </c:pt>
                <c:pt idx="13">
                  <c:v>17.121491675524673</c:v>
                </c:pt>
                <c:pt idx="14">
                  <c:v>5.9897627047732227</c:v>
                </c:pt>
                <c:pt idx="15">
                  <c:v>4.5540217832154601</c:v>
                </c:pt>
                <c:pt idx="16">
                  <c:v>4.2459093696570038</c:v>
                </c:pt>
                <c:pt idx="17">
                  <c:v>1.3833507569004164</c:v>
                </c:pt>
                <c:pt idx="18">
                  <c:v>2.2852338164640722</c:v>
                </c:pt>
                <c:pt idx="19">
                  <c:v>2.7933184323676885</c:v>
                </c:pt>
                <c:pt idx="20">
                  <c:v>1.6010649817189038</c:v>
                </c:pt>
                <c:pt idx="21">
                  <c:v>0.37784115676663399</c:v>
                </c:pt>
              </c:numCache>
            </c:numRef>
          </c:val>
          <c:extLst>
            <c:ext xmlns:c16="http://schemas.microsoft.com/office/drawing/2014/chart" uri="{C3380CC4-5D6E-409C-BE32-E72D297353CC}">
              <c16:uniqueId val="{00000001-7E71-436B-97E3-DFB9BC335FA5}"/>
            </c:ext>
          </c:extLst>
        </c:ser>
        <c:dLbls>
          <c:showLegendKey val="0"/>
          <c:showVal val="0"/>
          <c:showCatName val="0"/>
          <c:showSerName val="0"/>
          <c:showPercent val="0"/>
          <c:showBubbleSize val="0"/>
        </c:dLbls>
        <c:gapWidth val="50"/>
        <c:overlap val="-27"/>
        <c:axId val="508207080"/>
        <c:axId val="1"/>
      </c:barChart>
      <c:lineChart>
        <c:grouping val="standard"/>
        <c:varyColors val="0"/>
        <c:ser>
          <c:idx val="2"/>
          <c:order val="2"/>
          <c:tx>
            <c:v>linea_0</c:v>
          </c:tx>
          <c:spPr>
            <a:ln w="5080" cap="rnd" cmpd="sng" algn="ctr">
              <a:solidFill>
                <a:srgbClr val="7F7F7F"/>
              </a:solidFill>
              <a:prstDash val="solid"/>
              <a:round/>
              <a:headEnd type="none" w="med" len="med"/>
              <a:tailEnd type="none" w="med" len="med"/>
            </a:ln>
            <a:effectLst/>
          </c:spPr>
          <c:marker>
            <c:symbol val="none"/>
          </c:marker>
          <c:cat>
            <c:strRef>
              <c:f>Graf_nuevo!$AA$12:$AA$33</c:f>
              <c:strCache>
                <c:ptCount val="22"/>
                <c:pt idx="0">
                  <c:v>Eslovaquia (100 %)</c:v>
                </c:pt>
                <c:pt idx="1">
                  <c:v>Letonia (100 %)</c:v>
                </c:pt>
                <c:pt idx="2">
                  <c:v>Rep. Checa (100 %)</c:v>
                </c:pt>
                <c:pt idx="3">
                  <c:v>Estonia (96 %)</c:v>
                </c:pt>
                <c:pt idx="4">
                  <c:v>Finlandia (96 %)</c:v>
                </c:pt>
                <c:pt idx="5">
                  <c:v>Hungría (100 %)</c:v>
                </c:pt>
                <c:pt idx="6">
                  <c:v>Bulgaria (100 %)</c:v>
                </c:pt>
                <c:pt idx="7">
                  <c:v>Polonia (100 %)</c:v>
                </c:pt>
                <c:pt idx="8">
                  <c:v>Alemania (100 %)</c:v>
                </c:pt>
                <c:pt idx="9">
                  <c:v>Italia (100 %)</c:v>
                </c:pt>
                <c:pt idx="10">
                  <c:v>Lituania (100 %)</c:v>
                </c:pt>
                <c:pt idx="11">
                  <c:v>UE (91 %)</c:v>
                </c:pt>
                <c:pt idx="12">
                  <c:v>Rumania (100 %)</c:v>
                </c:pt>
                <c:pt idx="13">
                  <c:v>Países Bajos (83 %)</c:v>
                </c:pt>
                <c:pt idx="14">
                  <c:v>Grecia (100 %)</c:v>
                </c:pt>
                <c:pt idx="15">
                  <c:v>Luxemburgo (100 %)</c:v>
                </c:pt>
                <c:pt idx="16">
                  <c:v>Francia (43 %)</c:v>
                </c:pt>
                <c:pt idx="17">
                  <c:v>Eslovenia (100 %)</c:v>
                </c:pt>
                <c:pt idx="18">
                  <c:v>España (0 %)</c:v>
                </c:pt>
                <c:pt idx="19">
                  <c:v>Bélgica (0 %)</c:v>
                </c:pt>
                <c:pt idx="20">
                  <c:v>Reino Unido (0 %)</c:v>
                </c:pt>
                <c:pt idx="21">
                  <c:v>Portugal (0 %)</c:v>
                </c:pt>
              </c:strCache>
            </c:strRef>
          </c:cat>
          <c:val>
            <c:numLit>
              <c:formatCode>General</c:formatCode>
              <c:ptCount val="2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numLit>
          </c:val>
          <c:smooth val="0"/>
          <c:extLst>
            <c:ext xmlns:c16="http://schemas.microsoft.com/office/drawing/2014/chart" uri="{C3380CC4-5D6E-409C-BE32-E72D297353CC}">
              <c16:uniqueId val="{00000002-7E71-436B-97E3-DFB9BC335FA5}"/>
            </c:ext>
          </c:extLst>
        </c:ser>
        <c:dLbls>
          <c:showLegendKey val="0"/>
          <c:showVal val="0"/>
          <c:showCatName val="0"/>
          <c:showSerName val="0"/>
          <c:showPercent val="0"/>
          <c:showBubbleSize val="0"/>
        </c:dLbls>
        <c:marker val="1"/>
        <c:smooth val="0"/>
        <c:axId val="508207080"/>
        <c:axId val="1"/>
      </c:lineChart>
      <c:catAx>
        <c:axId val="508207080"/>
        <c:scaling>
          <c:orientation val="minMax"/>
        </c:scaling>
        <c:delete val="0"/>
        <c:axPos val="b"/>
        <c:numFmt formatCode="General" sourceLinked="1"/>
        <c:majorTickMark val="in"/>
        <c:minorTickMark val="none"/>
        <c:tickLblPos val="low"/>
        <c:spPr>
          <a:noFill/>
          <a:ln w="5080" cap="flat" cmpd="sng" algn="ctr">
            <a:solidFill>
              <a:srgbClr val="7F7F7F"/>
            </a:solidFill>
            <a:prstDash val="solid"/>
            <a:round/>
            <a:headEnd type="none" w="med" len="med"/>
            <a:tailEnd type="none" w="med" len="med"/>
          </a:ln>
          <a:effectLst/>
          <a:extLst>
            <a:ext uri="{909E8E84-426E-40DD-AFC4-6F175D3DCCD1}">
              <a14:hiddenFill xmlns:a14="http://schemas.microsoft.com/office/drawing/2010/main">
                <a:noFill/>
              </a14:hiddenFill>
            </a:ext>
          </a:extLst>
        </c:spPr>
        <c:txPr>
          <a:bodyPr rot="-5400000" vert="horz"/>
          <a:lstStyle/>
          <a:p>
            <a:pPr>
              <a:defRPr sz="1100">
                <a:latin typeface="+mn-lt"/>
              </a:defRPr>
            </a:pPr>
            <a:endParaRPr lang="es-ES"/>
          </a:p>
        </c:txPr>
        <c:crossAx val="1"/>
        <c:crossesAt val="0"/>
        <c:auto val="1"/>
        <c:lblAlgn val="ctr"/>
        <c:lblOffset val="100"/>
        <c:noMultiLvlLbl val="0"/>
      </c:catAx>
      <c:valAx>
        <c:axId val="1"/>
        <c:scaling>
          <c:orientation val="minMax"/>
          <c:max val="100"/>
        </c:scaling>
        <c:delete val="0"/>
        <c:axPos val="l"/>
        <c:majorGridlines>
          <c:spPr>
            <a:ln w="5080" cap="flat" cmpd="sng" algn="ctr">
              <a:solidFill>
                <a:srgbClr val="7F7F7F"/>
              </a:solidFill>
              <a:prstDash val="dash"/>
              <a:round/>
            </a:ln>
            <a:effectLst/>
          </c:spPr>
        </c:majorGridlines>
        <c:numFmt formatCode="General" sourceLinked="0"/>
        <c:majorTickMark val="in"/>
        <c:minorTickMark val="none"/>
        <c:tickLblPos val="low"/>
        <c:spPr>
          <a:noFill/>
          <a:ln w="5080" cap="flat" cmpd="sng" algn="ctr">
            <a:solidFill>
              <a:srgbClr val="7F7F7F"/>
            </a:solidFill>
            <a:prstDash val="solid"/>
            <a:round/>
            <a:headEnd type="none" w="med" len="med"/>
            <a:tailEnd type="none" w="med" len="med"/>
          </a:ln>
          <a:effectLst/>
          <a:extLst>
            <a:ext uri="{909E8E84-426E-40DD-AFC4-6F175D3DCCD1}">
              <a14:hiddenFill xmlns:a14="http://schemas.microsoft.com/office/drawing/2010/main">
                <a:noFill/>
              </a14:hiddenFill>
            </a:ext>
          </a:extLst>
        </c:spPr>
        <c:txPr>
          <a:bodyPr rot="0" vert="horz"/>
          <a:lstStyle/>
          <a:p>
            <a:pPr>
              <a:defRPr/>
            </a:pPr>
            <a:endParaRPr lang="es-ES"/>
          </a:p>
        </c:txPr>
        <c:crossAx val="508207080"/>
        <c:crosses val="autoZero"/>
        <c:crossBetween val="between"/>
      </c:valAx>
      <c:spPr>
        <a:noFill/>
        <a:ln w="25400">
          <a:noFill/>
        </a:ln>
      </c:spPr>
    </c:plotArea>
    <c:plotVisOnly val="1"/>
    <c:dispBlanksAs val="gap"/>
    <c:showDLblsOverMax val="0"/>
  </c:chart>
  <c:spPr>
    <a:noFill/>
    <a:ln w="6350">
      <a:noFill/>
    </a:ln>
  </c:spPr>
  <c:txPr>
    <a:bodyPr/>
    <a:lstStyle/>
    <a:p>
      <a:pPr>
        <a:defRPr sz="1000" b="0" i="0" u="none" strike="noStrike" baseline="0">
          <a:solidFill>
            <a:srgbClr val="000000"/>
          </a:solidFill>
          <a:latin typeface="BdE Neue Helvetica 45 Light" panose="020B0403020202020204" pitchFamily="34" charset="0"/>
          <a:ea typeface="Calibri"/>
          <a:cs typeface="Calibri"/>
        </a:defRPr>
      </a:pPr>
      <a:endParaRPr lang="es-E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sz="1400" b="1" dirty="0" smtClean="0">
                <a:solidFill>
                  <a:schemeClr val="tx1"/>
                </a:solidFill>
              </a:rPr>
              <a:t>ORIGIN OF EU IMPORTS OF NATURAL GAS </a:t>
            </a:r>
            <a:endParaRPr lang="en-US" sz="1400" b="1" dirty="0">
              <a:solidFill>
                <a:schemeClr val="tx1"/>
              </a:solidFill>
            </a:endParaRPr>
          </a:p>
        </c:rich>
      </c:tx>
      <c:layout>
        <c:manualLayout>
          <c:xMode val="edge"/>
          <c:yMode val="edge"/>
          <c:x val="0.18593947815346612"/>
          <c:y val="2.3821208887965777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3870902166640933"/>
          <c:y val="0.17519228278283397"/>
          <c:w val="0.83820004117132407"/>
          <c:h val="0.63492824536172199"/>
        </c:manualLayout>
      </c:layout>
      <c:areaChart>
        <c:grouping val="stacked"/>
        <c:varyColors val="0"/>
        <c:ser>
          <c:idx val="0"/>
          <c:order val="0"/>
          <c:tx>
            <c:strRef>
              <c:f>'country_data_2022-09-20'!$L$1</c:f>
              <c:strCache>
                <c:ptCount val="1"/>
                <c:pt idx="0">
                  <c:v>Rusia</c:v>
                </c:pt>
              </c:strCache>
            </c:strRef>
          </c:tx>
          <c:spPr>
            <a:solidFill>
              <a:srgbClr val="1199FF"/>
            </a:solidFill>
            <a:ln>
              <a:noFill/>
            </a:ln>
            <a:effectLst/>
          </c:spPr>
          <c:cat>
            <c:numRef>
              <c:f>'country_data_2022-09-20'!$A$24:$A$144</c:f>
              <c:numCache>
                <c:formatCode>m/d/yyyy</c:formatCode>
                <c:ptCount val="121"/>
                <c:pt idx="0">
                  <c:v>43985</c:v>
                </c:pt>
                <c:pt idx="1">
                  <c:v>43992</c:v>
                </c:pt>
                <c:pt idx="2">
                  <c:v>43999</c:v>
                </c:pt>
                <c:pt idx="3">
                  <c:v>44006</c:v>
                </c:pt>
                <c:pt idx="4">
                  <c:v>44013</c:v>
                </c:pt>
                <c:pt idx="5">
                  <c:v>44020</c:v>
                </c:pt>
                <c:pt idx="6">
                  <c:v>44027</c:v>
                </c:pt>
                <c:pt idx="7">
                  <c:v>44034</c:v>
                </c:pt>
                <c:pt idx="8">
                  <c:v>44041</c:v>
                </c:pt>
                <c:pt idx="9">
                  <c:v>44048</c:v>
                </c:pt>
                <c:pt idx="10">
                  <c:v>44055</c:v>
                </c:pt>
                <c:pt idx="11">
                  <c:v>44062</c:v>
                </c:pt>
                <c:pt idx="12">
                  <c:v>44069</c:v>
                </c:pt>
                <c:pt idx="13">
                  <c:v>44076</c:v>
                </c:pt>
                <c:pt idx="14">
                  <c:v>44083</c:v>
                </c:pt>
                <c:pt idx="15">
                  <c:v>44090</c:v>
                </c:pt>
                <c:pt idx="16">
                  <c:v>44097</c:v>
                </c:pt>
                <c:pt idx="17">
                  <c:v>44104</c:v>
                </c:pt>
                <c:pt idx="18">
                  <c:v>44111</c:v>
                </c:pt>
                <c:pt idx="19">
                  <c:v>44118</c:v>
                </c:pt>
                <c:pt idx="20">
                  <c:v>44125</c:v>
                </c:pt>
                <c:pt idx="21">
                  <c:v>44132</c:v>
                </c:pt>
                <c:pt idx="22">
                  <c:v>44139</c:v>
                </c:pt>
                <c:pt idx="23">
                  <c:v>44146</c:v>
                </c:pt>
                <c:pt idx="24">
                  <c:v>44153</c:v>
                </c:pt>
                <c:pt idx="25">
                  <c:v>44160</c:v>
                </c:pt>
                <c:pt idx="26">
                  <c:v>44167</c:v>
                </c:pt>
                <c:pt idx="27">
                  <c:v>44174</c:v>
                </c:pt>
                <c:pt idx="28">
                  <c:v>44181</c:v>
                </c:pt>
                <c:pt idx="29">
                  <c:v>44188</c:v>
                </c:pt>
                <c:pt idx="30">
                  <c:v>44195</c:v>
                </c:pt>
                <c:pt idx="31">
                  <c:v>44197</c:v>
                </c:pt>
                <c:pt idx="32">
                  <c:v>44204</c:v>
                </c:pt>
                <c:pt idx="33">
                  <c:v>44211</c:v>
                </c:pt>
                <c:pt idx="34">
                  <c:v>44218</c:v>
                </c:pt>
                <c:pt idx="35">
                  <c:v>44225</c:v>
                </c:pt>
                <c:pt idx="36">
                  <c:v>44232</c:v>
                </c:pt>
                <c:pt idx="37">
                  <c:v>44239</c:v>
                </c:pt>
                <c:pt idx="38">
                  <c:v>44246</c:v>
                </c:pt>
                <c:pt idx="39">
                  <c:v>44253</c:v>
                </c:pt>
                <c:pt idx="40">
                  <c:v>44260</c:v>
                </c:pt>
                <c:pt idx="41">
                  <c:v>44267</c:v>
                </c:pt>
                <c:pt idx="42">
                  <c:v>44274</c:v>
                </c:pt>
                <c:pt idx="43">
                  <c:v>44281</c:v>
                </c:pt>
                <c:pt idx="44">
                  <c:v>44288</c:v>
                </c:pt>
                <c:pt idx="45">
                  <c:v>44295</c:v>
                </c:pt>
                <c:pt idx="46">
                  <c:v>44302</c:v>
                </c:pt>
                <c:pt idx="47">
                  <c:v>44309</c:v>
                </c:pt>
                <c:pt idx="48">
                  <c:v>44316</c:v>
                </c:pt>
                <c:pt idx="49">
                  <c:v>44323</c:v>
                </c:pt>
                <c:pt idx="50">
                  <c:v>44330</c:v>
                </c:pt>
                <c:pt idx="51">
                  <c:v>44337</c:v>
                </c:pt>
                <c:pt idx="52">
                  <c:v>44344</c:v>
                </c:pt>
                <c:pt idx="53">
                  <c:v>44351</c:v>
                </c:pt>
                <c:pt idx="54">
                  <c:v>44358</c:v>
                </c:pt>
                <c:pt idx="55">
                  <c:v>44365</c:v>
                </c:pt>
                <c:pt idx="56">
                  <c:v>44372</c:v>
                </c:pt>
                <c:pt idx="57">
                  <c:v>44379</c:v>
                </c:pt>
                <c:pt idx="58">
                  <c:v>44386</c:v>
                </c:pt>
                <c:pt idx="59">
                  <c:v>44393</c:v>
                </c:pt>
                <c:pt idx="60">
                  <c:v>44400</c:v>
                </c:pt>
                <c:pt idx="61">
                  <c:v>44407</c:v>
                </c:pt>
                <c:pt idx="62">
                  <c:v>44414</c:v>
                </c:pt>
                <c:pt idx="63">
                  <c:v>44421</c:v>
                </c:pt>
                <c:pt idx="64">
                  <c:v>44428</c:v>
                </c:pt>
                <c:pt idx="65">
                  <c:v>44435</c:v>
                </c:pt>
                <c:pt idx="66">
                  <c:v>44442</c:v>
                </c:pt>
                <c:pt idx="67">
                  <c:v>44449</c:v>
                </c:pt>
                <c:pt idx="68">
                  <c:v>44456</c:v>
                </c:pt>
                <c:pt idx="69">
                  <c:v>44463</c:v>
                </c:pt>
                <c:pt idx="70">
                  <c:v>44470</c:v>
                </c:pt>
                <c:pt idx="71">
                  <c:v>44477</c:v>
                </c:pt>
                <c:pt idx="72">
                  <c:v>44484</c:v>
                </c:pt>
                <c:pt idx="73">
                  <c:v>44491</c:v>
                </c:pt>
                <c:pt idx="74">
                  <c:v>44498</c:v>
                </c:pt>
                <c:pt idx="75">
                  <c:v>44505</c:v>
                </c:pt>
                <c:pt idx="76">
                  <c:v>44512</c:v>
                </c:pt>
                <c:pt idx="77">
                  <c:v>44519</c:v>
                </c:pt>
                <c:pt idx="78">
                  <c:v>44526</c:v>
                </c:pt>
                <c:pt idx="79">
                  <c:v>44533</c:v>
                </c:pt>
                <c:pt idx="80">
                  <c:v>44540</c:v>
                </c:pt>
                <c:pt idx="81">
                  <c:v>44547</c:v>
                </c:pt>
                <c:pt idx="82">
                  <c:v>44554</c:v>
                </c:pt>
                <c:pt idx="83">
                  <c:v>44561</c:v>
                </c:pt>
                <c:pt idx="84">
                  <c:v>44562</c:v>
                </c:pt>
                <c:pt idx="85">
                  <c:v>44569</c:v>
                </c:pt>
                <c:pt idx="86">
                  <c:v>44576</c:v>
                </c:pt>
                <c:pt idx="87">
                  <c:v>44583</c:v>
                </c:pt>
                <c:pt idx="88">
                  <c:v>44590</c:v>
                </c:pt>
                <c:pt idx="89">
                  <c:v>44597</c:v>
                </c:pt>
                <c:pt idx="90">
                  <c:v>44604</c:v>
                </c:pt>
                <c:pt idx="91">
                  <c:v>44611</c:v>
                </c:pt>
                <c:pt idx="92">
                  <c:v>44618</c:v>
                </c:pt>
                <c:pt idx="93">
                  <c:v>44625</c:v>
                </c:pt>
                <c:pt idx="94">
                  <c:v>44632</c:v>
                </c:pt>
                <c:pt idx="95">
                  <c:v>44639</c:v>
                </c:pt>
                <c:pt idx="96">
                  <c:v>44646</c:v>
                </c:pt>
                <c:pt idx="97">
                  <c:v>44653</c:v>
                </c:pt>
                <c:pt idx="98">
                  <c:v>44660</c:v>
                </c:pt>
                <c:pt idx="99">
                  <c:v>44667</c:v>
                </c:pt>
                <c:pt idx="100">
                  <c:v>44674</c:v>
                </c:pt>
                <c:pt idx="101">
                  <c:v>44681</c:v>
                </c:pt>
                <c:pt idx="102">
                  <c:v>44688</c:v>
                </c:pt>
                <c:pt idx="103">
                  <c:v>44695</c:v>
                </c:pt>
                <c:pt idx="104">
                  <c:v>44702</c:v>
                </c:pt>
                <c:pt idx="105">
                  <c:v>44709</c:v>
                </c:pt>
                <c:pt idx="106">
                  <c:v>44716</c:v>
                </c:pt>
                <c:pt idx="107">
                  <c:v>44723</c:v>
                </c:pt>
                <c:pt idx="108">
                  <c:v>44730</c:v>
                </c:pt>
                <c:pt idx="109">
                  <c:v>44737</c:v>
                </c:pt>
                <c:pt idx="110">
                  <c:v>44744</c:v>
                </c:pt>
                <c:pt idx="111">
                  <c:v>44751</c:v>
                </c:pt>
                <c:pt idx="112">
                  <c:v>44758</c:v>
                </c:pt>
                <c:pt idx="113">
                  <c:v>44765</c:v>
                </c:pt>
                <c:pt idx="114">
                  <c:v>44772</c:v>
                </c:pt>
                <c:pt idx="115">
                  <c:v>44779</c:v>
                </c:pt>
                <c:pt idx="116">
                  <c:v>44786</c:v>
                </c:pt>
                <c:pt idx="117">
                  <c:v>44793</c:v>
                </c:pt>
                <c:pt idx="118">
                  <c:v>44800</c:v>
                </c:pt>
                <c:pt idx="119">
                  <c:v>44807</c:v>
                </c:pt>
                <c:pt idx="120">
                  <c:v>44814</c:v>
                </c:pt>
              </c:numCache>
            </c:numRef>
          </c:cat>
          <c:val>
            <c:numRef>
              <c:f>'country_data_2022-09-20'!$L$24:$L$144</c:f>
              <c:numCache>
                <c:formatCode>General</c:formatCode>
                <c:ptCount val="121"/>
                <c:pt idx="0">
                  <c:v>2746.9750000000004</c:v>
                </c:pt>
                <c:pt idx="1">
                  <c:v>2751.3500000000004</c:v>
                </c:pt>
                <c:pt idx="2">
                  <c:v>2793.55</c:v>
                </c:pt>
                <c:pt idx="3">
                  <c:v>2939.6750000000002</c:v>
                </c:pt>
                <c:pt idx="4">
                  <c:v>2956.25</c:v>
                </c:pt>
                <c:pt idx="5">
                  <c:v>2878.8250000000003</c:v>
                </c:pt>
                <c:pt idx="6">
                  <c:v>2670.9250000000002</c:v>
                </c:pt>
                <c:pt idx="7">
                  <c:v>2424.5749999999998</c:v>
                </c:pt>
                <c:pt idx="8">
                  <c:v>2390.1999999999998</c:v>
                </c:pt>
                <c:pt idx="9">
                  <c:v>2455.6750000000002</c:v>
                </c:pt>
                <c:pt idx="10">
                  <c:v>2647.4250000000002</c:v>
                </c:pt>
                <c:pt idx="11">
                  <c:v>2864.6750000000002</c:v>
                </c:pt>
                <c:pt idx="12">
                  <c:v>2864.5000000000005</c:v>
                </c:pt>
                <c:pt idx="13">
                  <c:v>2820.7750000000001</c:v>
                </c:pt>
                <c:pt idx="14">
                  <c:v>2795</c:v>
                </c:pt>
                <c:pt idx="15">
                  <c:v>2774.3250000000003</c:v>
                </c:pt>
                <c:pt idx="16">
                  <c:v>2774.7000000000003</c:v>
                </c:pt>
                <c:pt idx="17">
                  <c:v>2876.2000000000003</c:v>
                </c:pt>
                <c:pt idx="18">
                  <c:v>3023.8249999999998</c:v>
                </c:pt>
                <c:pt idx="19">
                  <c:v>3148.2000000000003</c:v>
                </c:pt>
                <c:pt idx="20">
                  <c:v>3281.55</c:v>
                </c:pt>
                <c:pt idx="21">
                  <c:v>3337.3</c:v>
                </c:pt>
                <c:pt idx="22">
                  <c:v>3340.7750000000001</c:v>
                </c:pt>
                <c:pt idx="23">
                  <c:v>3382.45</c:v>
                </c:pt>
                <c:pt idx="24">
                  <c:v>3392.2749999999996</c:v>
                </c:pt>
                <c:pt idx="25">
                  <c:v>3423.2249999999999</c:v>
                </c:pt>
                <c:pt idx="26">
                  <c:v>3455.85</c:v>
                </c:pt>
                <c:pt idx="27">
                  <c:v>3472.7750000000001</c:v>
                </c:pt>
                <c:pt idx="28">
                  <c:v>3496.95</c:v>
                </c:pt>
                <c:pt idx="29">
                  <c:v>3498.25</c:v>
                </c:pt>
                <c:pt idx="30">
                  <c:v>3448.4625000000001</c:v>
                </c:pt>
                <c:pt idx="31">
                  <c:v>3336.4375</c:v>
                </c:pt>
                <c:pt idx="32">
                  <c:v>3243.3625000000002</c:v>
                </c:pt>
                <c:pt idx="33">
                  <c:v>3157.4124999999995</c:v>
                </c:pt>
                <c:pt idx="34">
                  <c:v>3128.3750000000005</c:v>
                </c:pt>
                <c:pt idx="35">
                  <c:v>3158.95</c:v>
                </c:pt>
                <c:pt idx="36">
                  <c:v>3165.7999999999997</c:v>
                </c:pt>
                <c:pt idx="37">
                  <c:v>3098.125</c:v>
                </c:pt>
                <c:pt idx="38">
                  <c:v>2982.7249999999999</c:v>
                </c:pt>
                <c:pt idx="39">
                  <c:v>2963.2000000000003</c:v>
                </c:pt>
                <c:pt idx="40">
                  <c:v>2935.3500000000004</c:v>
                </c:pt>
                <c:pt idx="41">
                  <c:v>3009.7</c:v>
                </c:pt>
                <c:pt idx="42">
                  <c:v>3134.6749999999997</c:v>
                </c:pt>
                <c:pt idx="43">
                  <c:v>3143.4250000000002</c:v>
                </c:pt>
                <c:pt idx="44">
                  <c:v>3137.875</c:v>
                </c:pt>
                <c:pt idx="45">
                  <c:v>3118.2249999999999</c:v>
                </c:pt>
                <c:pt idx="46">
                  <c:v>3106.4</c:v>
                </c:pt>
                <c:pt idx="47">
                  <c:v>3113.3</c:v>
                </c:pt>
                <c:pt idx="48">
                  <c:v>3145.75</c:v>
                </c:pt>
                <c:pt idx="49">
                  <c:v>3169.7749999999996</c:v>
                </c:pt>
                <c:pt idx="50">
                  <c:v>3179.0749999999998</c:v>
                </c:pt>
                <c:pt idx="51">
                  <c:v>3196.9250000000002</c:v>
                </c:pt>
                <c:pt idx="52">
                  <c:v>3192.7749999999996</c:v>
                </c:pt>
                <c:pt idx="53">
                  <c:v>3165.6499999999996</c:v>
                </c:pt>
                <c:pt idx="54">
                  <c:v>3172.0249999999996</c:v>
                </c:pt>
                <c:pt idx="55">
                  <c:v>3100.45</c:v>
                </c:pt>
                <c:pt idx="56">
                  <c:v>3084.5749999999998</c:v>
                </c:pt>
                <c:pt idx="57">
                  <c:v>3002.375</c:v>
                </c:pt>
                <c:pt idx="58">
                  <c:v>2723.9250000000002</c:v>
                </c:pt>
                <c:pt idx="59">
                  <c:v>2595.5749999999998</c:v>
                </c:pt>
                <c:pt idx="60">
                  <c:v>2586.4</c:v>
                </c:pt>
                <c:pt idx="61">
                  <c:v>2585.1499999999996</c:v>
                </c:pt>
                <c:pt idx="62">
                  <c:v>2725.8749999999995</c:v>
                </c:pt>
                <c:pt idx="63">
                  <c:v>2796.125</c:v>
                </c:pt>
                <c:pt idx="64">
                  <c:v>2778.8249999999998</c:v>
                </c:pt>
                <c:pt idx="65">
                  <c:v>2789.8500000000004</c:v>
                </c:pt>
                <c:pt idx="66">
                  <c:v>2797.45</c:v>
                </c:pt>
                <c:pt idx="67">
                  <c:v>2837.5250000000005</c:v>
                </c:pt>
                <c:pt idx="68">
                  <c:v>2823.0499999999997</c:v>
                </c:pt>
                <c:pt idx="69">
                  <c:v>2768.8</c:v>
                </c:pt>
                <c:pt idx="70">
                  <c:v>2748.5000000000005</c:v>
                </c:pt>
                <c:pt idx="71">
                  <c:v>2673.4000000000005</c:v>
                </c:pt>
                <c:pt idx="72">
                  <c:v>2570.1</c:v>
                </c:pt>
                <c:pt idx="73">
                  <c:v>2556.7749999999996</c:v>
                </c:pt>
                <c:pt idx="74">
                  <c:v>2460.625</c:v>
                </c:pt>
                <c:pt idx="75">
                  <c:v>2466.7750000000001</c:v>
                </c:pt>
                <c:pt idx="76">
                  <c:v>2527.6750000000002</c:v>
                </c:pt>
                <c:pt idx="77">
                  <c:v>2594.4749999999999</c:v>
                </c:pt>
                <c:pt idx="78">
                  <c:v>2739.6750000000002</c:v>
                </c:pt>
                <c:pt idx="79">
                  <c:v>2795.7749999999996</c:v>
                </c:pt>
                <c:pt idx="80">
                  <c:v>2797.5</c:v>
                </c:pt>
                <c:pt idx="81">
                  <c:v>2744.6749999999997</c:v>
                </c:pt>
                <c:pt idx="82">
                  <c:v>2623.45</c:v>
                </c:pt>
                <c:pt idx="83">
                  <c:v>2738.95</c:v>
                </c:pt>
                <c:pt idx="84">
                  <c:v>2481.9500000000003</c:v>
                </c:pt>
                <c:pt idx="85">
                  <c:v>2287.75</c:v>
                </c:pt>
                <c:pt idx="86">
                  <c:v>2147.0750000000003</c:v>
                </c:pt>
                <c:pt idx="87">
                  <c:v>1810.175</c:v>
                </c:pt>
                <c:pt idx="88">
                  <c:v>1925.7</c:v>
                </c:pt>
                <c:pt idx="89">
                  <c:v>1982.7500000000002</c:v>
                </c:pt>
                <c:pt idx="90">
                  <c:v>2024.1750000000002</c:v>
                </c:pt>
                <c:pt idx="91">
                  <c:v>2119.35</c:v>
                </c:pt>
                <c:pt idx="92">
                  <c:v>2222.5749999999998</c:v>
                </c:pt>
                <c:pt idx="93">
                  <c:v>2368.2249999999999</c:v>
                </c:pt>
                <c:pt idx="94">
                  <c:v>2454.5</c:v>
                </c:pt>
                <c:pt idx="95">
                  <c:v>2476.3000000000002</c:v>
                </c:pt>
                <c:pt idx="96">
                  <c:v>2453.4250000000002</c:v>
                </c:pt>
                <c:pt idx="97">
                  <c:v>2380.0250000000001</c:v>
                </c:pt>
                <c:pt idx="98">
                  <c:v>2333.85</c:v>
                </c:pt>
                <c:pt idx="99">
                  <c:v>2213.85</c:v>
                </c:pt>
                <c:pt idx="100">
                  <c:v>2055.3250000000003</c:v>
                </c:pt>
                <c:pt idx="101">
                  <c:v>2042.675</c:v>
                </c:pt>
                <c:pt idx="102">
                  <c:v>2021.4749999999999</c:v>
                </c:pt>
                <c:pt idx="103">
                  <c:v>1984.7749999999999</c:v>
                </c:pt>
                <c:pt idx="104">
                  <c:v>1927.075</c:v>
                </c:pt>
                <c:pt idx="105">
                  <c:v>1761.9750000000001</c:v>
                </c:pt>
                <c:pt idx="106">
                  <c:v>1640.675</c:v>
                </c:pt>
                <c:pt idx="107">
                  <c:v>1472.1999999999998</c:v>
                </c:pt>
                <c:pt idx="108">
                  <c:v>1268.9000000000001</c:v>
                </c:pt>
                <c:pt idx="109">
                  <c:v>1132.1999999999998</c:v>
                </c:pt>
                <c:pt idx="110">
                  <c:v>1018.775</c:v>
                </c:pt>
                <c:pt idx="111">
                  <c:v>893.59999999999991</c:v>
                </c:pt>
                <c:pt idx="112">
                  <c:v>911.65000000000009</c:v>
                </c:pt>
                <c:pt idx="113">
                  <c:v>884.67499999999995</c:v>
                </c:pt>
                <c:pt idx="114">
                  <c:v>828.84999999999991</c:v>
                </c:pt>
                <c:pt idx="115">
                  <c:v>888.17499999999995</c:v>
                </c:pt>
                <c:pt idx="116">
                  <c:v>872.1</c:v>
                </c:pt>
                <c:pt idx="117">
                  <c:v>849.52500000000009</c:v>
                </c:pt>
                <c:pt idx="118">
                  <c:v>805.375</c:v>
                </c:pt>
                <c:pt idx="119">
                  <c:v>740.6</c:v>
                </c:pt>
                <c:pt idx="120">
                  <c:v>675.625</c:v>
                </c:pt>
              </c:numCache>
            </c:numRef>
          </c:val>
          <c:extLst>
            <c:ext xmlns:c16="http://schemas.microsoft.com/office/drawing/2014/chart" uri="{C3380CC4-5D6E-409C-BE32-E72D297353CC}">
              <c16:uniqueId val="{00000000-2C66-4EC0-901E-76282F747952}"/>
            </c:ext>
          </c:extLst>
        </c:ser>
        <c:ser>
          <c:idx val="1"/>
          <c:order val="1"/>
          <c:tx>
            <c:strRef>
              <c:f>'country_data_2022-09-20'!$M$1</c:f>
              <c:strCache>
                <c:ptCount val="1"/>
                <c:pt idx="0">
                  <c:v>Noruega</c:v>
                </c:pt>
              </c:strCache>
            </c:strRef>
          </c:tx>
          <c:spPr>
            <a:solidFill>
              <a:schemeClr val="accent2"/>
            </a:solidFill>
            <a:ln>
              <a:noFill/>
            </a:ln>
            <a:effectLst/>
          </c:spPr>
          <c:cat>
            <c:numRef>
              <c:f>'country_data_2022-09-20'!$A$24:$A$144</c:f>
              <c:numCache>
                <c:formatCode>m/d/yyyy</c:formatCode>
                <c:ptCount val="121"/>
                <c:pt idx="0">
                  <c:v>43985</c:v>
                </c:pt>
                <c:pt idx="1">
                  <c:v>43992</c:v>
                </c:pt>
                <c:pt idx="2">
                  <c:v>43999</c:v>
                </c:pt>
                <c:pt idx="3">
                  <c:v>44006</c:v>
                </c:pt>
                <c:pt idx="4">
                  <c:v>44013</c:v>
                </c:pt>
                <c:pt idx="5">
                  <c:v>44020</c:v>
                </c:pt>
                <c:pt idx="6">
                  <c:v>44027</c:v>
                </c:pt>
                <c:pt idx="7">
                  <c:v>44034</c:v>
                </c:pt>
                <c:pt idx="8">
                  <c:v>44041</c:v>
                </c:pt>
                <c:pt idx="9">
                  <c:v>44048</c:v>
                </c:pt>
                <c:pt idx="10">
                  <c:v>44055</c:v>
                </c:pt>
                <c:pt idx="11">
                  <c:v>44062</c:v>
                </c:pt>
                <c:pt idx="12">
                  <c:v>44069</c:v>
                </c:pt>
                <c:pt idx="13">
                  <c:v>44076</c:v>
                </c:pt>
                <c:pt idx="14">
                  <c:v>44083</c:v>
                </c:pt>
                <c:pt idx="15">
                  <c:v>44090</c:v>
                </c:pt>
                <c:pt idx="16">
                  <c:v>44097</c:v>
                </c:pt>
                <c:pt idx="17">
                  <c:v>44104</c:v>
                </c:pt>
                <c:pt idx="18">
                  <c:v>44111</c:v>
                </c:pt>
                <c:pt idx="19">
                  <c:v>44118</c:v>
                </c:pt>
                <c:pt idx="20">
                  <c:v>44125</c:v>
                </c:pt>
                <c:pt idx="21">
                  <c:v>44132</c:v>
                </c:pt>
                <c:pt idx="22">
                  <c:v>44139</c:v>
                </c:pt>
                <c:pt idx="23">
                  <c:v>44146</c:v>
                </c:pt>
                <c:pt idx="24">
                  <c:v>44153</c:v>
                </c:pt>
                <c:pt idx="25">
                  <c:v>44160</c:v>
                </c:pt>
                <c:pt idx="26">
                  <c:v>44167</c:v>
                </c:pt>
                <c:pt idx="27">
                  <c:v>44174</c:v>
                </c:pt>
                <c:pt idx="28">
                  <c:v>44181</c:v>
                </c:pt>
                <c:pt idx="29">
                  <c:v>44188</c:v>
                </c:pt>
                <c:pt idx="30">
                  <c:v>44195</c:v>
                </c:pt>
                <c:pt idx="31">
                  <c:v>44197</c:v>
                </c:pt>
                <c:pt idx="32">
                  <c:v>44204</c:v>
                </c:pt>
                <c:pt idx="33">
                  <c:v>44211</c:v>
                </c:pt>
                <c:pt idx="34">
                  <c:v>44218</c:v>
                </c:pt>
                <c:pt idx="35">
                  <c:v>44225</c:v>
                </c:pt>
                <c:pt idx="36">
                  <c:v>44232</c:v>
                </c:pt>
                <c:pt idx="37">
                  <c:v>44239</c:v>
                </c:pt>
                <c:pt idx="38">
                  <c:v>44246</c:v>
                </c:pt>
                <c:pt idx="39">
                  <c:v>44253</c:v>
                </c:pt>
                <c:pt idx="40">
                  <c:v>44260</c:v>
                </c:pt>
                <c:pt idx="41">
                  <c:v>44267</c:v>
                </c:pt>
                <c:pt idx="42">
                  <c:v>44274</c:v>
                </c:pt>
                <c:pt idx="43">
                  <c:v>44281</c:v>
                </c:pt>
                <c:pt idx="44">
                  <c:v>44288</c:v>
                </c:pt>
                <c:pt idx="45">
                  <c:v>44295</c:v>
                </c:pt>
                <c:pt idx="46">
                  <c:v>44302</c:v>
                </c:pt>
                <c:pt idx="47">
                  <c:v>44309</c:v>
                </c:pt>
                <c:pt idx="48">
                  <c:v>44316</c:v>
                </c:pt>
                <c:pt idx="49">
                  <c:v>44323</c:v>
                </c:pt>
                <c:pt idx="50">
                  <c:v>44330</c:v>
                </c:pt>
                <c:pt idx="51">
                  <c:v>44337</c:v>
                </c:pt>
                <c:pt idx="52">
                  <c:v>44344</c:v>
                </c:pt>
                <c:pt idx="53">
                  <c:v>44351</c:v>
                </c:pt>
                <c:pt idx="54">
                  <c:v>44358</c:v>
                </c:pt>
                <c:pt idx="55">
                  <c:v>44365</c:v>
                </c:pt>
                <c:pt idx="56">
                  <c:v>44372</c:v>
                </c:pt>
                <c:pt idx="57">
                  <c:v>44379</c:v>
                </c:pt>
                <c:pt idx="58">
                  <c:v>44386</c:v>
                </c:pt>
                <c:pt idx="59">
                  <c:v>44393</c:v>
                </c:pt>
                <c:pt idx="60">
                  <c:v>44400</c:v>
                </c:pt>
                <c:pt idx="61">
                  <c:v>44407</c:v>
                </c:pt>
                <c:pt idx="62">
                  <c:v>44414</c:v>
                </c:pt>
                <c:pt idx="63">
                  <c:v>44421</c:v>
                </c:pt>
                <c:pt idx="64">
                  <c:v>44428</c:v>
                </c:pt>
                <c:pt idx="65">
                  <c:v>44435</c:v>
                </c:pt>
                <c:pt idx="66">
                  <c:v>44442</c:v>
                </c:pt>
                <c:pt idx="67">
                  <c:v>44449</c:v>
                </c:pt>
                <c:pt idx="68">
                  <c:v>44456</c:v>
                </c:pt>
                <c:pt idx="69">
                  <c:v>44463</c:v>
                </c:pt>
                <c:pt idx="70">
                  <c:v>44470</c:v>
                </c:pt>
                <c:pt idx="71">
                  <c:v>44477</c:v>
                </c:pt>
                <c:pt idx="72">
                  <c:v>44484</c:v>
                </c:pt>
                <c:pt idx="73">
                  <c:v>44491</c:v>
                </c:pt>
                <c:pt idx="74">
                  <c:v>44498</c:v>
                </c:pt>
                <c:pt idx="75">
                  <c:v>44505</c:v>
                </c:pt>
                <c:pt idx="76">
                  <c:v>44512</c:v>
                </c:pt>
                <c:pt idx="77">
                  <c:v>44519</c:v>
                </c:pt>
                <c:pt idx="78">
                  <c:v>44526</c:v>
                </c:pt>
                <c:pt idx="79">
                  <c:v>44533</c:v>
                </c:pt>
                <c:pt idx="80">
                  <c:v>44540</c:v>
                </c:pt>
                <c:pt idx="81">
                  <c:v>44547</c:v>
                </c:pt>
                <c:pt idx="82">
                  <c:v>44554</c:v>
                </c:pt>
                <c:pt idx="83">
                  <c:v>44561</c:v>
                </c:pt>
                <c:pt idx="84">
                  <c:v>44562</c:v>
                </c:pt>
                <c:pt idx="85">
                  <c:v>44569</c:v>
                </c:pt>
                <c:pt idx="86">
                  <c:v>44576</c:v>
                </c:pt>
                <c:pt idx="87">
                  <c:v>44583</c:v>
                </c:pt>
                <c:pt idx="88">
                  <c:v>44590</c:v>
                </c:pt>
                <c:pt idx="89">
                  <c:v>44597</c:v>
                </c:pt>
                <c:pt idx="90">
                  <c:v>44604</c:v>
                </c:pt>
                <c:pt idx="91">
                  <c:v>44611</c:v>
                </c:pt>
                <c:pt idx="92">
                  <c:v>44618</c:v>
                </c:pt>
                <c:pt idx="93">
                  <c:v>44625</c:v>
                </c:pt>
                <c:pt idx="94">
                  <c:v>44632</c:v>
                </c:pt>
                <c:pt idx="95">
                  <c:v>44639</c:v>
                </c:pt>
                <c:pt idx="96">
                  <c:v>44646</c:v>
                </c:pt>
                <c:pt idx="97">
                  <c:v>44653</c:v>
                </c:pt>
                <c:pt idx="98">
                  <c:v>44660</c:v>
                </c:pt>
                <c:pt idx="99">
                  <c:v>44667</c:v>
                </c:pt>
                <c:pt idx="100">
                  <c:v>44674</c:v>
                </c:pt>
                <c:pt idx="101">
                  <c:v>44681</c:v>
                </c:pt>
                <c:pt idx="102">
                  <c:v>44688</c:v>
                </c:pt>
                <c:pt idx="103">
                  <c:v>44695</c:v>
                </c:pt>
                <c:pt idx="104">
                  <c:v>44702</c:v>
                </c:pt>
                <c:pt idx="105">
                  <c:v>44709</c:v>
                </c:pt>
                <c:pt idx="106">
                  <c:v>44716</c:v>
                </c:pt>
                <c:pt idx="107">
                  <c:v>44723</c:v>
                </c:pt>
                <c:pt idx="108">
                  <c:v>44730</c:v>
                </c:pt>
                <c:pt idx="109">
                  <c:v>44737</c:v>
                </c:pt>
                <c:pt idx="110">
                  <c:v>44744</c:v>
                </c:pt>
                <c:pt idx="111">
                  <c:v>44751</c:v>
                </c:pt>
                <c:pt idx="112">
                  <c:v>44758</c:v>
                </c:pt>
                <c:pt idx="113">
                  <c:v>44765</c:v>
                </c:pt>
                <c:pt idx="114">
                  <c:v>44772</c:v>
                </c:pt>
                <c:pt idx="115">
                  <c:v>44779</c:v>
                </c:pt>
                <c:pt idx="116">
                  <c:v>44786</c:v>
                </c:pt>
                <c:pt idx="117">
                  <c:v>44793</c:v>
                </c:pt>
                <c:pt idx="118">
                  <c:v>44800</c:v>
                </c:pt>
                <c:pt idx="119">
                  <c:v>44807</c:v>
                </c:pt>
                <c:pt idx="120">
                  <c:v>44814</c:v>
                </c:pt>
              </c:numCache>
            </c:numRef>
          </c:cat>
          <c:val>
            <c:numRef>
              <c:f>'country_data_2022-09-20'!$M$24:$M$144</c:f>
              <c:numCache>
                <c:formatCode>General</c:formatCode>
                <c:ptCount val="121"/>
                <c:pt idx="0">
                  <c:v>2039.55</c:v>
                </c:pt>
                <c:pt idx="1">
                  <c:v>2070.1999999999998</c:v>
                </c:pt>
                <c:pt idx="2">
                  <c:v>2141.4499999999998</c:v>
                </c:pt>
                <c:pt idx="3">
                  <c:v>2152.4499999999998</c:v>
                </c:pt>
                <c:pt idx="4">
                  <c:v>2188.25</c:v>
                </c:pt>
                <c:pt idx="5">
                  <c:v>2230.9749999999999</c:v>
                </c:pt>
                <c:pt idx="6">
                  <c:v>2206.6</c:v>
                </c:pt>
                <c:pt idx="7">
                  <c:v>2248.6</c:v>
                </c:pt>
                <c:pt idx="8">
                  <c:v>2216.4749999999999</c:v>
                </c:pt>
                <c:pt idx="9">
                  <c:v>2184.85</c:v>
                </c:pt>
                <c:pt idx="10">
                  <c:v>2170.4250000000002</c:v>
                </c:pt>
                <c:pt idx="11">
                  <c:v>2099.5749999999998</c:v>
                </c:pt>
                <c:pt idx="12">
                  <c:v>2018.9</c:v>
                </c:pt>
                <c:pt idx="13">
                  <c:v>2005.85</c:v>
                </c:pt>
                <c:pt idx="14">
                  <c:v>2005</c:v>
                </c:pt>
                <c:pt idx="15">
                  <c:v>2018.875</c:v>
                </c:pt>
                <c:pt idx="16">
                  <c:v>2059.625</c:v>
                </c:pt>
                <c:pt idx="17">
                  <c:v>2076.6999999999998</c:v>
                </c:pt>
                <c:pt idx="18">
                  <c:v>2023.4749999999999</c:v>
                </c:pt>
                <c:pt idx="19">
                  <c:v>2068.4749999999999</c:v>
                </c:pt>
                <c:pt idx="20">
                  <c:v>2154.0500000000002</c:v>
                </c:pt>
                <c:pt idx="21">
                  <c:v>2166.375</c:v>
                </c:pt>
                <c:pt idx="22">
                  <c:v>2323.875</c:v>
                </c:pt>
                <c:pt idx="23">
                  <c:v>2395.6</c:v>
                </c:pt>
                <c:pt idx="24">
                  <c:v>2464.9499999999998</c:v>
                </c:pt>
                <c:pt idx="25">
                  <c:v>2563.1</c:v>
                </c:pt>
                <c:pt idx="26">
                  <c:v>2613.35</c:v>
                </c:pt>
                <c:pt idx="27">
                  <c:v>2641.5249999999996</c:v>
                </c:pt>
                <c:pt idx="28">
                  <c:v>2659.5749999999998</c:v>
                </c:pt>
                <c:pt idx="29">
                  <c:v>2661.65</c:v>
                </c:pt>
                <c:pt idx="30">
                  <c:v>2623.8874999999998</c:v>
                </c:pt>
                <c:pt idx="31">
                  <c:v>2615.8125</c:v>
                </c:pt>
                <c:pt idx="32">
                  <c:v>2618.7125000000001</c:v>
                </c:pt>
                <c:pt idx="33">
                  <c:v>2609.2375000000002</c:v>
                </c:pt>
                <c:pt idx="34">
                  <c:v>2578.65</c:v>
                </c:pt>
                <c:pt idx="35">
                  <c:v>2592.9500000000003</c:v>
                </c:pt>
                <c:pt idx="36">
                  <c:v>2575.75</c:v>
                </c:pt>
                <c:pt idx="37">
                  <c:v>2562.1999999999998</c:v>
                </c:pt>
                <c:pt idx="38">
                  <c:v>2554.6749999999997</c:v>
                </c:pt>
                <c:pt idx="39">
                  <c:v>2461.5</c:v>
                </c:pt>
                <c:pt idx="40">
                  <c:v>2451.9499999999998</c:v>
                </c:pt>
                <c:pt idx="41">
                  <c:v>2435.9749999999999</c:v>
                </c:pt>
                <c:pt idx="42">
                  <c:v>2459.375</c:v>
                </c:pt>
                <c:pt idx="43">
                  <c:v>2511.1750000000002</c:v>
                </c:pt>
                <c:pt idx="44">
                  <c:v>2522.125</c:v>
                </c:pt>
                <c:pt idx="45">
                  <c:v>2500.6999999999998</c:v>
                </c:pt>
                <c:pt idx="46">
                  <c:v>2451.35</c:v>
                </c:pt>
                <c:pt idx="47">
                  <c:v>2393.7750000000001</c:v>
                </c:pt>
                <c:pt idx="48">
                  <c:v>2319.9749999999999</c:v>
                </c:pt>
                <c:pt idx="49">
                  <c:v>2307.7750000000001</c:v>
                </c:pt>
                <c:pt idx="50">
                  <c:v>2252.1750000000002</c:v>
                </c:pt>
                <c:pt idx="51">
                  <c:v>2190.875</c:v>
                </c:pt>
                <c:pt idx="52">
                  <c:v>2118.2750000000001</c:v>
                </c:pt>
                <c:pt idx="53">
                  <c:v>1985.3249999999998</c:v>
                </c:pt>
                <c:pt idx="54">
                  <c:v>1947.25</c:v>
                </c:pt>
                <c:pt idx="55">
                  <c:v>1968.375</c:v>
                </c:pt>
                <c:pt idx="56">
                  <c:v>2039.35</c:v>
                </c:pt>
                <c:pt idx="57">
                  <c:v>2241.0749999999998</c:v>
                </c:pt>
                <c:pt idx="58">
                  <c:v>2391.85</c:v>
                </c:pt>
                <c:pt idx="59">
                  <c:v>2443.6749999999997</c:v>
                </c:pt>
                <c:pt idx="60">
                  <c:v>2450.8249999999998</c:v>
                </c:pt>
                <c:pt idx="61">
                  <c:v>2379.3249999999998</c:v>
                </c:pt>
                <c:pt idx="62">
                  <c:v>2338.9500000000003</c:v>
                </c:pt>
                <c:pt idx="63">
                  <c:v>2387.5249999999996</c:v>
                </c:pt>
                <c:pt idx="64">
                  <c:v>2426.9749999999999</c:v>
                </c:pt>
                <c:pt idx="65">
                  <c:v>2417.5</c:v>
                </c:pt>
                <c:pt idx="66">
                  <c:v>2383.1999999999998</c:v>
                </c:pt>
                <c:pt idx="67">
                  <c:v>2333.25</c:v>
                </c:pt>
                <c:pt idx="68">
                  <c:v>2334.625</c:v>
                </c:pt>
                <c:pt idx="69">
                  <c:v>2427.375</c:v>
                </c:pt>
                <c:pt idx="70">
                  <c:v>2547.625</c:v>
                </c:pt>
                <c:pt idx="71">
                  <c:v>2668.3500000000004</c:v>
                </c:pt>
                <c:pt idx="72">
                  <c:v>2746.375</c:v>
                </c:pt>
                <c:pt idx="73">
                  <c:v>2756</c:v>
                </c:pt>
                <c:pt idx="74">
                  <c:v>2778.9249999999997</c:v>
                </c:pt>
                <c:pt idx="75">
                  <c:v>2759.3</c:v>
                </c:pt>
                <c:pt idx="76">
                  <c:v>2765.1499999999996</c:v>
                </c:pt>
                <c:pt idx="77">
                  <c:v>2815.95</c:v>
                </c:pt>
                <c:pt idx="78">
                  <c:v>2828.8</c:v>
                </c:pt>
                <c:pt idx="79">
                  <c:v>2868.4250000000002</c:v>
                </c:pt>
                <c:pt idx="80">
                  <c:v>2891.3250000000003</c:v>
                </c:pt>
                <c:pt idx="81">
                  <c:v>2899.9749999999999</c:v>
                </c:pt>
                <c:pt idx="82">
                  <c:v>2907.3</c:v>
                </c:pt>
                <c:pt idx="83">
                  <c:v>2856.9000000000005</c:v>
                </c:pt>
                <c:pt idx="84">
                  <c:v>2854.4250000000002</c:v>
                </c:pt>
                <c:pt idx="85">
                  <c:v>2811.15</c:v>
                </c:pt>
                <c:pt idx="86">
                  <c:v>2755.7</c:v>
                </c:pt>
                <c:pt idx="87">
                  <c:v>2788.9750000000004</c:v>
                </c:pt>
                <c:pt idx="88">
                  <c:v>2753.1750000000002</c:v>
                </c:pt>
                <c:pt idx="89">
                  <c:v>2766.7749999999996</c:v>
                </c:pt>
                <c:pt idx="90">
                  <c:v>2791.7250000000004</c:v>
                </c:pt>
                <c:pt idx="91">
                  <c:v>2808.2</c:v>
                </c:pt>
                <c:pt idx="92">
                  <c:v>2819.1499999999996</c:v>
                </c:pt>
                <c:pt idx="93">
                  <c:v>2809.5499999999997</c:v>
                </c:pt>
                <c:pt idx="94">
                  <c:v>2785.2</c:v>
                </c:pt>
                <c:pt idx="95">
                  <c:v>2724.95</c:v>
                </c:pt>
                <c:pt idx="96">
                  <c:v>2656.65</c:v>
                </c:pt>
                <c:pt idx="97">
                  <c:v>2640.5</c:v>
                </c:pt>
                <c:pt idx="98">
                  <c:v>2655.45</c:v>
                </c:pt>
                <c:pt idx="99">
                  <c:v>2655.0499999999997</c:v>
                </c:pt>
                <c:pt idx="100">
                  <c:v>2677.3249999999998</c:v>
                </c:pt>
                <c:pt idx="101">
                  <c:v>2682.95</c:v>
                </c:pt>
                <c:pt idx="102">
                  <c:v>2660.875</c:v>
                </c:pt>
                <c:pt idx="103">
                  <c:v>2679.1499999999996</c:v>
                </c:pt>
                <c:pt idx="104">
                  <c:v>2664.875</c:v>
                </c:pt>
                <c:pt idx="105">
                  <c:v>2654.9500000000003</c:v>
                </c:pt>
                <c:pt idx="106">
                  <c:v>2572.6</c:v>
                </c:pt>
                <c:pt idx="107">
                  <c:v>2568.25</c:v>
                </c:pt>
                <c:pt idx="108">
                  <c:v>2594.125</c:v>
                </c:pt>
                <c:pt idx="109">
                  <c:v>2605.8999999999996</c:v>
                </c:pt>
                <c:pt idx="110">
                  <c:v>2711.1</c:v>
                </c:pt>
                <c:pt idx="111">
                  <c:v>2678.5249999999996</c:v>
                </c:pt>
                <c:pt idx="112">
                  <c:v>2701.7750000000001</c:v>
                </c:pt>
                <c:pt idx="113">
                  <c:v>2707.25</c:v>
                </c:pt>
                <c:pt idx="114">
                  <c:v>2676.5250000000001</c:v>
                </c:pt>
                <c:pt idx="115">
                  <c:v>2689.1750000000002</c:v>
                </c:pt>
                <c:pt idx="116">
                  <c:v>2661.875</c:v>
                </c:pt>
                <c:pt idx="117">
                  <c:v>2629.7</c:v>
                </c:pt>
                <c:pt idx="118">
                  <c:v>2589.3000000000002</c:v>
                </c:pt>
                <c:pt idx="119">
                  <c:v>2494.5250000000001</c:v>
                </c:pt>
                <c:pt idx="120">
                  <c:v>2416.1000000000004</c:v>
                </c:pt>
              </c:numCache>
            </c:numRef>
          </c:val>
          <c:extLst>
            <c:ext xmlns:c16="http://schemas.microsoft.com/office/drawing/2014/chart" uri="{C3380CC4-5D6E-409C-BE32-E72D297353CC}">
              <c16:uniqueId val="{00000001-2C66-4EC0-901E-76282F747952}"/>
            </c:ext>
          </c:extLst>
        </c:ser>
        <c:ser>
          <c:idx val="2"/>
          <c:order val="2"/>
          <c:tx>
            <c:strRef>
              <c:f>'country_data_2022-09-20'!$N$1</c:f>
              <c:strCache>
                <c:ptCount val="1"/>
                <c:pt idx="0">
                  <c:v>Argelia</c:v>
                </c:pt>
              </c:strCache>
            </c:strRef>
          </c:tx>
          <c:spPr>
            <a:solidFill>
              <a:schemeClr val="accent3"/>
            </a:solidFill>
            <a:ln>
              <a:noFill/>
            </a:ln>
            <a:effectLst/>
          </c:spPr>
          <c:cat>
            <c:numRef>
              <c:f>'country_data_2022-09-20'!$A$24:$A$144</c:f>
              <c:numCache>
                <c:formatCode>m/d/yyyy</c:formatCode>
                <c:ptCount val="121"/>
                <c:pt idx="0">
                  <c:v>43985</c:v>
                </c:pt>
                <c:pt idx="1">
                  <c:v>43992</c:v>
                </c:pt>
                <c:pt idx="2">
                  <c:v>43999</c:v>
                </c:pt>
                <c:pt idx="3">
                  <c:v>44006</c:v>
                </c:pt>
                <c:pt idx="4">
                  <c:v>44013</c:v>
                </c:pt>
                <c:pt idx="5">
                  <c:v>44020</c:v>
                </c:pt>
                <c:pt idx="6">
                  <c:v>44027</c:v>
                </c:pt>
                <c:pt idx="7">
                  <c:v>44034</c:v>
                </c:pt>
                <c:pt idx="8">
                  <c:v>44041</c:v>
                </c:pt>
                <c:pt idx="9">
                  <c:v>44048</c:v>
                </c:pt>
                <c:pt idx="10">
                  <c:v>44055</c:v>
                </c:pt>
                <c:pt idx="11">
                  <c:v>44062</c:v>
                </c:pt>
                <c:pt idx="12">
                  <c:v>44069</c:v>
                </c:pt>
                <c:pt idx="13">
                  <c:v>44076</c:v>
                </c:pt>
                <c:pt idx="14">
                  <c:v>44083</c:v>
                </c:pt>
                <c:pt idx="15">
                  <c:v>44090</c:v>
                </c:pt>
                <c:pt idx="16">
                  <c:v>44097</c:v>
                </c:pt>
                <c:pt idx="17">
                  <c:v>44104</c:v>
                </c:pt>
                <c:pt idx="18">
                  <c:v>44111</c:v>
                </c:pt>
                <c:pt idx="19">
                  <c:v>44118</c:v>
                </c:pt>
                <c:pt idx="20">
                  <c:v>44125</c:v>
                </c:pt>
                <c:pt idx="21">
                  <c:v>44132</c:v>
                </c:pt>
                <c:pt idx="22">
                  <c:v>44139</c:v>
                </c:pt>
                <c:pt idx="23">
                  <c:v>44146</c:v>
                </c:pt>
                <c:pt idx="24">
                  <c:v>44153</c:v>
                </c:pt>
                <c:pt idx="25">
                  <c:v>44160</c:v>
                </c:pt>
                <c:pt idx="26">
                  <c:v>44167</c:v>
                </c:pt>
                <c:pt idx="27">
                  <c:v>44174</c:v>
                </c:pt>
                <c:pt idx="28">
                  <c:v>44181</c:v>
                </c:pt>
                <c:pt idx="29">
                  <c:v>44188</c:v>
                </c:pt>
                <c:pt idx="30">
                  <c:v>44195</c:v>
                </c:pt>
                <c:pt idx="31">
                  <c:v>44197</c:v>
                </c:pt>
                <c:pt idx="32">
                  <c:v>44204</c:v>
                </c:pt>
                <c:pt idx="33">
                  <c:v>44211</c:v>
                </c:pt>
                <c:pt idx="34">
                  <c:v>44218</c:v>
                </c:pt>
                <c:pt idx="35">
                  <c:v>44225</c:v>
                </c:pt>
                <c:pt idx="36">
                  <c:v>44232</c:v>
                </c:pt>
                <c:pt idx="37">
                  <c:v>44239</c:v>
                </c:pt>
                <c:pt idx="38">
                  <c:v>44246</c:v>
                </c:pt>
                <c:pt idx="39">
                  <c:v>44253</c:v>
                </c:pt>
                <c:pt idx="40">
                  <c:v>44260</c:v>
                </c:pt>
                <c:pt idx="41">
                  <c:v>44267</c:v>
                </c:pt>
                <c:pt idx="42">
                  <c:v>44274</c:v>
                </c:pt>
                <c:pt idx="43">
                  <c:v>44281</c:v>
                </c:pt>
                <c:pt idx="44">
                  <c:v>44288</c:v>
                </c:pt>
                <c:pt idx="45">
                  <c:v>44295</c:v>
                </c:pt>
                <c:pt idx="46">
                  <c:v>44302</c:v>
                </c:pt>
                <c:pt idx="47">
                  <c:v>44309</c:v>
                </c:pt>
                <c:pt idx="48">
                  <c:v>44316</c:v>
                </c:pt>
                <c:pt idx="49">
                  <c:v>44323</c:v>
                </c:pt>
                <c:pt idx="50">
                  <c:v>44330</c:v>
                </c:pt>
                <c:pt idx="51">
                  <c:v>44337</c:v>
                </c:pt>
                <c:pt idx="52">
                  <c:v>44344</c:v>
                </c:pt>
                <c:pt idx="53">
                  <c:v>44351</c:v>
                </c:pt>
                <c:pt idx="54">
                  <c:v>44358</c:v>
                </c:pt>
                <c:pt idx="55">
                  <c:v>44365</c:v>
                </c:pt>
                <c:pt idx="56">
                  <c:v>44372</c:v>
                </c:pt>
                <c:pt idx="57">
                  <c:v>44379</c:v>
                </c:pt>
                <c:pt idx="58">
                  <c:v>44386</c:v>
                </c:pt>
                <c:pt idx="59">
                  <c:v>44393</c:v>
                </c:pt>
                <c:pt idx="60">
                  <c:v>44400</c:v>
                </c:pt>
                <c:pt idx="61">
                  <c:v>44407</c:v>
                </c:pt>
                <c:pt idx="62">
                  <c:v>44414</c:v>
                </c:pt>
                <c:pt idx="63">
                  <c:v>44421</c:v>
                </c:pt>
                <c:pt idx="64">
                  <c:v>44428</c:v>
                </c:pt>
                <c:pt idx="65">
                  <c:v>44435</c:v>
                </c:pt>
                <c:pt idx="66">
                  <c:v>44442</c:v>
                </c:pt>
                <c:pt idx="67">
                  <c:v>44449</c:v>
                </c:pt>
                <c:pt idx="68">
                  <c:v>44456</c:v>
                </c:pt>
                <c:pt idx="69">
                  <c:v>44463</c:v>
                </c:pt>
                <c:pt idx="70">
                  <c:v>44470</c:v>
                </c:pt>
                <c:pt idx="71">
                  <c:v>44477</c:v>
                </c:pt>
                <c:pt idx="72">
                  <c:v>44484</c:v>
                </c:pt>
                <c:pt idx="73">
                  <c:v>44491</c:v>
                </c:pt>
                <c:pt idx="74">
                  <c:v>44498</c:v>
                </c:pt>
                <c:pt idx="75">
                  <c:v>44505</c:v>
                </c:pt>
                <c:pt idx="76">
                  <c:v>44512</c:v>
                </c:pt>
                <c:pt idx="77">
                  <c:v>44519</c:v>
                </c:pt>
                <c:pt idx="78">
                  <c:v>44526</c:v>
                </c:pt>
                <c:pt idx="79">
                  <c:v>44533</c:v>
                </c:pt>
                <c:pt idx="80">
                  <c:v>44540</c:v>
                </c:pt>
                <c:pt idx="81">
                  <c:v>44547</c:v>
                </c:pt>
                <c:pt idx="82">
                  <c:v>44554</c:v>
                </c:pt>
                <c:pt idx="83">
                  <c:v>44561</c:v>
                </c:pt>
                <c:pt idx="84">
                  <c:v>44562</c:v>
                </c:pt>
                <c:pt idx="85">
                  <c:v>44569</c:v>
                </c:pt>
                <c:pt idx="86">
                  <c:v>44576</c:v>
                </c:pt>
                <c:pt idx="87">
                  <c:v>44583</c:v>
                </c:pt>
                <c:pt idx="88">
                  <c:v>44590</c:v>
                </c:pt>
                <c:pt idx="89">
                  <c:v>44597</c:v>
                </c:pt>
                <c:pt idx="90">
                  <c:v>44604</c:v>
                </c:pt>
                <c:pt idx="91">
                  <c:v>44611</c:v>
                </c:pt>
                <c:pt idx="92">
                  <c:v>44618</c:v>
                </c:pt>
                <c:pt idx="93">
                  <c:v>44625</c:v>
                </c:pt>
                <c:pt idx="94">
                  <c:v>44632</c:v>
                </c:pt>
                <c:pt idx="95">
                  <c:v>44639</c:v>
                </c:pt>
                <c:pt idx="96">
                  <c:v>44646</c:v>
                </c:pt>
                <c:pt idx="97">
                  <c:v>44653</c:v>
                </c:pt>
                <c:pt idx="98">
                  <c:v>44660</c:v>
                </c:pt>
                <c:pt idx="99">
                  <c:v>44667</c:v>
                </c:pt>
                <c:pt idx="100">
                  <c:v>44674</c:v>
                </c:pt>
                <c:pt idx="101">
                  <c:v>44681</c:v>
                </c:pt>
                <c:pt idx="102">
                  <c:v>44688</c:v>
                </c:pt>
                <c:pt idx="103">
                  <c:v>44695</c:v>
                </c:pt>
                <c:pt idx="104">
                  <c:v>44702</c:v>
                </c:pt>
                <c:pt idx="105">
                  <c:v>44709</c:v>
                </c:pt>
                <c:pt idx="106">
                  <c:v>44716</c:v>
                </c:pt>
                <c:pt idx="107">
                  <c:v>44723</c:v>
                </c:pt>
                <c:pt idx="108">
                  <c:v>44730</c:v>
                </c:pt>
                <c:pt idx="109">
                  <c:v>44737</c:v>
                </c:pt>
                <c:pt idx="110">
                  <c:v>44744</c:v>
                </c:pt>
                <c:pt idx="111">
                  <c:v>44751</c:v>
                </c:pt>
                <c:pt idx="112">
                  <c:v>44758</c:v>
                </c:pt>
                <c:pt idx="113">
                  <c:v>44765</c:v>
                </c:pt>
                <c:pt idx="114">
                  <c:v>44772</c:v>
                </c:pt>
                <c:pt idx="115">
                  <c:v>44779</c:v>
                </c:pt>
                <c:pt idx="116">
                  <c:v>44786</c:v>
                </c:pt>
                <c:pt idx="117">
                  <c:v>44793</c:v>
                </c:pt>
                <c:pt idx="118">
                  <c:v>44800</c:v>
                </c:pt>
                <c:pt idx="119">
                  <c:v>44807</c:v>
                </c:pt>
                <c:pt idx="120">
                  <c:v>44814</c:v>
                </c:pt>
              </c:numCache>
            </c:numRef>
          </c:cat>
          <c:val>
            <c:numRef>
              <c:f>'country_data_2022-09-20'!$N$24:$N$144</c:f>
              <c:numCache>
                <c:formatCode>General</c:formatCode>
                <c:ptCount val="121"/>
                <c:pt idx="0">
                  <c:v>234.97499999999997</c:v>
                </c:pt>
                <c:pt idx="1">
                  <c:v>237.32499999999999</c:v>
                </c:pt>
                <c:pt idx="2">
                  <c:v>240.64999999999998</c:v>
                </c:pt>
                <c:pt idx="3">
                  <c:v>253.05</c:v>
                </c:pt>
                <c:pt idx="4">
                  <c:v>277.42500000000001</c:v>
                </c:pt>
                <c:pt idx="5">
                  <c:v>308.82500000000005</c:v>
                </c:pt>
                <c:pt idx="6">
                  <c:v>337.47500000000002</c:v>
                </c:pt>
                <c:pt idx="7">
                  <c:v>367.17499999999995</c:v>
                </c:pt>
                <c:pt idx="8">
                  <c:v>379.375</c:v>
                </c:pt>
                <c:pt idx="9">
                  <c:v>386.72499999999997</c:v>
                </c:pt>
                <c:pt idx="10">
                  <c:v>396.07499999999999</c:v>
                </c:pt>
                <c:pt idx="11">
                  <c:v>398.67500000000001</c:v>
                </c:pt>
                <c:pt idx="12">
                  <c:v>409.92499999999995</c:v>
                </c:pt>
                <c:pt idx="13">
                  <c:v>434.57500000000005</c:v>
                </c:pt>
                <c:pt idx="14">
                  <c:v>461</c:v>
                </c:pt>
                <c:pt idx="15">
                  <c:v>474.77499999999998</c:v>
                </c:pt>
                <c:pt idx="16">
                  <c:v>485.57499999999999</c:v>
                </c:pt>
                <c:pt idx="17">
                  <c:v>504.625</c:v>
                </c:pt>
                <c:pt idx="18">
                  <c:v>545.27499999999998</c:v>
                </c:pt>
                <c:pt idx="19">
                  <c:v>599.97500000000002</c:v>
                </c:pt>
                <c:pt idx="20">
                  <c:v>651.47499999999991</c:v>
                </c:pt>
                <c:pt idx="21">
                  <c:v>676.2</c:v>
                </c:pt>
                <c:pt idx="22">
                  <c:v>679.75</c:v>
                </c:pt>
                <c:pt idx="23">
                  <c:v>683.25</c:v>
                </c:pt>
                <c:pt idx="24">
                  <c:v>685.34999999999991</c:v>
                </c:pt>
                <c:pt idx="25">
                  <c:v>709.27499999999986</c:v>
                </c:pt>
                <c:pt idx="26">
                  <c:v>750.77500000000009</c:v>
                </c:pt>
                <c:pt idx="27">
                  <c:v>750.19999999999993</c:v>
                </c:pt>
                <c:pt idx="28">
                  <c:v>785.95</c:v>
                </c:pt>
                <c:pt idx="29">
                  <c:v>778.82500000000005</c:v>
                </c:pt>
                <c:pt idx="30">
                  <c:v>736.5</c:v>
                </c:pt>
                <c:pt idx="31">
                  <c:v>716.92499999999995</c:v>
                </c:pt>
                <c:pt idx="32">
                  <c:v>687.1</c:v>
                </c:pt>
                <c:pt idx="33">
                  <c:v>673.17499999999995</c:v>
                </c:pt>
                <c:pt idx="34">
                  <c:v>706.67499999999995</c:v>
                </c:pt>
                <c:pt idx="35">
                  <c:v>758.375</c:v>
                </c:pt>
                <c:pt idx="36">
                  <c:v>785.25</c:v>
                </c:pt>
                <c:pt idx="37">
                  <c:v>819.625</c:v>
                </c:pt>
                <c:pt idx="38">
                  <c:v>820.625</c:v>
                </c:pt>
                <c:pt idx="39">
                  <c:v>820.57500000000005</c:v>
                </c:pt>
                <c:pt idx="40">
                  <c:v>823.625</c:v>
                </c:pt>
                <c:pt idx="41">
                  <c:v>825.6</c:v>
                </c:pt>
                <c:pt idx="42">
                  <c:v>829.05</c:v>
                </c:pt>
                <c:pt idx="43">
                  <c:v>810.77500000000009</c:v>
                </c:pt>
                <c:pt idx="44">
                  <c:v>782.4</c:v>
                </c:pt>
                <c:pt idx="45">
                  <c:v>768.94999999999993</c:v>
                </c:pt>
                <c:pt idx="46">
                  <c:v>757</c:v>
                </c:pt>
                <c:pt idx="47">
                  <c:v>765.625</c:v>
                </c:pt>
                <c:pt idx="48">
                  <c:v>780.77499999999986</c:v>
                </c:pt>
                <c:pt idx="49">
                  <c:v>784.95</c:v>
                </c:pt>
                <c:pt idx="50">
                  <c:v>783.5</c:v>
                </c:pt>
                <c:pt idx="51">
                  <c:v>782.84999999999991</c:v>
                </c:pt>
                <c:pt idx="52">
                  <c:v>776.05</c:v>
                </c:pt>
                <c:pt idx="53">
                  <c:v>764.52500000000009</c:v>
                </c:pt>
                <c:pt idx="54">
                  <c:v>752.22500000000002</c:v>
                </c:pt>
                <c:pt idx="55">
                  <c:v>737.34999999999991</c:v>
                </c:pt>
                <c:pt idx="56">
                  <c:v>722.42499999999995</c:v>
                </c:pt>
                <c:pt idx="57">
                  <c:v>701.375</c:v>
                </c:pt>
                <c:pt idx="58">
                  <c:v>688.82500000000005</c:v>
                </c:pt>
                <c:pt idx="59">
                  <c:v>682.67499999999995</c:v>
                </c:pt>
                <c:pt idx="60">
                  <c:v>677</c:v>
                </c:pt>
                <c:pt idx="61">
                  <c:v>657.05</c:v>
                </c:pt>
                <c:pt idx="62">
                  <c:v>636.125</c:v>
                </c:pt>
                <c:pt idx="63">
                  <c:v>602.04999999999995</c:v>
                </c:pt>
                <c:pt idx="64">
                  <c:v>579.95000000000005</c:v>
                </c:pt>
                <c:pt idx="65">
                  <c:v>603.02500000000009</c:v>
                </c:pt>
                <c:pt idx="66">
                  <c:v>603.32500000000005</c:v>
                </c:pt>
                <c:pt idx="67">
                  <c:v>607.625</c:v>
                </c:pt>
                <c:pt idx="68">
                  <c:v>615.70000000000005</c:v>
                </c:pt>
                <c:pt idx="69">
                  <c:v>617.25</c:v>
                </c:pt>
                <c:pt idx="70">
                  <c:v>640.27499999999998</c:v>
                </c:pt>
                <c:pt idx="71">
                  <c:v>687.97499999999991</c:v>
                </c:pt>
                <c:pt idx="72">
                  <c:v>702.69999999999993</c:v>
                </c:pt>
                <c:pt idx="73">
                  <c:v>700.25</c:v>
                </c:pt>
                <c:pt idx="74">
                  <c:v>691.25</c:v>
                </c:pt>
                <c:pt idx="75">
                  <c:v>663.75</c:v>
                </c:pt>
                <c:pt idx="76">
                  <c:v>658.82500000000005</c:v>
                </c:pt>
                <c:pt idx="77">
                  <c:v>652.79999999999995</c:v>
                </c:pt>
                <c:pt idx="78">
                  <c:v>646.22500000000002</c:v>
                </c:pt>
                <c:pt idx="79">
                  <c:v>639.09999999999991</c:v>
                </c:pt>
                <c:pt idx="80">
                  <c:v>636.15</c:v>
                </c:pt>
                <c:pt idx="81">
                  <c:v>632.22500000000002</c:v>
                </c:pt>
                <c:pt idx="82">
                  <c:v>635.57499999999993</c:v>
                </c:pt>
                <c:pt idx="83">
                  <c:v>648.6</c:v>
                </c:pt>
                <c:pt idx="84">
                  <c:v>657.5</c:v>
                </c:pt>
                <c:pt idx="85">
                  <c:v>663.5</c:v>
                </c:pt>
                <c:pt idx="86">
                  <c:v>664.375</c:v>
                </c:pt>
                <c:pt idx="87">
                  <c:v>658.47499999999991</c:v>
                </c:pt>
                <c:pt idx="88">
                  <c:v>655.07499999999993</c:v>
                </c:pt>
                <c:pt idx="89">
                  <c:v>662.97499999999991</c:v>
                </c:pt>
                <c:pt idx="90">
                  <c:v>672.32499999999993</c:v>
                </c:pt>
                <c:pt idx="91">
                  <c:v>676.125</c:v>
                </c:pt>
                <c:pt idx="92">
                  <c:v>675.375</c:v>
                </c:pt>
                <c:pt idx="93">
                  <c:v>671.97500000000002</c:v>
                </c:pt>
                <c:pt idx="94">
                  <c:v>671.6</c:v>
                </c:pt>
                <c:pt idx="95">
                  <c:v>664.05</c:v>
                </c:pt>
                <c:pt idx="96">
                  <c:v>666.3</c:v>
                </c:pt>
                <c:pt idx="97">
                  <c:v>666.07500000000005</c:v>
                </c:pt>
                <c:pt idx="98">
                  <c:v>661.94999999999993</c:v>
                </c:pt>
                <c:pt idx="99">
                  <c:v>665.95</c:v>
                </c:pt>
                <c:pt idx="100">
                  <c:v>661.125</c:v>
                </c:pt>
                <c:pt idx="101">
                  <c:v>657.8</c:v>
                </c:pt>
                <c:pt idx="102">
                  <c:v>663.27500000000009</c:v>
                </c:pt>
                <c:pt idx="103">
                  <c:v>645.42499999999995</c:v>
                </c:pt>
                <c:pt idx="104">
                  <c:v>633.625</c:v>
                </c:pt>
                <c:pt idx="105">
                  <c:v>608.09999999999991</c:v>
                </c:pt>
                <c:pt idx="106">
                  <c:v>593.97499999999991</c:v>
                </c:pt>
                <c:pt idx="107">
                  <c:v>607.02499999999998</c:v>
                </c:pt>
                <c:pt idx="108">
                  <c:v>626</c:v>
                </c:pt>
                <c:pt idx="109">
                  <c:v>649.47500000000002</c:v>
                </c:pt>
                <c:pt idx="110">
                  <c:v>659.77500000000009</c:v>
                </c:pt>
                <c:pt idx="111">
                  <c:v>666.77499999999998</c:v>
                </c:pt>
                <c:pt idx="112">
                  <c:v>617.85</c:v>
                </c:pt>
                <c:pt idx="113">
                  <c:v>583.47499999999991</c:v>
                </c:pt>
                <c:pt idx="114">
                  <c:v>578.52500000000009</c:v>
                </c:pt>
                <c:pt idx="115">
                  <c:v>575.54999999999995</c:v>
                </c:pt>
                <c:pt idx="116">
                  <c:v>611.85</c:v>
                </c:pt>
                <c:pt idx="117">
                  <c:v>650.20000000000005</c:v>
                </c:pt>
                <c:pt idx="118">
                  <c:v>660.84999999999991</c:v>
                </c:pt>
                <c:pt idx="119">
                  <c:v>670.9</c:v>
                </c:pt>
                <c:pt idx="120">
                  <c:v>690.625</c:v>
                </c:pt>
              </c:numCache>
            </c:numRef>
          </c:val>
          <c:extLst>
            <c:ext xmlns:c16="http://schemas.microsoft.com/office/drawing/2014/chart" uri="{C3380CC4-5D6E-409C-BE32-E72D297353CC}">
              <c16:uniqueId val="{00000002-2C66-4EC0-901E-76282F747952}"/>
            </c:ext>
          </c:extLst>
        </c:ser>
        <c:ser>
          <c:idx val="3"/>
          <c:order val="3"/>
          <c:tx>
            <c:strRef>
              <c:f>'country_data_2022-09-20'!$O$1</c:f>
              <c:strCache>
                <c:ptCount val="1"/>
                <c:pt idx="0">
                  <c:v>GNL</c:v>
                </c:pt>
              </c:strCache>
            </c:strRef>
          </c:tx>
          <c:spPr>
            <a:solidFill>
              <a:schemeClr val="accent1"/>
            </a:solidFill>
            <a:ln>
              <a:noFill/>
            </a:ln>
            <a:effectLst/>
          </c:spPr>
          <c:cat>
            <c:numRef>
              <c:f>'country_data_2022-09-20'!$A$24:$A$144</c:f>
              <c:numCache>
                <c:formatCode>m/d/yyyy</c:formatCode>
                <c:ptCount val="121"/>
                <c:pt idx="0">
                  <c:v>43985</c:v>
                </c:pt>
                <c:pt idx="1">
                  <c:v>43992</c:v>
                </c:pt>
                <c:pt idx="2">
                  <c:v>43999</c:v>
                </c:pt>
                <c:pt idx="3">
                  <c:v>44006</c:v>
                </c:pt>
                <c:pt idx="4">
                  <c:v>44013</c:v>
                </c:pt>
                <c:pt idx="5">
                  <c:v>44020</c:v>
                </c:pt>
                <c:pt idx="6">
                  <c:v>44027</c:v>
                </c:pt>
                <c:pt idx="7">
                  <c:v>44034</c:v>
                </c:pt>
                <c:pt idx="8">
                  <c:v>44041</c:v>
                </c:pt>
                <c:pt idx="9">
                  <c:v>44048</c:v>
                </c:pt>
                <c:pt idx="10">
                  <c:v>44055</c:v>
                </c:pt>
                <c:pt idx="11">
                  <c:v>44062</c:v>
                </c:pt>
                <c:pt idx="12">
                  <c:v>44069</c:v>
                </c:pt>
                <c:pt idx="13">
                  <c:v>44076</c:v>
                </c:pt>
                <c:pt idx="14">
                  <c:v>44083</c:v>
                </c:pt>
                <c:pt idx="15">
                  <c:v>44090</c:v>
                </c:pt>
                <c:pt idx="16">
                  <c:v>44097</c:v>
                </c:pt>
                <c:pt idx="17">
                  <c:v>44104</c:v>
                </c:pt>
                <c:pt idx="18">
                  <c:v>44111</c:v>
                </c:pt>
                <c:pt idx="19">
                  <c:v>44118</c:v>
                </c:pt>
                <c:pt idx="20">
                  <c:v>44125</c:v>
                </c:pt>
                <c:pt idx="21">
                  <c:v>44132</c:v>
                </c:pt>
                <c:pt idx="22">
                  <c:v>44139</c:v>
                </c:pt>
                <c:pt idx="23">
                  <c:v>44146</c:v>
                </c:pt>
                <c:pt idx="24">
                  <c:v>44153</c:v>
                </c:pt>
                <c:pt idx="25">
                  <c:v>44160</c:v>
                </c:pt>
                <c:pt idx="26">
                  <c:v>44167</c:v>
                </c:pt>
                <c:pt idx="27">
                  <c:v>44174</c:v>
                </c:pt>
                <c:pt idx="28">
                  <c:v>44181</c:v>
                </c:pt>
                <c:pt idx="29">
                  <c:v>44188</c:v>
                </c:pt>
                <c:pt idx="30">
                  <c:v>44195</c:v>
                </c:pt>
                <c:pt idx="31">
                  <c:v>44197</c:v>
                </c:pt>
                <c:pt idx="32">
                  <c:v>44204</c:v>
                </c:pt>
                <c:pt idx="33">
                  <c:v>44211</c:v>
                </c:pt>
                <c:pt idx="34">
                  <c:v>44218</c:v>
                </c:pt>
                <c:pt idx="35">
                  <c:v>44225</c:v>
                </c:pt>
                <c:pt idx="36">
                  <c:v>44232</c:v>
                </c:pt>
                <c:pt idx="37">
                  <c:v>44239</c:v>
                </c:pt>
                <c:pt idx="38">
                  <c:v>44246</c:v>
                </c:pt>
                <c:pt idx="39">
                  <c:v>44253</c:v>
                </c:pt>
                <c:pt idx="40">
                  <c:v>44260</c:v>
                </c:pt>
                <c:pt idx="41">
                  <c:v>44267</c:v>
                </c:pt>
                <c:pt idx="42">
                  <c:v>44274</c:v>
                </c:pt>
                <c:pt idx="43">
                  <c:v>44281</c:v>
                </c:pt>
                <c:pt idx="44">
                  <c:v>44288</c:v>
                </c:pt>
                <c:pt idx="45">
                  <c:v>44295</c:v>
                </c:pt>
                <c:pt idx="46">
                  <c:v>44302</c:v>
                </c:pt>
                <c:pt idx="47">
                  <c:v>44309</c:v>
                </c:pt>
                <c:pt idx="48">
                  <c:v>44316</c:v>
                </c:pt>
                <c:pt idx="49">
                  <c:v>44323</c:v>
                </c:pt>
                <c:pt idx="50">
                  <c:v>44330</c:v>
                </c:pt>
                <c:pt idx="51">
                  <c:v>44337</c:v>
                </c:pt>
                <c:pt idx="52">
                  <c:v>44344</c:v>
                </c:pt>
                <c:pt idx="53">
                  <c:v>44351</c:v>
                </c:pt>
                <c:pt idx="54">
                  <c:v>44358</c:v>
                </c:pt>
                <c:pt idx="55">
                  <c:v>44365</c:v>
                </c:pt>
                <c:pt idx="56">
                  <c:v>44372</c:v>
                </c:pt>
                <c:pt idx="57">
                  <c:v>44379</c:v>
                </c:pt>
                <c:pt idx="58">
                  <c:v>44386</c:v>
                </c:pt>
                <c:pt idx="59">
                  <c:v>44393</c:v>
                </c:pt>
                <c:pt idx="60">
                  <c:v>44400</c:v>
                </c:pt>
                <c:pt idx="61">
                  <c:v>44407</c:v>
                </c:pt>
                <c:pt idx="62">
                  <c:v>44414</c:v>
                </c:pt>
                <c:pt idx="63">
                  <c:v>44421</c:v>
                </c:pt>
                <c:pt idx="64">
                  <c:v>44428</c:v>
                </c:pt>
                <c:pt idx="65">
                  <c:v>44435</c:v>
                </c:pt>
                <c:pt idx="66">
                  <c:v>44442</c:v>
                </c:pt>
                <c:pt idx="67">
                  <c:v>44449</c:v>
                </c:pt>
                <c:pt idx="68">
                  <c:v>44456</c:v>
                </c:pt>
                <c:pt idx="69">
                  <c:v>44463</c:v>
                </c:pt>
                <c:pt idx="70">
                  <c:v>44470</c:v>
                </c:pt>
                <c:pt idx="71">
                  <c:v>44477</c:v>
                </c:pt>
                <c:pt idx="72">
                  <c:v>44484</c:v>
                </c:pt>
                <c:pt idx="73">
                  <c:v>44491</c:v>
                </c:pt>
                <c:pt idx="74">
                  <c:v>44498</c:v>
                </c:pt>
                <c:pt idx="75">
                  <c:v>44505</c:v>
                </c:pt>
                <c:pt idx="76">
                  <c:v>44512</c:v>
                </c:pt>
                <c:pt idx="77">
                  <c:v>44519</c:v>
                </c:pt>
                <c:pt idx="78">
                  <c:v>44526</c:v>
                </c:pt>
                <c:pt idx="79">
                  <c:v>44533</c:v>
                </c:pt>
                <c:pt idx="80">
                  <c:v>44540</c:v>
                </c:pt>
                <c:pt idx="81">
                  <c:v>44547</c:v>
                </c:pt>
                <c:pt idx="82">
                  <c:v>44554</c:v>
                </c:pt>
                <c:pt idx="83">
                  <c:v>44561</c:v>
                </c:pt>
                <c:pt idx="84">
                  <c:v>44562</c:v>
                </c:pt>
                <c:pt idx="85">
                  <c:v>44569</c:v>
                </c:pt>
                <c:pt idx="86">
                  <c:v>44576</c:v>
                </c:pt>
                <c:pt idx="87">
                  <c:v>44583</c:v>
                </c:pt>
                <c:pt idx="88">
                  <c:v>44590</c:v>
                </c:pt>
                <c:pt idx="89">
                  <c:v>44597</c:v>
                </c:pt>
                <c:pt idx="90">
                  <c:v>44604</c:v>
                </c:pt>
                <c:pt idx="91">
                  <c:v>44611</c:v>
                </c:pt>
                <c:pt idx="92">
                  <c:v>44618</c:v>
                </c:pt>
                <c:pt idx="93">
                  <c:v>44625</c:v>
                </c:pt>
                <c:pt idx="94">
                  <c:v>44632</c:v>
                </c:pt>
                <c:pt idx="95">
                  <c:v>44639</c:v>
                </c:pt>
                <c:pt idx="96">
                  <c:v>44646</c:v>
                </c:pt>
                <c:pt idx="97">
                  <c:v>44653</c:v>
                </c:pt>
                <c:pt idx="98">
                  <c:v>44660</c:v>
                </c:pt>
                <c:pt idx="99">
                  <c:v>44667</c:v>
                </c:pt>
                <c:pt idx="100">
                  <c:v>44674</c:v>
                </c:pt>
                <c:pt idx="101">
                  <c:v>44681</c:v>
                </c:pt>
                <c:pt idx="102">
                  <c:v>44688</c:v>
                </c:pt>
                <c:pt idx="103">
                  <c:v>44695</c:v>
                </c:pt>
                <c:pt idx="104">
                  <c:v>44702</c:v>
                </c:pt>
                <c:pt idx="105">
                  <c:v>44709</c:v>
                </c:pt>
                <c:pt idx="106">
                  <c:v>44716</c:v>
                </c:pt>
                <c:pt idx="107">
                  <c:v>44723</c:v>
                </c:pt>
                <c:pt idx="108">
                  <c:v>44730</c:v>
                </c:pt>
                <c:pt idx="109">
                  <c:v>44737</c:v>
                </c:pt>
                <c:pt idx="110">
                  <c:v>44744</c:v>
                </c:pt>
                <c:pt idx="111">
                  <c:v>44751</c:v>
                </c:pt>
                <c:pt idx="112">
                  <c:v>44758</c:v>
                </c:pt>
                <c:pt idx="113">
                  <c:v>44765</c:v>
                </c:pt>
                <c:pt idx="114">
                  <c:v>44772</c:v>
                </c:pt>
                <c:pt idx="115">
                  <c:v>44779</c:v>
                </c:pt>
                <c:pt idx="116">
                  <c:v>44786</c:v>
                </c:pt>
                <c:pt idx="117">
                  <c:v>44793</c:v>
                </c:pt>
                <c:pt idx="118">
                  <c:v>44800</c:v>
                </c:pt>
                <c:pt idx="119">
                  <c:v>44807</c:v>
                </c:pt>
                <c:pt idx="120">
                  <c:v>44814</c:v>
                </c:pt>
              </c:numCache>
            </c:numRef>
          </c:cat>
          <c:val>
            <c:numRef>
              <c:f>'country_data_2022-09-20'!$O$24:$O$144</c:f>
              <c:numCache>
                <c:formatCode>General</c:formatCode>
                <c:ptCount val="121"/>
                <c:pt idx="0">
                  <c:v>2325.9749999999999</c:v>
                </c:pt>
                <c:pt idx="1">
                  <c:v>2082.0250000000001</c:v>
                </c:pt>
                <c:pt idx="2">
                  <c:v>1851.2250000000001</c:v>
                </c:pt>
                <c:pt idx="3">
                  <c:v>1726.95</c:v>
                </c:pt>
                <c:pt idx="4">
                  <c:v>1760.7</c:v>
                </c:pt>
                <c:pt idx="5">
                  <c:v>1809.9749999999999</c:v>
                </c:pt>
                <c:pt idx="6">
                  <c:v>1849.1000000000001</c:v>
                </c:pt>
                <c:pt idx="7">
                  <c:v>1827.125</c:v>
                </c:pt>
                <c:pt idx="8">
                  <c:v>1769.7</c:v>
                </c:pt>
                <c:pt idx="9">
                  <c:v>1651.1999999999998</c:v>
                </c:pt>
                <c:pt idx="10">
                  <c:v>1561.1</c:v>
                </c:pt>
                <c:pt idx="11">
                  <c:v>1527.0249999999999</c:v>
                </c:pt>
                <c:pt idx="12">
                  <c:v>1494.325</c:v>
                </c:pt>
                <c:pt idx="13">
                  <c:v>1475.3</c:v>
                </c:pt>
                <c:pt idx="14">
                  <c:v>1498.25</c:v>
                </c:pt>
                <c:pt idx="15">
                  <c:v>1493.675</c:v>
                </c:pt>
                <c:pt idx="16">
                  <c:v>1492.5</c:v>
                </c:pt>
                <c:pt idx="17">
                  <c:v>1517.35</c:v>
                </c:pt>
                <c:pt idx="18">
                  <c:v>1475.4750000000001</c:v>
                </c:pt>
                <c:pt idx="19">
                  <c:v>1546.1</c:v>
                </c:pt>
                <c:pt idx="20">
                  <c:v>1496.9</c:v>
                </c:pt>
                <c:pt idx="21">
                  <c:v>1535</c:v>
                </c:pt>
                <c:pt idx="22">
                  <c:v>1621.15</c:v>
                </c:pt>
                <c:pt idx="23">
                  <c:v>1607.5500000000002</c:v>
                </c:pt>
                <c:pt idx="24">
                  <c:v>1758.05</c:v>
                </c:pt>
                <c:pt idx="25">
                  <c:v>1852.3</c:v>
                </c:pt>
                <c:pt idx="26">
                  <c:v>1859.2749999999999</c:v>
                </c:pt>
                <c:pt idx="27">
                  <c:v>1920.5</c:v>
                </c:pt>
                <c:pt idx="28">
                  <c:v>1896.7249999999999</c:v>
                </c:pt>
                <c:pt idx="29">
                  <c:v>1745.8500000000001</c:v>
                </c:pt>
                <c:pt idx="30">
                  <c:v>1669.2375</c:v>
                </c:pt>
                <c:pt idx="31">
                  <c:v>1562.2874999999999</c:v>
                </c:pt>
                <c:pt idx="32">
                  <c:v>1431.9375</c:v>
                </c:pt>
                <c:pt idx="33">
                  <c:v>1362.8125</c:v>
                </c:pt>
                <c:pt idx="34">
                  <c:v>1273.3499999999999</c:v>
                </c:pt>
                <c:pt idx="35">
                  <c:v>1259.125</c:v>
                </c:pt>
                <c:pt idx="36">
                  <c:v>1453.2249999999999</c:v>
                </c:pt>
                <c:pt idx="37">
                  <c:v>1623.6750000000002</c:v>
                </c:pt>
                <c:pt idx="38">
                  <c:v>1820.4999999999998</c:v>
                </c:pt>
                <c:pt idx="39">
                  <c:v>2039.9</c:v>
                </c:pt>
                <c:pt idx="40">
                  <c:v>2145.7750000000001</c:v>
                </c:pt>
                <c:pt idx="41">
                  <c:v>2387.5749999999998</c:v>
                </c:pt>
                <c:pt idx="42">
                  <c:v>2576.4250000000002</c:v>
                </c:pt>
                <c:pt idx="43">
                  <c:v>2603.2750000000005</c:v>
                </c:pt>
                <c:pt idx="44">
                  <c:v>2658</c:v>
                </c:pt>
                <c:pt idx="45">
                  <c:v>2637.2</c:v>
                </c:pt>
                <c:pt idx="46">
                  <c:v>2644.6000000000004</c:v>
                </c:pt>
                <c:pt idx="47">
                  <c:v>2602.3999999999996</c:v>
                </c:pt>
                <c:pt idx="48">
                  <c:v>2429.1749999999997</c:v>
                </c:pt>
                <c:pt idx="49">
                  <c:v>2289.5</c:v>
                </c:pt>
                <c:pt idx="50">
                  <c:v>2208.7999999999997</c:v>
                </c:pt>
                <c:pt idx="51">
                  <c:v>2156.9500000000003</c:v>
                </c:pt>
                <c:pt idx="52">
                  <c:v>2174.0249999999996</c:v>
                </c:pt>
                <c:pt idx="53">
                  <c:v>2116.875</c:v>
                </c:pt>
                <c:pt idx="54">
                  <c:v>1892.7249999999999</c:v>
                </c:pt>
                <c:pt idx="55">
                  <c:v>1745.45</c:v>
                </c:pt>
                <c:pt idx="56">
                  <c:v>1563.825</c:v>
                </c:pt>
                <c:pt idx="57">
                  <c:v>1424.925</c:v>
                </c:pt>
                <c:pt idx="58">
                  <c:v>1374.3249999999998</c:v>
                </c:pt>
                <c:pt idx="59">
                  <c:v>1334.95</c:v>
                </c:pt>
                <c:pt idx="60">
                  <c:v>1336.45</c:v>
                </c:pt>
                <c:pt idx="61">
                  <c:v>1298.375</c:v>
                </c:pt>
                <c:pt idx="62">
                  <c:v>1277.4749999999999</c:v>
                </c:pt>
                <c:pt idx="63">
                  <c:v>1218.8250000000003</c:v>
                </c:pt>
                <c:pt idx="64">
                  <c:v>1202.55</c:v>
                </c:pt>
                <c:pt idx="65">
                  <c:v>1235.6499999999999</c:v>
                </c:pt>
                <c:pt idx="66">
                  <c:v>1314.875</c:v>
                </c:pt>
                <c:pt idx="67">
                  <c:v>1367.0499999999997</c:v>
                </c:pt>
                <c:pt idx="68">
                  <c:v>1359.8500000000001</c:v>
                </c:pt>
                <c:pt idx="69">
                  <c:v>1341.575</c:v>
                </c:pt>
                <c:pt idx="70">
                  <c:v>1346.1499999999999</c:v>
                </c:pt>
                <c:pt idx="71">
                  <c:v>1450.2249999999999</c:v>
                </c:pt>
                <c:pt idx="72">
                  <c:v>1559.5500000000002</c:v>
                </c:pt>
                <c:pt idx="73">
                  <c:v>1676.4749999999999</c:v>
                </c:pt>
                <c:pt idx="74">
                  <c:v>1826.4749999999999</c:v>
                </c:pt>
                <c:pt idx="75">
                  <c:v>1966.85</c:v>
                </c:pt>
                <c:pt idx="76">
                  <c:v>2060.9499999999998</c:v>
                </c:pt>
                <c:pt idx="77">
                  <c:v>2194.625</c:v>
                </c:pt>
                <c:pt idx="78">
                  <c:v>2260.6999999999998</c:v>
                </c:pt>
                <c:pt idx="79">
                  <c:v>2280.15</c:v>
                </c:pt>
                <c:pt idx="80">
                  <c:v>2361.1999999999998</c:v>
                </c:pt>
                <c:pt idx="81">
                  <c:v>2392.4250000000002</c:v>
                </c:pt>
                <c:pt idx="82">
                  <c:v>2354.6499999999996</c:v>
                </c:pt>
                <c:pt idx="83">
                  <c:v>2127.35</c:v>
                </c:pt>
                <c:pt idx="84">
                  <c:v>2270.1</c:v>
                </c:pt>
                <c:pt idx="85">
                  <c:v>2525.375</c:v>
                </c:pt>
                <c:pt idx="86">
                  <c:v>2838.5249999999996</c:v>
                </c:pt>
                <c:pt idx="87">
                  <c:v>3355.9249999999997</c:v>
                </c:pt>
                <c:pt idx="88">
                  <c:v>3353.8</c:v>
                </c:pt>
                <c:pt idx="89">
                  <c:v>3267.8249999999998</c:v>
                </c:pt>
                <c:pt idx="90">
                  <c:v>3068.9250000000002</c:v>
                </c:pt>
                <c:pt idx="91">
                  <c:v>2883.0499999999997</c:v>
                </c:pt>
                <c:pt idx="92">
                  <c:v>2876.35</c:v>
                </c:pt>
                <c:pt idx="93">
                  <c:v>2856.2999999999997</c:v>
                </c:pt>
                <c:pt idx="94">
                  <c:v>2963.5250000000001</c:v>
                </c:pt>
                <c:pt idx="95">
                  <c:v>3066.125</c:v>
                </c:pt>
                <c:pt idx="96">
                  <c:v>3117.875</c:v>
                </c:pt>
                <c:pt idx="97">
                  <c:v>3239.5749999999998</c:v>
                </c:pt>
                <c:pt idx="98">
                  <c:v>3279.375</c:v>
                </c:pt>
                <c:pt idx="99">
                  <c:v>3327.05</c:v>
                </c:pt>
                <c:pt idx="100">
                  <c:v>3506.75</c:v>
                </c:pt>
                <c:pt idx="101">
                  <c:v>3466.4</c:v>
                </c:pt>
                <c:pt idx="102">
                  <c:v>3398.5</c:v>
                </c:pt>
                <c:pt idx="103">
                  <c:v>3318.6749999999997</c:v>
                </c:pt>
                <c:pt idx="104">
                  <c:v>3097.1</c:v>
                </c:pt>
                <c:pt idx="105">
                  <c:v>2985.1750000000002</c:v>
                </c:pt>
                <c:pt idx="106">
                  <c:v>2909.2</c:v>
                </c:pt>
                <c:pt idx="107">
                  <c:v>2844.6250000000005</c:v>
                </c:pt>
                <c:pt idx="108">
                  <c:v>2782.625</c:v>
                </c:pt>
                <c:pt idx="109">
                  <c:v>2726.0749999999998</c:v>
                </c:pt>
                <c:pt idx="110">
                  <c:v>2732.375</c:v>
                </c:pt>
                <c:pt idx="111">
                  <c:v>2803.3999999999996</c:v>
                </c:pt>
                <c:pt idx="112">
                  <c:v>2870.3500000000004</c:v>
                </c:pt>
                <c:pt idx="113">
                  <c:v>2922.0249999999996</c:v>
                </c:pt>
                <c:pt idx="114">
                  <c:v>2920.3499999999995</c:v>
                </c:pt>
                <c:pt idx="115">
                  <c:v>2790.875</c:v>
                </c:pt>
                <c:pt idx="116">
                  <c:v>2664.5749999999998</c:v>
                </c:pt>
                <c:pt idx="117">
                  <c:v>2576.1750000000002</c:v>
                </c:pt>
                <c:pt idx="118">
                  <c:v>2585.35</c:v>
                </c:pt>
                <c:pt idx="119">
                  <c:v>2654.5</c:v>
                </c:pt>
                <c:pt idx="120">
                  <c:v>2682.375</c:v>
                </c:pt>
              </c:numCache>
            </c:numRef>
          </c:val>
          <c:extLst>
            <c:ext xmlns:c16="http://schemas.microsoft.com/office/drawing/2014/chart" uri="{C3380CC4-5D6E-409C-BE32-E72D297353CC}">
              <c16:uniqueId val="{00000003-2C66-4EC0-901E-76282F747952}"/>
            </c:ext>
          </c:extLst>
        </c:ser>
        <c:dLbls>
          <c:showLegendKey val="0"/>
          <c:showVal val="0"/>
          <c:showCatName val="0"/>
          <c:showSerName val="0"/>
          <c:showPercent val="0"/>
          <c:showBubbleSize val="0"/>
        </c:dLbls>
        <c:axId val="1263823672"/>
        <c:axId val="1263823016"/>
      </c:areaChart>
      <c:dateAx>
        <c:axId val="1263823672"/>
        <c:scaling>
          <c:orientation val="minMax"/>
          <c:min val="44197"/>
        </c:scaling>
        <c:delete val="0"/>
        <c:axPos val="b"/>
        <c:majorGridlines>
          <c:spPr>
            <a:ln w="6350" cap="flat" cmpd="sng" algn="ctr">
              <a:solidFill>
                <a:sysClr val="window" lastClr="FFFFFF">
                  <a:lumMod val="85000"/>
                </a:sysClr>
              </a:solidFill>
              <a:prstDash val="solid"/>
              <a:round/>
              <a:headEnd type="none" w="med" len="med"/>
              <a:tailEnd type="none" w="med" len="med"/>
            </a:ln>
            <a:effectLst/>
          </c:spPr>
        </c:majorGridlines>
        <c:numFmt formatCode="mm\-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ES"/>
          </a:p>
        </c:txPr>
        <c:crossAx val="1263823016"/>
        <c:crosses val="autoZero"/>
        <c:auto val="1"/>
        <c:lblOffset val="100"/>
        <c:baseTimeUnit val="days"/>
        <c:majorUnit val="2"/>
        <c:majorTimeUnit val="months"/>
      </c:dateAx>
      <c:valAx>
        <c:axId val="1263823016"/>
        <c:scaling>
          <c:orientation val="minMax"/>
          <c:min val="0"/>
        </c:scaling>
        <c:delete val="0"/>
        <c:axPos val="l"/>
        <c:majorGridlines>
          <c:spPr>
            <a:ln w="6350" cap="flat" cmpd="sng" algn="ctr">
              <a:solidFill>
                <a:sysClr val="window" lastClr="FFFFFF">
                  <a:lumMod val="85000"/>
                </a:sysClr>
              </a:solidFill>
              <a:prstDash val="solid"/>
              <a:round/>
              <a:headEnd type="none" w="med" len="med"/>
              <a:tailEnd type="none" w="med" len="me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ES"/>
          </a:p>
        </c:txPr>
        <c:crossAx val="1263823672"/>
        <c:crosses val="autoZero"/>
        <c:crossBetween val="midCat"/>
      </c:valAx>
      <c:spPr>
        <a:noFill/>
        <a:ln>
          <a:noFill/>
        </a:ln>
        <a:effectLst/>
      </c:spPr>
    </c:plotArea>
    <c:legend>
      <c:legendPos val="b"/>
      <c:layout>
        <c:manualLayout>
          <c:xMode val="edge"/>
          <c:yMode val="edge"/>
          <c:x val="0.10733801657145797"/>
          <c:y val="0.93638124944851986"/>
          <c:w val="0.79166357881735383"/>
          <c:h val="5.1785982734103717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ES"/>
        </a:p>
      </c:txPr>
    </c:legend>
    <c:plotVisOnly val="1"/>
    <c:dispBlanksAs val="zero"/>
    <c:showDLblsOverMax val="0"/>
  </c:chart>
  <c:spPr>
    <a:solidFill>
      <a:schemeClr val="bg1"/>
    </a:solidFill>
    <a:ln w="9525" cap="flat" cmpd="sng" algn="ctr">
      <a:solidFill>
        <a:sysClr val="window" lastClr="FFFFFF">
          <a:lumMod val="100000"/>
        </a:sysClr>
      </a:solidFill>
      <a:prstDash val="solid"/>
      <a:round/>
      <a:headEnd type="none" w="med" len="med"/>
      <a:tailEnd type="none" w="med" len="med"/>
    </a:ln>
    <a:effectLst/>
  </c:spPr>
  <c:txPr>
    <a:bodyPr/>
    <a:lstStyle/>
    <a:p>
      <a:pPr>
        <a:defRPr sz="1200"/>
      </a:pPr>
      <a:endParaRPr lang="es-E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440" b="1" i="0" u="none" strike="noStrike" kern="1200" spc="0" baseline="0">
                <a:solidFill>
                  <a:schemeClr val="tx1"/>
                </a:solidFill>
                <a:latin typeface="+mn-lt"/>
                <a:ea typeface="+mn-ea"/>
                <a:cs typeface="+mn-cs"/>
              </a:defRPr>
            </a:pPr>
            <a:r>
              <a:rPr lang="en-US" b="1" dirty="0" smtClean="0"/>
              <a:t>ANNUAL CHANGE IN EU IMPORTS OF LNG</a:t>
            </a:r>
            <a:endParaRPr lang="en-US" b="1" dirty="0"/>
          </a:p>
          <a:p>
            <a:pPr algn="ctr">
              <a:defRPr b="1"/>
            </a:pPr>
            <a:r>
              <a:rPr lang="en-US" sz="1200" b="0" dirty="0" smtClean="0"/>
              <a:t>JAN-JUN </a:t>
            </a:r>
            <a:r>
              <a:rPr lang="en-US" sz="1200" b="0" dirty="0"/>
              <a:t>2022</a:t>
            </a:r>
          </a:p>
        </c:rich>
      </c:tx>
      <c:layout>
        <c:manualLayout>
          <c:xMode val="edge"/>
          <c:yMode val="edge"/>
          <c:x val="0.12605152134093364"/>
          <c:y val="2.529425025696647E-2"/>
        </c:manualLayout>
      </c:layout>
      <c:overlay val="0"/>
      <c:spPr>
        <a:noFill/>
        <a:ln>
          <a:noFill/>
        </a:ln>
        <a:effectLst/>
      </c:spPr>
      <c:txPr>
        <a:bodyPr rot="0" spcFirstLastPara="1" vertOverflow="ellipsis" vert="horz" wrap="square" anchor="ctr" anchorCtr="1"/>
        <a:lstStyle/>
        <a:p>
          <a:pPr algn="ctr">
            <a:defRPr sz="1440" b="1" i="0" u="none" strike="noStrike" kern="1200" spc="0" baseline="0">
              <a:solidFill>
                <a:schemeClr val="tx1"/>
              </a:solidFill>
              <a:latin typeface="+mn-lt"/>
              <a:ea typeface="+mn-ea"/>
              <a:cs typeface="+mn-cs"/>
            </a:defRPr>
          </a:pPr>
          <a:endParaRPr lang="es-ES"/>
        </a:p>
      </c:txPr>
    </c:title>
    <c:autoTitleDeleted val="0"/>
    <c:plotArea>
      <c:layout>
        <c:manualLayout>
          <c:layoutTarget val="inner"/>
          <c:xMode val="edge"/>
          <c:yMode val="edge"/>
          <c:x val="9.1678702366403728E-2"/>
          <c:y val="0.24019566499139236"/>
          <c:w val="0.79559354028941998"/>
          <c:h val="0.44023558938334351"/>
        </c:manualLayout>
      </c:layout>
      <c:barChart>
        <c:barDir val="col"/>
        <c:grouping val="stacked"/>
        <c:varyColors val="0"/>
        <c:ser>
          <c:idx val="0"/>
          <c:order val="0"/>
          <c:tx>
            <c:strRef>
              <c:f>'Deltaia_ene-jun'!$B$4</c:f>
              <c:strCache>
                <c:ptCount val="1"/>
                <c:pt idx="0">
                  <c:v>PROVENIENTES DE RUSIA</c:v>
                </c:pt>
              </c:strCache>
            </c:strRef>
          </c:tx>
          <c:spPr>
            <a:solidFill>
              <a:srgbClr val="1A8CFF"/>
            </a:solidFill>
            <a:ln>
              <a:noFill/>
            </a:ln>
            <a:effectLst/>
          </c:spPr>
          <c:invertIfNegative val="0"/>
          <c:cat>
            <c:strRef>
              <c:f>'Deltaia_ene-jun'!$A$5:$A$16</c:f>
              <c:strCache>
                <c:ptCount val="12"/>
                <c:pt idx="0">
                  <c:v>Francia*</c:v>
                </c:pt>
                <c:pt idx="1">
                  <c:v>España</c:v>
                </c:pt>
                <c:pt idx="2">
                  <c:v>Países Bajos*</c:v>
                </c:pt>
                <c:pt idx="3">
                  <c:v>Bélgica*</c:v>
                </c:pt>
                <c:pt idx="4">
                  <c:v>Italia</c:v>
                </c:pt>
                <c:pt idx="5">
                  <c:v>Polonia</c:v>
                </c:pt>
                <c:pt idx="6">
                  <c:v>Portugal</c:v>
                </c:pt>
                <c:pt idx="7">
                  <c:v>Grecia</c:v>
                </c:pt>
                <c:pt idx="8">
                  <c:v>Croacia*</c:v>
                </c:pt>
                <c:pt idx="9">
                  <c:v>Lituania</c:v>
                </c:pt>
                <c:pt idx="10">
                  <c:v>Bulgaria</c:v>
                </c:pt>
                <c:pt idx="11">
                  <c:v>UE27 (eje der.)</c:v>
                </c:pt>
              </c:strCache>
            </c:strRef>
          </c:cat>
          <c:val>
            <c:numRef>
              <c:f>'Deltaia_ene-jun'!$B$5:$B$16</c:f>
              <c:numCache>
                <c:formatCode>General</c:formatCode>
                <c:ptCount val="12"/>
                <c:pt idx="0">
                  <c:v>0</c:v>
                </c:pt>
                <c:pt idx="1">
                  <c:v>158.32999999999993</c:v>
                </c:pt>
                <c:pt idx="2">
                  <c:v>886.33300000000031</c:v>
                </c:pt>
                <c:pt idx="3">
                  <c:v>1055.2999999999997</c:v>
                </c:pt>
                <c:pt idx="4">
                  <c:v>193</c:v>
                </c:pt>
                <c:pt idx="5">
                  <c:v>1.7189999999999941</c:v>
                </c:pt>
                <c:pt idx="6">
                  <c:v>6.97199999999998</c:v>
                </c:pt>
                <c:pt idx="7">
                  <c:v>0</c:v>
                </c:pt>
                <c:pt idx="8">
                  <c:v>0</c:v>
                </c:pt>
                <c:pt idx="9">
                  <c:v>0</c:v>
                </c:pt>
                <c:pt idx="10">
                  <c:v>0</c:v>
                </c:pt>
              </c:numCache>
            </c:numRef>
          </c:val>
          <c:extLst>
            <c:ext xmlns:c16="http://schemas.microsoft.com/office/drawing/2014/chart" uri="{C3380CC4-5D6E-409C-BE32-E72D297353CC}">
              <c16:uniqueId val="{00000000-8F15-479F-8AAC-7A304837E34E}"/>
            </c:ext>
          </c:extLst>
        </c:ser>
        <c:ser>
          <c:idx val="1"/>
          <c:order val="1"/>
          <c:tx>
            <c:strRef>
              <c:f>'Deltaia_ene-jun'!$C$4</c:f>
              <c:strCache>
                <c:ptCount val="1"/>
                <c:pt idx="0">
                  <c:v>RESTO EXPORTADORES</c:v>
                </c:pt>
              </c:strCache>
            </c:strRef>
          </c:tx>
          <c:spPr>
            <a:solidFill>
              <a:srgbClr val="DA6C7A"/>
            </a:solidFill>
            <a:ln>
              <a:noFill/>
            </a:ln>
            <a:effectLst/>
          </c:spPr>
          <c:invertIfNegative val="0"/>
          <c:cat>
            <c:strRef>
              <c:f>'Deltaia_ene-jun'!$A$5:$A$16</c:f>
              <c:strCache>
                <c:ptCount val="12"/>
                <c:pt idx="0">
                  <c:v>Francia*</c:v>
                </c:pt>
                <c:pt idx="1">
                  <c:v>España</c:v>
                </c:pt>
                <c:pt idx="2">
                  <c:v>Países Bajos*</c:v>
                </c:pt>
                <c:pt idx="3">
                  <c:v>Bélgica*</c:v>
                </c:pt>
                <c:pt idx="4">
                  <c:v>Italia</c:v>
                </c:pt>
                <c:pt idx="5">
                  <c:v>Polonia</c:v>
                </c:pt>
                <c:pt idx="6">
                  <c:v>Portugal</c:v>
                </c:pt>
                <c:pt idx="7">
                  <c:v>Grecia</c:v>
                </c:pt>
                <c:pt idx="8">
                  <c:v>Croacia*</c:v>
                </c:pt>
                <c:pt idx="9">
                  <c:v>Lituania</c:v>
                </c:pt>
                <c:pt idx="10">
                  <c:v>Bulgaria</c:v>
                </c:pt>
                <c:pt idx="11">
                  <c:v>UE27 (eje der.)</c:v>
                </c:pt>
              </c:strCache>
            </c:strRef>
          </c:cat>
          <c:val>
            <c:numRef>
              <c:f>'Deltaia_ene-jun'!$C$5:$C$16</c:f>
              <c:numCache>
                <c:formatCode>General</c:formatCode>
                <c:ptCount val="12"/>
                <c:pt idx="0">
                  <c:v>8091.7859999999982</c:v>
                </c:pt>
                <c:pt idx="1">
                  <c:v>5755.2439999999997</c:v>
                </c:pt>
                <c:pt idx="2">
                  <c:v>3610.8109999999997</c:v>
                </c:pt>
                <c:pt idx="3">
                  <c:v>3028.2</c:v>
                </c:pt>
                <c:pt idx="4">
                  <c:v>1090</c:v>
                </c:pt>
                <c:pt idx="5">
                  <c:v>693.52700000000004</c:v>
                </c:pt>
                <c:pt idx="6">
                  <c:v>552.78000000000065</c:v>
                </c:pt>
                <c:pt idx="7">
                  <c:v>535.54999999999995</c:v>
                </c:pt>
                <c:pt idx="8">
                  <c:v>526.70000000000005</c:v>
                </c:pt>
                <c:pt idx="9">
                  <c:v>449.10000000000014</c:v>
                </c:pt>
                <c:pt idx="10">
                  <c:v>197.655</c:v>
                </c:pt>
              </c:numCache>
            </c:numRef>
          </c:val>
          <c:extLst>
            <c:ext xmlns:c16="http://schemas.microsoft.com/office/drawing/2014/chart" uri="{C3380CC4-5D6E-409C-BE32-E72D297353CC}">
              <c16:uniqueId val="{00000001-8F15-479F-8AAC-7A304837E34E}"/>
            </c:ext>
          </c:extLst>
        </c:ser>
        <c:dLbls>
          <c:showLegendKey val="0"/>
          <c:showVal val="0"/>
          <c:showCatName val="0"/>
          <c:showSerName val="0"/>
          <c:showPercent val="0"/>
          <c:showBubbleSize val="0"/>
        </c:dLbls>
        <c:gapWidth val="50"/>
        <c:overlap val="100"/>
        <c:axId val="810183344"/>
        <c:axId val="810188920"/>
      </c:barChart>
      <c:barChart>
        <c:barDir val="col"/>
        <c:grouping val="stacked"/>
        <c:varyColors val="0"/>
        <c:ser>
          <c:idx val="2"/>
          <c:order val="2"/>
          <c:tx>
            <c:strRef>
              <c:f>'Deltaia_ene-jun'!$D$4</c:f>
              <c:strCache>
                <c:ptCount val="1"/>
                <c:pt idx="0">
                  <c:v>PROVENIENTES DE RUSIA</c:v>
                </c:pt>
              </c:strCache>
            </c:strRef>
          </c:tx>
          <c:spPr>
            <a:solidFill>
              <a:schemeClr val="accent3"/>
            </a:solidFill>
            <a:ln>
              <a:noFill/>
            </a:ln>
            <a:effectLst/>
          </c:spPr>
          <c:invertIfNegative val="0"/>
          <c:dPt>
            <c:idx val="11"/>
            <c:invertIfNegative val="0"/>
            <c:bubble3D val="0"/>
            <c:spPr>
              <a:solidFill>
                <a:srgbClr val="1A90FF"/>
              </a:solidFill>
              <a:ln>
                <a:solidFill>
                  <a:schemeClr val="accent1"/>
                </a:solidFill>
              </a:ln>
              <a:effectLst/>
            </c:spPr>
            <c:extLst>
              <c:ext xmlns:c16="http://schemas.microsoft.com/office/drawing/2014/chart" uri="{C3380CC4-5D6E-409C-BE32-E72D297353CC}">
                <c16:uniqueId val="{00000003-8F15-479F-8AAC-7A304837E34E}"/>
              </c:ext>
            </c:extLst>
          </c:dPt>
          <c:val>
            <c:numRef>
              <c:f>'Deltaia_ene-jun'!$D$5:$D$16</c:f>
              <c:numCache>
                <c:formatCode>General</c:formatCode>
                <c:ptCount val="12"/>
                <c:pt idx="11">
                  <c:v>1590.009</c:v>
                </c:pt>
              </c:numCache>
            </c:numRef>
          </c:val>
          <c:extLst>
            <c:ext xmlns:c16="http://schemas.microsoft.com/office/drawing/2014/chart" uri="{C3380CC4-5D6E-409C-BE32-E72D297353CC}">
              <c16:uniqueId val="{00000004-8F15-479F-8AAC-7A304837E34E}"/>
            </c:ext>
          </c:extLst>
        </c:ser>
        <c:ser>
          <c:idx val="3"/>
          <c:order val="3"/>
          <c:tx>
            <c:strRef>
              <c:f>'Deltaia_ene-jun'!$E$4</c:f>
              <c:strCache>
                <c:ptCount val="1"/>
                <c:pt idx="0">
                  <c:v>RESTO EXPORTADORES</c:v>
                </c:pt>
              </c:strCache>
            </c:strRef>
          </c:tx>
          <c:spPr>
            <a:solidFill>
              <a:srgbClr val="DA6C7A"/>
            </a:solidFill>
            <a:ln>
              <a:noFill/>
            </a:ln>
            <a:effectLst/>
          </c:spPr>
          <c:invertIfNegative val="0"/>
          <c:val>
            <c:numRef>
              <c:f>'Deltaia_ene-jun'!$E$5:$E$16</c:f>
              <c:numCache>
                <c:formatCode>General</c:formatCode>
                <c:ptCount val="12"/>
                <c:pt idx="11">
                  <c:v>21413.100000000013</c:v>
                </c:pt>
              </c:numCache>
            </c:numRef>
          </c:val>
          <c:extLst>
            <c:ext xmlns:c16="http://schemas.microsoft.com/office/drawing/2014/chart" uri="{C3380CC4-5D6E-409C-BE32-E72D297353CC}">
              <c16:uniqueId val="{00000005-8F15-479F-8AAC-7A304837E34E}"/>
            </c:ext>
          </c:extLst>
        </c:ser>
        <c:dLbls>
          <c:showLegendKey val="0"/>
          <c:showVal val="0"/>
          <c:showCatName val="0"/>
          <c:showSerName val="0"/>
          <c:showPercent val="0"/>
          <c:showBubbleSize val="0"/>
        </c:dLbls>
        <c:gapWidth val="50"/>
        <c:overlap val="100"/>
        <c:axId val="556077112"/>
        <c:axId val="556085312"/>
      </c:barChart>
      <c:catAx>
        <c:axId val="810183344"/>
        <c:scaling>
          <c:orientation val="minMax"/>
        </c:scaling>
        <c:delete val="0"/>
        <c:axPos val="b"/>
        <c:numFmt formatCode="General" sourceLinked="1"/>
        <c:majorTickMark val="cross"/>
        <c:minorTickMark val="none"/>
        <c:tickLblPos val="low"/>
        <c:spPr>
          <a:noFill/>
          <a:ln w="5080" cap="flat" cmpd="sng" algn="ctr">
            <a:solidFill>
              <a:srgbClr val="7F7F7F"/>
            </a:solidFill>
            <a:prstDash val="solid"/>
            <a:round/>
            <a:headEnd type="none" w="med" len="med"/>
            <a:tailEnd type="none" w="med" len="med"/>
          </a:ln>
          <a:effectLst/>
          <a:extLst>
            <a:ext uri="{909E8E84-426E-40DD-AFC4-6F175D3DCCD1}">
              <a14:hiddenFill xmlns:a14="http://schemas.microsoft.com/office/drawing/2010/main">
                <a:noFill/>
              </a14:hiddenFill>
            </a:ext>
          </a:ex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10188920"/>
        <c:crossesAt val="0"/>
        <c:auto val="1"/>
        <c:lblAlgn val="ctr"/>
        <c:lblOffset val="100"/>
        <c:noMultiLvlLbl val="0"/>
      </c:catAx>
      <c:valAx>
        <c:axId val="8101889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mn-lt"/>
                    <a:ea typeface="+mn-ea"/>
                    <a:cs typeface="+mn-cs"/>
                  </a:defRPr>
                </a:pPr>
                <a:r>
                  <a:rPr lang="en-US" dirty="0" smtClean="0"/>
                  <a:t>mm m3</a:t>
                </a:r>
                <a:endParaRPr lang="en-US" dirty="0"/>
              </a:p>
            </c:rich>
          </c:tx>
          <c:layout>
            <c:manualLayout>
              <c:xMode val="edge"/>
              <c:yMode val="edge"/>
              <c:x val="3.6137134742857811E-2"/>
              <c:y val="0.14571853313122574"/>
            </c:manualLayout>
          </c:layout>
          <c:overlay val="0"/>
          <c:spPr>
            <a:noFill/>
            <a:ln>
              <a:noFill/>
            </a:ln>
            <a:effectLst/>
          </c:spPr>
          <c:txPr>
            <a:bodyPr rot="0" spcFirstLastPara="1" vertOverflow="ellipsis" wrap="square" anchor="ctr" anchorCtr="1"/>
            <a:lstStyle/>
            <a:p>
              <a:pPr>
                <a:defRPr sz="1200" b="0" i="0" u="none" strike="noStrike" kern="1200" baseline="0">
                  <a:solidFill>
                    <a:schemeClr val="tx1"/>
                  </a:solidFill>
                  <a:latin typeface="+mn-lt"/>
                  <a:ea typeface="+mn-ea"/>
                  <a:cs typeface="+mn-cs"/>
                </a:defRPr>
              </a:pPr>
              <a:endParaRPr lang="es-ES"/>
            </a:p>
          </c:txPr>
        </c:title>
        <c:numFmt formatCode="General" sourceLinked="0"/>
        <c:majorTickMark val="in"/>
        <c:minorTickMark val="none"/>
        <c:tickLblPos val="low"/>
        <c:spPr>
          <a:noFill/>
          <a:ln w="5080" cap="flat" cmpd="sng" algn="ctr">
            <a:solidFill>
              <a:srgbClr val="7F7F7F"/>
            </a:solidFill>
            <a:prstDash val="solid"/>
            <a:round/>
            <a:headEnd type="none" w="med" len="med"/>
            <a:tailEnd type="none" w="med" len="med"/>
          </a:ln>
          <a:effectLst/>
          <a:extLst>
            <a:ext uri="{909E8E84-426E-40DD-AFC4-6F175D3DCCD1}">
              <a14:hiddenFill xmlns:a14="http://schemas.microsoft.com/office/drawing/2010/main">
                <a:noFill/>
              </a14:hiddenFill>
            </a:ext>
          </a:ex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ES"/>
          </a:p>
        </c:txPr>
        <c:crossAx val="810183344"/>
        <c:crosses val="autoZero"/>
        <c:crossBetween val="between"/>
        <c:dispUnits>
          <c:builtInUnit val="thousands"/>
        </c:dispUnits>
      </c:valAx>
      <c:valAx>
        <c:axId val="556085312"/>
        <c:scaling>
          <c:orientation val="minMax"/>
        </c:scaling>
        <c:delete val="0"/>
        <c:axPos val="r"/>
        <c:title>
          <c:tx>
            <c:rich>
              <a:bodyPr rot="0" spcFirstLastPara="1" vertOverflow="ellipsis" wrap="square" anchor="ctr" anchorCtr="1"/>
              <a:lstStyle/>
              <a:p>
                <a:pPr>
                  <a:defRPr sz="1200" b="0" i="0" u="none" strike="noStrike" kern="1200" baseline="0">
                    <a:solidFill>
                      <a:schemeClr val="tx1"/>
                    </a:solidFill>
                    <a:latin typeface="+mn-lt"/>
                    <a:ea typeface="+mn-ea"/>
                    <a:cs typeface="+mn-cs"/>
                  </a:defRPr>
                </a:pPr>
                <a:r>
                  <a:rPr lang="en-US" dirty="0" smtClean="0"/>
                  <a:t>mm m3 </a:t>
                </a:r>
                <a:r>
                  <a:rPr lang="en-US" dirty="0"/>
                  <a:t>(UE)</a:t>
                </a:r>
              </a:p>
            </c:rich>
          </c:tx>
          <c:layout>
            <c:manualLayout>
              <c:xMode val="edge"/>
              <c:yMode val="edge"/>
              <c:x val="0.75749311823826904"/>
              <c:y val="0.14891372850771037"/>
            </c:manualLayout>
          </c:layout>
          <c:overlay val="0"/>
          <c:spPr>
            <a:noFill/>
            <a:ln>
              <a:noFill/>
            </a:ln>
            <a:effectLst/>
          </c:spPr>
          <c:txPr>
            <a:bodyPr rot="0" spcFirstLastPara="1" vertOverflow="ellipsis" wrap="square" anchor="ctr" anchorCtr="1"/>
            <a:lstStyle/>
            <a:p>
              <a:pPr>
                <a:defRPr sz="1200" b="0" i="0" u="none" strike="noStrike" kern="1200" baseline="0">
                  <a:solidFill>
                    <a:schemeClr val="tx1"/>
                  </a:solidFill>
                  <a:latin typeface="+mn-lt"/>
                  <a:ea typeface="+mn-ea"/>
                  <a:cs typeface="+mn-cs"/>
                </a:defRPr>
              </a:pPr>
              <a:endParaRPr lang="es-ES"/>
            </a:p>
          </c:txPr>
        </c:title>
        <c:numFmt formatCode="General" sourceLinked="0"/>
        <c:majorTickMark val="in"/>
        <c:minorTickMark val="none"/>
        <c:tickLblPos val="nextTo"/>
        <c:spPr>
          <a:noFill/>
          <a:ln w="5080" cap="flat" cmpd="sng" algn="ctr">
            <a:solidFill>
              <a:srgbClr val="7F7F7F"/>
            </a:solidFill>
            <a:prstDash val="solid"/>
            <a:round/>
            <a:headEnd type="none" w="med" len="med"/>
            <a:tailEnd type="none" w="med" len="med"/>
          </a:ln>
          <a:effectLst/>
          <a:extLst>
            <a:ext uri="{909E8E84-426E-40DD-AFC4-6F175D3DCCD1}">
              <a14:hiddenFill xmlns:a14="http://schemas.microsoft.com/office/drawing/2010/main">
                <a:noFill/>
              </a14:hiddenFill>
            </a:ext>
          </a:ex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ES"/>
          </a:p>
        </c:txPr>
        <c:crossAx val="556077112"/>
        <c:crosses val="max"/>
        <c:crossBetween val="between"/>
        <c:dispUnits>
          <c:builtInUnit val="thousands"/>
        </c:dispUnits>
      </c:valAx>
      <c:catAx>
        <c:axId val="556077112"/>
        <c:scaling>
          <c:orientation val="minMax"/>
        </c:scaling>
        <c:delete val="1"/>
        <c:axPos val="b"/>
        <c:majorTickMark val="out"/>
        <c:minorTickMark val="none"/>
        <c:tickLblPos val="nextTo"/>
        <c:crossAx val="556085312"/>
        <c:crosses val="autoZero"/>
        <c:auto val="1"/>
        <c:lblAlgn val="ctr"/>
        <c:lblOffset val="100"/>
        <c:noMultiLvlLbl val="0"/>
      </c:catAx>
      <c:spPr>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a:noFill/>
            </a14:hiddenLine>
          </a:ext>
        </a:extLst>
      </c:spPr>
    </c:plotArea>
    <c:legend>
      <c:legendPos val="b"/>
      <c:legendEntry>
        <c:idx val="2"/>
        <c:delete val="1"/>
      </c:legendEntry>
      <c:legendEntry>
        <c:idx val="3"/>
        <c:delete val="1"/>
      </c:legendEntry>
      <c:layout>
        <c:manualLayout>
          <c:xMode val="edge"/>
          <c:yMode val="edge"/>
          <c:x val="6.2356404843906234E-2"/>
          <c:y val="0.88138732579288304"/>
          <c:w val="0.89376099794332209"/>
          <c:h val="7.769379924436931E-2"/>
        </c:manualLayout>
      </c:layout>
      <c:overlay val="0"/>
      <c:spPr>
        <a:noFill/>
        <a:ln w="25400">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legend>
    <c:plotVisOnly val="1"/>
    <c:dispBlanksAs val="gap"/>
    <c:showDLblsOverMax val="0"/>
  </c:chart>
  <c:spPr>
    <a:noFill/>
    <a:ln w="25400" cap="flat" cmpd="sng" algn="ctr">
      <a:noFill/>
      <a:round/>
    </a:ln>
    <a:effectLst/>
    <a:extLst>
      <a:ext uri="{909E8E84-426E-40DD-AFC4-6F175D3DCCD1}">
        <a14:hiddenFill xmlns:a14="http://schemas.microsoft.com/office/drawing/2010/main">
          <a:solidFill>
            <a:sysClr val="window" lastClr="FFFFFF"/>
          </a:solidFill>
        </a14:hiddenFill>
      </a:ex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5.x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0.02927</cdr:x>
      <cdr:y>0.06283</cdr:y>
    </cdr:from>
    <cdr:to>
      <cdr:x>0.94743</cdr:x>
      <cdr:y>0.12341</cdr:y>
    </cdr:to>
    <cdr:sp macro="" textlink="">
      <cdr:nvSpPr>
        <cdr:cNvPr id="206862" name="Text Box 1038"/>
        <cdr:cNvSpPr txBox="1">
          <a:spLocks xmlns:a="http://schemas.openxmlformats.org/drawingml/2006/main" noChangeArrowheads="1" noTextEdit="1"/>
        </cdr:cNvSpPr>
      </cdr:nvSpPr>
      <cdr:spPr bwMode="auto">
        <a:xfrm xmlns:a="http://schemas.openxmlformats.org/drawingml/2006/main">
          <a:off x="90488" y="161872"/>
          <a:ext cx="2838070" cy="156076"/>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t" upright="1"/>
        <a:lstStyle xmlns:a="http://schemas.openxmlformats.org/drawingml/2006/main"/>
        <a:p xmlns:a="http://schemas.openxmlformats.org/drawingml/2006/main">
          <a:pPr algn="l" rtl="0">
            <a:defRPr sz="1000"/>
          </a:pPr>
          <a:fld id="{A7306FEF-78CE-46C9-90B3-DB1C0592A1B0}" type="TxLink">
            <a:rPr lang="en-US" sz="600" b="0" i="0" u="none" strike="noStrike" baseline="0">
              <a:solidFill>
                <a:sysClr val="windowText" lastClr="000000"/>
              </a:solidFill>
              <a:latin typeface="BdE Neue Helvetica 55 Roman" panose="020B0604020202020204" pitchFamily="34" charset="0"/>
            </a:rPr>
            <a:pPr algn="l" rtl="0">
              <a:defRPr sz="1000"/>
            </a:pPr>
            <a:t> </a:t>
          </a:fld>
          <a:endParaRPr lang="es-ES_tradnl" sz="600" b="0" i="0" u="none" strike="noStrike" baseline="0">
            <a:solidFill>
              <a:sysClr val="windowText" lastClr="000000"/>
            </a:solidFill>
            <a:latin typeface="BdE Neue Helvetica 55 Roman" panose="020B0604020202020204" pitchFamily="34" charset="0"/>
          </a:endParaRPr>
        </a:p>
      </cdr:txBody>
    </cdr:sp>
  </cdr:relSizeAnchor>
  <cdr:relSizeAnchor xmlns:cdr="http://schemas.openxmlformats.org/drawingml/2006/chartDrawing">
    <cdr:from>
      <cdr:x>0.1097</cdr:x>
      <cdr:y>0.17702</cdr:y>
    </cdr:from>
    <cdr:to>
      <cdr:x>0.29987</cdr:x>
      <cdr:y>0.23841</cdr:y>
    </cdr:to>
    <cdr:sp macro="" textlink="">
      <cdr:nvSpPr>
        <cdr:cNvPr id="206863" name="Text Box 1039"/>
        <cdr:cNvSpPr txBox="1">
          <a:spLocks xmlns:a="http://schemas.openxmlformats.org/drawingml/2006/main" noChangeArrowheads="1" noTextEdit="1"/>
        </cdr:cNvSpPr>
      </cdr:nvSpPr>
      <cdr:spPr bwMode="auto">
        <a:xfrm xmlns:a="http://schemas.openxmlformats.org/drawingml/2006/main">
          <a:off x="331553" y="473374"/>
          <a:ext cx="574765" cy="164179"/>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ctr" anchorCtr="0" upright="1"/>
        <a:lstStyle xmlns:a="http://schemas.openxmlformats.org/drawingml/2006/main"/>
        <a:p xmlns:a="http://schemas.openxmlformats.org/drawingml/2006/main">
          <a:pPr algn="l" rtl="0">
            <a:defRPr sz="1000"/>
          </a:pPr>
          <a:fld id="{4C9FD935-F44A-4008-BF18-998584479408}" type="TxLink">
            <a:rPr lang="en-US" sz="600" b="0" i="0" u="none" strike="noStrike" baseline="0">
              <a:solidFill>
                <a:sysClr val="windowText" lastClr="000000"/>
              </a:solidFill>
              <a:latin typeface="BdE Neue Helvetica 45 Light" panose="020B0403020202020204" pitchFamily="34" charset="0"/>
            </a:rPr>
            <a:pPr algn="l" rtl="0">
              <a:defRPr sz="1000"/>
            </a:pPr>
            <a:t> </a:t>
          </a:fld>
          <a:endParaRPr lang="es-ES_tradnl" sz="700" b="0" i="0" u="none" strike="noStrike" baseline="0">
            <a:solidFill>
              <a:sysClr val="windowText" lastClr="000000"/>
            </a:solidFill>
            <a:latin typeface="BdE Neue Helvetica 45 Light" panose="020B0403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0.03863</cdr:x>
      <cdr:y>0.1054</cdr:y>
    </cdr:from>
    <cdr:to>
      <cdr:x>0.41966</cdr:x>
      <cdr:y>0.17699</cdr:y>
    </cdr:to>
    <cdr:sp macro="" textlink="">
      <cdr:nvSpPr>
        <cdr:cNvPr id="6" name="1 CuadroTexto"/>
        <cdr:cNvSpPr txBox="1"/>
      </cdr:nvSpPr>
      <cdr:spPr>
        <a:xfrm xmlns:a="http://schemas.openxmlformats.org/drawingml/2006/main">
          <a:off x="219539" y="411714"/>
          <a:ext cx="2165195" cy="27964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fld id="{EDF08C49-BDEF-4754-A5AC-6B7679EB1D32}" type="TxLink">
            <a:rPr lang="en-US" sz="900" b="0" i="0" u="none" strike="noStrike">
              <a:solidFill>
                <a:sysClr val="windowText" lastClr="000000"/>
              </a:solidFill>
              <a:latin typeface="BdE Neue Helvetica 45 Light"/>
              <a:cs typeface="Arial"/>
            </a:rPr>
            <a:pPr/>
            <a:t>Gt CO2 equivalent/year</a:t>
          </a:fld>
          <a:endParaRPr lang="es-ES_tradnl" sz="900" dirty="0">
            <a:solidFill>
              <a:sysClr val="windowText" lastClr="000000"/>
            </a:solidFill>
            <a:latin typeface="BdE Neue Helvetica 45 Light" panose="020B0403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0.02573</cdr:x>
      <cdr:y>0.0208</cdr:y>
    </cdr:from>
    <cdr:to>
      <cdr:x>0.95771</cdr:x>
      <cdr:y>0.12605</cdr:y>
    </cdr:to>
    <cdr:sp macro="" textlink="">
      <cdr:nvSpPr>
        <cdr:cNvPr id="206862" name="Text Box 1038"/>
        <cdr:cNvSpPr txBox="1">
          <a:spLocks xmlns:a="http://schemas.openxmlformats.org/drawingml/2006/main" noChangeArrowheads="1" noTextEdit="1"/>
        </cdr:cNvSpPr>
      </cdr:nvSpPr>
      <cdr:spPr bwMode="auto">
        <a:xfrm xmlns:a="http://schemas.openxmlformats.org/drawingml/2006/main">
          <a:off x="77952" y="51886"/>
          <a:ext cx="2823129" cy="262545"/>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t" upright="1"/>
        <a:lstStyle xmlns:a="http://schemas.openxmlformats.org/drawingml/2006/main"/>
        <a:p xmlns:a="http://schemas.openxmlformats.org/drawingml/2006/main">
          <a:pPr marL="0" indent="0" algn="ctr" rtl="0">
            <a:defRPr sz="1000"/>
          </a:pPr>
          <a:fld id="{F5F020CB-FA3C-4185-8C89-6157D5A6F099}" type="TxLink">
            <a:rPr lang="en-US" sz="1100" b="1" i="0" u="none" strike="noStrike" baseline="0">
              <a:solidFill>
                <a:sysClr val="windowText" lastClr="000000"/>
              </a:solidFill>
              <a:latin typeface="BdE Neue Helvetica 55 Roman" panose="020B0604020202020204" pitchFamily="34" charset="0"/>
              <a:ea typeface="+mn-ea"/>
              <a:cs typeface="+mn-cs"/>
            </a:rPr>
            <a:pPr marL="0" indent="0" algn="ctr" rtl="0">
              <a:defRPr sz="1000"/>
            </a:pPr>
            <a:t>ESTIMATED GLOBAL ECONOMIC LOSSES</a:t>
          </a:fld>
          <a:endParaRPr lang="es-ES_tradnl" sz="1100" b="1" i="0" u="none" strike="noStrike" baseline="0">
            <a:solidFill>
              <a:sysClr val="windowText" lastClr="000000"/>
            </a:solidFill>
            <a:latin typeface="BdE Neue Helvetica 55 Roman" panose="020B0604020202020204" pitchFamily="34" charset="0"/>
            <a:ea typeface="+mn-ea"/>
            <a:cs typeface="+mn-cs"/>
          </a:endParaRPr>
        </a:p>
      </cdr:txBody>
    </cdr:sp>
  </cdr:relSizeAnchor>
  <cdr:relSizeAnchor xmlns:cdr="http://schemas.openxmlformats.org/drawingml/2006/chartDrawing">
    <cdr:from>
      <cdr:x>0.08142</cdr:x>
      <cdr:y>0.108</cdr:y>
    </cdr:from>
    <cdr:to>
      <cdr:x>0.19163</cdr:x>
      <cdr:y>0.16976</cdr:y>
    </cdr:to>
    <cdr:sp macro="" textlink="">
      <cdr:nvSpPr>
        <cdr:cNvPr id="206863" name="Text Box 1039"/>
        <cdr:cNvSpPr txBox="1">
          <a:spLocks xmlns:a="http://schemas.openxmlformats.org/drawingml/2006/main" noChangeArrowheads="1" noTextEdit="1"/>
        </cdr:cNvSpPr>
      </cdr:nvSpPr>
      <cdr:spPr bwMode="auto">
        <a:xfrm xmlns:a="http://schemas.openxmlformats.org/drawingml/2006/main">
          <a:off x="246635" y="269405"/>
          <a:ext cx="333846" cy="154059"/>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ctr" anchorCtr="0" upright="1"/>
        <a:lstStyle xmlns:a="http://schemas.openxmlformats.org/drawingml/2006/main"/>
        <a:p xmlns:a="http://schemas.openxmlformats.org/drawingml/2006/main">
          <a:pPr algn="l" rtl="0">
            <a:defRPr sz="1000"/>
          </a:pPr>
          <a:fld id="{95CD9148-ED65-4398-8861-F581C86335D5}" type="TxLink">
            <a:rPr lang="en-US" sz="900" b="0" i="0" u="none" strike="noStrike" baseline="0">
              <a:solidFill>
                <a:sysClr val="windowText" lastClr="000000"/>
              </a:solidFill>
              <a:latin typeface="BdE Neue Helvetica 45 Light" panose="020B0403020202020204" pitchFamily="34" charset="0"/>
            </a:rPr>
            <a:pPr algn="l" rtl="0">
              <a:defRPr sz="1000"/>
            </a:pPr>
            <a:t>% of GDP</a:t>
          </a:fld>
          <a:endParaRPr lang="es-ES_tradnl" sz="900" b="0" i="0" u="none" strike="noStrike" baseline="0">
            <a:solidFill>
              <a:sysClr val="windowText" lastClr="000000"/>
            </a:solidFill>
            <a:latin typeface="BdE Neue Helvetica 45 Light" panose="020B0403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0.14097</cdr:x>
      <cdr:y>0.01481</cdr:y>
    </cdr:from>
    <cdr:to>
      <cdr:x>0.90308</cdr:x>
      <cdr:y>0.09877</cdr:y>
    </cdr:to>
    <cdr:sp macro="" textlink="">
      <cdr:nvSpPr>
        <cdr:cNvPr id="4" name="CuadroTexto 3"/>
        <cdr:cNvSpPr txBox="1"/>
      </cdr:nvSpPr>
      <cdr:spPr>
        <a:xfrm xmlns:a="http://schemas.openxmlformats.org/drawingml/2006/main">
          <a:off x="420414" y="39414"/>
          <a:ext cx="2272862" cy="22334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_tradnl" sz="1100"/>
        </a:p>
      </cdr:txBody>
    </cdr:sp>
  </cdr:relSizeAnchor>
  <cdr:relSizeAnchor xmlns:cdr="http://schemas.openxmlformats.org/drawingml/2006/chartDrawing">
    <cdr:from>
      <cdr:x>0.00652</cdr:x>
      <cdr:y>0.02714</cdr:y>
    </cdr:from>
    <cdr:to>
      <cdr:x>0.96206</cdr:x>
      <cdr:y>0.07432</cdr:y>
    </cdr:to>
    <cdr:sp macro="" textlink="">
      <cdr:nvSpPr>
        <cdr:cNvPr id="5" name="CuadroTexto 4"/>
        <cdr:cNvSpPr txBox="1"/>
      </cdr:nvSpPr>
      <cdr:spPr>
        <a:xfrm xmlns:a="http://schemas.openxmlformats.org/drawingml/2006/main">
          <a:off x="37127" y="113646"/>
          <a:ext cx="5441341" cy="197568"/>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t" upright="1"/>
        <a:lstStyle xmlns:a="http://schemas.openxmlformats.org/drawingml/2006/main"/>
        <a:p xmlns:a="http://schemas.openxmlformats.org/drawingml/2006/main">
          <a:pPr marL="0" indent="0" algn="ctr" rtl="0">
            <a:defRPr sz="1000"/>
          </a:pPr>
          <a:fld id="{3AB89B7D-386F-4F6A-A00C-3031C7A87B93}" type="TxLink">
            <a:rPr lang="en-US" sz="1100" b="1" i="0" u="none" strike="noStrike" baseline="0">
              <a:solidFill>
                <a:sysClr val="windowText" lastClr="000000"/>
              </a:solidFill>
              <a:latin typeface="BdE Neue Helvetica 55 Roman" panose="020B0604020202020204" pitchFamily="34" charset="0"/>
              <a:ea typeface="+mn-ea"/>
              <a:cs typeface="+mn-cs"/>
            </a:rPr>
            <a:pPr marL="0" indent="0" algn="ctr" rtl="0">
              <a:defRPr sz="1000"/>
            </a:pPr>
            <a:t>BREAKDOWN OF EXPECTED CHANGE IN GLOBAL GDP</a:t>
          </a:fld>
          <a:endParaRPr lang="es-ES_tradnl" sz="1100" b="1" i="0" u="none" strike="noStrike" baseline="0" dirty="0">
            <a:solidFill>
              <a:sysClr val="windowText" lastClr="000000"/>
            </a:solidFill>
            <a:latin typeface="BdE Neue Helvetica 55 Roman" panose="020B0604020202020204" pitchFamily="34" charset="0"/>
            <a:ea typeface="+mn-ea"/>
            <a:cs typeface="+mn-cs"/>
          </a:endParaRPr>
        </a:p>
      </cdr:txBody>
    </cdr:sp>
  </cdr:relSizeAnchor>
  <cdr:relSizeAnchor xmlns:cdr="http://schemas.openxmlformats.org/drawingml/2006/chartDrawing">
    <cdr:from>
      <cdr:x>0.05161</cdr:x>
      <cdr:y>0.10871</cdr:y>
    </cdr:from>
    <cdr:to>
      <cdr:x>0.17126</cdr:x>
      <cdr:y>0.17291</cdr:y>
    </cdr:to>
    <cdr:sp macro="" textlink="">
      <cdr:nvSpPr>
        <cdr:cNvPr id="6" name="CuadroTexto 5"/>
        <cdr:cNvSpPr txBox="1"/>
      </cdr:nvSpPr>
      <cdr:spPr>
        <a:xfrm xmlns:a="http://schemas.openxmlformats.org/drawingml/2006/main">
          <a:off x="293893" y="455230"/>
          <a:ext cx="681346" cy="268830"/>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0" tIns="0" rIns="0" bIns="0" anchor="ctr" anchorCtr="0" upright="1"/>
        <a:lstStyle xmlns:a="http://schemas.openxmlformats.org/drawingml/2006/main"/>
        <a:p xmlns:a="http://schemas.openxmlformats.org/drawingml/2006/main">
          <a:pPr marL="0" indent="0" algn="l" rtl="0">
            <a:defRPr sz="1000"/>
          </a:pPr>
          <a:fld id="{E69E3DD9-AF4E-4BCD-BF51-67A179534DBB}" type="TxLink">
            <a:rPr lang="en-US" sz="900" b="0" i="0" u="none" strike="noStrike" baseline="0">
              <a:solidFill>
                <a:sysClr val="windowText" lastClr="000000"/>
              </a:solidFill>
              <a:latin typeface="BdE Neue Helvetica 45 Light" panose="020B0403020202020204" pitchFamily="34" charset="0"/>
              <a:ea typeface="+mn-ea"/>
              <a:cs typeface="+mn-cs"/>
            </a:rPr>
            <a:pPr marL="0" indent="0" algn="l" rtl="0">
              <a:defRPr sz="1000"/>
            </a:pPr>
            <a:t>% of GDP</a:t>
          </a:fld>
          <a:endParaRPr lang="es-ES_tradnl" sz="900" b="0" i="0" u="none" strike="noStrike" baseline="0" dirty="0">
            <a:solidFill>
              <a:sysClr val="windowText" lastClr="000000"/>
            </a:solidFill>
            <a:latin typeface="BdE Neue Helvetica 45 Light" panose="020B0403020202020204" pitchFamily="34" charset="0"/>
            <a:ea typeface="+mn-ea"/>
            <a:cs typeface="+mn-cs"/>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0.37759</cdr:x>
      <cdr:y>0.08164</cdr:y>
    </cdr:from>
    <cdr:to>
      <cdr:x>0.91594</cdr:x>
      <cdr:y>0.21061</cdr:y>
    </cdr:to>
    <cdr:pic>
      <cdr:nvPicPr>
        <cdr:cNvPr id="2" name="Imagen 1"/>
        <cdr:cNvPicPr>
          <a:picLocks xmlns:a="http://schemas.openxmlformats.org/drawingml/2006/main" noChangeAspect="1"/>
        </cdr:cNvPicPr>
      </cdr:nvPicPr>
      <cdr:blipFill rotWithShape="1">
        <a:blip xmlns:a="http://schemas.openxmlformats.org/drawingml/2006/main" xmlns:r="http://schemas.openxmlformats.org/officeDocument/2006/relationships" r:embed="rId1"/>
        <a:srcRect xmlns:a="http://schemas.openxmlformats.org/drawingml/2006/main" l="11846" t="82445" r="45980" b="1908"/>
        <a:stretch xmlns:a="http://schemas.openxmlformats.org/drawingml/2006/main"/>
      </cdr:blipFill>
      <cdr:spPr>
        <a:xfrm xmlns:a="http://schemas.openxmlformats.org/drawingml/2006/main">
          <a:off x="2484400" y="408195"/>
          <a:ext cx="3542116" cy="644838"/>
        </a:xfrm>
        <a:prstGeom xmlns:a="http://schemas.openxmlformats.org/drawingml/2006/main" prst="rect">
          <a:avLst/>
        </a:prstGeom>
      </cdr:spPr>
    </cdr:pic>
  </cdr:relSizeAnchor>
</c:userShapes>
</file>

<file path=ppt/drawings/drawing6.xml><?xml version="1.0" encoding="utf-8"?>
<c:userShapes xmlns:c="http://schemas.openxmlformats.org/drawingml/2006/chart">
  <cdr:relSizeAnchor xmlns:cdr="http://schemas.openxmlformats.org/drawingml/2006/chartDrawing">
    <cdr:from>
      <cdr:x>0.05661</cdr:x>
      <cdr:y>0.10949</cdr:y>
    </cdr:from>
    <cdr:to>
      <cdr:x>0.8485</cdr:x>
      <cdr:y>0.17483</cdr:y>
    </cdr:to>
    <cdr:sp macro="" textlink="">
      <cdr:nvSpPr>
        <cdr:cNvPr id="2" name="CuadroTexto 1"/>
        <cdr:cNvSpPr txBox="1"/>
      </cdr:nvSpPr>
      <cdr:spPr>
        <a:xfrm xmlns:a="http://schemas.openxmlformats.org/drawingml/2006/main">
          <a:off x="219998" y="501741"/>
          <a:ext cx="3077446" cy="299440"/>
        </a:xfrm>
        <a:prstGeom xmlns:a="http://schemas.openxmlformats.org/drawingml/2006/main" prst="rect">
          <a:avLst/>
        </a:prstGeom>
      </cdr:spPr>
      <cdr:txBody>
        <a:bodyPr xmlns:a="http://schemas.openxmlformats.org/drawingml/2006/main" vertOverflow="clip" vert="horz" rtlCol="0"/>
        <a:lstStyle xmlns:a="http://schemas.openxmlformats.org/drawingml/2006/main"/>
        <a:p xmlns:a="http://schemas.openxmlformats.org/drawingml/2006/main">
          <a:pPr indent="0"/>
          <a:r>
            <a:rPr lang="es-ES_tradnl" sz="1000" dirty="0">
              <a:solidFill>
                <a:schemeClr val="tx1"/>
              </a:solidFill>
              <a:latin typeface="BdE Neue Helvetica 45 Light" panose="020B0403020202020204" pitchFamily="34" charset="0"/>
              <a:ea typeface="+mn-ea"/>
              <a:cs typeface="+mn-cs"/>
            </a:rPr>
            <a:t>m de m3 de</a:t>
          </a:r>
          <a:r>
            <a:rPr lang="es-ES_tradnl" sz="1000" baseline="0" dirty="0">
              <a:solidFill>
                <a:schemeClr val="tx1"/>
              </a:solidFill>
              <a:latin typeface="BdE Neue Helvetica 45 Light" panose="020B0403020202020204" pitchFamily="34" charset="0"/>
              <a:ea typeface="+mn-ea"/>
              <a:cs typeface="+mn-cs"/>
            </a:rPr>
            <a:t> gas semanales, media móvil 4 semanas</a:t>
          </a:r>
          <a:endParaRPr lang="es-ES_tradnl" sz="1000" dirty="0">
            <a:solidFill>
              <a:schemeClr val="tx1"/>
            </a:solidFill>
            <a:latin typeface="BdE Neue Helvetica 45 Light" panose="020B0403020202020204" pitchFamily="34" charset="0"/>
            <a:ea typeface="+mn-ea"/>
            <a:cs typeface="+mn-cs"/>
          </a:endParaRPr>
        </a:p>
      </cdr:txBody>
    </cdr:sp>
  </cdr:relSizeAnchor>
  <cdr:relSizeAnchor xmlns:cdr="http://schemas.openxmlformats.org/drawingml/2006/chartDrawing">
    <cdr:from>
      <cdr:x>0.83352</cdr:x>
      <cdr:y>0.16339</cdr:y>
    </cdr:from>
    <cdr:to>
      <cdr:x>1</cdr:x>
      <cdr:y>0.36623</cdr:y>
    </cdr:to>
    <cdr:sp macro="" textlink="">
      <cdr:nvSpPr>
        <cdr:cNvPr id="3" name="CuadroTexto 2"/>
        <cdr:cNvSpPr txBox="1"/>
      </cdr:nvSpPr>
      <cdr:spPr>
        <a:xfrm xmlns:a="http://schemas.openxmlformats.org/drawingml/2006/main">
          <a:off x="3239244" y="866597"/>
          <a:ext cx="646956" cy="1075845"/>
        </a:xfrm>
        <a:prstGeom xmlns:a="http://schemas.openxmlformats.org/drawingml/2006/main" prst="rect">
          <a:avLst/>
        </a:prstGeom>
      </cdr:spPr>
      <cdr:txBody>
        <a:bodyPr xmlns:a="http://schemas.openxmlformats.org/drawingml/2006/main" vertOverflow="clip" wrap="square" lIns="36000" rIns="36000" rtlCol="0"/>
        <a:lstStyle xmlns:a="http://schemas.openxmlformats.org/drawingml/2006/main"/>
        <a:p xmlns:a="http://schemas.openxmlformats.org/drawingml/2006/main">
          <a:pPr algn="ctr"/>
          <a:r>
            <a:rPr lang="es-ES_tradnl" sz="1200" dirty="0" smtClean="0">
              <a:latin typeface="BdE Neue Helvetica 45 Light" panose="020B0403020202020204" pitchFamily="34" charset="0"/>
            </a:rPr>
            <a:t>1</a:t>
          </a:r>
          <a:r>
            <a:rPr lang="es-ES_tradnl" sz="1200" baseline="30000" dirty="0" smtClean="0">
              <a:latin typeface="BdE Neue Helvetica 45 Light" panose="020B0403020202020204" pitchFamily="34" charset="0"/>
            </a:rPr>
            <a:t>er</a:t>
          </a:r>
          <a:r>
            <a:rPr lang="es-ES_tradnl" sz="1200" dirty="0" smtClean="0">
              <a:latin typeface="BdE Neue Helvetica 45 Light" panose="020B0403020202020204" pitchFamily="34" charset="0"/>
            </a:rPr>
            <a:t> corte </a:t>
          </a:r>
          <a:r>
            <a:rPr lang="es-ES_tradnl" sz="1200" dirty="0">
              <a:latin typeface="BdE Neue Helvetica 45 Light" panose="020B0403020202020204" pitchFamily="34" charset="0"/>
            </a:rPr>
            <a:t>gas Rusia</a:t>
          </a:r>
        </a:p>
      </cdr:txBody>
    </cdr:sp>
  </cdr:relSizeAnchor>
  <cdr:relSizeAnchor xmlns:cdr="http://schemas.openxmlformats.org/drawingml/2006/chartDrawing">
    <cdr:from>
      <cdr:x>0.51187</cdr:x>
      <cdr:y>0.16629</cdr:y>
    </cdr:from>
    <cdr:to>
      <cdr:x>0.71557</cdr:x>
      <cdr:y>0.28652</cdr:y>
    </cdr:to>
    <cdr:sp macro="" textlink="">
      <cdr:nvSpPr>
        <cdr:cNvPr id="4" name="CuadroTexto 3"/>
        <cdr:cNvSpPr txBox="1"/>
      </cdr:nvSpPr>
      <cdr:spPr>
        <a:xfrm xmlns:a="http://schemas.openxmlformats.org/drawingml/2006/main">
          <a:off x="1989222" y="882006"/>
          <a:ext cx="791622" cy="6376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s-ES_tradnl" sz="1200" dirty="0">
              <a:latin typeface="BdE Neue Helvetica 45 Light" panose="020B0403020202020204" pitchFamily="34" charset="0"/>
            </a:rPr>
            <a:t>Inicio guerra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arcador de pie de página 2"/>
          <p:cNvSpPr>
            <a:spLocks noGrp="1"/>
          </p:cNvSpPr>
          <p:nvPr>
            <p:ph type="ftr" sz="quarter" idx="2"/>
          </p:nvPr>
        </p:nvSpPr>
        <p:spPr>
          <a:xfrm>
            <a:off x="0" y="9410145"/>
            <a:ext cx="2944283" cy="495855"/>
          </a:xfrm>
          <a:prstGeom prst="rect">
            <a:avLst/>
          </a:prstGeom>
        </p:spPr>
        <p:txBody>
          <a:bodyPr vert="horz" lIns="90974" tIns="45487" rIns="90974" bIns="45487" rtlCol="0" anchor="b"/>
          <a:lstStyle>
            <a:lvl1pPr algn="l">
              <a:defRPr sz="1200"/>
            </a:lvl1pPr>
          </a:lstStyle>
          <a:p>
            <a:endParaRPr lang="es-ES_tradnl"/>
          </a:p>
        </p:txBody>
      </p:sp>
      <p:sp>
        <p:nvSpPr>
          <p:cNvPr id="4" name="Marcador de número de diapositiva 3"/>
          <p:cNvSpPr>
            <a:spLocks noGrp="1"/>
          </p:cNvSpPr>
          <p:nvPr>
            <p:ph type="sldNum" sz="quarter" idx="3"/>
          </p:nvPr>
        </p:nvSpPr>
        <p:spPr>
          <a:xfrm>
            <a:off x="3848645" y="9410145"/>
            <a:ext cx="2944283" cy="495855"/>
          </a:xfrm>
          <a:prstGeom prst="rect">
            <a:avLst/>
          </a:prstGeom>
        </p:spPr>
        <p:txBody>
          <a:bodyPr vert="horz" lIns="90974" tIns="45487" rIns="90974" bIns="45487" rtlCol="0" anchor="b"/>
          <a:lstStyle>
            <a:lvl1pPr algn="r">
              <a:defRPr sz="1200"/>
            </a:lvl1pPr>
          </a:lstStyle>
          <a:p>
            <a:fld id="{C7DDF2BF-2122-4498-8E35-699450FA5B7A}" type="slidenum">
              <a:rPr lang="es-ES_tradnl" smtClean="0"/>
              <a:t>‹Nº›</a:t>
            </a:fld>
            <a:endParaRPr lang="es-ES_tradnl"/>
          </a:p>
        </p:txBody>
      </p:sp>
    </p:spTree>
    <p:extLst>
      <p:ext uri="{BB962C8B-B14F-4D97-AF65-F5344CB8AC3E}">
        <p14:creationId xmlns:p14="http://schemas.microsoft.com/office/powerpoint/2010/main" val="41430201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Marcador de imagen de diapositiva"/>
          <p:cNvSpPr>
            <a:spLocks noGrp="1" noRot="1" noChangeAspect="1"/>
          </p:cNvSpPr>
          <p:nvPr>
            <p:ph type="sldImg" idx="2"/>
          </p:nvPr>
        </p:nvSpPr>
        <p:spPr>
          <a:xfrm>
            <a:off x="174625" y="709613"/>
            <a:ext cx="6616700" cy="3722687"/>
          </a:xfrm>
          <a:prstGeom prst="rect">
            <a:avLst/>
          </a:prstGeom>
          <a:noFill/>
          <a:ln w="3175">
            <a:solidFill>
              <a:prstClr val="black"/>
            </a:solidFill>
          </a:ln>
        </p:spPr>
        <p:txBody>
          <a:bodyPr vert="horz" lIns="90974" tIns="45487" rIns="90974" bIns="45487" rtlCol="0" anchor="ctr"/>
          <a:lstStyle/>
          <a:p>
            <a:endParaRPr lang="es-ES"/>
          </a:p>
        </p:txBody>
      </p:sp>
      <p:sp>
        <p:nvSpPr>
          <p:cNvPr id="5" name="4 Marcador de notas"/>
          <p:cNvSpPr>
            <a:spLocks noGrp="1"/>
          </p:cNvSpPr>
          <p:nvPr>
            <p:ph type="body" sz="quarter" idx="3"/>
          </p:nvPr>
        </p:nvSpPr>
        <p:spPr>
          <a:xfrm>
            <a:off x="681233" y="5109017"/>
            <a:ext cx="5435600" cy="4290000"/>
          </a:xfrm>
          <a:prstGeom prst="rect">
            <a:avLst/>
          </a:prstGeom>
        </p:spPr>
        <p:txBody>
          <a:bodyPr vert="horz" lIns="0" tIns="0" rIns="0" bIns="0" rtlCol="0">
            <a:no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5"/>
          </p:nvPr>
        </p:nvSpPr>
        <p:spPr>
          <a:xfrm>
            <a:off x="3815065" y="9536544"/>
            <a:ext cx="2341845" cy="347100"/>
          </a:xfrm>
          <a:prstGeom prst="rect">
            <a:avLst/>
          </a:prstGeom>
        </p:spPr>
        <p:txBody>
          <a:bodyPr vert="horz" lIns="90974" tIns="45487" rIns="0" bIns="45487" rtlCol="0" anchor="b"/>
          <a:lstStyle>
            <a:lvl1pPr algn="r">
              <a:defRPr sz="1000" b="1" baseline="0">
                <a:latin typeface="BdE Neue Helvetica 55 Roman" pitchFamily="34" charset="0"/>
              </a:defRPr>
            </a:lvl1pPr>
          </a:lstStyle>
          <a:p>
            <a:fld id="{74C681DB-6626-43BD-B1FA-3C5BE41CBB6E}" type="slidenum">
              <a:rPr lang="es-ES" smtClean="0"/>
              <a:pPr/>
              <a:t>‹Nº›</a:t>
            </a:fld>
            <a:endParaRPr lang="es-ES"/>
          </a:p>
        </p:txBody>
      </p:sp>
    </p:spTree>
    <p:extLst>
      <p:ext uri="{BB962C8B-B14F-4D97-AF65-F5344CB8AC3E}">
        <p14:creationId xmlns:p14="http://schemas.microsoft.com/office/powerpoint/2010/main" val="3537877121"/>
      </p:ext>
    </p:extLst>
  </p:cSld>
  <p:clrMap bg1="lt1" tx1="dk1" bg2="lt2" tx2="dk2" accent1="accent1" accent2="accent2" accent3="accent3" accent4="accent4" accent5="accent5" accent6="accent6" hlink="hlink" folHlink="folHlink"/>
  <p:hf hdr="0" ftr="0" dt="0"/>
  <p:notesStyle>
    <a:lvl1pPr marL="0" algn="just" defTabSz="914400" rtl="0" eaLnBrk="1" latinLnBrk="0" hangingPunct="1">
      <a:defRPr sz="1200" kern="1200" baseline="0">
        <a:solidFill>
          <a:schemeClr val="tx1"/>
        </a:solidFill>
        <a:latin typeface="BdE Neue Helvetica 55 Roman" pitchFamily="34" charset="0"/>
        <a:ea typeface="+mn-ea"/>
        <a:cs typeface="+mn-cs"/>
      </a:defRPr>
    </a:lvl1pPr>
    <a:lvl2pPr marL="540000" algn="just" defTabSz="914400" rtl="0" eaLnBrk="1" latinLnBrk="0" hangingPunct="1">
      <a:defRPr sz="1200" kern="1200" baseline="0">
        <a:solidFill>
          <a:srgbClr val="B35C48"/>
        </a:solidFill>
        <a:latin typeface="BdE Neue Helvetica 55 Roman" pitchFamily="34" charset="0"/>
        <a:ea typeface="+mn-ea"/>
        <a:cs typeface="+mn-cs"/>
      </a:defRPr>
    </a:lvl2pPr>
    <a:lvl3pPr marL="990000" algn="just" defTabSz="914400" rtl="0" eaLnBrk="1" latinLnBrk="0" hangingPunct="1">
      <a:defRPr sz="1200" b="0" i="1" kern="1200" baseline="0">
        <a:solidFill>
          <a:schemeClr val="tx1"/>
        </a:solidFill>
        <a:latin typeface="BdE Neue Helvetica 55 Roman" pitchFamily="34" charset="0"/>
        <a:ea typeface="+mn-ea"/>
        <a:cs typeface="+mn-cs"/>
      </a:defRPr>
    </a:lvl3pPr>
    <a:lvl4pPr marL="1429200" algn="just" defTabSz="914400" rtl="0" eaLnBrk="1" latinLnBrk="0" hangingPunct="1">
      <a:defRPr sz="1050" kern="1200" baseline="0">
        <a:solidFill>
          <a:schemeClr val="tx1"/>
        </a:solidFill>
        <a:latin typeface="BdE Neue Helvetica 55 Roman" pitchFamily="34" charset="0"/>
        <a:ea typeface="+mn-ea"/>
        <a:cs typeface="+mn-cs"/>
      </a:defRPr>
    </a:lvl4pPr>
    <a:lvl5pPr marL="1882800" algn="just" defTabSz="914400" rtl="0" eaLnBrk="1" latinLnBrk="0" hangingPunct="1">
      <a:defRPr sz="1050" b="0" i="1" kern="1200" baseline="0">
        <a:solidFill>
          <a:schemeClr val="tx1"/>
        </a:solidFill>
        <a:latin typeface="BdE Neue Helvetica 55 Roman"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oleObject1.bin"/></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p:txBody>
          <a:bodyPr/>
          <a:lstStyle/>
          <a:p>
            <a:r>
              <a:rPr lang="es-ES" dirty="0" smtClean="0"/>
              <a:t>Note </a:t>
            </a:r>
            <a:r>
              <a:rPr lang="es-ES" dirty="0" err="1" smtClean="0"/>
              <a:t>the</a:t>
            </a:r>
            <a:r>
              <a:rPr lang="es-ES" dirty="0" smtClean="0"/>
              <a:t> </a:t>
            </a:r>
            <a:r>
              <a:rPr lang="es-ES" dirty="0" err="1" smtClean="0"/>
              <a:t>very</a:t>
            </a:r>
            <a:r>
              <a:rPr lang="es-ES" dirty="0" smtClean="0"/>
              <a:t> </a:t>
            </a:r>
            <a:r>
              <a:rPr lang="es-ES" dirty="0" err="1" smtClean="0"/>
              <a:t>different</a:t>
            </a:r>
            <a:r>
              <a:rPr lang="es-ES" dirty="0" smtClean="0"/>
              <a:t> </a:t>
            </a:r>
            <a:r>
              <a:rPr lang="es-ES" dirty="0" err="1" smtClean="0"/>
              <a:t>incidence</a:t>
            </a:r>
            <a:r>
              <a:rPr lang="es-ES" dirty="0" smtClean="0"/>
              <a:t> </a:t>
            </a:r>
            <a:r>
              <a:rPr lang="es-ES" dirty="0" err="1" smtClean="0"/>
              <a:t>across</a:t>
            </a:r>
            <a:r>
              <a:rPr lang="es-ES" dirty="0" smtClean="0"/>
              <a:t> </a:t>
            </a:r>
            <a:r>
              <a:rPr lang="es-ES" dirty="0" err="1" smtClean="0"/>
              <a:t>regions</a:t>
            </a:r>
            <a:endParaRPr lang="es-ES"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5</a:t>
            </a:fld>
            <a:endParaRPr lang="es-ES"/>
          </a:p>
        </p:txBody>
      </p:sp>
    </p:spTree>
    <p:extLst>
      <p:ext uri="{BB962C8B-B14F-4D97-AF65-F5344CB8AC3E}">
        <p14:creationId xmlns:p14="http://schemas.microsoft.com/office/powerpoint/2010/main" val="951001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16</a:t>
            </a:fld>
            <a:endParaRPr lang="es-ES"/>
          </a:p>
        </p:txBody>
      </p:sp>
    </p:spTree>
    <p:extLst>
      <p:ext uri="{BB962C8B-B14F-4D97-AF65-F5344CB8AC3E}">
        <p14:creationId xmlns:p14="http://schemas.microsoft.com/office/powerpoint/2010/main" val="4139782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527658" y="4665337"/>
            <a:ext cx="5882664" cy="4290000"/>
          </a:xfrm>
        </p:spPr>
        <p:txBody>
          <a:bodyPr/>
          <a:lstStyle/>
          <a:p>
            <a:r>
              <a:rPr lang="en-US" dirty="0" err="1"/>
              <a:t>REPowerEU</a:t>
            </a:r>
            <a:r>
              <a:rPr lang="en-US" dirty="0"/>
              <a:t> is the European Commission’s plan to make Europe independent from Russian fossil fuels well before 2030, in light of Russia's invasion of Ukraine. It sets out a series of measures to rapidly reduce dependence on Russian fossil fuels and fast forward the green transition, while increasing the resilience of the EU-wide energy system. It is based on:</a:t>
            </a:r>
          </a:p>
          <a:p>
            <a:r>
              <a:rPr lang="en-US" dirty="0"/>
              <a:t>•	Diversifying: The EU is working with international partners to find alternative energy supplies. In the short-term, we need alternative supplies of gas, oil and coal as quickly as possible, and looking to the future we will need renewable hydrogen too.</a:t>
            </a:r>
          </a:p>
          <a:p>
            <a:r>
              <a:rPr lang="en-US" dirty="0"/>
              <a:t>•	Saving: Every citizen, business and </a:t>
            </a:r>
            <a:r>
              <a:rPr lang="en-US" dirty="0" err="1"/>
              <a:t>organisation</a:t>
            </a:r>
            <a:r>
              <a:rPr lang="en-US" dirty="0"/>
              <a:t> can save energy. Small </a:t>
            </a:r>
            <a:r>
              <a:rPr lang="en-US" dirty="0" err="1"/>
              <a:t>behavioural</a:t>
            </a:r>
            <a:r>
              <a:rPr lang="en-US" dirty="0"/>
              <a:t> changes, if we all commit to them, can make a significant difference. Contingency measures for supply interruptions will also be needed.</a:t>
            </a:r>
          </a:p>
          <a:p>
            <a:r>
              <a:rPr lang="en-US" dirty="0"/>
              <a:t>•	Accelerating clean energy: Renewables are the cheapest and cleanest energy available, and can be produced domestically, reducing our need for energy imports. </a:t>
            </a:r>
            <a:r>
              <a:rPr lang="en-US" dirty="0" err="1"/>
              <a:t>REPowerEU</a:t>
            </a:r>
            <a:r>
              <a:rPr lang="en-US" dirty="0"/>
              <a:t> will speed up the green transition and spur massive investment in renewable energy. We also need to enable industry and transport to substitute fossil fuels faster to bring down emissions and dependencies.</a:t>
            </a:r>
          </a:p>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18</a:t>
            </a:fld>
            <a:endParaRPr lang="es-ES"/>
          </a:p>
        </p:txBody>
      </p:sp>
    </p:spTree>
    <p:extLst>
      <p:ext uri="{BB962C8B-B14F-4D97-AF65-F5344CB8AC3E}">
        <p14:creationId xmlns:p14="http://schemas.microsoft.com/office/powerpoint/2010/main" val="123287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p:txBody>
          <a:bodyPr/>
          <a:lstStyle/>
          <a:p>
            <a:r>
              <a:rPr lang="en-US" dirty="0"/>
              <a:t>The consensus of scientific experts suggests that to limit the global temperature rise to 2ºC will require the volume of global GHG emissions be reduced on average by 3.2% per annum over the next 30 years, a significantly higher rate of reduction than committed to under the NDCs of the Glasgow COP 26 held in November 2021. </a:t>
            </a:r>
          </a:p>
        </p:txBody>
      </p:sp>
      <p:sp>
        <p:nvSpPr>
          <p:cNvPr id="4" name="Marcador de número de diapositiva 3"/>
          <p:cNvSpPr>
            <a:spLocks noGrp="1"/>
          </p:cNvSpPr>
          <p:nvPr>
            <p:ph type="sldNum" sz="quarter" idx="10"/>
          </p:nvPr>
        </p:nvSpPr>
        <p:spPr/>
        <p:txBody>
          <a:bodyPr/>
          <a:lstStyle/>
          <a:p>
            <a:pPr defTabSz="912297">
              <a:defRPr/>
            </a:pPr>
            <a:fld id="{74C681DB-6626-43BD-B1FA-3C5BE41CBB6E}" type="slidenum">
              <a:rPr lang="es-ES">
                <a:solidFill>
                  <a:srgbClr val="000000"/>
                </a:solidFill>
              </a:rPr>
              <a:pPr defTabSz="912297">
                <a:defRPr/>
              </a:pPr>
              <a:t>6</a:t>
            </a:fld>
            <a:endParaRPr lang="es-ES">
              <a:solidFill>
                <a:srgbClr val="000000"/>
              </a:solidFill>
            </a:endParaRPr>
          </a:p>
        </p:txBody>
      </p:sp>
    </p:spTree>
    <p:extLst>
      <p:ext uri="{BB962C8B-B14F-4D97-AF65-F5344CB8AC3E}">
        <p14:creationId xmlns:p14="http://schemas.microsoft.com/office/powerpoint/2010/main" val="2215261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183022" y="4665337"/>
            <a:ext cx="6370780" cy="5034106"/>
          </a:xfrm>
        </p:spPr>
        <p:txBody>
          <a:bodyPr/>
          <a:lstStyle/>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7</a:t>
            </a:fld>
            <a:endParaRPr lang="es-ES"/>
          </a:p>
        </p:txBody>
      </p:sp>
      <p:graphicFrame>
        <p:nvGraphicFramePr>
          <p:cNvPr id="5" name="Objeto 4"/>
          <p:cNvGraphicFramePr>
            <a:graphicFrameLocks noChangeAspect="1"/>
          </p:cNvGraphicFramePr>
          <p:nvPr>
            <p:extLst>
              <p:ext uri="{D42A27DB-BD31-4B8C-83A1-F6EECF244321}">
                <p14:modId xmlns:p14="http://schemas.microsoft.com/office/powerpoint/2010/main" val="604528387"/>
              </p:ext>
            </p:extLst>
          </p:nvPr>
        </p:nvGraphicFramePr>
        <p:xfrm>
          <a:off x="183023" y="5096831"/>
          <a:ext cx="6400132" cy="3608175"/>
        </p:xfrm>
        <a:graphic>
          <a:graphicData uri="http://schemas.openxmlformats.org/presentationml/2006/ole">
            <mc:AlternateContent xmlns:mc="http://schemas.openxmlformats.org/markup-compatibility/2006">
              <mc:Choice xmlns:v="urn:schemas-microsoft-com:vml" Requires="v">
                <p:oleObj spid="_x0000_s1076" name="Diapositiva" r:id="rId4" imgW="6094318" imgH="3427618" progId="PowerPoint.Slide.12">
                  <p:embed/>
                </p:oleObj>
              </mc:Choice>
              <mc:Fallback>
                <p:oleObj name="Diapositiva" r:id="rId4" imgW="6094318" imgH="3427618" progId="PowerPoint.Slide.12">
                  <p:embed/>
                  <p:pic>
                    <p:nvPicPr>
                      <p:cNvPr id="0" name=""/>
                      <p:cNvPicPr/>
                      <p:nvPr/>
                    </p:nvPicPr>
                    <p:blipFill>
                      <a:blip r:embed="rId5"/>
                      <a:stretch>
                        <a:fillRect/>
                      </a:stretch>
                    </p:blipFill>
                    <p:spPr>
                      <a:xfrm>
                        <a:off x="183023" y="5096831"/>
                        <a:ext cx="6400132" cy="3608175"/>
                      </a:xfrm>
                      <a:prstGeom prst="rect">
                        <a:avLst/>
                      </a:prstGeom>
                    </p:spPr>
                  </p:pic>
                </p:oleObj>
              </mc:Fallback>
            </mc:AlternateContent>
          </a:graphicData>
        </a:graphic>
      </p:graphicFrame>
    </p:spTree>
    <p:extLst>
      <p:ext uri="{BB962C8B-B14F-4D97-AF65-F5344CB8AC3E}">
        <p14:creationId xmlns:p14="http://schemas.microsoft.com/office/powerpoint/2010/main" val="3677957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p:txBody>
          <a:bodyPr/>
          <a:lstStyle/>
          <a:p>
            <a:pPr defTabSz="912297">
              <a:defRPr/>
            </a:pPr>
            <a:r>
              <a:rPr lang="en-US" dirty="0"/>
              <a:t>So what does this mean?</a:t>
            </a:r>
          </a:p>
          <a:p>
            <a:pPr defTabSz="912297">
              <a:defRPr/>
            </a:pPr>
            <a:r>
              <a:rPr lang="en-US" dirty="0"/>
              <a:t>Increased incidence of physical risks: </a:t>
            </a:r>
          </a:p>
          <a:p>
            <a:pPr marL="171056" indent="-171056" defTabSz="912297">
              <a:buFont typeface="Arial" panose="020B0604020202020204" pitchFamily="34" charset="0"/>
              <a:buChar char="•"/>
              <a:defRPr/>
            </a:pPr>
            <a:r>
              <a:rPr lang="en-US" dirty="0"/>
              <a:t>rise in see levels</a:t>
            </a:r>
          </a:p>
          <a:p>
            <a:pPr marL="171056" indent="-171056" defTabSz="912297">
              <a:buFont typeface="Arial" panose="020B0604020202020204" pitchFamily="34" charset="0"/>
              <a:buChar char="•"/>
              <a:defRPr/>
            </a:pPr>
            <a:r>
              <a:rPr lang="en-US" dirty="0"/>
              <a:t>Extreme weather events</a:t>
            </a:r>
          </a:p>
          <a:p>
            <a:pPr marL="171056" indent="-171056" defTabSz="912297">
              <a:buFont typeface="Arial" panose="020B0604020202020204" pitchFamily="34" charset="0"/>
              <a:buChar char="•"/>
              <a:defRPr/>
            </a:pPr>
            <a:r>
              <a:rPr lang="en-US" dirty="0"/>
              <a:t>Loss of biodiversity</a:t>
            </a:r>
          </a:p>
          <a:p>
            <a:pPr defTabSz="912297">
              <a:defRPr/>
            </a:pPr>
            <a:r>
              <a:rPr lang="en-US" dirty="0"/>
              <a:t>According to the NGFS, the possible scenarios differ according to the timing and intensity of mitigation measures. The costs of the </a:t>
            </a:r>
            <a:r>
              <a:rPr lang="en-US" dirty="0" err="1"/>
              <a:t>materialisation</a:t>
            </a:r>
            <a:r>
              <a:rPr lang="en-US" dirty="0"/>
              <a:t> of transition risks are higher earlier under the more ambitious scenarios. In the long term, the physical risks dominate in all scenarios and involve greater costs the later the necessary measures are implemented. </a:t>
            </a:r>
          </a:p>
          <a:p>
            <a:endParaRPr lang="es-ES"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8</a:t>
            </a:fld>
            <a:endParaRPr lang="es-ES"/>
          </a:p>
        </p:txBody>
      </p:sp>
    </p:spTree>
    <p:extLst>
      <p:ext uri="{BB962C8B-B14F-4D97-AF65-F5344CB8AC3E}">
        <p14:creationId xmlns:p14="http://schemas.microsoft.com/office/powerpoint/2010/main" val="2126343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10</a:t>
            </a:fld>
            <a:endParaRPr lang="es-ES"/>
          </a:p>
        </p:txBody>
      </p:sp>
    </p:spTree>
    <p:extLst>
      <p:ext uri="{BB962C8B-B14F-4D97-AF65-F5344CB8AC3E}">
        <p14:creationId xmlns:p14="http://schemas.microsoft.com/office/powerpoint/2010/main" val="4134449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11</a:t>
            </a:fld>
            <a:endParaRPr lang="es-ES"/>
          </a:p>
        </p:txBody>
      </p:sp>
    </p:spTree>
    <p:extLst>
      <p:ext uri="{BB962C8B-B14F-4D97-AF65-F5344CB8AC3E}">
        <p14:creationId xmlns:p14="http://schemas.microsoft.com/office/powerpoint/2010/main" val="2471989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312438" y="4432105"/>
            <a:ext cx="6470647" cy="4966912"/>
          </a:xfrm>
        </p:spPr>
        <p:txBody>
          <a:bodyPr/>
          <a:lstStyle/>
          <a:p>
            <a:endParaRPr lang="es-ES_tradnl" dirty="0"/>
          </a:p>
        </p:txBody>
      </p:sp>
      <p:sp>
        <p:nvSpPr>
          <p:cNvPr id="4" name="Marcador de número de diapositiva 3"/>
          <p:cNvSpPr>
            <a:spLocks noGrp="1"/>
          </p:cNvSpPr>
          <p:nvPr>
            <p:ph type="sldNum" sz="quarter" idx="10"/>
          </p:nvPr>
        </p:nvSpPr>
        <p:spPr/>
        <p:txBody>
          <a:bodyPr/>
          <a:lstStyle/>
          <a:p>
            <a:pPr defTabSz="912297"/>
            <a:fld id="{74C681DB-6626-43BD-B1FA-3C5BE41CBB6E}" type="slidenum">
              <a:rPr lang="es-ES">
                <a:solidFill>
                  <a:srgbClr val="000000"/>
                </a:solidFill>
              </a:rPr>
              <a:pPr defTabSz="912297"/>
              <a:t>13</a:t>
            </a:fld>
            <a:endParaRPr lang="es-ES">
              <a:solidFill>
                <a:srgbClr val="000000"/>
              </a:solidFill>
            </a:endParaRPr>
          </a:p>
        </p:txBody>
      </p:sp>
    </p:spTree>
    <p:extLst>
      <p:ext uri="{BB962C8B-B14F-4D97-AF65-F5344CB8AC3E}">
        <p14:creationId xmlns:p14="http://schemas.microsoft.com/office/powerpoint/2010/main" val="465637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413504" y="4556612"/>
            <a:ext cx="6139885" cy="5327031"/>
          </a:xfrm>
        </p:spPr>
        <p:txBody>
          <a:bodyPr/>
          <a:lstStyle/>
          <a:p>
            <a:r>
              <a:rPr lang="en-GB" sz="1000" b="1" dirty="0"/>
              <a:t>The European climate law </a:t>
            </a:r>
            <a:r>
              <a:rPr lang="en-GB" sz="1000" dirty="0"/>
              <a:t>turns the political ambition of </a:t>
            </a:r>
            <a:r>
              <a:rPr lang="en-GB" sz="1000" b="1" dirty="0"/>
              <a:t>reaching climate neutrality by 2050</a:t>
            </a:r>
            <a:r>
              <a:rPr lang="en-GB" sz="1000" dirty="0"/>
              <a:t> into a </a:t>
            </a:r>
            <a:r>
              <a:rPr lang="en-GB" sz="1000" b="1" dirty="0"/>
              <a:t>legal obligation</a:t>
            </a:r>
            <a:r>
              <a:rPr lang="en-GB" sz="1000" dirty="0"/>
              <a:t> for the EU. </a:t>
            </a:r>
            <a:r>
              <a:rPr lang="en-GB" sz="1000" b="1" dirty="0"/>
              <a:t>The EU and its MS commit to cutting net greenhouse gas emissions in the EU by at least 55% by 2030</a:t>
            </a:r>
            <a:r>
              <a:rPr lang="en-GB" sz="1000" dirty="0"/>
              <a:t> (rel. to 1990 levels) </a:t>
            </a:r>
            <a:endParaRPr lang="es-ES" sz="1000" dirty="0"/>
          </a:p>
          <a:p>
            <a:r>
              <a:rPr lang="en-GB" sz="1000" b="1" dirty="0"/>
              <a:t>The ‘Fit for 55’ package</a:t>
            </a:r>
            <a:r>
              <a:rPr lang="en-GB" sz="1000" dirty="0"/>
              <a:t> aims to </a:t>
            </a:r>
            <a:r>
              <a:rPr lang="en-GB" sz="1000" b="1" dirty="0"/>
              <a:t>align EU regulations with the EU’s climate goals</a:t>
            </a:r>
            <a:r>
              <a:rPr lang="en-GB" sz="1000" dirty="0"/>
              <a:t>. Includes proposals to revise climate-, energy- and transport-related legislation and put in place new legislative initiatives. </a:t>
            </a:r>
            <a:endParaRPr lang="es-ES" sz="1000" dirty="0"/>
          </a:p>
          <a:p>
            <a:r>
              <a:rPr lang="en-GB" sz="1000" b="1" dirty="0"/>
              <a:t>The EU strategy on adaptation to climate change</a:t>
            </a:r>
            <a:r>
              <a:rPr lang="en-GB" sz="1000" dirty="0"/>
              <a:t> outlines a vision for the EU to become a </a:t>
            </a:r>
            <a:r>
              <a:rPr lang="en-GB" sz="1000" b="1" dirty="0"/>
              <a:t>climate-resilient society,</a:t>
            </a:r>
            <a:r>
              <a:rPr lang="en-GB" sz="1000" dirty="0"/>
              <a:t> fully adapted to the impacts of climate change by 2050. It includes better gathering and sharing of data on climate impacts, nature-based solutions to build climate resilience, and integration of adaptation in macro policies.</a:t>
            </a:r>
            <a:endParaRPr lang="es-ES" sz="1000" dirty="0"/>
          </a:p>
          <a:p>
            <a:r>
              <a:rPr lang="en-GB" sz="1000" b="1" dirty="0"/>
              <a:t>The EU biodiversity strategy </a:t>
            </a:r>
            <a:r>
              <a:rPr lang="en-GB" sz="1000" dirty="0"/>
              <a:t>aims to help </a:t>
            </a:r>
            <a:r>
              <a:rPr lang="en-GB" sz="1000" b="1" dirty="0"/>
              <a:t>recover Europe’s biodiversity</a:t>
            </a:r>
            <a:r>
              <a:rPr lang="en-GB" sz="1000" dirty="0"/>
              <a:t> by 2030, by extending protected land and sea areas, restoring degraded ecosystems, reducing the use and harmfulness of pesticides, increasing funding and better monitoring.</a:t>
            </a:r>
            <a:endParaRPr lang="es-ES" sz="1000" dirty="0"/>
          </a:p>
          <a:p>
            <a:r>
              <a:rPr lang="en-GB" sz="1000" b="1" dirty="0"/>
              <a:t>The ‘Farm to fork’ strategy </a:t>
            </a:r>
            <a:r>
              <a:rPr lang="en-GB" sz="1000" dirty="0"/>
              <a:t>aims to shift the current EU food system towards a </a:t>
            </a:r>
            <a:r>
              <a:rPr lang="en-GB" sz="1000" b="1" dirty="0"/>
              <a:t>sustainable model. </a:t>
            </a:r>
            <a:r>
              <a:rPr lang="en-GB" sz="1000" dirty="0"/>
              <a:t>Goals</a:t>
            </a:r>
            <a:r>
              <a:rPr lang="en-GB" sz="1000" b="1" dirty="0"/>
              <a:t>:</a:t>
            </a:r>
            <a:r>
              <a:rPr lang="en-GB" sz="1000" dirty="0"/>
              <a:t> ensure sufficient, affordable and nutritious food within planetary limits, support sustainable food production, and promote more sustainable food consumption and healthy diets.</a:t>
            </a:r>
            <a:endParaRPr lang="es-ES" sz="1000" dirty="0"/>
          </a:p>
          <a:p>
            <a:r>
              <a:rPr lang="en-GB" sz="1000" b="1" dirty="0"/>
              <a:t>The European industrial strategy</a:t>
            </a:r>
            <a:r>
              <a:rPr lang="en-GB" sz="1000" dirty="0"/>
              <a:t> aims to support the industry in its role as an </a:t>
            </a:r>
            <a:r>
              <a:rPr lang="en-GB" sz="1000" b="1" dirty="0"/>
              <a:t>accelerator and enabler of change</a:t>
            </a:r>
            <a:r>
              <a:rPr lang="en-GB" sz="1000" dirty="0"/>
              <a:t>, innovation and growth. It strives to enable Europe’s industry to lead the green and digital transformation and become the global driving force in the shift towards climate neutrality and digitalisation.</a:t>
            </a:r>
            <a:endParaRPr lang="es-ES" sz="1000" dirty="0"/>
          </a:p>
          <a:p>
            <a:r>
              <a:rPr lang="en-GB" sz="1000" b="1" dirty="0"/>
              <a:t>The Circular economy action plan </a:t>
            </a:r>
            <a:r>
              <a:rPr lang="en-GB" sz="1000" dirty="0"/>
              <a:t>envisages actions on designing of sustainable products, circularity in production processes and empowering consumers and public buyers, aiming to decouple economic growth from resource use and to shift to circular systems in production and consumption. It targets sectors such as electronics and ICT, batteries, packaging, plastics, textiles, construction and buildings, and food.</a:t>
            </a:r>
            <a:endParaRPr lang="es-ES" sz="1000" dirty="0"/>
          </a:p>
          <a:p>
            <a:r>
              <a:rPr lang="en-GB" sz="1000" b="1" dirty="0"/>
              <a:t>Batteries and waste batteries</a:t>
            </a:r>
            <a:r>
              <a:rPr lang="en-GB" sz="1000" dirty="0"/>
              <a:t> rules will be revised and new </a:t>
            </a:r>
            <a:r>
              <a:rPr lang="en-GB" sz="1000" b="1" dirty="0"/>
              <a:t>mandatory requirements for all batteries</a:t>
            </a:r>
            <a:r>
              <a:rPr lang="en-GB" sz="1000" dirty="0"/>
              <a:t> placed on the EU market adopted. The new proposal aims to address the whole life cycle of batteries from the production process to design requirements as well as 'second life', recycling and incorporating recycled content into new batteries.</a:t>
            </a:r>
            <a:endParaRPr lang="es-ES" sz="1000" dirty="0"/>
          </a:p>
          <a:p>
            <a:r>
              <a:rPr lang="en-GB" sz="1000" b="1" dirty="0"/>
              <a:t>The EU just transition</a:t>
            </a:r>
            <a:r>
              <a:rPr lang="en-GB" sz="1000" dirty="0"/>
              <a:t> </a:t>
            </a:r>
            <a:r>
              <a:rPr lang="en-GB" sz="1000" b="1" dirty="0"/>
              <a:t>Mechanism</a:t>
            </a:r>
            <a:r>
              <a:rPr lang="en-GB" sz="1000" dirty="0"/>
              <a:t> will help regions which are highly dependent on fossil fuels and carbon intensive industries to embrace the transition to clean energy. The </a:t>
            </a:r>
            <a:r>
              <a:rPr lang="en-GB" sz="1000" b="1" dirty="0"/>
              <a:t>mechanism</a:t>
            </a:r>
            <a:r>
              <a:rPr lang="en-GB" sz="1000" dirty="0"/>
              <a:t> will provide financial and technical support to the regions most affected by the move towards a low-carbon economy and help mobilise at least €65-75 billion over the period 2021-2027. The </a:t>
            </a:r>
            <a:r>
              <a:rPr lang="en-GB" sz="1000" b="1" dirty="0"/>
              <a:t>just transition fund </a:t>
            </a:r>
            <a:r>
              <a:rPr lang="en-GB" sz="1000" dirty="0"/>
              <a:t>with an overall budget of €17.5 billion is the first pillar of the mechanism. </a:t>
            </a:r>
            <a:endParaRPr lang="es-ES" sz="1000" dirty="0"/>
          </a:p>
          <a:p>
            <a:r>
              <a:rPr lang="en-GB" sz="1000" dirty="0"/>
              <a:t>The Commission has proposed some initiatives on </a:t>
            </a:r>
            <a:r>
              <a:rPr lang="en-GB" sz="1000" b="1" dirty="0"/>
              <a:t>sustainable finance</a:t>
            </a:r>
            <a:r>
              <a:rPr lang="en-GB" sz="1000" dirty="0"/>
              <a:t>: investment plans; taxonomy on green investments; rules on green bonds, to ensure the contribution from the financial sector to the transformation towards a greener future. </a:t>
            </a:r>
            <a:endParaRPr lang="es-ES" sz="1000" dirty="0"/>
          </a:p>
          <a:p>
            <a:r>
              <a:rPr lang="en-GB" sz="1000" b="1" dirty="0"/>
              <a:t>Clean, affordable and secure energy. As 75% of EU greenhouse gas emissions come from energy use and production</a:t>
            </a:r>
            <a:r>
              <a:rPr lang="en-GB" sz="1000" dirty="0"/>
              <a:t>, the decarbonisation of the energy sector is a crucial step towards a climate-neutral EU. The EU is working at several levels to achieve these objectives: supporting the development and uptake of </a:t>
            </a:r>
            <a:r>
              <a:rPr lang="en-GB" sz="1000" b="1" dirty="0"/>
              <a:t>cleaner energy sources</a:t>
            </a:r>
            <a:r>
              <a:rPr lang="en-GB" sz="1000" dirty="0"/>
              <a:t> (renewable offshore energy, hydrogen), fostering the integration of energy systems throughout the EU, developing interconnected energy infrastructure via EU energy corridors, and revising the legislation on </a:t>
            </a:r>
            <a:r>
              <a:rPr lang="en-GB" sz="1000" b="1" dirty="0"/>
              <a:t>energy efficiency and renewable energy</a:t>
            </a:r>
            <a:r>
              <a:rPr lang="en-GB" sz="1000" dirty="0"/>
              <a:t>.</a:t>
            </a:r>
            <a:endParaRPr lang="es-ES" sz="1000" dirty="0"/>
          </a:p>
          <a:p>
            <a:r>
              <a:rPr lang="en-GB" sz="1000" b="1" dirty="0"/>
              <a:t>The Renovation wave strategy. The buildings sector</a:t>
            </a:r>
            <a:r>
              <a:rPr lang="en-GB" sz="1000" dirty="0"/>
              <a:t> is one of the largest energy consumers in Europe and is responsible for more than one third of the EU's greenhouse gas emissions.</a:t>
            </a:r>
            <a:endParaRPr lang="es-ES" sz="1000" dirty="0"/>
          </a:p>
          <a:p>
            <a:r>
              <a:rPr lang="en-GB" sz="1000" b="1" dirty="0"/>
              <a:t>EU chemicals strategy for sustainability: c</a:t>
            </a:r>
            <a:r>
              <a:rPr lang="en-GB" sz="1000" dirty="0"/>
              <a:t>hemicals are essential to modern living standards and the economy but can be harmful to people and the environment. The strategy sets out a LT vision for the EU chemicals policy to better protect human health, strengthen the industry’s competitiveness, and support a toxic-free environment. </a:t>
            </a:r>
            <a:endParaRPr lang="es-ES" sz="1000" dirty="0"/>
          </a:p>
          <a:p>
            <a:r>
              <a:rPr lang="en-GB" sz="1000" b="1" dirty="0"/>
              <a:t>The Forest strategy and deforestation-free imports. </a:t>
            </a:r>
            <a:r>
              <a:rPr lang="en-GB" sz="1000" dirty="0"/>
              <a:t>The </a:t>
            </a:r>
            <a:r>
              <a:rPr lang="en-GB" sz="1000" b="1" dirty="0"/>
              <a:t>EU forest strategy for 2030</a:t>
            </a:r>
            <a:r>
              <a:rPr lang="en-GB" sz="1000" dirty="0"/>
              <a:t> builds on the EU’s biodiversity strategy and is a key part of efforts towards climate neutrality. It includes: promoting sustainable forest management; providing financial incentives for forest owners and managers to adopt environmentally friendly practices; and improving the size and biodiversity of forests. The Commission has also proposed measures to reduce the EU’s impact on global deforestation by ensuring that products purchased, used and consumed in the EU do not contribute to </a:t>
            </a:r>
            <a:r>
              <a:rPr lang="en-GB" sz="1000" b="1" dirty="0"/>
              <a:t>deforestation and forest degradation</a:t>
            </a:r>
            <a:r>
              <a:rPr lang="en-GB" sz="1000" dirty="0"/>
              <a:t> worldwide.</a:t>
            </a:r>
            <a:endParaRPr lang="es-ES" sz="1000"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14</a:t>
            </a:fld>
            <a:endParaRPr lang="es-ES"/>
          </a:p>
        </p:txBody>
      </p:sp>
    </p:spTree>
    <p:extLst>
      <p:ext uri="{BB962C8B-B14F-4D97-AF65-F5344CB8AC3E}">
        <p14:creationId xmlns:p14="http://schemas.microsoft.com/office/powerpoint/2010/main" val="379678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312438" y="4432105"/>
            <a:ext cx="6470647" cy="4966912"/>
          </a:xfrm>
        </p:spPr>
        <p:txBody>
          <a:bodyPr/>
          <a:lstStyle/>
          <a:p>
            <a:r>
              <a:rPr lang="en-GB" sz="1000" dirty="0"/>
              <a:t>The Fit for 55 package is a </a:t>
            </a:r>
            <a:r>
              <a:rPr lang="en-GB" sz="1000" b="1" dirty="0"/>
              <a:t>set of proposals to revise and update EU legislation</a:t>
            </a:r>
            <a:r>
              <a:rPr lang="en-GB" sz="1000" dirty="0"/>
              <a:t> and to put in place new initiatives with the aim of ensuring that EU policies are in line with the </a:t>
            </a:r>
            <a:r>
              <a:rPr lang="en-GB" sz="1000" b="1" dirty="0"/>
              <a:t>EU’s target of reducing net greenhouse gas emissions by at least 55% by 2030</a:t>
            </a:r>
            <a:r>
              <a:rPr lang="en-GB" sz="1000" dirty="0"/>
              <a:t>. Commission proposals include:</a:t>
            </a:r>
            <a:endParaRPr lang="es-ES" sz="1000" dirty="0"/>
          </a:p>
          <a:p>
            <a:r>
              <a:rPr lang="en-GB" sz="1000" b="1" dirty="0"/>
              <a:t>EU emissions trading system: </a:t>
            </a:r>
            <a:r>
              <a:rPr lang="en-GB" sz="1000" dirty="0"/>
              <a:t>a comprehensive set of changes to the existing EU's emissions trading system (EU ETS) that should result in an overall emission reduction in sectors concerned of </a:t>
            </a:r>
            <a:r>
              <a:rPr lang="en-GB" sz="1000" b="1" dirty="0"/>
              <a:t>61% by 2030</a:t>
            </a:r>
            <a:r>
              <a:rPr lang="en-GB" sz="1000" dirty="0"/>
              <a:t> compared with 2005. This increased ambition is to be achieved by strengthening the current provisions and extending the scope. </a:t>
            </a:r>
            <a:endParaRPr lang="es-ES" sz="1000" dirty="0"/>
          </a:p>
          <a:p>
            <a:r>
              <a:rPr lang="en-GB" sz="1000" b="1" dirty="0"/>
              <a:t>Member states’ emissions reduction targets: </a:t>
            </a:r>
            <a:r>
              <a:rPr lang="en-GB" sz="1000" dirty="0"/>
              <a:t>The effort sharing regulation (ESR) sets binding annual GHG emissions targets for member states in sectors that are not covered by the EU emissions trading scheme or the LULUCF regulation. The proposal increases the EU-level GHG emissions reduction target for 2030 </a:t>
            </a:r>
            <a:r>
              <a:rPr lang="en-GB" sz="1000" b="1" dirty="0"/>
              <a:t>from 29% to 40%</a:t>
            </a:r>
            <a:r>
              <a:rPr lang="en-GB" sz="1000" dirty="0"/>
              <a:t>, compared with 2005, and updates the national targets accordingly. </a:t>
            </a:r>
            <a:endParaRPr lang="es-ES" sz="1000" dirty="0"/>
          </a:p>
          <a:p>
            <a:r>
              <a:rPr lang="en-GB" sz="1000" b="1" dirty="0"/>
              <a:t>Emissions and removals from land use, land use change and forestry: </a:t>
            </a:r>
            <a:r>
              <a:rPr lang="en-GB" sz="1000" dirty="0"/>
              <a:t>aim to strengthen the contribution of the LULUCF sector to the EU’s increased overall climate ambition. The proposal sets an EU-level target for net removals of GHG of </a:t>
            </a:r>
            <a:r>
              <a:rPr lang="en-GB" sz="1000" b="1" dirty="0"/>
              <a:t>at least 310 million tonnes of CO</a:t>
            </a:r>
            <a:r>
              <a:rPr lang="en-GB" sz="1000" b="1" baseline="-25000" dirty="0"/>
              <a:t>2</a:t>
            </a:r>
            <a:r>
              <a:rPr lang="en-GB" sz="1000" b="1" dirty="0"/>
              <a:t> equivalent by 2030</a:t>
            </a:r>
            <a:r>
              <a:rPr lang="en-GB" sz="1000" dirty="0"/>
              <a:t>, distributed among MS as binding targets, and simplify the rules on accounting and compliance and enhance monitoring. </a:t>
            </a:r>
            <a:endParaRPr lang="es-ES" sz="1000" dirty="0"/>
          </a:p>
          <a:p>
            <a:r>
              <a:rPr lang="en-GB" sz="1000" b="1" dirty="0"/>
              <a:t>CO</a:t>
            </a:r>
            <a:r>
              <a:rPr lang="en-GB" sz="1000" b="1" baseline="-25000" dirty="0"/>
              <a:t>2</a:t>
            </a:r>
            <a:r>
              <a:rPr lang="en-GB" sz="1000" b="1" dirty="0"/>
              <a:t> emission standards for cars and vans: </a:t>
            </a:r>
            <a:r>
              <a:rPr lang="en-GB" sz="1000" dirty="0"/>
              <a:t>introduce increased EU-wide reduction targets for 2030 on CO</a:t>
            </a:r>
            <a:r>
              <a:rPr lang="en-GB" sz="1000" baseline="-25000" dirty="0"/>
              <a:t>2</a:t>
            </a:r>
            <a:r>
              <a:rPr lang="en-GB" sz="1000" dirty="0"/>
              <a:t> emissions for cars and vans and a </a:t>
            </a:r>
            <a:r>
              <a:rPr lang="en-GB" sz="1000" b="1" dirty="0"/>
              <a:t>new target of 100% for 2035, so </a:t>
            </a:r>
            <a:r>
              <a:rPr lang="en-GB" sz="1000" dirty="0"/>
              <a:t>from 2035 it will no longer be possible to place cars or vans with an internal combustion engine on the market in the EU. </a:t>
            </a:r>
            <a:endParaRPr lang="es-ES" sz="1000" dirty="0"/>
          </a:p>
          <a:p>
            <a:r>
              <a:rPr lang="en-GB" sz="1000" b="1" dirty="0" err="1"/>
              <a:t>ReFuelEU</a:t>
            </a:r>
            <a:r>
              <a:rPr lang="en-GB" sz="1000" b="1" dirty="0"/>
              <a:t> Aviation:</a:t>
            </a:r>
            <a:r>
              <a:rPr lang="en-GB" sz="1000" dirty="0"/>
              <a:t> aims to reduce the aviation sector’s environmental footprint and enable it to help the EU achieve its climate targets.  </a:t>
            </a:r>
            <a:endParaRPr lang="es-ES" sz="1000" dirty="0"/>
          </a:p>
          <a:p>
            <a:r>
              <a:rPr lang="en-GB" sz="1000" b="1" dirty="0" err="1"/>
              <a:t>FuelEU</a:t>
            </a:r>
            <a:r>
              <a:rPr lang="en-GB" sz="1000" b="1" dirty="0"/>
              <a:t> Maritime: </a:t>
            </a:r>
            <a:r>
              <a:rPr lang="en-GB" sz="1000" dirty="0"/>
              <a:t>aims</a:t>
            </a:r>
            <a:r>
              <a:rPr lang="en-GB" sz="1000" b="1" dirty="0"/>
              <a:t> </a:t>
            </a:r>
            <a:r>
              <a:rPr lang="en-GB" sz="1000" dirty="0"/>
              <a:t>to reduce the GHG intensity of the energy used on-board by ships by up to 75% by 2050, by promoting the use of greener fuels by ships. </a:t>
            </a:r>
            <a:endParaRPr lang="es-ES" sz="1000" dirty="0"/>
          </a:p>
          <a:p>
            <a:r>
              <a:rPr lang="en-GB" sz="1000" b="1" dirty="0"/>
              <a:t>Alternative fuels infrastructure: aims </a:t>
            </a:r>
            <a:r>
              <a:rPr lang="en-GB" sz="1000" dirty="0"/>
              <a:t>to accelerate the deployment of infrastructure for </a:t>
            </a:r>
            <a:r>
              <a:rPr lang="en-GB" sz="1000" b="1" dirty="0"/>
              <a:t>recharging or refuelling vehicles with alternative fuels</a:t>
            </a:r>
            <a:r>
              <a:rPr lang="en-GB" sz="1000" dirty="0"/>
              <a:t> and to provide alternative power supply for ships in ports and stationary aircraft. The proposal concerns all modes of transport and includes targets for infrastructure deployment. </a:t>
            </a:r>
            <a:endParaRPr lang="es-ES" sz="1000" dirty="0"/>
          </a:p>
          <a:p>
            <a:r>
              <a:rPr lang="en-GB" sz="1000" b="1" dirty="0"/>
              <a:t>Renewable energy: </a:t>
            </a:r>
            <a:r>
              <a:rPr lang="en-GB" sz="1000" dirty="0"/>
              <a:t>The proposal for a revision of the </a:t>
            </a:r>
            <a:r>
              <a:rPr lang="en-GB" sz="1000" b="1" dirty="0"/>
              <a:t>RED</a:t>
            </a:r>
            <a:r>
              <a:rPr lang="en-GB" sz="1000" dirty="0"/>
              <a:t> is to increase the current EU-level target of at least 32% of renewable energy sources in the overall energy mix to </a:t>
            </a:r>
            <a:r>
              <a:rPr lang="en-GB" sz="1000" b="1" dirty="0"/>
              <a:t>at least 40% by 2030</a:t>
            </a:r>
            <a:r>
              <a:rPr lang="en-GB" sz="1000" dirty="0"/>
              <a:t>. It also proposes the introduction or enhancement of </a:t>
            </a:r>
            <a:r>
              <a:rPr lang="en-GB" sz="1000" b="1" dirty="0"/>
              <a:t>sectorial sub-targets</a:t>
            </a:r>
            <a:r>
              <a:rPr lang="en-GB" sz="1000" dirty="0"/>
              <a:t>.  </a:t>
            </a:r>
            <a:endParaRPr lang="es-ES" sz="1000" dirty="0"/>
          </a:p>
          <a:p>
            <a:r>
              <a:rPr lang="en-GB" sz="1000" b="1" dirty="0"/>
              <a:t>Energy efficiency: </a:t>
            </a:r>
            <a:r>
              <a:rPr lang="en-GB" sz="1000" dirty="0"/>
              <a:t>The proposal to revise the </a:t>
            </a:r>
            <a:r>
              <a:rPr lang="en-GB" sz="1000" b="1" dirty="0"/>
              <a:t>EED</a:t>
            </a:r>
            <a:r>
              <a:rPr lang="en-GB" sz="1000" dirty="0"/>
              <a:t> aims to increase the current EU-level target for energy efficiency </a:t>
            </a:r>
            <a:r>
              <a:rPr lang="en-GB" sz="1000" b="1" dirty="0"/>
              <a:t>from 32.5% to 36%</a:t>
            </a:r>
            <a:r>
              <a:rPr lang="en-GB" sz="1000" dirty="0"/>
              <a:t> for final, and </a:t>
            </a:r>
            <a:r>
              <a:rPr lang="en-GB" sz="1000" b="1" dirty="0"/>
              <a:t>39%</a:t>
            </a:r>
            <a:r>
              <a:rPr lang="en-GB" sz="1000" dirty="0"/>
              <a:t> for primary energy consumption. In addition, it puts forward several provisions to accelerate energy efficiency efforts by MS. </a:t>
            </a:r>
            <a:endParaRPr lang="es-ES" sz="1000" dirty="0"/>
          </a:p>
          <a:p>
            <a:r>
              <a:rPr lang="en-GB" sz="1000" b="1" dirty="0"/>
              <a:t>Energy performance of buildings: aims </a:t>
            </a:r>
            <a:r>
              <a:rPr lang="en-GB" sz="1000" dirty="0"/>
              <a:t>to </a:t>
            </a:r>
            <a:r>
              <a:rPr lang="en-GB" sz="1000" b="1" dirty="0"/>
              <a:t>make buildings in the EU more energy efficient by 2030 </a:t>
            </a:r>
            <a:r>
              <a:rPr lang="en-GB" sz="1000" dirty="0"/>
              <a:t>and beyond as buildings account for 40% of energy consumed and 36% of energy-related direct and indirect GHG emissions in the EU. The main objectives of the new rules are: all new buildings should be zero-emission buildings by 2030, and existing buildings should be transformed into zero-emission buildings by 2050. </a:t>
            </a:r>
            <a:endParaRPr lang="es-ES" sz="1000" dirty="0"/>
          </a:p>
          <a:p>
            <a:r>
              <a:rPr lang="en-GB" sz="1000" b="1" dirty="0"/>
              <a:t>Energy taxation: </a:t>
            </a:r>
            <a:r>
              <a:rPr lang="en-GB" sz="1000" dirty="0"/>
              <a:t>aims to align the taxation of energy products and electricity with the EU's energy, environment and climate policies, preserve and improve the EU internal market by updating the scope of energy products and the structure of rates and by rationalising the use of tax exemptions and reductions by member states, and preserve the capacity to generate revenues for the budgets of the member states. </a:t>
            </a:r>
            <a:endParaRPr lang="es-ES" sz="1000" dirty="0"/>
          </a:p>
          <a:p>
            <a:r>
              <a:rPr lang="en-GB" sz="1000" b="1" dirty="0"/>
              <a:t>Carbon border adjustment mechanism: </a:t>
            </a:r>
            <a:r>
              <a:rPr lang="en-GB" sz="1000" dirty="0"/>
              <a:t>The objective for CBAM is to prevent that the emissions reduction efforts of the EU are offset by increasing emissions outside its borders through relocation of production to non-EU countries or increased imports of carbon-intensive products. The CBAM is designed to function in parallel with the EU ETS, to mirror and complement its functioning on imported goods. It will gradually replace the existing EU mechanisms to address the risk of carbon leakage, as the free allocation of EU ETS allowances.</a:t>
            </a:r>
            <a:endParaRPr lang="es-ES" sz="1000" dirty="0"/>
          </a:p>
          <a:p>
            <a:r>
              <a:rPr lang="en-GB" sz="1000" b="1" dirty="0"/>
              <a:t>Social climate fund: </a:t>
            </a:r>
            <a:r>
              <a:rPr lang="en-GB" sz="1000" dirty="0"/>
              <a:t>The social climate fund proposal aims to address the social and distributional impact of the proposed new emissions trading system for </a:t>
            </a:r>
            <a:r>
              <a:rPr lang="en-GB" sz="1000" b="1" dirty="0"/>
              <a:t>buildings and road transport</a:t>
            </a:r>
            <a:r>
              <a:rPr lang="en-GB" sz="1000" dirty="0"/>
              <a:t>. Based on social climate plans to be developed by the member states, the fund aims to provide support measures and investments to the benefit of vulnerable households, micro-enterprises, and transport users. The fund can also cover temporary direct income support.  </a:t>
            </a:r>
            <a:endParaRPr lang="es-ES" sz="1000" dirty="0"/>
          </a:p>
          <a:p>
            <a:r>
              <a:rPr lang="en-GB" sz="1000" dirty="0"/>
              <a:t>In addition to the above, the Council is working on reducing methane emissions in the energy sector and a revision of the third energy package for gas</a:t>
            </a:r>
            <a:endParaRPr lang="es-ES" sz="1000" dirty="0"/>
          </a:p>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15</a:t>
            </a:fld>
            <a:endParaRPr lang="es-ES"/>
          </a:p>
        </p:txBody>
      </p:sp>
    </p:spTree>
    <p:extLst>
      <p:ext uri="{BB962C8B-B14F-4D97-AF65-F5344CB8AC3E}">
        <p14:creationId xmlns:p14="http://schemas.microsoft.com/office/powerpoint/2010/main" val="3017732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14" name="Marcador de pie de página 4"/>
          <p:cNvSpPr>
            <a:spLocks noGrp="1"/>
          </p:cNvSpPr>
          <p:nvPr>
            <p:ph type="ftr" sz="quarter" idx="3"/>
          </p:nvPr>
        </p:nvSpPr>
        <p:spPr>
          <a:xfrm>
            <a:off x="3119669" y="452834"/>
            <a:ext cx="3872501" cy="432048"/>
          </a:xfrm>
          <a:prstGeom prst="rect">
            <a:avLst/>
          </a:prstGeom>
        </p:spPr>
        <p:txBody>
          <a:bodyPr rIns="0" anchor="ctr"/>
          <a:lstStyle>
            <a:lvl1pPr algn="r">
              <a:defRPr sz="1100" b="1" cap="all" baseline="0">
                <a:solidFill>
                  <a:srgbClr val="B35C48"/>
                </a:solidFill>
                <a:latin typeface="BdE Neue Helvetica 55 Roman" panose="020B0604020202020204" pitchFamily="34" charset="0"/>
              </a:defRPr>
            </a:lvl1pPr>
          </a:lstStyle>
          <a:p>
            <a:endParaRPr lang="es-ES" dirty="0"/>
          </a:p>
        </p:txBody>
      </p:sp>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 dirty="0" smtClean="0"/>
              <a:t>ESCRIBA TÍTULO AQUÍ</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pPr lvl="0"/>
            <a:r>
              <a:rPr lang="es-ES" dirty="0" smtClean="0"/>
              <a:t>Nombre del ponente</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pPr lvl="0"/>
            <a:r>
              <a:rPr lang="es-ES" dirty="0" smtClean="0"/>
              <a:t>Cargo del ponente</a:t>
            </a:r>
            <a:endParaRPr lang="es-ES_tradnl" dirty="0"/>
          </a:p>
        </p:txBody>
      </p:sp>
      <p:sp>
        <p:nvSpPr>
          <p:cNvPr id="10" name="Marcador de texto 9"/>
          <p:cNvSpPr>
            <a:spLocks noGrp="1"/>
          </p:cNvSpPr>
          <p:nvPr>
            <p:ph type="body" sz="quarter" idx="12" hasCustomPrompt="1"/>
          </p:nvPr>
        </p:nvSpPr>
        <p:spPr>
          <a:xfrm>
            <a:off x="531153" y="4211385"/>
            <a:ext cx="6108700" cy="288404"/>
          </a:xfrm>
          <a:prstGeom prst="rect">
            <a:avLst/>
          </a:prstGeom>
        </p:spPr>
        <p:txBody>
          <a:bodyPr/>
          <a:lstStyle>
            <a:lvl1pPr marL="0" indent="0">
              <a:buNone/>
              <a:defRPr sz="1200" cap="all" baseline="0">
                <a:solidFill>
                  <a:schemeClr val="tx1"/>
                </a:solidFill>
              </a:defRPr>
            </a:lvl1pPr>
          </a:lstStyle>
          <a:p>
            <a:pPr lvl="0"/>
            <a:r>
              <a:rPr lang="es-ES" dirty="0" smtClean="0"/>
              <a:t>NOMBRE DEL CONGRESO O EVENTO EN EL QUE PARTICIPA</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Lugar de celebración</a:t>
            </a:r>
          </a:p>
        </p:txBody>
      </p:sp>
      <p:sp>
        <p:nvSpPr>
          <p:cNvPr id="15" name="Marcador de texto 14"/>
          <p:cNvSpPr>
            <a:spLocks noGrp="1"/>
          </p:cNvSpPr>
          <p:nvPr>
            <p:ph type="body" sz="quarter" idx="14" hasCustomPrompt="1"/>
          </p:nvPr>
        </p:nvSpPr>
        <p:spPr>
          <a:xfrm>
            <a:off x="541427" y="6209080"/>
            <a:ext cx="6108700" cy="234925"/>
          </a:xfrm>
          <a:prstGeom prst="rect">
            <a:avLst/>
          </a:prstGeom>
        </p:spPr>
        <p:txBody>
          <a:bodyPr/>
          <a:lstStyle>
            <a:lvl1pPr marL="0" indent="0">
              <a:buNone/>
              <a:defRPr sz="1000" cap="all" baseline="0">
                <a:solidFill>
                  <a:schemeClr val="tx1"/>
                </a:solidFill>
              </a:defRPr>
            </a:lvl1pPr>
          </a:lstStyle>
          <a:p>
            <a:pPr lvl="0"/>
            <a:r>
              <a:rPr lang="es-ES" dirty="0" smtClean="0"/>
              <a:t>NOMBRE DEL DEPARTAMENTO</a:t>
            </a:r>
            <a:endParaRPr lang="es-ES_tradnl" dirty="0"/>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Fecha</a:t>
            </a:r>
            <a:endParaRPr lang="es-ES_tradnl" dirty="0"/>
          </a:p>
        </p:txBody>
      </p:sp>
    </p:spTree>
    <p:extLst>
      <p:ext uri="{BB962C8B-B14F-4D97-AF65-F5344CB8AC3E}">
        <p14:creationId xmlns:p14="http://schemas.microsoft.com/office/powerpoint/2010/main" val="27713050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n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r>
              <a:rPr lang="es-ES" sz="1350" dirty="0" smtClean="0">
                <a:latin typeface="+mj-lt"/>
              </a:rPr>
              <a:t> </a:t>
            </a:r>
            <a:endParaRPr sz="1350" dirty="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56219514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66966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98389732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62787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403515789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
        <p:nvSpPr>
          <p:cNvPr id="4" name="Marcador de texto 3"/>
          <p:cNvSpPr>
            <a:spLocks noGrp="1"/>
          </p:cNvSpPr>
          <p:nvPr>
            <p:ph type="body" sz="quarter" idx="10" hasCustomPrompt="1"/>
          </p:nvPr>
        </p:nvSpPr>
        <p:spPr>
          <a:xfrm>
            <a:off x="537230" y="6227981"/>
            <a:ext cx="5348287" cy="216024"/>
          </a:xfrm>
          <a:prstGeom prst="rect">
            <a:avLst/>
          </a:prstGeom>
        </p:spPr>
        <p:txBody>
          <a:bodyPr/>
          <a:lstStyle>
            <a:lvl1pPr marL="0" indent="0">
              <a:buNone/>
              <a:defRPr sz="1000" cap="all" baseline="0">
                <a:solidFill>
                  <a:schemeClr val="tx1"/>
                </a:solidFill>
                <a:latin typeface="BdE Neue Helvetica 55 Roman" panose="020B0604020202020204" pitchFamily="34" charset="0"/>
              </a:defRPr>
            </a:lvl1pPr>
          </a:lstStyle>
          <a:p>
            <a:pPr lvl="0"/>
            <a:r>
              <a:rPr lang="es-ES" dirty="0" smtClean="0"/>
              <a:t>NOMBRE DEL DEPARTAMENTO</a:t>
            </a:r>
            <a:endParaRPr lang="es-ES_tradnl" dirty="0"/>
          </a:p>
        </p:txBody>
      </p:sp>
    </p:spTree>
    <p:extLst>
      <p:ext uri="{BB962C8B-B14F-4D97-AF65-F5344CB8AC3E}">
        <p14:creationId xmlns:p14="http://schemas.microsoft.com/office/powerpoint/2010/main" val="324386833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_tradnl" dirty="0" smtClean="0"/>
              <a:t>TITLE</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r>
              <a:rPr lang="es-ES_tradnl" dirty="0" smtClean="0"/>
              <a:t>ÁNGEL GAVILÁN</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r>
              <a:rPr lang="es-ES_tradnl" dirty="0" smtClean="0"/>
              <a:t>Director General </a:t>
            </a:r>
            <a:r>
              <a:rPr lang="es-ES_tradnl" dirty="0" err="1" smtClean="0"/>
              <a:t>Economics</a:t>
            </a:r>
            <a:r>
              <a:rPr lang="es-ES_tradnl" dirty="0" smtClean="0"/>
              <a:t>, </a:t>
            </a:r>
            <a:r>
              <a:rPr lang="es-ES_tradnl" dirty="0" err="1" smtClean="0"/>
              <a:t>Statistics</a:t>
            </a:r>
            <a:r>
              <a:rPr lang="es-ES_tradnl" dirty="0" smtClean="0"/>
              <a:t> and </a:t>
            </a:r>
            <a:r>
              <a:rPr lang="es-ES_tradnl" dirty="0" err="1" smtClean="0"/>
              <a:t>Research</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Madrid</a:t>
            </a:r>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20 </a:t>
            </a:r>
            <a:r>
              <a:rPr lang="es-ES" dirty="0" err="1" smtClean="0"/>
              <a:t>December</a:t>
            </a:r>
            <a:r>
              <a:rPr lang="es-ES" dirty="0" smtClean="0"/>
              <a:t> 2022</a:t>
            </a:r>
            <a:endParaRPr lang="es-ES_tradnl" dirty="0"/>
          </a:p>
        </p:txBody>
      </p:sp>
    </p:spTree>
    <p:extLst>
      <p:ext uri="{BB962C8B-B14F-4D97-AF65-F5344CB8AC3E}">
        <p14:creationId xmlns:p14="http://schemas.microsoft.com/office/powerpoint/2010/main" val="330347881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504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CONTENTS</a:t>
            </a:r>
            <a:endParaRPr lang="es-ES_tradnl" dirty="0"/>
          </a:p>
        </p:txBody>
      </p:sp>
      <p:sp>
        <p:nvSpPr>
          <p:cNvPr id="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Tree>
    <p:extLst>
      <p:ext uri="{BB962C8B-B14F-4D97-AF65-F5344CB8AC3E}">
        <p14:creationId xmlns:p14="http://schemas.microsoft.com/office/powerpoint/2010/main" val="2081029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25">
          <p15:clr>
            <a:srgbClr val="FBAE40"/>
          </p15:clr>
        </p15:guide>
        <p15:guide id="2" pos="232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2685884" y="1844824"/>
            <a:ext cx="6840760" cy="3600000"/>
          </a:xfrm>
          <a:prstGeom prst="rect">
            <a:avLst/>
          </a:prstGeom>
        </p:spPr>
        <p:txBody>
          <a:bodyPr/>
          <a:lstStyle>
            <a:lvl1pPr>
              <a:defRPr/>
            </a:lvl1pPr>
          </a:lstStyle>
          <a:p>
            <a:r>
              <a:rPr lang="es-ES" dirty="0" smtClean="0"/>
              <a:t>Gráfico 1</a:t>
            </a:r>
            <a:endParaRPr lang="es-ES" dirty="0"/>
          </a:p>
        </p:txBody>
      </p:sp>
      <p:sp>
        <p:nvSpPr>
          <p:cNvPr id="6"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8"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94745043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1055440" y="1844824"/>
            <a:ext cx="4320480" cy="3600000"/>
          </a:xfrm>
          <a:prstGeom prst="rect">
            <a:avLst/>
          </a:prstGeom>
        </p:spPr>
        <p:txBody>
          <a:bodyPr/>
          <a:lstStyle>
            <a:lvl1pPr>
              <a:defRPr/>
            </a:lvl1pPr>
          </a:lstStyle>
          <a:p>
            <a:r>
              <a:rPr lang="es-ES" dirty="0" smtClean="0"/>
              <a:t>Gráfico 1</a:t>
            </a:r>
            <a:endParaRPr lang="es-ES" dirty="0"/>
          </a:p>
        </p:txBody>
      </p:sp>
      <p:sp>
        <p:nvSpPr>
          <p:cNvPr id="14" name="Marcador de gráfico 2"/>
          <p:cNvSpPr>
            <a:spLocks noGrp="1"/>
          </p:cNvSpPr>
          <p:nvPr>
            <p:ph type="chart" sz="quarter" idx="15" hasCustomPrompt="1"/>
          </p:nvPr>
        </p:nvSpPr>
        <p:spPr>
          <a:xfrm>
            <a:off x="6816080" y="1844824"/>
            <a:ext cx="4320480" cy="3600000"/>
          </a:xfrm>
          <a:prstGeom prst="rect">
            <a:avLst/>
          </a:prstGeom>
        </p:spPr>
        <p:txBody>
          <a:bodyPr/>
          <a:lstStyle>
            <a:lvl1pPr>
              <a:defRPr/>
            </a:lvl1pPr>
          </a:lstStyle>
          <a:p>
            <a:r>
              <a:rPr lang="es-ES" dirty="0" smtClean="0"/>
              <a:t>Gráfico 2</a:t>
            </a:r>
            <a:endParaRPr lang="es-ES" dirty="0"/>
          </a:p>
        </p:txBody>
      </p:sp>
      <p:sp>
        <p:nvSpPr>
          <p:cNvPr id="8"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2"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24148751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ÍNDICE</a:t>
            </a:r>
            <a:endParaRPr lang="es-ES_tradnl" dirty="0"/>
          </a:p>
        </p:txBody>
      </p:sp>
      <p:sp>
        <p:nvSpPr>
          <p:cNvPr id="5"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Tree>
    <p:extLst>
      <p:ext uri="{BB962C8B-B14F-4D97-AF65-F5344CB8AC3E}">
        <p14:creationId xmlns:p14="http://schemas.microsoft.com/office/powerpoint/2010/main" val="18909439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0800"/>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335360" y="1845224"/>
            <a:ext cx="3600400" cy="3600000"/>
          </a:xfrm>
          <a:prstGeom prst="rect">
            <a:avLst/>
          </a:prstGeom>
        </p:spPr>
        <p:txBody>
          <a:bodyPr/>
          <a:lstStyle>
            <a:lvl1pPr>
              <a:defRPr/>
            </a:lvl1pPr>
          </a:lstStyle>
          <a:p>
            <a:r>
              <a:rPr lang="es-ES" dirty="0" smtClean="0"/>
              <a:t>Gráfico 1</a:t>
            </a:r>
            <a:endParaRPr lang="es-ES" dirty="0"/>
          </a:p>
        </p:txBody>
      </p:sp>
      <p:sp>
        <p:nvSpPr>
          <p:cNvPr id="7" name="Marcador de gráfico 2"/>
          <p:cNvSpPr>
            <a:spLocks noGrp="1"/>
          </p:cNvSpPr>
          <p:nvPr>
            <p:ph type="chart" sz="quarter" idx="15" hasCustomPrompt="1"/>
          </p:nvPr>
        </p:nvSpPr>
        <p:spPr>
          <a:xfrm>
            <a:off x="4306064" y="1845224"/>
            <a:ext cx="3600400" cy="3600000"/>
          </a:xfrm>
          <a:prstGeom prst="rect">
            <a:avLst/>
          </a:prstGeom>
        </p:spPr>
        <p:txBody>
          <a:bodyPr/>
          <a:lstStyle>
            <a:lvl1pPr>
              <a:defRPr baseline="0"/>
            </a:lvl1pPr>
          </a:lstStyle>
          <a:p>
            <a:r>
              <a:rPr lang="es-ES" dirty="0" smtClean="0"/>
              <a:t>Gráfico 2</a:t>
            </a:r>
            <a:endParaRPr lang="es-ES" dirty="0"/>
          </a:p>
        </p:txBody>
      </p:sp>
      <p:sp>
        <p:nvSpPr>
          <p:cNvPr id="8" name="Marcador de gráfico 2"/>
          <p:cNvSpPr>
            <a:spLocks noGrp="1"/>
          </p:cNvSpPr>
          <p:nvPr>
            <p:ph type="chart" sz="quarter" idx="16" hasCustomPrompt="1"/>
          </p:nvPr>
        </p:nvSpPr>
        <p:spPr>
          <a:xfrm>
            <a:off x="8256240" y="1845224"/>
            <a:ext cx="3600400" cy="3600000"/>
          </a:xfrm>
          <a:prstGeom prst="rect">
            <a:avLst/>
          </a:prstGeom>
        </p:spPr>
        <p:txBody>
          <a:bodyPr/>
          <a:lstStyle>
            <a:lvl1pPr>
              <a:defRPr/>
            </a:lvl1pPr>
          </a:lstStyle>
          <a:p>
            <a:r>
              <a:rPr lang="es-ES" dirty="0" smtClean="0"/>
              <a:t>Gráfico 3</a:t>
            </a:r>
            <a:endParaRPr lang="es-ES" dirty="0"/>
          </a:p>
        </p:txBody>
      </p:sp>
      <p:sp>
        <p:nvSpPr>
          <p:cNvPr id="12" name="Marcador de texto 5"/>
          <p:cNvSpPr>
            <a:spLocks noGrp="1"/>
          </p:cNvSpPr>
          <p:nvPr>
            <p:ph type="body" sz="quarter" idx="18"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1" name="Marcador de texto 6"/>
          <p:cNvSpPr>
            <a:spLocks noGrp="1"/>
          </p:cNvSpPr>
          <p:nvPr>
            <p:ph type="body" sz="quarter" idx="19" hasCustomPrompt="1"/>
          </p:nvPr>
        </p:nvSpPr>
        <p:spPr>
          <a:xfrm>
            <a:off x="335358" y="5589240"/>
            <a:ext cx="11512800" cy="936104"/>
          </a:xfrm>
          <a:prstGeom prst="rect">
            <a:avLst/>
          </a:prstGeom>
        </p:spPr>
        <p:txBody>
          <a:bodyPr lIns="0" tIns="0" rIns="0" bIns="0" anchor="b"/>
          <a:lstStyle>
            <a:lvl1pPr algn="just">
              <a:spcBef>
                <a:spcPts val="0"/>
              </a:spcBef>
              <a:defRPr sz="1000" baseline="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38037546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5994189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201965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21906836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2685884" y="1844824"/>
            <a:ext cx="6840760" cy="3600000"/>
          </a:xfrm>
          <a:prstGeom prst="rect">
            <a:avLst/>
          </a:prstGeom>
        </p:spPr>
        <p:txBody>
          <a:bodyPr/>
          <a:lstStyle>
            <a:lvl1pPr>
              <a:defRPr/>
            </a:lvl1pPr>
          </a:lstStyle>
          <a:p>
            <a:r>
              <a:rPr lang="es-ES" dirty="0" smtClean="0"/>
              <a:t>Gráfico 1</a:t>
            </a:r>
            <a:endParaRPr lang="es-ES" dirty="0"/>
          </a:p>
        </p:txBody>
      </p:sp>
      <p:sp>
        <p:nvSpPr>
          <p:cNvPr id="6"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8"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33818644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18871084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9789852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7"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069475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90597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01614015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570226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692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51175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1269222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7577898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75205484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401323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0436842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9350955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9928931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07625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9909726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424826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6"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1125743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7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62855158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818741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780164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3150075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20135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12187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079462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414647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4116881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2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28487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4"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81557418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4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44957255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5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7157767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6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82197069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7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449350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8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965625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3852032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692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08917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2685884" y="1844824"/>
            <a:ext cx="6840760" cy="3600000"/>
          </a:xfrm>
          <a:prstGeom prst="rect">
            <a:avLst/>
          </a:prstGeom>
        </p:spPr>
        <p:txBody>
          <a:bodyPr/>
          <a:lstStyle>
            <a:lvl1pPr>
              <a:defRPr/>
            </a:lvl1pPr>
          </a:lstStyle>
          <a:p>
            <a:r>
              <a:rPr lang="es-ES" dirty="0" smtClean="0"/>
              <a:t>Gráfico 1</a:t>
            </a:r>
            <a:endParaRPr lang="es-ES" dirty="0"/>
          </a:p>
        </p:txBody>
      </p:sp>
      <p:sp>
        <p:nvSpPr>
          <p:cNvPr id="6"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8"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21166239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74864701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8659155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67025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254812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712496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15.xml"/><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6.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xml"/><Relationship Id="rId1" Type="http://schemas.openxmlformats.org/officeDocument/2006/relationships/slideLayout" Target="../slideLayouts/slideLayout17.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theme" Target="../theme/theme7.xml"/><Relationship Id="rId4"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26" Type="http://schemas.openxmlformats.org/officeDocument/2006/relationships/slideLayout" Target="../slideLayouts/slideLayout50.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34" Type="http://schemas.openxmlformats.org/officeDocument/2006/relationships/theme" Target="../theme/theme9.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slideLayout" Target="../slideLayouts/slideLayout49.xml"/><Relationship Id="rId33" Type="http://schemas.openxmlformats.org/officeDocument/2006/relationships/slideLayout" Target="../slideLayouts/slideLayout57.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29" Type="http://schemas.openxmlformats.org/officeDocument/2006/relationships/slideLayout" Target="../slideLayouts/slideLayout53.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32" Type="http://schemas.openxmlformats.org/officeDocument/2006/relationships/slideLayout" Target="../slideLayouts/slideLayout56.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28" Type="http://schemas.openxmlformats.org/officeDocument/2006/relationships/slideLayout" Target="../slideLayouts/slideLayout52.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31" Type="http://schemas.openxmlformats.org/officeDocument/2006/relationships/slideLayout" Target="../slideLayouts/slideLayout55.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 Id="rId27" Type="http://schemas.openxmlformats.org/officeDocument/2006/relationships/slideLayout" Target="../slideLayouts/slideLayout51.xml"/><Relationship Id="rId30" Type="http://schemas.openxmlformats.org/officeDocument/2006/relationships/slideLayout" Target="../slideLayouts/slideLayout54.xml"/><Relationship Id="rId35"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Tree>
    <p:extLst>
      <p:ext uri="{BB962C8B-B14F-4D97-AF65-F5344CB8AC3E}">
        <p14:creationId xmlns:p14="http://schemas.microsoft.com/office/powerpoint/2010/main" val="2714874743"/>
      </p:ext>
    </p:extLst>
  </p:cSld>
  <p:clrMap bg1="lt1" tx1="dk1" bg2="lt2" tx2="dk2" accent1="accent1" accent2="accent2" accent3="accent3" accent4="accent4" accent5="accent5" accent6="accent6" hlink="hlink" folHlink="folHlink"/>
  <p:sldLayoutIdLst>
    <p:sldLayoutId id="2147483695"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0"/>
            <a:ext cx="3887755" cy="6451970"/>
          </a:xfrm>
          <a:prstGeom prst="rect">
            <a:avLst/>
          </a:prstGeom>
        </p:spPr>
      </p:pic>
      <p:sp>
        <p:nvSpPr>
          <p:cNvPr id="18" name="Rectángulo 17" descr=" " title=" "/>
          <p:cNvSpPr/>
          <p:nvPr userDrawn="1"/>
        </p:nvSpPr>
        <p:spPr>
          <a:xfrm>
            <a:off x="3551041" y="0"/>
            <a:ext cx="8640960" cy="6451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2" name="Marcador de número de diapositiva 5"/>
          <p:cNvSpPr>
            <a:spLocks noGrp="1"/>
          </p:cNvSpPr>
          <p:nvPr>
            <p:ph type="sldNum" sz="quarter" idx="4"/>
          </p:nvPr>
        </p:nvSpPr>
        <p:spPr>
          <a:xfrm>
            <a:off x="11170427"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cxnSp>
        <p:nvCxnSpPr>
          <p:cNvPr id="9" name="Conector recto 8"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33230562"/>
      </p:ext>
    </p:extLst>
  </p:cSld>
  <p:clrMap bg1="lt1" tx1="dk1" bg2="lt2" tx2="dk2" accent1="accent1" accent2="accent2" accent3="accent3" accent4="accent4" accent5="accent5" accent6="accent6" hlink="hlink" folHlink="folHlink"/>
  <p:sldLayoutIdLst>
    <p:sldLayoutId id="2147483744"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14"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1369779823"/>
      </p:ext>
    </p:extLst>
  </p:cSld>
  <p:clrMap bg1="lt1" tx1="dk1" bg2="lt2" tx2="dk2" accent1="accent1" accent2="accent2" accent3="accent3" accent4="accent4" accent5="accent5" accent6="accent6" hlink="hlink" folHlink="folHlink"/>
  <p:sldLayoutIdLst>
    <p:sldLayoutId id="2147483712" r:id="rId1"/>
    <p:sldLayoutId id="2147483784" r:id="rId2"/>
    <p:sldLayoutId id="2147483714" r:id="rId3"/>
    <p:sldLayoutId id="2147483781" r:id="rId4"/>
    <p:sldLayoutId id="2147483780" r:id="rId5"/>
    <p:sldLayoutId id="2147483719" r:id="rId6"/>
    <p:sldLayoutId id="2147483720" r:id="rId7"/>
    <p:sldLayoutId id="2147483750" r:id="rId8"/>
    <p:sldLayoutId id="2147483765" r:id="rId9"/>
    <p:sldLayoutId id="2147483766" r:id="rId10"/>
    <p:sldLayoutId id="2147483767" r:id="rId11"/>
    <p:sldLayoutId id="2147483768"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ángulo 4" descr=" " title=" "/>
          <p:cNvSpPr/>
          <p:nvPr userDrawn="1"/>
        </p:nvSpPr>
        <p:spPr>
          <a:xfrm>
            <a:off x="0" y="0"/>
            <a:ext cx="8590887" cy="6866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8" name="Imagen 7" descr="Banco de España Eurosistema" title="Logotipo"/>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pic>
        <p:nvPicPr>
          <p:cNvPr id="11" name="Imagen 10" descr="Fachada Banco de España" title="Fotografía"/>
          <p:cNvPicPr>
            <a:picLocks noChangeAspect="1"/>
          </p:cNvPicPr>
          <p:nvPr userDrawn="1"/>
        </p:nvPicPr>
        <p:blipFill rotWithShape="1">
          <a:blip r:embed="rId4"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spTree>
    <p:extLst>
      <p:ext uri="{BB962C8B-B14F-4D97-AF65-F5344CB8AC3E}">
        <p14:creationId xmlns:p14="http://schemas.microsoft.com/office/powerpoint/2010/main" val="1804887303"/>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
        <p:nvSpPr>
          <p:cNvPr id="5" name="Marcador de texto 14"/>
          <p:cNvSpPr txBox="1">
            <a:spLocks/>
          </p:cNvSpPr>
          <p:nvPr userDrawn="1"/>
        </p:nvSpPr>
        <p:spPr>
          <a:xfrm>
            <a:off x="541427" y="6209080"/>
            <a:ext cx="6108700" cy="234925"/>
          </a:xfrm>
          <a:prstGeom prst="rect">
            <a:avLst/>
          </a:prstGeom>
        </p:spPr>
        <p:txBody>
          <a:bodyPr/>
          <a:lstStyle>
            <a:lvl1pPr marL="0" indent="0" algn="l" defTabSz="914400" rtl="0" eaLnBrk="1" latinLnBrk="0" hangingPunct="1">
              <a:spcBef>
                <a:spcPct val="20000"/>
              </a:spcBef>
              <a:buFont typeface="Arial" pitchFamily="34" charset="0"/>
              <a:buNone/>
              <a:defRPr sz="1000" kern="1200" cap="all" baseline="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89886101"/>
      </p:ext>
    </p:extLst>
  </p:cSld>
  <p:clrMap bg1="lt1" tx1="dk1" bg2="lt2" tx2="dk2" accent1="accent1" accent2="accent2" accent3="accent3" accent4="accent4" accent5="accent5" accent6="accent6" hlink="hlink" folHlink="folHlink"/>
  <p:sldLayoutIdLst>
    <p:sldLayoutId id="2147483786" r:id="rId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93">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3887755" cy="6531717"/>
          </a:xfrm>
          <a:prstGeom prst="rect">
            <a:avLst/>
          </a:prstGeom>
        </p:spPr>
      </p:pic>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0"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1" name="Conector recto 10"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3639236679"/>
      </p:ext>
    </p:extLst>
  </p:cSld>
  <p:clrMap bg1="lt1" tx1="dk1" bg2="lt2" tx2="dk2" accent1="accent1" accent2="accent2" accent3="accent3" accent4="accent4" accent5="accent5" accent6="accent6" hlink="hlink" folHlink="folHlink"/>
  <p:sldLayoutIdLst>
    <p:sldLayoutId id="2147483788"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201">
          <p15:clr>
            <a:srgbClr val="F26B43"/>
          </p15:clr>
        </p15:guide>
        <p15:guide id="2" pos="21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2291038677"/>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831" r:id="rId4"/>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5"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21780562"/>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829" r:id="rId3"/>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35"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424891285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 id="2147483814" r:id="rId18"/>
    <p:sldLayoutId id="2147483815" r:id="rId19"/>
    <p:sldLayoutId id="2147483816" r:id="rId20"/>
    <p:sldLayoutId id="2147483817" r:id="rId21"/>
    <p:sldLayoutId id="2147483818" r:id="rId22"/>
    <p:sldLayoutId id="2147483819" r:id="rId23"/>
    <p:sldLayoutId id="2147483820" r:id="rId24"/>
    <p:sldLayoutId id="2147483821" r:id="rId25"/>
    <p:sldLayoutId id="2147483822" r:id="rId26"/>
    <p:sldLayoutId id="2147483823" r:id="rId27"/>
    <p:sldLayoutId id="2147483824" r:id="rId28"/>
    <p:sldLayoutId id="2147483825" r:id="rId29"/>
    <p:sldLayoutId id="2147483826" r:id="rId30"/>
    <p:sldLayoutId id="2147483827" r:id="rId31"/>
    <p:sldLayoutId id="2147483828" r:id="rId32"/>
    <p:sldLayoutId id="2147483830" r:id="rId33"/>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533382" y="1340768"/>
            <a:ext cx="6930769" cy="1511422"/>
          </a:xfrm>
        </p:spPr>
        <p:txBody>
          <a:bodyPr/>
          <a:lstStyle/>
          <a:p>
            <a:r>
              <a:rPr lang="es-ES" dirty="0" err="1"/>
              <a:t>Climate</a:t>
            </a:r>
            <a:r>
              <a:rPr lang="es-ES" dirty="0"/>
              <a:t> </a:t>
            </a:r>
            <a:r>
              <a:rPr lang="es-ES" dirty="0" err="1"/>
              <a:t>change</a:t>
            </a:r>
            <a:r>
              <a:rPr lang="es-ES" dirty="0"/>
              <a:t> and </a:t>
            </a:r>
            <a:r>
              <a:rPr lang="es-ES" dirty="0" err="1"/>
              <a:t>energy</a:t>
            </a:r>
            <a:r>
              <a:rPr lang="es-ES" dirty="0"/>
              <a:t> </a:t>
            </a:r>
            <a:r>
              <a:rPr lang="es-ES" dirty="0" err="1" smtClean="0"/>
              <a:t>policies</a:t>
            </a:r>
            <a:r>
              <a:rPr lang="es-ES" dirty="0" smtClean="0"/>
              <a:t>. </a:t>
            </a:r>
            <a:r>
              <a:rPr lang="es-ES" dirty="0"/>
              <a:t/>
            </a:r>
            <a:br>
              <a:rPr lang="es-ES" dirty="0"/>
            </a:br>
            <a:r>
              <a:rPr lang="es-ES" dirty="0" err="1"/>
              <a:t>the</a:t>
            </a:r>
            <a:r>
              <a:rPr lang="es-ES" dirty="0"/>
              <a:t> </a:t>
            </a:r>
            <a:r>
              <a:rPr lang="es-ES" dirty="0" err="1"/>
              <a:t>european</a:t>
            </a:r>
            <a:r>
              <a:rPr lang="es-ES" dirty="0"/>
              <a:t> Green </a:t>
            </a:r>
            <a:r>
              <a:rPr lang="es-ES" dirty="0" err="1"/>
              <a:t>deal</a:t>
            </a:r>
            <a:r>
              <a:rPr lang="es-ES" dirty="0"/>
              <a:t> and </a:t>
            </a:r>
            <a:r>
              <a:rPr lang="es-ES" dirty="0" err="1"/>
              <a:t>REPowerEU</a:t>
            </a:r>
            <a:endParaRPr lang="es-ES_tradnl" dirty="0"/>
          </a:p>
        </p:txBody>
      </p:sp>
      <p:sp>
        <p:nvSpPr>
          <p:cNvPr id="11" name="Marcador de texto 10"/>
          <p:cNvSpPr>
            <a:spLocks noGrp="1"/>
          </p:cNvSpPr>
          <p:nvPr>
            <p:ph type="body" sz="quarter" idx="10"/>
          </p:nvPr>
        </p:nvSpPr>
        <p:spPr/>
        <p:txBody>
          <a:bodyPr/>
          <a:lstStyle/>
          <a:p>
            <a:pPr lvl="0"/>
            <a:r>
              <a:rPr lang="es-ES_tradnl" dirty="0">
                <a:solidFill>
                  <a:prstClr val="black"/>
                </a:solidFill>
              </a:rPr>
              <a:t>Pilar L’Hotellerie-Fallois</a:t>
            </a:r>
          </a:p>
        </p:txBody>
      </p:sp>
      <p:sp>
        <p:nvSpPr>
          <p:cNvPr id="12" name="Marcador de texto 11"/>
          <p:cNvSpPr>
            <a:spLocks noGrp="1"/>
          </p:cNvSpPr>
          <p:nvPr>
            <p:ph type="body" sz="quarter" idx="11"/>
          </p:nvPr>
        </p:nvSpPr>
        <p:spPr>
          <a:xfrm>
            <a:off x="531152" y="3125692"/>
            <a:ext cx="6284927" cy="519331"/>
          </a:xfrm>
        </p:spPr>
        <p:txBody>
          <a:bodyPr/>
          <a:lstStyle/>
          <a:p>
            <a:pPr lvl="0"/>
            <a:r>
              <a:rPr lang="es-ES_tradnl" dirty="0">
                <a:solidFill>
                  <a:prstClr val="black"/>
                </a:solidFill>
              </a:rPr>
              <a:t>Banco de España </a:t>
            </a:r>
            <a:r>
              <a:rPr lang="es-ES_tradnl" dirty="0" err="1">
                <a:solidFill>
                  <a:prstClr val="black"/>
                </a:solidFill>
              </a:rPr>
              <a:t>counsellor</a:t>
            </a:r>
            <a:r>
              <a:rPr lang="es-ES_tradnl" dirty="0">
                <a:solidFill>
                  <a:prstClr val="black"/>
                </a:solidFill>
              </a:rPr>
              <a:t>. </a:t>
            </a:r>
            <a:r>
              <a:rPr lang="es-ES_tradnl" dirty="0" err="1" smtClean="0">
                <a:solidFill>
                  <a:prstClr val="black"/>
                </a:solidFill>
              </a:rPr>
              <a:t>Permanent</a:t>
            </a:r>
            <a:r>
              <a:rPr lang="es-ES_tradnl" dirty="0" smtClean="0">
                <a:solidFill>
                  <a:prstClr val="black"/>
                </a:solidFill>
              </a:rPr>
              <a:t> </a:t>
            </a:r>
            <a:r>
              <a:rPr lang="es-ES_tradnl" dirty="0" err="1">
                <a:solidFill>
                  <a:prstClr val="black"/>
                </a:solidFill>
              </a:rPr>
              <a:t>Representation</a:t>
            </a:r>
            <a:r>
              <a:rPr lang="es-ES_tradnl" dirty="0">
                <a:solidFill>
                  <a:prstClr val="black"/>
                </a:solidFill>
              </a:rPr>
              <a:t> of </a:t>
            </a:r>
            <a:r>
              <a:rPr lang="es-ES_tradnl" dirty="0" err="1">
                <a:solidFill>
                  <a:prstClr val="black"/>
                </a:solidFill>
              </a:rPr>
              <a:t>Spain</a:t>
            </a:r>
            <a:r>
              <a:rPr lang="es-ES_tradnl" dirty="0">
                <a:solidFill>
                  <a:prstClr val="black"/>
                </a:solidFill>
              </a:rPr>
              <a:t> to </a:t>
            </a:r>
            <a:r>
              <a:rPr lang="es-ES_tradnl" dirty="0" err="1">
                <a:solidFill>
                  <a:prstClr val="black"/>
                </a:solidFill>
              </a:rPr>
              <a:t>the</a:t>
            </a:r>
            <a:r>
              <a:rPr lang="es-ES_tradnl" dirty="0">
                <a:solidFill>
                  <a:prstClr val="black"/>
                </a:solidFill>
              </a:rPr>
              <a:t> EU</a:t>
            </a:r>
          </a:p>
        </p:txBody>
      </p:sp>
      <p:sp>
        <p:nvSpPr>
          <p:cNvPr id="14" name="Marcador de texto 13"/>
          <p:cNvSpPr>
            <a:spLocks noGrp="1"/>
          </p:cNvSpPr>
          <p:nvPr>
            <p:ph type="body" sz="quarter" idx="13"/>
          </p:nvPr>
        </p:nvSpPr>
        <p:spPr>
          <a:xfrm>
            <a:off x="531153" y="4163101"/>
            <a:ext cx="6108700" cy="508697"/>
          </a:xfrm>
        </p:spPr>
        <p:txBody>
          <a:bodyPr/>
          <a:lstStyle/>
          <a:p>
            <a:pPr lvl="0"/>
            <a:r>
              <a:rPr lang="es-ES_tradnl" sz="1200" cap="all" dirty="0">
                <a:solidFill>
                  <a:prstClr val="black"/>
                </a:solidFill>
              </a:rPr>
              <a:t>Jean Monet </a:t>
            </a:r>
            <a:r>
              <a:rPr lang="es-ES_tradnl" sz="1200" cap="all" dirty="0" err="1">
                <a:solidFill>
                  <a:prstClr val="black"/>
                </a:solidFill>
              </a:rPr>
              <a:t>conferences</a:t>
            </a:r>
            <a:r>
              <a:rPr lang="es-ES_tradnl" sz="1200" cap="all" dirty="0">
                <a:solidFill>
                  <a:prstClr val="black"/>
                </a:solidFill>
              </a:rPr>
              <a:t> </a:t>
            </a:r>
            <a:r>
              <a:rPr lang="es-ES_tradnl" sz="1200" cap="all" dirty="0" err="1">
                <a:solidFill>
                  <a:prstClr val="black"/>
                </a:solidFill>
              </a:rPr>
              <a:t>on</a:t>
            </a:r>
            <a:r>
              <a:rPr lang="es-ES_tradnl" sz="1200" cap="all" dirty="0">
                <a:solidFill>
                  <a:prstClr val="black"/>
                </a:solidFill>
              </a:rPr>
              <a:t> </a:t>
            </a:r>
            <a:r>
              <a:rPr lang="es-ES_tradnl" sz="1200" cap="all" dirty="0" err="1">
                <a:solidFill>
                  <a:prstClr val="black"/>
                </a:solidFill>
              </a:rPr>
              <a:t>european</a:t>
            </a:r>
            <a:r>
              <a:rPr lang="es-ES_tradnl" sz="1200" cap="all" dirty="0">
                <a:solidFill>
                  <a:prstClr val="black"/>
                </a:solidFill>
              </a:rPr>
              <a:t> </a:t>
            </a:r>
            <a:r>
              <a:rPr lang="es-ES_tradnl" sz="1200" cap="all" dirty="0" err="1">
                <a:solidFill>
                  <a:prstClr val="black"/>
                </a:solidFill>
              </a:rPr>
              <a:t>union</a:t>
            </a:r>
            <a:r>
              <a:rPr lang="es-ES_tradnl" sz="1200" cap="all" dirty="0">
                <a:solidFill>
                  <a:prstClr val="black"/>
                </a:solidFill>
              </a:rPr>
              <a:t> </a:t>
            </a:r>
            <a:r>
              <a:rPr lang="es-ES_tradnl" sz="1200" cap="all" dirty="0" err="1">
                <a:solidFill>
                  <a:prstClr val="black"/>
                </a:solidFill>
              </a:rPr>
              <a:t>economy</a:t>
            </a:r>
            <a:endParaRPr lang="es-ES_tradnl" sz="1200" cap="all" dirty="0">
              <a:solidFill>
                <a:prstClr val="black"/>
              </a:solidFill>
            </a:endParaRPr>
          </a:p>
          <a:p>
            <a:endParaRPr lang="es-ES_tradnl" dirty="0"/>
          </a:p>
        </p:txBody>
      </p:sp>
      <p:sp>
        <p:nvSpPr>
          <p:cNvPr id="16" name="Marcador de texto 15"/>
          <p:cNvSpPr>
            <a:spLocks noGrp="1"/>
          </p:cNvSpPr>
          <p:nvPr>
            <p:ph type="body" sz="quarter" idx="15"/>
          </p:nvPr>
        </p:nvSpPr>
        <p:spPr>
          <a:xfrm>
            <a:off x="531153" y="4692510"/>
            <a:ext cx="6108700" cy="497365"/>
          </a:xfrm>
        </p:spPr>
        <p:txBody>
          <a:bodyPr/>
          <a:lstStyle/>
          <a:p>
            <a:pPr lvl="0"/>
            <a:r>
              <a:rPr lang="es-ES_tradnl" dirty="0">
                <a:solidFill>
                  <a:prstClr val="black"/>
                </a:solidFill>
              </a:rPr>
              <a:t>Universidad Carlos III de Madrid</a:t>
            </a:r>
          </a:p>
          <a:p>
            <a:pPr lvl="0"/>
            <a:r>
              <a:rPr lang="es-ES_tradnl" dirty="0">
                <a:solidFill>
                  <a:prstClr val="black"/>
                </a:solidFill>
              </a:rPr>
              <a:t>14-15 </a:t>
            </a:r>
            <a:r>
              <a:rPr lang="es-ES_tradnl" dirty="0" err="1">
                <a:solidFill>
                  <a:prstClr val="black"/>
                </a:solidFill>
              </a:rPr>
              <a:t>November</a:t>
            </a:r>
            <a:r>
              <a:rPr lang="es-ES_tradnl" dirty="0">
                <a:solidFill>
                  <a:prstClr val="black"/>
                </a:solidFill>
              </a:rPr>
              <a:t> 2022</a:t>
            </a:r>
          </a:p>
          <a:p>
            <a:endParaRPr lang="es-ES_tradnl" dirty="0"/>
          </a:p>
        </p:txBody>
      </p:sp>
    </p:spTree>
    <p:extLst>
      <p:ext uri="{BB962C8B-B14F-4D97-AF65-F5344CB8AC3E}">
        <p14:creationId xmlns:p14="http://schemas.microsoft.com/office/powerpoint/2010/main" val="3355364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The EU has a </a:t>
            </a:r>
            <a:r>
              <a:rPr lang="en-US" dirty="0"/>
              <a:t>longstanding </a:t>
            </a:r>
            <a:r>
              <a:rPr lang="en-US" dirty="0" smtClean="0"/>
              <a:t>compromise to reduce global warming and address climate change</a:t>
            </a:r>
            <a:endParaRPr lang="es-ES" dirty="0"/>
          </a:p>
        </p:txBody>
      </p:sp>
      <p:sp>
        <p:nvSpPr>
          <p:cNvPr id="5" name="Marcador de texto 4"/>
          <p:cNvSpPr>
            <a:spLocks noGrp="1"/>
          </p:cNvSpPr>
          <p:nvPr>
            <p:ph type="body" sz="quarter" idx="17"/>
          </p:nvPr>
        </p:nvSpPr>
        <p:spPr>
          <a:xfrm>
            <a:off x="479376" y="980728"/>
            <a:ext cx="11089232" cy="4896545"/>
          </a:xfrm>
        </p:spPr>
        <p:txBody>
          <a:bodyPr/>
          <a:lstStyle/>
          <a:p>
            <a:r>
              <a:rPr lang="en-US" sz="2000" b="0" dirty="0" smtClean="0"/>
              <a:t>The EU has been involved in the fight against climate change for decades and is in a position of leadership.</a:t>
            </a:r>
          </a:p>
          <a:p>
            <a:pPr marL="800100" lvl="1" indent="-342900">
              <a:buFont typeface="Arial" panose="020B0604020202020204" pitchFamily="34" charset="0"/>
              <a:buChar char="•"/>
            </a:pPr>
            <a:r>
              <a:rPr lang="en-US" sz="2000" dirty="0" smtClean="0"/>
              <a:t>In the 90’s: Rio de Janeiro Summit, </a:t>
            </a:r>
            <a:r>
              <a:rPr lang="en-US" sz="2000" dirty="0" err="1" smtClean="0"/>
              <a:t>Kioto</a:t>
            </a:r>
            <a:r>
              <a:rPr lang="en-US" sz="2000" dirty="0" smtClean="0"/>
              <a:t> Protocol</a:t>
            </a:r>
          </a:p>
          <a:p>
            <a:r>
              <a:rPr lang="en-US" sz="2000" b="0" dirty="0" smtClean="0"/>
              <a:t>Adoption (in 2007) of </a:t>
            </a:r>
            <a:r>
              <a:rPr lang="en-US" sz="2000" b="0" dirty="0"/>
              <a:t>a </a:t>
            </a:r>
            <a:r>
              <a:rPr lang="en-US" sz="2000" b="0" dirty="0" smtClean="0"/>
              <a:t>first package </a:t>
            </a:r>
            <a:r>
              <a:rPr lang="en-US" sz="2000" b="0" dirty="0"/>
              <a:t>of measures on </a:t>
            </a:r>
            <a:r>
              <a:rPr lang="en-US" sz="2000" b="0" dirty="0" smtClean="0"/>
              <a:t>Energy &amp; Climate </a:t>
            </a:r>
          </a:p>
          <a:p>
            <a:pPr marL="800100" lvl="1" indent="-342900">
              <a:buFont typeface="Arial" panose="020B0604020202020204" pitchFamily="34" charset="0"/>
              <a:buChar char="•"/>
            </a:pPr>
            <a:r>
              <a:rPr lang="en-US" sz="2000" dirty="0" smtClean="0"/>
              <a:t>2020 objectives of GHG emissions reduction and energy sector transformation. </a:t>
            </a:r>
            <a:r>
              <a:rPr lang="en-US" sz="2000" b="0" dirty="0" smtClean="0"/>
              <a:t>Introduction of a set of regulatory instruments and legislation that are the basis of the EU policies </a:t>
            </a:r>
            <a:r>
              <a:rPr lang="en-US" sz="2000" dirty="0"/>
              <a:t>on </a:t>
            </a:r>
            <a:r>
              <a:rPr lang="en-US" sz="2000" dirty="0" smtClean="0"/>
              <a:t>Energy </a:t>
            </a:r>
            <a:r>
              <a:rPr lang="en-US" sz="2000" dirty="0"/>
              <a:t>&amp; Climate </a:t>
            </a:r>
            <a:endParaRPr lang="en-US" sz="2000" b="0" dirty="0" smtClean="0"/>
          </a:p>
          <a:p>
            <a:r>
              <a:rPr lang="en-US" sz="2000" b="0" dirty="0"/>
              <a:t>Those objectives were revised in 2014 and </a:t>
            </a:r>
            <a:r>
              <a:rPr lang="en-US" sz="2000" b="0" dirty="0" smtClean="0"/>
              <a:t>the widened </a:t>
            </a:r>
            <a:r>
              <a:rPr lang="en-US" sz="2000" b="0" dirty="0"/>
              <a:t>to 2030</a:t>
            </a:r>
          </a:p>
          <a:p>
            <a:r>
              <a:rPr lang="en-US" sz="2000" b="0" dirty="0" smtClean="0"/>
              <a:t>Between 1990 and 2018, EU GHG emissions went down by 23% as GDP increased 61%, </a:t>
            </a:r>
            <a:r>
              <a:rPr lang="en-US" sz="2000" dirty="0" smtClean="0"/>
              <a:t>decoupling growth and emissions.</a:t>
            </a:r>
          </a:p>
          <a:p>
            <a:r>
              <a:rPr lang="en-US" sz="2000" b="0" dirty="0" smtClean="0"/>
              <a:t>The EGD (Dec 2019</a:t>
            </a:r>
            <a:r>
              <a:rPr lang="en-US" sz="2000" b="0" dirty="0"/>
              <a:t>) a </a:t>
            </a:r>
            <a:r>
              <a:rPr lang="en-US" sz="2000" b="0" dirty="0" smtClean="0"/>
              <a:t>set </a:t>
            </a:r>
            <a:r>
              <a:rPr lang="en-US" sz="2000" b="0" dirty="0"/>
              <a:t>of policy initiatives, which aims to set the EU on the path to </a:t>
            </a:r>
            <a:r>
              <a:rPr lang="en-US" sz="2000" dirty="0" smtClean="0"/>
              <a:t>transition to </a:t>
            </a:r>
            <a:r>
              <a:rPr lang="en-US" sz="2000" dirty="0"/>
              <a:t>a low carbon </a:t>
            </a:r>
            <a:r>
              <a:rPr lang="en-US" sz="2000" dirty="0" smtClean="0"/>
              <a:t>economy</a:t>
            </a:r>
            <a:r>
              <a:rPr lang="en-US" sz="2000" b="0" dirty="0" smtClean="0"/>
              <a:t>, </a:t>
            </a:r>
            <a:r>
              <a:rPr lang="en-US" sz="2000" b="0" dirty="0"/>
              <a:t>with the ultimate goal of </a:t>
            </a:r>
            <a:r>
              <a:rPr lang="en-US" sz="2000" dirty="0"/>
              <a:t>reaching climate neutrality by </a:t>
            </a:r>
            <a:r>
              <a:rPr lang="en-US" sz="2000" dirty="0" smtClean="0"/>
              <a:t>2050</a:t>
            </a:r>
            <a:r>
              <a:rPr lang="en-US" sz="2000" b="0" dirty="0"/>
              <a:t>. </a:t>
            </a:r>
            <a:r>
              <a:rPr lang="en-US" sz="2000" b="0" dirty="0" smtClean="0"/>
              <a:t>The EGD incorporates </a:t>
            </a:r>
            <a:r>
              <a:rPr lang="en-US" sz="2000" b="0" dirty="0"/>
              <a:t>the need for a holistic and cross-sectoral </a:t>
            </a:r>
            <a:r>
              <a:rPr lang="en-US" sz="2000" b="0" dirty="0" smtClean="0"/>
              <a:t>approach, with </a:t>
            </a:r>
            <a:r>
              <a:rPr lang="en-US" sz="2000" b="0" dirty="0"/>
              <a:t>all relevant policy areas </a:t>
            </a:r>
            <a:r>
              <a:rPr lang="en-US" sz="2000" b="0" dirty="0" smtClean="0"/>
              <a:t>contributing </a:t>
            </a:r>
            <a:r>
              <a:rPr lang="en-US" sz="2000" b="0" dirty="0"/>
              <a:t>to the ultimate climate-related </a:t>
            </a:r>
            <a:r>
              <a:rPr lang="en-US" sz="2000" b="0" dirty="0" smtClean="0"/>
              <a:t>goal of reaching climate neutrality by 2050.</a:t>
            </a:r>
            <a:endParaRPr lang="en-US" sz="2000" b="0" dirty="0"/>
          </a:p>
        </p:txBody>
      </p:sp>
    </p:spTree>
    <p:extLst>
      <p:ext uri="{BB962C8B-B14F-4D97-AF65-F5344CB8AC3E}">
        <p14:creationId xmlns:p14="http://schemas.microsoft.com/office/powerpoint/2010/main" val="2736718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 dirty="0" err="1" smtClean="0"/>
              <a:t>Greenhouse</a:t>
            </a:r>
            <a:r>
              <a:rPr lang="es-ES" dirty="0" smtClean="0"/>
              <a:t> gas </a:t>
            </a:r>
            <a:r>
              <a:rPr lang="es-ES" dirty="0" err="1" smtClean="0"/>
              <a:t>emissions</a:t>
            </a:r>
            <a:r>
              <a:rPr lang="es-ES" dirty="0" smtClean="0"/>
              <a:t> </a:t>
            </a:r>
            <a:r>
              <a:rPr lang="es-ES" dirty="0" err="1" smtClean="0"/>
              <a:t>by</a:t>
            </a:r>
            <a:r>
              <a:rPr lang="es-ES" dirty="0" smtClean="0"/>
              <a:t> sector (2019)</a:t>
            </a:r>
            <a:endParaRPr lang="es-ES" dirty="0"/>
          </a:p>
        </p:txBody>
      </p:sp>
      <p:pic>
        <p:nvPicPr>
          <p:cNvPr id="7" name="Imagen 6"/>
          <p:cNvPicPr>
            <a:picLocks noChangeAspect="1"/>
          </p:cNvPicPr>
          <p:nvPr/>
        </p:nvPicPr>
        <p:blipFill>
          <a:blip r:embed="rId3"/>
          <a:stretch>
            <a:fillRect/>
          </a:stretch>
        </p:blipFill>
        <p:spPr>
          <a:xfrm>
            <a:off x="1271464" y="734438"/>
            <a:ext cx="10068619" cy="5701842"/>
          </a:xfrm>
          <a:prstGeom prst="rect">
            <a:avLst/>
          </a:prstGeom>
        </p:spPr>
      </p:pic>
    </p:spTree>
    <p:extLst>
      <p:ext uri="{BB962C8B-B14F-4D97-AF65-F5344CB8AC3E}">
        <p14:creationId xmlns:p14="http://schemas.microsoft.com/office/powerpoint/2010/main" val="2072329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The European green deal: a roadmap for a new growth strategy (I)</a:t>
            </a:r>
            <a:endParaRPr lang="es-ES" dirty="0"/>
          </a:p>
        </p:txBody>
      </p:sp>
      <p:sp>
        <p:nvSpPr>
          <p:cNvPr id="5" name="Marcador de texto 4"/>
          <p:cNvSpPr>
            <a:spLocks noGrp="1"/>
          </p:cNvSpPr>
          <p:nvPr>
            <p:ph type="body" sz="quarter" idx="17"/>
          </p:nvPr>
        </p:nvSpPr>
        <p:spPr>
          <a:xfrm>
            <a:off x="123903" y="1052736"/>
            <a:ext cx="11953328" cy="4896544"/>
          </a:xfrm>
        </p:spPr>
        <p:txBody>
          <a:bodyPr/>
          <a:lstStyle/>
          <a:p>
            <a:r>
              <a:rPr lang="en-US" sz="2000" b="0" dirty="0" smtClean="0"/>
              <a:t>The EGD is a </a:t>
            </a:r>
            <a:r>
              <a:rPr lang="en-US" sz="2000" dirty="0"/>
              <a:t>roadmap to </a:t>
            </a:r>
            <a:r>
              <a:rPr lang="en-US" sz="2000" dirty="0" smtClean="0"/>
              <a:t>sustainability.</a:t>
            </a:r>
            <a:r>
              <a:rPr lang="en-US" sz="2000" b="0" dirty="0" smtClean="0"/>
              <a:t> It includes </a:t>
            </a:r>
            <a:r>
              <a:rPr lang="en-US" sz="2000" b="0" dirty="0"/>
              <a:t>initiatives covering the climate, the environment, energy, transport, industry, agriculture and sustainable finance – all of which are strongly interlinked.</a:t>
            </a:r>
            <a:r>
              <a:rPr lang="es-ES" sz="2000" b="0" dirty="0" smtClean="0"/>
              <a:t> </a:t>
            </a:r>
            <a:endParaRPr lang="en-US" sz="2000" b="0" dirty="0"/>
          </a:p>
          <a:p>
            <a:r>
              <a:rPr lang="en-US" sz="2000" dirty="0"/>
              <a:t>The </a:t>
            </a:r>
            <a:r>
              <a:rPr lang="en-US" sz="2000" dirty="0" smtClean="0"/>
              <a:t>EU Climate Law </a:t>
            </a:r>
            <a:r>
              <a:rPr lang="en-US" sz="2000" b="0" dirty="0"/>
              <a:t>turns the political ambition of </a:t>
            </a:r>
            <a:r>
              <a:rPr lang="en-US" sz="2000" dirty="0"/>
              <a:t>reaching climate neutrality by 2050 </a:t>
            </a:r>
            <a:r>
              <a:rPr lang="en-US" sz="2000" b="0" dirty="0"/>
              <a:t>into a legal obligation for the </a:t>
            </a:r>
            <a:r>
              <a:rPr lang="en-US" sz="2000" b="0" dirty="0" smtClean="0"/>
              <a:t>EU</a:t>
            </a:r>
            <a:r>
              <a:rPr lang="en-US" sz="2000" dirty="0" smtClean="0"/>
              <a:t>. </a:t>
            </a:r>
            <a:r>
              <a:rPr lang="en-US" sz="2000" b="0" dirty="0" smtClean="0"/>
              <a:t>The </a:t>
            </a:r>
            <a:r>
              <a:rPr lang="en-US" sz="2000" b="0" dirty="0"/>
              <a:t>EU and its MS commit to </a:t>
            </a:r>
            <a:r>
              <a:rPr lang="en-US" sz="2000" dirty="0"/>
              <a:t>cutting net </a:t>
            </a:r>
            <a:r>
              <a:rPr lang="en-US" sz="2000" dirty="0" smtClean="0"/>
              <a:t>GHG </a:t>
            </a:r>
            <a:r>
              <a:rPr lang="en-US" sz="2000" dirty="0"/>
              <a:t>emissions in the EU by at least 55% by 2030</a:t>
            </a:r>
            <a:r>
              <a:rPr lang="en-US" sz="2000" b="0" dirty="0"/>
              <a:t> </a:t>
            </a:r>
            <a:r>
              <a:rPr lang="en-US" sz="2000" b="0" dirty="0" smtClean="0"/>
              <a:t>(in relation </a:t>
            </a:r>
            <a:r>
              <a:rPr lang="en-US" sz="2000" b="0" dirty="0"/>
              <a:t>to 1990 levels) </a:t>
            </a:r>
            <a:endParaRPr lang="es-ES" sz="2000" b="0" dirty="0" smtClean="0"/>
          </a:p>
          <a:p>
            <a:r>
              <a:rPr lang="en-GB" sz="2000" dirty="0" smtClean="0"/>
              <a:t>The </a:t>
            </a:r>
            <a:r>
              <a:rPr lang="en-GB" sz="2000" dirty="0"/>
              <a:t>‘Fit for 55’ package</a:t>
            </a:r>
            <a:r>
              <a:rPr lang="en-GB" sz="2000" b="0" dirty="0"/>
              <a:t> aims to align EU regulations </a:t>
            </a:r>
            <a:r>
              <a:rPr lang="en-GB" sz="2000" b="0" dirty="0" smtClean="0"/>
              <a:t>and legislation with </a:t>
            </a:r>
            <a:r>
              <a:rPr lang="en-GB" sz="2000" b="0" dirty="0"/>
              <a:t>the EU’s climate </a:t>
            </a:r>
            <a:r>
              <a:rPr lang="en-GB" sz="2000" b="0" dirty="0" smtClean="0"/>
              <a:t>goal for 2030. It includes </a:t>
            </a:r>
            <a:r>
              <a:rPr lang="en-GB" sz="2000" dirty="0"/>
              <a:t>proposals to revise climate-, energy- and transport-related legislation </a:t>
            </a:r>
            <a:r>
              <a:rPr lang="en-GB" sz="2000" b="0" dirty="0"/>
              <a:t>and put in place new legislative initiatives. </a:t>
            </a:r>
            <a:endParaRPr lang="es-ES" sz="2000" b="0" dirty="0"/>
          </a:p>
          <a:p>
            <a:r>
              <a:rPr lang="es-ES" sz="2000" b="0" dirty="0" err="1" smtClean="0"/>
              <a:t>The</a:t>
            </a:r>
            <a:r>
              <a:rPr lang="es-ES" sz="2000" b="0" dirty="0" smtClean="0"/>
              <a:t> </a:t>
            </a:r>
            <a:r>
              <a:rPr lang="es-ES" sz="2000" dirty="0" err="1" smtClean="0"/>
              <a:t>green</a:t>
            </a:r>
            <a:r>
              <a:rPr lang="es-ES" sz="2000" dirty="0" smtClean="0"/>
              <a:t> </a:t>
            </a:r>
            <a:r>
              <a:rPr lang="es-ES" sz="2000" dirty="0" err="1" smtClean="0"/>
              <a:t>transition</a:t>
            </a:r>
            <a:r>
              <a:rPr lang="es-ES" sz="2000" dirty="0" smtClean="0"/>
              <a:t> </a:t>
            </a:r>
            <a:r>
              <a:rPr lang="es-ES" sz="2000" dirty="0" err="1" smtClean="0"/>
              <a:t>is</a:t>
            </a:r>
            <a:r>
              <a:rPr lang="es-ES" sz="2000" dirty="0" smtClean="0"/>
              <a:t> </a:t>
            </a:r>
            <a:r>
              <a:rPr lang="es-ES" sz="2000" dirty="0" err="1" smtClean="0"/>
              <a:t>also</a:t>
            </a:r>
            <a:r>
              <a:rPr lang="es-ES" sz="2000" dirty="0" smtClean="0"/>
              <a:t> at </a:t>
            </a:r>
            <a:r>
              <a:rPr lang="es-ES" sz="2000" dirty="0" err="1" smtClean="0"/>
              <a:t>the</a:t>
            </a:r>
            <a:r>
              <a:rPr lang="es-ES" sz="2000" dirty="0" smtClean="0"/>
              <a:t> </a:t>
            </a:r>
            <a:r>
              <a:rPr lang="es-ES" sz="2000" dirty="0" err="1" smtClean="0"/>
              <a:t>heart</a:t>
            </a:r>
            <a:r>
              <a:rPr lang="es-ES" sz="2000" dirty="0" smtClean="0"/>
              <a:t> of </a:t>
            </a:r>
            <a:r>
              <a:rPr lang="es-ES" sz="2000" dirty="0" err="1" smtClean="0"/>
              <a:t>other</a:t>
            </a:r>
            <a:r>
              <a:rPr lang="es-ES" sz="2000" dirty="0" smtClean="0"/>
              <a:t> European </a:t>
            </a:r>
            <a:r>
              <a:rPr lang="es-ES" sz="2000" dirty="0" err="1" smtClean="0"/>
              <a:t>policies</a:t>
            </a:r>
            <a:r>
              <a:rPr lang="es-ES" sz="2000" b="0" dirty="0" smtClean="0"/>
              <a:t>:</a:t>
            </a:r>
          </a:p>
          <a:p>
            <a:pPr marL="800100" lvl="1" indent="-342900">
              <a:buFont typeface="Arial" panose="020B0604020202020204" pitchFamily="34" charset="0"/>
              <a:buChar char="•"/>
            </a:pPr>
            <a:r>
              <a:rPr lang="es-ES" sz="2000" b="0" dirty="0" smtClean="0"/>
              <a:t>MFF &amp; NGEU</a:t>
            </a:r>
            <a:endParaRPr lang="es-ES" sz="2000" b="0" dirty="0"/>
          </a:p>
          <a:p>
            <a:r>
              <a:rPr lang="es-ES" sz="2000" dirty="0" err="1" smtClean="0"/>
              <a:t>Investment</a:t>
            </a:r>
            <a:r>
              <a:rPr lang="es-ES" sz="2000" dirty="0" smtClean="0"/>
              <a:t> </a:t>
            </a:r>
            <a:r>
              <a:rPr lang="es-ES" sz="2000" dirty="0" err="1" smtClean="0"/>
              <a:t>needs</a:t>
            </a:r>
            <a:r>
              <a:rPr lang="es-ES" sz="2000" dirty="0" smtClean="0"/>
              <a:t> and </a:t>
            </a:r>
            <a:r>
              <a:rPr lang="es-ES" sz="2000" dirty="0" err="1" smtClean="0"/>
              <a:t>financing</a:t>
            </a:r>
            <a:r>
              <a:rPr lang="es-ES" sz="2000" dirty="0" smtClean="0"/>
              <a:t> </a:t>
            </a:r>
            <a:r>
              <a:rPr lang="es-ES" sz="2000" b="0" dirty="0" err="1" smtClean="0"/>
              <a:t>the</a:t>
            </a:r>
            <a:r>
              <a:rPr lang="es-ES" sz="2000" b="0" dirty="0" smtClean="0"/>
              <a:t> EGD: </a:t>
            </a:r>
          </a:p>
          <a:p>
            <a:pPr marL="800100" lvl="1" indent="-342900">
              <a:buFont typeface="Arial" panose="020B0604020202020204" pitchFamily="34" charset="0"/>
              <a:buChar char="•"/>
            </a:pPr>
            <a:r>
              <a:rPr lang="es-ES" sz="2000" dirty="0" smtClean="0"/>
              <a:t>European Green </a:t>
            </a:r>
            <a:r>
              <a:rPr lang="es-ES" sz="2000" dirty="0" err="1" smtClean="0"/>
              <a:t>Deal</a:t>
            </a:r>
            <a:r>
              <a:rPr lang="es-ES" sz="2000" dirty="0" smtClean="0"/>
              <a:t> </a:t>
            </a:r>
            <a:r>
              <a:rPr lang="es-ES" sz="2000" dirty="0" err="1" smtClean="0"/>
              <a:t>Investment</a:t>
            </a:r>
            <a:r>
              <a:rPr lang="es-ES" sz="2000" dirty="0" smtClean="0"/>
              <a:t> Plan (</a:t>
            </a:r>
            <a:r>
              <a:rPr lang="es-ES" sz="2000" dirty="0" err="1" smtClean="0"/>
              <a:t>Jan</a:t>
            </a:r>
            <a:r>
              <a:rPr lang="es-ES" sz="2000" dirty="0" smtClean="0"/>
              <a:t> 2021)</a:t>
            </a:r>
          </a:p>
          <a:p>
            <a:pPr marL="800100" lvl="1" indent="-342900">
              <a:buFont typeface="Arial" panose="020B0604020202020204" pitchFamily="34" charset="0"/>
              <a:buChar char="•"/>
            </a:pPr>
            <a:r>
              <a:rPr lang="es-ES" sz="2000" dirty="0" err="1" smtClean="0"/>
              <a:t>Just</a:t>
            </a:r>
            <a:r>
              <a:rPr lang="es-ES" sz="2000" dirty="0" smtClean="0"/>
              <a:t> </a:t>
            </a:r>
            <a:r>
              <a:rPr lang="es-ES" sz="2000" dirty="0" err="1" smtClean="0"/>
              <a:t>Transition</a:t>
            </a:r>
            <a:r>
              <a:rPr lang="es-ES" sz="2000" dirty="0" smtClean="0"/>
              <a:t> </a:t>
            </a:r>
            <a:r>
              <a:rPr lang="es-ES" sz="2000" dirty="0" err="1" smtClean="0"/>
              <a:t>mechanism</a:t>
            </a:r>
            <a:endParaRPr lang="es-ES" sz="2000" dirty="0" smtClean="0"/>
          </a:p>
          <a:p>
            <a:pPr marL="800100" lvl="1" indent="-342900">
              <a:buFont typeface="Arial" panose="020B0604020202020204" pitchFamily="34" charset="0"/>
              <a:buChar char="•"/>
            </a:pPr>
            <a:r>
              <a:rPr lang="es-ES" sz="2000" b="0" dirty="0" err="1" smtClean="0"/>
              <a:t>Sustainable</a:t>
            </a:r>
            <a:r>
              <a:rPr lang="es-ES" sz="2000" b="0" dirty="0" smtClean="0"/>
              <a:t> </a:t>
            </a:r>
            <a:r>
              <a:rPr lang="es-ES" sz="2000" b="0" dirty="0" err="1" smtClean="0"/>
              <a:t>Finance</a:t>
            </a:r>
            <a:r>
              <a:rPr lang="es-ES" sz="2000" b="0" dirty="0" smtClean="0"/>
              <a:t> </a:t>
            </a:r>
            <a:r>
              <a:rPr lang="es-ES" sz="2000" b="0" dirty="0" err="1" smtClean="0"/>
              <a:t>Strategy</a:t>
            </a:r>
            <a:endParaRPr lang="es-ES" sz="2000" b="0" dirty="0" smtClean="0"/>
          </a:p>
          <a:p>
            <a:endParaRPr lang="es-ES" sz="2000" b="0" dirty="0"/>
          </a:p>
        </p:txBody>
      </p:sp>
    </p:spTree>
    <p:extLst>
      <p:ext uri="{BB962C8B-B14F-4D97-AF65-F5344CB8AC3E}">
        <p14:creationId xmlns:p14="http://schemas.microsoft.com/office/powerpoint/2010/main" val="836582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 dirty="0" err="1" smtClean="0"/>
              <a:t>investment</a:t>
            </a:r>
            <a:r>
              <a:rPr lang="es-ES" dirty="0" smtClean="0"/>
              <a:t> </a:t>
            </a:r>
            <a:r>
              <a:rPr lang="es-ES" dirty="0" err="1" smtClean="0"/>
              <a:t>needs</a:t>
            </a:r>
            <a:endParaRPr lang="es-ES" dirty="0"/>
          </a:p>
        </p:txBody>
      </p:sp>
      <p:sp>
        <p:nvSpPr>
          <p:cNvPr id="5" name="Marcador de texto 4"/>
          <p:cNvSpPr>
            <a:spLocks noGrp="1"/>
          </p:cNvSpPr>
          <p:nvPr>
            <p:ph type="body" sz="quarter" idx="17"/>
          </p:nvPr>
        </p:nvSpPr>
        <p:spPr>
          <a:xfrm>
            <a:off x="134183" y="5975960"/>
            <a:ext cx="11811483" cy="455327"/>
          </a:xfrm>
        </p:spPr>
        <p:txBody>
          <a:bodyPr/>
          <a:lstStyle/>
          <a:p>
            <a:pPr marL="0" indent="0">
              <a:buNone/>
            </a:pPr>
            <a:r>
              <a:rPr lang="en-US" sz="1000" b="0" dirty="0" smtClean="0"/>
              <a:t>Source: Fiscal </a:t>
            </a:r>
            <a:r>
              <a:rPr lang="en-US" sz="1000" b="0" dirty="0"/>
              <a:t>policies to mitigate climate change in </a:t>
            </a:r>
            <a:r>
              <a:rPr lang="en-US" sz="1000" b="0" dirty="0" smtClean="0"/>
              <a:t>the euro area, Mar </a:t>
            </a:r>
            <a:r>
              <a:rPr lang="en-US" sz="1000" b="0" dirty="0"/>
              <a:t>Delgado-</a:t>
            </a:r>
            <a:r>
              <a:rPr lang="en-US" sz="1000" b="0" dirty="0" err="1"/>
              <a:t>Téllez</a:t>
            </a:r>
            <a:r>
              <a:rPr lang="en-US" sz="1000" b="0" dirty="0"/>
              <a:t>, </a:t>
            </a:r>
            <a:r>
              <a:rPr lang="en-US" sz="1000" b="0" dirty="0" err="1"/>
              <a:t>Marien</a:t>
            </a:r>
            <a:r>
              <a:rPr lang="en-US" sz="1000" b="0" dirty="0"/>
              <a:t> </a:t>
            </a:r>
            <a:r>
              <a:rPr lang="en-US" sz="1000" b="0" dirty="0" err="1"/>
              <a:t>Ferdinandusse</a:t>
            </a:r>
            <a:r>
              <a:rPr lang="en-US" sz="1000" b="0" dirty="0"/>
              <a:t> and </a:t>
            </a:r>
            <a:r>
              <a:rPr lang="en-US" sz="1000" b="0" dirty="0" err="1"/>
              <a:t>Carolin</a:t>
            </a:r>
            <a:r>
              <a:rPr lang="en-US" sz="1000" b="0" dirty="0"/>
              <a:t> </a:t>
            </a:r>
            <a:r>
              <a:rPr lang="en-US" sz="1000" b="0" dirty="0" err="1" smtClean="0"/>
              <a:t>Nerlich</a:t>
            </a:r>
            <a:r>
              <a:rPr lang="en-US" sz="1000" b="0" dirty="0" smtClean="0"/>
              <a:t>, ECB Bulletin 6/22</a:t>
            </a:r>
            <a:endParaRPr lang="es-ES" sz="1000" b="0" dirty="0"/>
          </a:p>
        </p:txBody>
      </p:sp>
      <p:pic>
        <p:nvPicPr>
          <p:cNvPr id="6" name="Imagen 5"/>
          <p:cNvPicPr>
            <a:picLocks noChangeAspect="1"/>
          </p:cNvPicPr>
          <p:nvPr/>
        </p:nvPicPr>
        <p:blipFill>
          <a:blip r:embed="rId3"/>
          <a:stretch>
            <a:fillRect/>
          </a:stretch>
        </p:blipFill>
        <p:spPr>
          <a:xfrm>
            <a:off x="129600" y="2114985"/>
            <a:ext cx="5821849" cy="3743249"/>
          </a:xfrm>
          <a:prstGeom prst="rect">
            <a:avLst/>
          </a:prstGeom>
        </p:spPr>
      </p:pic>
      <p:pic>
        <p:nvPicPr>
          <p:cNvPr id="8" name="Imagen 7"/>
          <p:cNvPicPr>
            <a:picLocks noChangeAspect="1"/>
          </p:cNvPicPr>
          <p:nvPr/>
        </p:nvPicPr>
        <p:blipFill>
          <a:blip r:embed="rId4"/>
          <a:stretch>
            <a:fillRect/>
          </a:stretch>
        </p:blipFill>
        <p:spPr>
          <a:xfrm>
            <a:off x="6007169" y="2114441"/>
            <a:ext cx="6168007" cy="3743249"/>
          </a:xfrm>
          <a:prstGeom prst="rect">
            <a:avLst/>
          </a:prstGeom>
        </p:spPr>
      </p:pic>
      <p:sp>
        <p:nvSpPr>
          <p:cNvPr id="7" name="Marcador de texto 4"/>
          <p:cNvSpPr>
            <a:spLocks noGrp="1"/>
          </p:cNvSpPr>
          <p:nvPr>
            <p:ph type="body" sz="quarter" idx="17"/>
          </p:nvPr>
        </p:nvSpPr>
        <p:spPr>
          <a:xfrm>
            <a:off x="271445" y="748623"/>
            <a:ext cx="11811483" cy="1096201"/>
          </a:xfrm>
        </p:spPr>
        <p:txBody>
          <a:bodyPr/>
          <a:lstStyle/>
          <a:p>
            <a:r>
              <a:rPr lang="en-US" sz="1800" b="0" dirty="0"/>
              <a:t>To support the transition to a low-carbon economy, substantial additional green investment </a:t>
            </a:r>
            <a:r>
              <a:rPr lang="en-US" sz="1800" b="0" dirty="0" smtClean="0"/>
              <a:t>is </a:t>
            </a:r>
            <a:r>
              <a:rPr lang="en-US" sz="1800" b="0" dirty="0"/>
              <a:t>needed.</a:t>
            </a:r>
          </a:p>
          <a:p>
            <a:r>
              <a:rPr lang="en-US" sz="1800" b="0" dirty="0"/>
              <a:t>The European Commission estimated the additional public and private green </a:t>
            </a:r>
            <a:r>
              <a:rPr lang="en-US" sz="1800" b="0" dirty="0" smtClean="0"/>
              <a:t>investment needs </a:t>
            </a:r>
            <a:r>
              <a:rPr lang="en-US" sz="1800" b="0" dirty="0"/>
              <a:t>in the EU at around €520 billion per year (around 3.7% of 2019 GDP) over the period 2021-30.</a:t>
            </a:r>
            <a:endParaRPr lang="es-ES" sz="1800" b="0" dirty="0"/>
          </a:p>
        </p:txBody>
      </p:sp>
    </p:spTree>
    <p:extLst>
      <p:ext uri="{BB962C8B-B14F-4D97-AF65-F5344CB8AC3E}">
        <p14:creationId xmlns:p14="http://schemas.microsoft.com/office/powerpoint/2010/main" val="770044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The European green deal: a roadmap for a new growth strategy (II)</a:t>
            </a:r>
            <a:endParaRPr lang="es-ES" dirty="0"/>
          </a:p>
        </p:txBody>
      </p:sp>
      <p:sp>
        <p:nvSpPr>
          <p:cNvPr id="5" name="Marcador de texto 4"/>
          <p:cNvSpPr>
            <a:spLocks noGrp="1"/>
          </p:cNvSpPr>
          <p:nvPr>
            <p:ph type="body" sz="quarter" idx="17"/>
          </p:nvPr>
        </p:nvSpPr>
        <p:spPr>
          <a:xfrm>
            <a:off x="129600" y="630318"/>
            <a:ext cx="11953328" cy="6062943"/>
          </a:xfrm>
        </p:spPr>
        <p:txBody>
          <a:bodyPr/>
          <a:lstStyle/>
          <a:p>
            <a:r>
              <a:rPr lang="en-US" dirty="0"/>
              <a:t>Clean, affordable and secure energy. </a:t>
            </a:r>
            <a:r>
              <a:rPr lang="en-US" b="0" dirty="0" smtClean="0"/>
              <a:t>75</a:t>
            </a:r>
            <a:r>
              <a:rPr lang="en-US" b="0" dirty="0"/>
              <a:t>% of EU greenhouse gas emissions come from energy use and </a:t>
            </a:r>
            <a:r>
              <a:rPr lang="en-US" b="0" dirty="0" smtClean="0"/>
              <a:t>production. The </a:t>
            </a:r>
            <a:r>
              <a:rPr lang="en-US" b="0" dirty="0" err="1"/>
              <a:t>decarbonisation</a:t>
            </a:r>
            <a:r>
              <a:rPr lang="en-US" b="0" dirty="0"/>
              <a:t> of the energy sector is </a:t>
            </a:r>
            <a:r>
              <a:rPr lang="en-US" b="0" dirty="0" smtClean="0"/>
              <a:t>a crucial </a:t>
            </a:r>
            <a:r>
              <a:rPr lang="en-US" b="0" dirty="0"/>
              <a:t>step towards a climate-neutral EU. </a:t>
            </a:r>
            <a:r>
              <a:rPr lang="en-US" b="0" dirty="0" smtClean="0"/>
              <a:t>Work is ongoing at </a:t>
            </a:r>
            <a:r>
              <a:rPr lang="en-US" b="0" dirty="0"/>
              <a:t>several </a:t>
            </a:r>
            <a:r>
              <a:rPr lang="en-US" b="0" dirty="0" smtClean="0"/>
              <a:t>levels: support </a:t>
            </a:r>
            <a:r>
              <a:rPr lang="en-US" b="0" dirty="0"/>
              <a:t>the development and uptake of cleaner energy </a:t>
            </a:r>
            <a:r>
              <a:rPr lang="en-US" b="0" dirty="0" smtClean="0"/>
              <a:t>sources, foster </a:t>
            </a:r>
            <a:r>
              <a:rPr lang="en-US" b="0" dirty="0"/>
              <a:t>the integration of </a:t>
            </a:r>
            <a:r>
              <a:rPr lang="en-US" b="0" dirty="0" smtClean="0"/>
              <a:t>EU MS energy systems &amp; </a:t>
            </a:r>
            <a:r>
              <a:rPr lang="en-US" b="0" dirty="0"/>
              <a:t>developing interconnected energy </a:t>
            </a:r>
            <a:r>
              <a:rPr lang="en-US" b="0" dirty="0" smtClean="0"/>
              <a:t>infrastructures, revise RED, EED.</a:t>
            </a:r>
            <a:endParaRPr lang="en-US" b="0" dirty="0"/>
          </a:p>
          <a:p>
            <a:r>
              <a:rPr lang="en-GB" dirty="0" smtClean="0"/>
              <a:t>The </a:t>
            </a:r>
            <a:r>
              <a:rPr lang="en-GB" dirty="0"/>
              <a:t>EU strategy on adaptation to climate </a:t>
            </a:r>
            <a:r>
              <a:rPr lang="en-GB" b="0" dirty="0" smtClean="0"/>
              <a:t>proposes actions (better</a:t>
            </a:r>
            <a:r>
              <a:rPr lang="en-GB" b="0" dirty="0"/>
              <a:t> gathering and sharing of data on climate impacts, nature-based solutions to build climate resilience, and integration of adaptation in macro </a:t>
            </a:r>
            <a:r>
              <a:rPr lang="en-GB" b="0" dirty="0" smtClean="0"/>
              <a:t>policies) for the </a:t>
            </a:r>
            <a:r>
              <a:rPr lang="en-GB" b="0" dirty="0"/>
              <a:t>EU to become a climate-resilient society, adapted to the impacts of climate change by 2050.</a:t>
            </a:r>
            <a:endParaRPr lang="es-ES" dirty="0"/>
          </a:p>
          <a:p>
            <a:r>
              <a:rPr lang="en-GB" dirty="0"/>
              <a:t>The EU biodiversity strategy </a:t>
            </a:r>
            <a:r>
              <a:rPr lang="en-GB" b="0" dirty="0"/>
              <a:t>aims to help recover Europe’s biodiversity by 2030, by extending protected land and sea areas, restoring degraded ecosystems, reducing the use and harmfulness of pesticides, increasing funding and better monitoring.</a:t>
            </a:r>
            <a:endParaRPr lang="es-ES" b="0" dirty="0"/>
          </a:p>
          <a:p>
            <a:r>
              <a:rPr lang="en-GB" dirty="0"/>
              <a:t>The ‘Farm to fork’ strategy </a:t>
            </a:r>
            <a:r>
              <a:rPr lang="en-GB" b="0" dirty="0"/>
              <a:t>aims to shift the current EU food system towards a sustainable model. Goals: ensure sufficient, affordable and nutritious food within planetary limits, support sustainable food production, and promote more sustainable food consumption and healthy diets.</a:t>
            </a:r>
            <a:endParaRPr lang="es-ES" b="0" dirty="0"/>
          </a:p>
          <a:p>
            <a:r>
              <a:rPr lang="en-GB" dirty="0"/>
              <a:t>The European industrial strategy </a:t>
            </a:r>
            <a:r>
              <a:rPr lang="en-GB" b="0" dirty="0" smtClean="0"/>
              <a:t>strives </a:t>
            </a:r>
            <a:r>
              <a:rPr lang="en-GB" b="0" dirty="0"/>
              <a:t>to enable Europe’s industry to lead the green and digital transformation and become the global driving force in the shift towards climate neutrality and digitalisation.</a:t>
            </a:r>
            <a:endParaRPr lang="es-ES" b="0" dirty="0"/>
          </a:p>
          <a:p>
            <a:r>
              <a:rPr lang="en-GB" dirty="0"/>
              <a:t>The Circular economy action plan </a:t>
            </a:r>
            <a:r>
              <a:rPr lang="en-GB" b="0" dirty="0"/>
              <a:t>envisages actions on designing of sustainable products, circularity in production processes and empowering consumers and public buyers, </a:t>
            </a:r>
            <a:r>
              <a:rPr lang="en-GB" b="0" dirty="0" smtClean="0"/>
              <a:t>to </a:t>
            </a:r>
            <a:r>
              <a:rPr lang="en-GB" b="0" dirty="0"/>
              <a:t>decouple economic growth from resource use and to shift to circular systems in production and consumption. </a:t>
            </a:r>
            <a:endParaRPr lang="en-GB" b="0" dirty="0" smtClean="0"/>
          </a:p>
          <a:p>
            <a:r>
              <a:rPr lang="en-GB" dirty="0" smtClean="0"/>
              <a:t>The proposals on Batteries </a:t>
            </a:r>
            <a:r>
              <a:rPr lang="en-GB" dirty="0"/>
              <a:t>and waste batteries</a:t>
            </a:r>
            <a:r>
              <a:rPr lang="en-GB" b="0" dirty="0"/>
              <a:t> </a:t>
            </a:r>
            <a:r>
              <a:rPr lang="en-GB" b="0" dirty="0" smtClean="0"/>
              <a:t>revise existing rules and propose new</a:t>
            </a:r>
            <a:r>
              <a:rPr lang="en-GB" b="0" dirty="0"/>
              <a:t> mandatory </a:t>
            </a:r>
            <a:r>
              <a:rPr lang="en-GB" b="0" dirty="0" smtClean="0"/>
              <a:t>requirements related to </a:t>
            </a:r>
            <a:r>
              <a:rPr lang="en-GB" b="0" dirty="0"/>
              <a:t>the whole life cycle of </a:t>
            </a:r>
            <a:r>
              <a:rPr lang="en-GB" b="0" dirty="0" smtClean="0"/>
              <a:t>batteries, </a:t>
            </a:r>
            <a:r>
              <a:rPr lang="en-GB" b="0" dirty="0"/>
              <a:t>from the production process to design </a:t>
            </a:r>
            <a:r>
              <a:rPr lang="en-GB" b="0" dirty="0" smtClean="0"/>
              <a:t>requirements, </a:t>
            </a:r>
            <a:r>
              <a:rPr lang="en-GB" b="0" dirty="0"/>
              <a:t>as well as 'second </a:t>
            </a:r>
            <a:r>
              <a:rPr lang="en-GB" b="0" dirty="0" smtClean="0"/>
              <a:t>life‘ and recycling.</a:t>
            </a:r>
            <a:endParaRPr lang="es-ES" b="0" dirty="0"/>
          </a:p>
          <a:p>
            <a:r>
              <a:rPr lang="en-GB" dirty="0" smtClean="0"/>
              <a:t>The Renovation wave strategy. </a:t>
            </a:r>
            <a:r>
              <a:rPr lang="en-US" b="0" dirty="0" smtClean="0"/>
              <a:t>Buildings account for 40% of energy consumed and 36% of energy-related direct and indirect GHG emissions in the EU</a:t>
            </a:r>
            <a:r>
              <a:rPr lang="en-GB" b="0" dirty="0" smtClean="0"/>
              <a:t>.</a:t>
            </a:r>
            <a:endParaRPr lang="es-ES" b="0" dirty="0" smtClean="0"/>
          </a:p>
          <a:p>
            <a:r>
              <a:rPr lang="en-GB" dirty="0" smtClean="0"/>
              <a:t>EU </a:t>
            </a:r>
            <a:r>
              <a:rPr lang="en-GB" dirty="0"/>
              <a:t>chemicals strategy for sustainability: </a:t>
            </a:r>
            <a:r>
              <a:rPr lang="en-GB" b="0" dirty="0"/>
              <a:t>chemicals are essential to modern living </a:t>
            </a:r>
            <a:r>
              <a:rPr lang="en-GB" b="0" dirty="0" smtClean="0"/>
              <a:t>but </a:t>
            </a:r>
            <a:r>
              <a:rPr lang="en-GB" b="0" dirty="0"/>
              <a:t>can be harmful to people and the environment. The strategy sets out a LT vision for the EU chemicals policy to better protect human health, strengthen the industry’s competitiveness, and support a toxic-free environment. </a:t>
            </a:r>
            <a:endParaRPr lang="es-ES" b="0" dirty="0"/>
          </a:p>
          <a:p>
            <a:r>
              <a:rPr lang="en-GB" dirty="0"/>
              <a:t>The Forest strategy and deforestation-free </a:t>
            </a:r>
            <a:r>
              <a:rPr lang="en-GB" dirty="0" smtClean="0"/>
              <a:t>imports </a:t>
            </a:r>
            <a:r>
              <a:rPr lang="en-GB" b="0" dirty="0" smtClean="0"/>
              <a:t>includes</a:t>
            </a:r>
            <a:r>
              <a:rPr lang="en-GB" b="0" dirty="0"/>
              <a:t>: promoting sustainable forest management; providing financial incentives for forest owners and managers to adopt environmentally friendly </a:t>
            </a:r>
            <a:r>
              <a:rPr lang="en-GB" b="0" dirty="0" smtClean="0"/>
              <a:t>practices, improving </a:t>
            </a:r>
            <a:r>
              <a:rPr lang="en-GB" b="0" dirty="0"/>
              <a:t>the size and biodiversity of </a:t>
            </a:r>
            <a:r>
              <a:rPr lang="en-GB" b="0" dirty="0" smtClean="0"/>
              <a:t>forests, and ensuring </a:t>
            </a:r>
            <a:r>
              <a:rPr lang="en-GB" b="0" dirty="0"/>
              <a:t>that products purchased, used and consumed in the EU do not contribute to deforestation </a:t>
            </a:r>
            <a:r>
              <a:rPr lang="en-GB" b="0" dirty="0" smtClean="0"/>
              <a:t>worldwide</a:t>
            </a:r>
            <a:r>
              <a:rPr lang="en-GB" b="0" dirty="0"/>
              <a:t>.</a:t>
            </a:r>
            <a:endParaRPr lang="es-ES" b="0" dirty="0"/>
          </a:p>
          <a:p>
            <a:endParaRPr lang="es-ES" sz="2000" b="0" dirty="0"/>
          </a:p>
        </p:txBody>
      </p:sp>
    </p:spTree>
    <p:extLst>
      <p:ext uri="{BB962C8B-B14F-4D97-AF65-F5344CB8AC3E}">
        <p14:creationId xmlns:p14="http://schemas.microsoft.com/office/powerpoint/2010/main" val="1209529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 dirty="0" err="1" smtClean="0"/>
              <a:t>Fit</a:t>
            </a:r>
            <a:r>
              <a:rPr lang="es-ES" dirty="0" smtClean="0"/>
              <a:t> </a:t>
            </a:r>
            <a:r>
              <a:rPr lang="es-ES" dirty="0" err="1" smtClean="0"/>
              <a:t>for</a:t>
            </a:r>
            <a:r>
              <a:rPr lang="es-ES" dirty="0" smtClean="0"/>
              <a:t> 55: a set of </a:t>
            </a:r>
            <a:r>
              <a:rPr lang="es-ES" dirty="0" err="1" smtClean="0"/>
              <a:t>proposals</a:t>
            </a:r>
            <a:r>
              <a:rPr lang="es-ES" dirty="0" smtClean="0"/>
              <a:t> to </a:t>
            </a:r>
            <a:r>
              <a:rPr lang="es-ES" dirty="0" err="1" smtClean="0"/>
              <a:t>aling</a:t>
            </a:r>
            <a:r>
              <a:rPr lang="es-ES" dirty="0" smtClean="0"/>
              <a:t> </a:t>
            </a:r>
            <a:r>
              <a:rPr lang="es-ES" dirty="0" err="1" smtClean="0"/>
              <a:t>legislation</a:t>
            </a:r>
            <a:r>
              <a:rPr lang="es-ES" dirty="0" smtClean="0"/>
              <a:t> </a:t>
            </a:r>
            <a:r>
              <a:rPr lang="es-ES" dirty="0" err="1" smtClean="0"/>
              <a:t>with</a:t>
            </a:r>
            <a:r>
              <a:rPr lang="es-ES" dirty="0" smtClean="0"/>
              <a:t> 2030 </a:t>
            </a:r>
            <a:r>
              <a:rPr lang="es-ES" dirty="0" err="1" smtClean="0"/>
              <a:t>climate</a:t>
            </a:r>
            <a:r>
              <a:rPr lang="es-ES" dirty="0" smtClean="0"/>
              <a:t> </a:t>
            </a:r>
            <a:r>
              <a:rPr lang="es-ES" dirty="0" err="1" smtClean="0"/>
              <a:t>goals</a:t>
            </a:r>
            <a:r>
              <a:rPr lang="es-ES" dirty="0" smtClean="0"/>
              <a:t> </a:t>
            </a:r>
            <a:endParaRPr lang="es-ES" dirty="0"/>
          </a:p>
        </p:txBody>
      </p:sp>
      <p:sp>
        <p:nvSpPr>
          <p:cNvPr id="5" name="Marcador de texto 4"/>
          <p:cNvSpPr>
            <a:spLocks noGrp="1"/>
          </p:cNvSpPr>
          <p:nvPr>
            <p:ph type="body" sz="quarter" idx="17"/>
          </p:nvPr>
        </p:nvSpPr>
        <p:spPr>
          <a:xfrm>
            <a:off x="0" y="620687"/>
            <a:ext cx="5375920" cy="6237313"/>
          </a:xfrm>
        </p:spPr>
        <p:txBody>
          <a:bodyPr/>
          <a:lstStyle/>
          <a:p>
            <a:pPr marL="0" lvl="0" indent="0">
              <a:buNone/>
            </a:pPr>
            <a:r>
              <a:rPr lang="en-US" dirty="0" smtClean="0"/>
              <a:t>EU </a:t>
            </a:r>
            <a:r>
              <a:rPr lang="en-US" dirty="0"/>
              <a:t>emissions trading system</a:t>
            </a:r>
            <a:r>
              <a:rPr lang="en-US" b="0" dirty="0"/>
              <a:t>: </a:t>
            </a:r>
            <a:r>
              <a:rPr lang="en-US" b="0" dirty="0" smtClean="0"/>
              <a:t>changes </a:t>
            </a:r>
            <a:r>
              <a:rPr lang="en-US" b="0" dirty="0"/>
              <a:t>to </a:t>
            </a:r>
            <a:r>
              <a:rPr lang="en-US" b="0" dirty="0" smtClean="0"/>
              <a:t>EU ETS to reach </a:t>
            </a:r>
            <a:r>
              <a:rPr lang="en-US" b="0" dirty="0"/>
              <a:t>an overall emission reduction </a:t>
            </a:r>
            <a:r>
              <a:rPr lang="en-US" b="0" dirty="0" smtClean="0"/>
              <a:t>of</a:t>
            </a:r>
            <a:r>
              <a:rPr lang="en-US" b="0" dirty="0"/>
              <a:t> 61% by 2030 </a:t>
            </a:r>
            <a:r>
              <a:rPr lang="en-US" b="0" dirty="0" smtClean="0"/>
              <a:t>(on 2005). </a:t>
            </a:r>
            <a:endParaRPr lang="es-ES" b="0" dirty="0"/>
          </a:p>
          <a:p>
            <a:pPr marL="0" indent="0">
              <a:buNone/>
            </a:pPr>
            <a:r>
              <a:rPr lang="en-US" b="0" dirty="0" smtClean="0"/>
              <a:t>Binding GHG </a:t>
            </a:r>
            <a:r>
              <a:rPr lang="en-US" b="0" dirty="0"/>
              <a:t>emissions </a:t>
            </a:r>
            <a:r>
              <a:rPr lang="en-US" b="0" dirty="0" smtClean="0"/>
              <a:t>reduction targets </a:t>
            </a:r>
            <a:r>
              <a:rPr lang="en-US" b="0" dirty="0"/>
              <a:t>for 2030 </a:t>
            </a:r>
            <a:r>
              <a:rPr lang="en-US" b="0" dirty="0" smtClean="0"/>
              <a:t>set in the </a:t>
            </a:r>
            <a:r>
              <a:rPr lang="en-US" dirty="0" smtClean="0"/>
              <a:t>Effort </a:t>
            </a:r>
            <a:r>
              <a:rPr lang="en-US" dirty="0"/>
              <a:t>sharing </a:t>
            </a:r>
            <a:r>
              <a:rPr lang="en-US" dirty="0" smtClean="0"/>
              <a:t>regulation </a:t>
            </a:r>
            <a:r>
              <a:rPr lang="en-US" b="0" dirty="0" smtClean="0"/>
              <a:t>(ESR</a:t>
            </a:r>
            <a:r>
              <a:rPr lang="en-US" b="0" dirty="0"/>
              <a:t>) </a:t>
            </a:r>
            <a:r>
              <a:rPr lang="en-US" b="0" dirty="0" smtClean="0"/>
              <a:t>for </a:t>
            </a:r>
            <a:r>
              <a:rPr lang="en-US" b="0" dirty="0"/>
              <a:t>sectors </a:t>
            </a:r>
            <a:r>
              <a:rPr lang="en-US" b="0" dirty="0" smtClean="0"/>
              <a:t>not </a:t>
            </a:r>
            <a:r>
              <a:rPr lang="en-US" b="0" dirty="0"/>
              <a:t>covered by </a:t>
            </a:r>
            <a:r>
              <a:rPr lang="en-US" b="0" dirty="0" smtClean="0"/>
              <a:t>EU ETS are increased at </a:t>
            </a:r>
            <a:r>
              <a:rPr lang="en-US" b="0" dirty="0"/>
              <a:t>EU-level </a:t>
            </a:r>
            <a:r>
              <a:rPr lang="en-US" b="0" dirty="0" smtClean="0"/>
              <a:t>from </a:t>
            </a:r>
            <a:r>
              <a:rPr lang="en-US" b="0" dirty="0"/>
              <a:t>29% to </a:t>
            </a:r>
            <a:r>
              <a:rPr lang="en-US" b="0" dirty="0" smtClean="0"/>
              <a:t>40%b (on 2005). National targets </a:t>
            </a:r>
            <a:r>
              <a:rPr lang="en-US" b="0" dirty="0"/>
              <a:t>are updated </a:t>
            </a:r>
            <a:r>
              <a:rPr lang="en-US" b="0" dirty="0" smtClean="0"/>
              <a:t>accordingly.</a:t>
            </a:r>
            <a:endParaRPr lang="es-ES" b="0" dirty="0"/>
          </a:p>
          <a:p>
            <a:pPr marL="0" lvl="0" indent="0">
              <a:buNone/>
            </a:pPr>
            <a:r>
              <a:rPr lang="en-GB" b="0" dirty="0" smtClean="0"/>
              <a:t>New target for </a:t>
            </a:r>
            <a:r>
              <a:rPr lang="en-GB" dirty="0" smtClean="0"/>
              <a:t>GHG removals </a:t>
            </a:r>
            <a:r>
              <a:rPr lang="en-GB" dirty="0"/>
              <a:t>from land use</a:t>
            </a:r>
            <a:r>
              <a:rPr lang="en-GB" b="0" dirty="0"/>
              <a:t>, land use change and </a:t>
            </a:r>
            <a:r>
              <a:rPr lang="en-GB" b="0" dirty="0" smtClean="0"/>
              <a:t>forestry (</a:t>
            </a:r>
            <a:r>
              <a:rPr lang="en-GB" b="0" dirty="0"/>
              <a:t>LULUCF</a:t>
            </a:r>
            <a:r>
              <a:rPr lang="en-GB" b="0" dirty="0" smtClean="0"/>
              <a:t>) set at EU-level to </a:t>
            </a:r>
            <a:r>
              <a:rPr lang="en-US" b="0" dirty="0" smtClean="0"/>
              <a:t>at </a:t>
            </a:r>
            <a:r>
              <a:rPr lang="en-US" b="0" dirty="0"/>
              <a:t>least 310 </a:t>
            </a:r>
            <a:r>
              <a:rPr lang="en-US" b="0" dirty="0" smtClean="0"/>
              <a:t>million </a:t>
            </a:r>
            <a:r>
              <a:rPr lang="en-US" b="0" dirty="0" err="1"/>
              <a:t>tonnes</a:t>
            </a:r>
            <a:r>
              <a:rPr lang="en-US" b="0" dirty="0"/>
              <a:t> of CO2 equivalent by 2030 </a:t>
            </a:r>
            <a:r>
              <a:rPr lang="en-US" b="0" dirty="0" smtClean="0"/>
              <a:t>and </a:t>
            </a:r>
            <a:r>
              <a:rPr lang="en-US" b="0" dirty="0"/>
              <a:t>distributed among </a:t>
            </a:r>
            <a:r>
              <a:rPr lang="en-US" b="0" dirty="0" smtClean="0"/>
              <a:t>MS.</a:t>
            </a:r>
            <a:endParaRPr lang="es-ES" b="0" dirty="0"/>
          </a:p>
          <a:p>
            <a:pPr marL="0" indent="0">
              <a:buNone/>
            </a:pPr>
            <a:r>
              <a:rPr lang="en-GB" dirty="0"/>
              <a:t>Renewable energy: </a:t>
            </a:r>
            <a:r>
              <a:rPr lang="en-GB" dirty="0" smtClean="0"/>
              <a:t>(</a:t>
            </a:r>
            <a:r>
              <a:rPr lang="en-GB" b="0" dirty="0" smtClean="0"/>
              <a:t>RED) increase </a:t>
            </a:r>
            <a:r>
              <a:rPr lang="en-GB" b="0" dirty="0"/>
              <a:t>the current EU-level target of at least 32% of renewable energy sources in the overall energy mix to at least 40% by 2030. </a:t>
            </a:r>
            <a:endParaRPr lang="es-ES" dirty="0"/>
          </a:p>
          <a:p>
            <a:pPr marL="0" indent="0">
              <a:buNone/>
            </a:pPr>
            <a:r>
              <a:rPr lang="en-GB" dirty="0"/>
              <a:t>Energy efficiency: </a:t>
            </a:r>
            <a:r>
              <a:rPr lang="en-GB" dirty="0" smtClean="0"/>
              <a:t>(</a:t>
            </a:r>
            <a:r>
              <a:rPr lang="en-GB" b="0" dirty="0" smtClean="0"/>
              <a:t>EED) increase </a:t>
            </a:r>
            <a:r>
              <a:rPr lang="en-GB" b="0" dirty="0"/>
              <a:t>the </a:t>
            </a:r>
            <a:r>
              <a:rPr lang="en-GB" b="0" dirty="0" smtClean="0"/>
              <a:t>EU-level </a:t>
            </a:r>
            <a:r>
              <a:rPr lang="en-GB" b="0" dirty="0"/>
              <a:t>target for energy efficiency </a:t>
            </a:r>
            <a:r>
              <a:rPr lang="en-GB" b="0" dirty="0" smtClean="0"/>
              <a:t>for 2030 from 32.5</a:t>
            </a:r>
            <a:r>
              <a:rPr lang="en-GB" b="0" dirty="0"/>
              <a:t>% to </a:t>
            </a:r>
            <a:r>
              <a:rPr lang="en-GB" b="0" dirty="0" smtClean="0"/>
              <a:t>36</a:t>
            </a:r>
            <a:r>
              <a:rPr lang="en-GB" b="0" dirty="0"/>
              <a:t>% for </a:t>
            </a:r>
            <a:r>
              <a:rPr lang="en-GB" b="0" dirty="0" smtClean="0"/>
              <a:t>final </a:t>
            </a:r>
            <a:r>
              <a:rPr lang="en-GB" b="0" dirty="0"/>
              <a:t>and 39% </a:t>
            </a:r>
            <a:r>
              <a:rPr lang="en-GB" b="0" dirty="0" smtClean="0"/>
              <a:t>primary </a:t>
            </a:r>
            <a:r>
              <a:rPr lang="en-GB" b="0" dirty="0"/>
              <a:t>energy </a:t>
            </a:r>
            <a:r>
              <a:rPr lang="en-GB" b="0" dirty="0" smtClean="0"/>
              <a:t>consumption (on 2007 ref. </a:t>
            </a:r>
            <a:r>
              <a:rPr lang="en-GB" b="0" dirty="0" err="1" smtClean="0"/>
              <a:t>scen</a:t>
            </a:r>
            <a:r>
              <a:rPr lang="en-GB" b="0" dirty="0" smtClean="0"/>
              <a:t>.); 9% more ambition. </a:t>
            </a:r>
          </a:p>
          <a:p>
            <a:pPr marL="0" indent="0">
              <a:buNone/>
            </a:pPr>
            <a:r>
              <a:rPr lang="en-GB" dirty="0"/>
              <a:t>Energy performance of buildings: </a:t>
            </a:r>
            <a:r>
              <a:rPr lang="en-GB" b="0" dirty="0" smtClean="0"/>
              <a:t>new </a:t>
            </a:r>
            <a:r>
              <a:rPr lang="en-GB" b="0" dirty="0"/>
              <a:t>buildings should be zero-emission </a:t>
            </a:r>
            <a:r>
              <a:rPr lang="en-GB" b="0" dirty="0" smtClean="0"/>
              <a:t>by 2030; </a:t>
            </a:r>
            <a:r>
              <a:rPr lang="en-GB" b="0" dirty="0"/>
              <a:t>existing buildings should be transformed into zero-emission buildings by 2050. </a:t>
            </a:r>
            <a:endParaRPr lang="es-ES" b="0" dirty="0"/>
          </a:p>
          <a:p>
            <a:pPr marL="0" indent="0">
              <a:buNone/>
            </a:pPr>
            <a:r>
              <a:rPr lang="en-GB" dirty="0"/>
              <a:t>Energy taxation: </a:t>
            </a:r>
            <a:r>
              <a:rPr lang="en-GB" b="0" dirty="0" smtClean="0"/>
              <a:t>align taxation </a:t>
            </a:r>
            <a:r>
              <a:rPr lang="en-GB" b="0" dirty="0"/>
              <a:t>of energy products and electricity with the EU's energy, environment and climate </a:t>
            </a:r>
            <a:r>
              <a:rPr lang="en-GB" b="0" dirty="0" smtClean="0"/>
              <a:t>policies</a:t>
            </a:r>
          </a:p>
          <a:p>
            <a:pPr marL="0" indent="0">
              <a:buNone/>
            </a:pPr>
            <a:r>
              <a:rPr lang="en-GB" dirty="0" smtClean="0"/>
              <a:t>CBAM:</a:t>
            </a:r>
            <a:r>
              <a:rPr lang="en-GB" b="0" dirty="0" smtClean="0"/>
              <a:t> </a:t>
            </a:r>
            <a:r>
              <a:rPr lang="en-US" b="0" dirty="0"/>
              <a:t>to prevent that </a:t>
            </a:r>
            <a:r>
              <a:rPr lang="en-US" b="0" dirty="0" smtClean="0"/>
              <a:t>emissions </a:t>
            </a:r>
            <a:r>
              <a:rPr lang="en-US" b="0" dirty="0"/>
              <a:t>reduction efforts of the EU are offset by </a:t>
            </a:r>
            <a:r>
              <a:rPr lang="en-US" b="0" dirty="0" smtClean="0"/>
              <a:t>through </a:t>
            </a:r>
            <a:r>
              <a:rPr lang="en-US" b="0" dirty="0"/>
              <a:t>relocation of production </a:t>
            </a:r>
            <a:r>
              <a:rPr lang="en-US" b="0" dirty="0" smtClean="0"/>
              <a:t>outside-EU or imports</a:t>
            </a:r>
            <a:endParaRPr lang="es-ES" b="0" dirty="0"/>
          </a:p>
          <a:p>
            <a:pPr marL="0" indent="0">
              <a:buNone/>
            </a:pPr>
            <a:r>
              <a:rPr lang="es-ES" dirty="0" smtClean="0"/>
              <a:t>Social </a:t>
            </a:r>
            <a:r>
              <a:rPr lang="es-ES" dirty="0" err="1"/>
              <a:t>climate</a:t>
            </a:r>
            <a:r>
              <a:rPr lang="es-ES" dirty="0"/>
              <a:t> </a:t>
            </a:r>
            <a:r>
              <a:rPr lang="es-ES" dirty="0" err="1" smtClean="0"/>
              <a:t>fund</a:t>
            </a:r>
            <a:r>
              <a:rPr lang="es-ES" dirty="0" smtClean="0"/>
              <a:t>: </a:t>
            </a:r>
            <a:r>
              <a:rPr lang="en-US" b="0" dirty="0" smtClean="0"/>
              <a:t>to </a:t>
            </a:r>
            <a:r>
              <a:rPr lang="en-US" b="0" dirty="0"/>
              <a:t>address the social and distributional impact of the proposed new </a:t>
            </a:r>
            <a:r>
              <a:rPr lang="en-US" b="0" dirty="0" smtClean="0"/>
              <a:t>ETS </a:t>
            </a:r>
            <a:r>
              <a:rPr lang="en-US" b="0" dirty="0"/>
              <a:t>for buildings and road transport</a:t>
            </a:r>
            <a:endParaRPr lang="es-ES" sz="2000" b="0" dirty="0"/>
          </a:p>
        </p:txBody>
      </p:sp>
      <p:pic>
        <p:nvPicPr>
          <p:cNvPr id="7" name="Imagen 6"/>
          <p:cNvPicPr>
            <a:picLocks noChangeAspect="1"/>
          </p:cNvPicPr>
          <p:nvPr/>
        </p:nvPicPr>
        <p:blipFill>
          <a:blip r:embed="rId3"/>
          <a:stretch>
            <a:fillRect/>
          </a:stretch>
        </p:blipFill>
        <p:spPr>
          <a:xfrm>
            <a:off x="5375920" y="620688"/>
            <a:ext cx="6596131" cy="5904656"/>
          </a:xfrm>
          <a:prstGeom prst="rect">
            <a:avLst/>
          </a:prstGeom>
        </p:spPr>
      </p:pic>
    </p:spTree>
    <p:extLst>
      <p:ext uri="{BB962C8B-B14F-4D97-AF65-F5344CB8AC3E}">
        <p14:creationId xmlns:p14="http://schemas.microsoft.com/office/powerpoint/2010/main" val="3274532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Carbon pricing: ETS -- CBAM</a:t>
            </a:r>
            <a:endParaRPr lang="es-ES" dirty="0"/>
          </a:p>
        </p:txBody>
      </p:sp>
      <p:sp>
        <p:nvSpPr>
          <p:cNvPr id="5" name="Marcador de texto 4"/>
          <p:cNvSpPr>
            <a:spLocks noGrp="1"/>
          </p:cNvSpPr>
          <p:nvPr>
            <p:ph type="body" sz="quarter" idx="17"/>
          </p:nvPr>
        </p:nvSpPr>
        <p:spPr>
          <a:xfrm>
            <a:off x="129600" y="764704"/>
            <a:ext cx="11953328" cy="6206336"/>
          </a:xfrm>
        </p:spPr>
        <p:txBody>
          <a:bodyPr/>
          <a:lstStyle/>
          <a:p>
            <a:pPr marL="0" indent="0">
              <a:buNone/>
            </a:pPr>
            <a:r>
              <a:rPr lang="en-US" sz="1800" dirty="0" smtClean="0"/>
              <a:t>Carbon pricing </a:t>
            </a:r>
            <a:r>
              <a:rPr lang="en-US" sz="1800" b="0" dirty="0" smtClean="0"/>
              <a:t>is the most efficient policy to promote the transition to low carbon economy. The EU ETS was set in 2005 </a:t>
            </a:r>
          </a:p>
          <a:p>
            <a:pPr marL="0" indent="0">
              <a:buNone/>
            </a:pPr>
            <a:r>
              <a:rPr lang="en-US" sz="1800" dirty="0" smtClean="0"/>
              <a:t>The </a:t>
            </a:r>
            <a:r>
              <a:rPr lang="en-US" sz="1800" dirty="0"/>
              <a:t>EU ETS works on the 'cap and trade' principle. </a:t>
            </a:r>
            <a:r>
              <a:rPr lang="en-US" sz="1800" b="0" dirty="0"/>
              <a:t>A cap is set on the total amount of certain </a:t>
            </a:r>
            <a:r>
              <a:rPr lang="en-US" sz="1800" b="0" dirty="0" smtClean="0"/>
              <a:t>GHG </a:t>
            </a:r>
            <a:r>
              <a:rPr lang="en-US" sz="1800" b="0" dirty="0"/>
              <a:t>that can be emitted by the installations covered by the </a:t>
            </a:r>
            <a:r>
              <a:rPr lang="en-US" sz="1800" b="0" dirty="0" smtClean="0"/>
              <a:t>system. </a:t>
            </a:r>
            <a:r>
              <a:rPr lang="en-US" sz="1800" b="0" dirty="0"/>
              <a:t>The cap is reduced over time so that total emissions fall. </a:t>
            </a:r>
            <a:r>
              <a:rPr lang="en-US" sz="1800" b="0" dirty="0" smtClean="0"/>
              <a:t>The </a:t>
            </a:r>
            <a:r>
              <a:rPr lang="en-US" sz="1800" b="0" dirty="0"/>
              <a:t>free allocation of </a:t>
            </a:r>
            <a:r>
              <a:rPr lang="en-US" sz="1800" b="0" dirty="0" smtClean="0"/>
              <a:t>some allowances is </a:t>
            </a:r>
            <a:r>
              <a:rPr lang="en-US" sz="1800" b="0" dirty="0"/>
              <a:t>a safeguard for the international competitiveness of industrial sectors at risk of carbon </a:t>
            </a:r>
            <a:r>
              <a:rPr lang="en-US" sz="1800" b="0" dirty="0" smtClean="0"/>
              <a:t>leakage.</a:t>
            </a:r>
          </a:p>
          <a:p>
            <a:pPr marL="0" indent="0">
              <a:buNone/>
            </a:pPr>
            <a:r>
              <a:rPr lang="en-US" sz="1800" b="0" dirty="0" smtClean="0"/>
              <a:t>It covers CO2 and other GHG emissions (around </a:t>
            </a:r>
            <a:r>
              <a:rPr lang="en-US" sz="1800" b="0" dirty="0"/>
              <a:t>40% of the EU's </a:t>
            </a:r>
            <a:r>
              <a:rPr lang="en-US" sz="1800" b="0" dirty="0" smtClean="0"/>
              <a:t>emissions) from a set of sectors: electricity </a:t>
            </a:r>
            <a:r>
              <a:rPr lang="en-US" sz="1800" b="0" dirty="0"/>
              <a:t>and heat </a:t>
            </a:r>
            <a:r>
              <a:rPr lang="en-US" sz="1800" b="0" dirty="0" smtClean="0"/>
              <a:t>generation; energy-intensive </a:t>
            </a:r>
            <a:r>
              <a:rPr lang="en-US" sz="1800" b="0" dirty="0"/>
              <a:t>industry sectors including oil refineries, steel works, and production of iron, </a:t>
            </a:r>
            <a:r>
              <a:rPr lang="en-US" sz="1800" b="0" dirty="0" err="1"/>
              <a:t>aluminium</a:t>
            </a:r>
            <a:r>
              <a:rPr lang="en-US" sz="1800" b="0" dirty="0"/>
              <a:t>, metals, cement, lime, glass, ceramics, pulp, paper, cardboard, acids and bulk organic </a:t>
            </a:r>
            <a:r>
              <a:rPr lang="en-US" sz="1800" b="0" dirty="0" smtClean="0"/>
              <a:t>chemicals; commercial </a:t>
            </a:r>
            <a:r>
              <a:rPr lang="en-US" sz="1800" b="0" dirty="0"/>
              <a:t>aviation within the European Economic Area. </a:t>
            </a:r>
          </a:p>
          <a:p>
            <a:pPr marL="0" indent="0">
              <a:buNone/>
            </a:pPr>
            <a:r>
              <a:rPr lang="en-GB" sz="1800" dirty="0" smtClean="0"/>
              <a:t>The proposal for ETS revision aims to</a:t>
            </a:r>
            <a:r>
              <a:rPr lang="en-GB" sz="1800" dirty="0"/>
              <a:t> </a:t>
            </a:r>
            <a:r>
              <a:rPr lang="en-GB" sz="1800" b="0" dirty="0" smtClean="0"/>
              <a:t>(</a:t>
            </a:r>
            <a:r>
              <a:rPr lang="en-GB" sz="1800" b="0" dirty="0" err="1" smtClean="0"/>
              <a:t>interalia</a:t>
            </a:r>
            <a:r>
              <a:rPr lang="en-GB" sz="1800" b="0" dirty="0" smtClean="0"/>
              <a:t>):</a:t>
            </a:r>
            <a:endParaRPr lang="es-ES" sz="1800" dirty="0"/>
          </a:p>
          <a:p>
            <a:pPr lvl="0">
              <a:spcBef>
                <a:spcPts val="0"/>
              </a:spcBef>
            </a:pPr>
            <a:r>
              <a:rPr lang="en-GB" sz="1800" b="0" dirty="0"/>
              <a:t>include emissions from maritime transport in the EU ETS</a:t>
            </a:r>
            <a:endParaRPr lang="es-ES" sz="1800" b="0" dirty="0"/>
          </a:p>
          <a:p>
            <a:pPr lvl="0">
              <a:spcBef>
                <a:spcPts val="0"/>
              </a:spcBef>
            </a:pPr>
            <a:r>
              <a:rPr lang="en-GB" sz="1800" b="0" dirty="0"/>
              <a:t>phase out free allocation of emission allowances to aviation and to </a:t>
            </a:r>
            <a:r>
              <a:rPr lang="en-GB" sz="1800" b="0" dirty="0" smtClean="0"/>
              <a:t>sectors to </a:t>
            </a:r>
            <a:r>
              <a:rPr lang="en-GB" sz="1800" b="0" dirty="0"/>
              <a:t>be covered by </a:t>
            </a:r>
            <a:r>
              <a:rPr lang="en-GB" sz="1800" b="0" dirty="0" smtClean="0"/>
              <a:t>CBAM </a:t>
            </a:r>
            <a:endParaRPr lang="es-ES" sz="1800" b="0" dirty="0"/>
          </a:p>
          <a:p>
            <a:pPr lvl="0">
              <a:spcBef>
                <a:spcPts val="0"/>
              </a:spcBef>
            </a:pPr>
            <a:r>
              <a:rPr lang="en-GB" sz="1800" b="0" dirty="0"/>
              <a:t>implement the global carbon offsetting and reduction scheme for international </a:t>
            </a:r>
            <a:r>
              <a:rPr lang="en-GB" sz="1800" b="0" dirty="0" smtClean="0"/>
              <a:t>aviation </a:t>
            </a:r>
          </a:p>
          <a:p>
            <a:pPr lvl="0">
              <a:spcBef>
                <a:spcPts val="0"/>
              </a:spcBef>
            </a:pPr>
            <a:r>
              <a:rPr lang="en-GB" sz="1800" b="0" dirty="0" smtClean="0"/>
              <a:t>increase </a:t>
            </a:r>
            <a:r>
              <a:rPr lang="en-GB" sz="1800" b="0" dirty="0"/>
              <a:t>funding available from the modernisation fund and the innovation fund</a:t>
            </a:r>
            <a:endParaRPr lang="es-ES" sz="1800" b="0" dirty="0"/>
          </a:p>
          <a:p>
            <a:pPr lvl="0">
              <a:spcBef>
                <a:spcPts val="0"/>
              </a:spcBef>
            </a:pPr>
            <a:r>
              <a:rPr lang="en-GB" sz="1800" b="0" dirty="0"/>
              <a:t>revise the market stability reserve in order to continue ensuring a stable and well-functioning EU ETS</a:t>
            </a:r>
            <a:endParaRPr lang="es-ES" sz="1800" b="0" dirty="0"/>
          </a:p>
          <a:p>
            <a:pPr marL="0" indent="0">
              <a:buNone/>
            </a:pPr>
            <a:r>
              <a:rPr lang="en-GB" sz="1800" b="0" dirty="0"/>
              <a:t>In addition, the Commission proposes to create a new self-standing </a:t>
            </a:r>
            <a:r>
              <a:rPr lang="en-GB" sz="1800" b="0" dirty="0" smtClean="0"/>
              <a:t>ETS </a:t>
            </a:r>
            <a:r>
              <a:rPr lang="en-GB" sz="1800" b="0" dirty="0"/>
              <a:t>for buildings and road transport to support </a:t>
            </a:r>
            <a:r>
              <a:rPr lang="en-GB" sz="1800" b="0" dirty="0" smtClean="0"/>
              <a:t>MS </a:t>
            </a:r>
            <a:r>
              <a:rPr lang="en-GB" sz="1800" b="0" dirty="0"/>
              <a:t>in meeting their national targets under the </a:t>
            </a:r>
            <a:r>
              <a:rPr lang="en-GB" sz="1800" b="0" dirty="0" smtClean="0"/>
              <a:t>ESR </a:t>
            </a:r>
            <a:r>
              <a:rPr lang="en-GB" sz="1800" b="0" dirty="0"/>
              <a:t>in a cost efficient way. </a:t>
            </a:r>
            <a:r>
              <a:rPr lang="en-GB" sz="1800" b="0" dirty="0" smtClean="0"/>
              <a:t>A reduction of </a:t>
            </a:r>
            <a:r>
              <a:rPr lang="en-GB" sz="1800" b="0" dirty="0"/>
              <a:t>43% </a:t>
            </a:r>
            <a:r>
              <a:rPr lang="en-GB" sz="1800" b="0" dirty="0" smtClean="0"/>
              <a:t>of emissions should </a:t>
            </a:r>
            <a:r>
              <a:rPr lang="en-GB" sz="1800" b="0" dirty="0"/>
              <a:t>be achieved for these sectors by 2030, compared to 2005</a:t>
            </a:r>
            <a:r>
              <a:rPr lang="en-GB" sz="1800" b="0" dirty="0" smtClean="0"/>
              <a:t>.</a:t>
            </a:r>
            <a:endParaRPr lang="es-ES" sz="1800" b="0" dirty="0"/>
          </a:p>
        </p:txBody>
      </p:sp>
    </p:spTree>
    <p:extLst>
      <p:ext uri="{BB962C8B-B14F-4D97-AF65-F5344CB8AC3E}">
        <p14:creationId xmlns:p14="http://schemas.microsoft.com/office/powerpoint/2010/main" val="3498642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Facing a </a:t>
            </a:r>
            <a:r>
              <a:rPr lang="en-US" dirty="0"/>
              <a:t>new geopolitical </a:t>
            </a:r>
            <a:r>
              <a:rPr lang="en-US" dirty="0" smtClean="0"/>
              <a:t>scenario - </a:t>
            </a:r>
            <a:r>
              <a:rPr lang="en-US" dirty="0" err="1" smtClean="0"/>
              <a:t>repowereu</a:t>
            </a:r>
            <a:endParaRPr lang="en-US" dirty="0"/>
          </a:p>
        </p:txBody>
      </p:sp>
      <p:sp>
        <p:nvSpPr>
          <p:cNvPr id="5" name="Marcador de texto 4"/>
          <p:cNvSpPr>
            <a:spLocks noGrp="1"/>
          </p:cNvSpPr>
          <p:nvPr>
            <p:ph type="body" sz="quarter" idx="17"/>
          </p:nvPr>
        </p:nvSpPr>
        <p:spPr>
          <a:xfrm>
            <a:off x="2351584" y="2060848"/>
            <a:ext cx="7272808" cy="1512168"/>
          </a:xfrm>
          <a:ln w="28575">
            <a:solidFill>
              <a:srgbClr val="B35C48"/>
            </a:solidFill>
          </a:ln>
        </p:spPr>
        <p:txBody>
          <a:bodyPr/>
          <a:lstStyle/>
          <a:p>
            <a:r>
              <a:rPr lang="es-ES" sz="2400" b="0" dirty="0" err="1" smtClean="0"/>
              <a:t>The</a:t>
            </a:r>
            <a:r>
              <a:rPr lang="es-ES" sz="2400" b="0" dirty="0" smtClean="0"/>
              <a:t> EU </a:t>
            </a:r>
            <a:r>
              <a:rPr lang="es-ES" sz="2400" b="0" dirty="0" err="1" smtClean="0"/>
              <a:t>dependence</a:t>
            </a:r>
            <a:r>
              <a:rPr lang="es-ES" sz="2400" b="0" dirty="0" smtClean="0"/>
              <a:t> </a:t>
            </a:r>
            <a:r>
              <a:rPr lang="es-ES" sz="2400" b="0" dirty="0" err="1" smtClean="0"/>
              <a:t>on</a:t>
            </a:r>
            <a:r>
              <a:rPr lang="es-ES" sz="2400" b="0" dirty="0" smtClean="0"/>
              <a:t> </a:t>
            </a:r>
            <a:r>
              <a:rPr lang="es-ES" sz="2400" b="0" dirty="0" err="1" smtClean="0"/>
              <a:t>Russian</a:t>
            </a:r>
            <a:r>
              <a:rPr lang="es-ES" sz="2400" b="0" dirty="0" smtClean="0"/>
              <a:t> gas</a:t>
            </a:r>
          </a:p>
          <a:p>
            <a:r>
              <a:rPr lang="es-ES" sz="2400" b="0" dirty="0" err="1" smtClean="0"/>
              <a:t>How</a:t>
            </a:r>
            <a:r>
              <a:rPr lang="es-ES" sz="2400" b="0" dirty="0" smtClean="0"/>
              <a:t> to </a:t>
            </a:r>
            <a:r>
              <a:rPr lang="es-ES" sz="2400" b="0" dirty="0" err="1" smtClean="0"/>
              <a:t>increase</a:t>
            </a:r>
            <a:r>
              <a:rPr lang="es-ES" sz="2400" b="0" dirty="0" smtClean="0"/>
              <a:t> </a:t>
            </a:r>
            <a:r>
              <a:rPr lang="es-ES" sz="2400" b="0" dirty="0" err="1" smtClean="0"/>
              <a:t>the</a:t>
            </a:r>
            <a:r>
              <a:rPr lang="es-ES" sz="2400" b="0" dirty="0" smtClean="0"/>
              <a:t> </a:t>
            </a:r>
            <a:r>
              <a:rPr lang="es-ES" sz="2400" b="0" dirty="0" err="1" smtClean="0"/>
              <a:t>energy</a:t>
            </a:r>
            <a:r>
              <a:rPr lang="es-ES" sz="2400" b="0" dirty="0" smtClean="0"/>
              <a:t> </a:t>
            </a:r>
            <a:r>
              <a:rPr lang="es-ES" sz="2400" b="0" dirty="0" err="1" smtClean="0"/>
              <a:t>autonomy</a:t>
            </a:r>
            <a:r>
              <a:rPr lang="es-ES" sz="2400" b="0" dirty="0" smtClean="0"/>
              <a:t> of </a:t>
            </a:r>
            <a:r>
              <a:rPr lang="es-ES" sz="2400" b="0" dirty="0" err="1" smtClean="0"/>
              <a:t>the</a:t>
            </a:r>
            <a:r>
              <a:rPr lang="es-ES" sz="2400" b="0" dirty="0" smtClean="0"/>
              <a:t> EU </a:t>
            </a:r>
            <a:r>
              <a:rPr lang="es-ES" sz="2400" b="0" dirty="0" err="1" smtClean="0"/>
              <a:t>while</a:t>
            </a:r>
            <a:r>
              <a:rPr lang="es-ES" sz="2400" b="0" dirty="0" smtClean="0"/>
              <a:t> </a:t>
            </a:r>
            <a:r>
              <a:rPr lang="es-ES" sz="2400" b="0" dirty="0" err="1" smtClean="0"/>
              <a:t>abiding</a:t>
            </a:r>
            <a:r>
              <a:rPr lang="es-ES" sz="2400" b="0" dirty="0" smtClean="0"/>
              <a:t> </a:t>
            </a:r>
            <a:r>
              <a:rPr lang="es-ES" sz="2400" b="0" dirty="0" err="1" smtClean="0"/>
              <a:t>by</a:t>
            </a:r>
            <a:r>
              <a:rPr lang="es-ES" sz="2400" b="0" dirty="0" smtClean="0"/>
              <a:t> </a:t>
            </a:r>
            <a:r>
              <a:rPr lang="es-ES" sz="2400" b="0" dirty="0" err="1" smtClean="0"/>
              <a:t>its</a:t>
            </a:r>
            <a:r>
              <a:rPr lang="es-ES" sz="2400" b="0" dirty="0" smtClean="0"/>
              <a:t> </a:t>
            </a:r>
            <a:r>
              <a:rPr lang="es-ES" sz="2400" b="0" dirty="0" err="1" smtClean="0"/>
              <a:t>climate</a:t>
            </a:r>
            <a:r>
              <a:rPr lang="es-ES" sz="2400" b="0" dirty="0" smtClean="0"/>
              <a:t> targets</a:t>
            </a:r>
            <a:endParaRPr lang="es-ES" sz="2400" b="0" dirty="0"/>
          </a:p>
        </p:txBody>
      </p:sp>
    </p:spTree>
    <p:extLst>
      <p:ext uri="{BB962C8B-B14F-4D97-AF65-F5344CB8AC3E}">
        <p14:creationId xmlns:p14="http://schemas.microsoft.com/office/powerpoint/2010/main" val="2500531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129600" y="54000"/>
            <a:ext cx="10286880" cy="552417"/>
          </a:xfrm>
        </p:spPr>
        <p:txBody>
          <a:bodyPr/>
          <a:lstStyle/>
          <a:p>
            <a:r>
              <a:rPr lang="es-ES_tradnl" dirty="0" err="1" smtClean="0"/>
              <a:t>Addressing</a:t>
            </a:r>
            <a:r>
              <a:rPr lang="es-ES_tradnl" dirty="0" smtClean="0"/>
              <a:t> </a:t>
            </a:r>
            <a:r>
              <a:rPr lang="es-ES_tradnl" dirty="0" err="1" smtClean="0"/>
              <a:t>the</a:t>
            </a:r>
            <a:r>
              <a:rPr lang="es-ES_tradnl" dirty="0" smtClean="0"/>
              <a:t> EU </a:t>
            </a:r>
            <a:r>
              <a:rPr lang="es-ES_tradnl" dirty="0" err="1" smtClean="0"/>
              <a:t>high</a:t>
            </a:r>
            <a:r>
              <a:rPr lang="es-ES_tradnl" dirty="0" smtClean="0"/>
              <a:t> </a:t>
            </a:r>
            <a:r>
              <a:rPr lang="es-ES_tradnl" dirty="0" err="1"/>
              <a:t>dependence</a:t>
            </a:r>
            <a:r>
              <a:rPr lang="es-ES_tradnl" dirty="0"/>
              <a:t> </a:t>
            </a:r>
            <a:r>
              <a:rPr lang="es-ES_tradnl" dirty="0" err="1"/>
              <a:t>on</a:t>
            </a:r>
            <a:r>
              <a:rPr lang="es-ES_tradnl" dirty="0"/>
              <a:t> </a:t>
            </a:r>
            <a:r>
              <a:rPr lang="es-ES_tradnl" dirty="0" err="1"/>
              <a:t>russian</a:t>
            </a:r>
            <a:r>
              <a:rPr lang="es-ES_tradnl" dirty="0"/>
              <a:t> natural </a:t>
            </a:r>
            <a:r>
              <a:rPr lang="es-ES_tradnl" dirty="0" smtClean="0"/>
              <a:t>gas</a:t>
            </a:r>
            <a:endParaRPr lang="es-ES" dirty="0"/>
          </a:p>
        </p:txBody>
      </p:sp>
      <p:sp>
        <p:nvSpPr>
          <p:cNvPr id="5" name="Marcador de texto 4"/>
          <p:cNvSpPr>
            <a:spLocks noGrp="1"/>
          </p:cNvSpPr>
          <p:nvPr>
            <p:ph type="body" sz="quarter" idx="17"/>
          </p:nvPr>
        </p:nvSpPr>
        <p:spPr>
          <a:xfrm>
            <a:off x="129600" y="793669"/>
            <a:ext cx="5578612" cy="5746266"/>
          </a:xfrm>
        </p:spPr>
        <p:txBody>
          <a:bodyPr/>
          <a:lstStyle/>
          <a:p>
            <a:pPr marL="0" indent="0">
              <a:lnSpc>
                <a:spcPct val="107000"/>
              </a:lnSpc>
              <a:spcAft>
                <a:spcPts val="800"/>
              </a:spcAft>
              <a:buNone/>
            </a:pPr>
            <a:r>
              <a:rPr lang="en-GB" sz="1800" b="0" dirty="0" err="1" smtClean="0">
                <a:latin typeface="BdE Neue Helvetica 55 Roman" panose="020B0604020202020204" pitchFamily="34" charset="0"/>
                <a:ea typeface="Calibri" panose="020F0502020204030204" pitchFamily="34" charset="0"/>
                <a:cs typeface="Times New Roman" panose="02020603050405020304" pitchFamily="18" charset="0"/>
              </a:rPr>
              <a:t>REPowerEU</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 is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a response to </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the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new geopolitical and energy market </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realities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after Russia's invasion of </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Ukraine.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The </a:t>
            </a: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EU has a high dependence on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Russian </a:t>
            </a: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natural gas, but very heterogeneous by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MS</a:t>
            </a:r>
          </a:p>
          <a:p>
            <a:pPr marL="0" indent="0">
              <a:lnSpc>
                <a:spcPct val="107000"/>
              </a:lnSpc>
              <a:spcBef>
                <a:spcPts val="0"/>
              </a:spcBef>
              <a:buNone/>
            </a:pPr>
            <a:r>
              <a:rPr lang="en-GB" sz="1800" b="0" dirty="0" err="1" smtClean="0">
                <a:latin typeface="BdE Neue Helvetica 55 Roman" panose="020B0604020202020204" pitchFamily="34" charset="0"/>
                <a:ea typeface="Calibri" panose="020F0502020204030204" pitchFamily="34" charset="0"/>
                <a:cs typeface="Times New Roman" panose="02020603050405020304" pitchFamily="18" charset="0"/>
              </a:rPr>
              <a:t>REPowerEU</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 aims to both:</a:t>
            </a:r>
          </a:p>
          <a:p>
            <a:pPr>
              <a:lnSpc>
                <a:spcPct val="107000"/>
              </a:lnSpc>
              <a:spcBef>
                <a:spcPts val="0"/>
              </a:spcBef>
            </a:pP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ending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EU's </a:t>
            </a: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dependence on Russian fossil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fuels</a:t>
            </a:r>
          </a:p>
          <a:p>
            <a:pPr>
              <a:lnSpc>
                <a:spcPct val="107000"/>
              </a:lnSpc>
              <a:spcBef>
                <a:spcPts val="0"/>
              </a:spcBef>
            </a:pP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tackling </a:t>
            </a: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the climate crisis</a:t>
            </a:r>
            <a:endParaRPr lang="en-GB" sz="1800" b="0" dirty="0">
              <a:latin typeface="BdE Neue Helvetica 55 Roman" panose="020B060402020202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endPar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The Plan proposes measures for: </a:t>
            </a:r>
          </a:p>
          <a:p>
            <a:pPr>
              <a:lnSpc>
                <a:spcPct val="107000"/>
              </a:lnSpc>
              <a:spcBef>
                <a:spcPts val="0"/>
              </a:spcBef>
            </a:pP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saving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energy, </a:t>
            </a:r>
            <a:endPar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endParaRPr>
          </a:p>
          <a:p>
            <a:pPr>
              <a:lnSpc>
                <a:spcPct val="107000"/>
              </a:lnSpc>
              <a:spcBef>
                <a:spcPts val="0"/>
              </a:spcBef>
            </a:pP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a</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ccelerating the roll-out of renewable energy, </a:t>
            </a:r>
          </a:p>
          <a:p>
            <a:pPr>
              <a:lnSpc>
                <a:spcPct val="107000"/>
              </a:lnSpc>
              <a:spcBef>
                <a:spcPts val="0"/>
              </a:spcBef>
            </a:pP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diversifying energy supplies away from Russia  </a:t>
            </a:r>
          </a:p>
          <a:p>
            <a:pPr marL="0" indent="0">
              <a:lnSpc>
                <a:spcPct val="107000"/>
              </a:lnSpc>
              <a:spcBef>
                <a:spcPts val="0"/>
              </a:spcBef>
              <a:buNone/>
            </a:pP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Backed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by financial and legal measures to build the new energy infrastructure </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that </a:t>
            </a:r>
            <a:r>
              <a:rPr lang="en-GB" sz="1800" b="0" dirty="0">
                <a:latin typeface="BdE Neue Helvetica 55 Roman" panose="020B0604020202020204" pitchFamily="34" charset="0"/>
                <a:ea typeface="Calibri" panose="020F0502020204030204" pitchFamily="34" charset="0"/>
                <a:cs typeface="Times New Roman" panose="02020603050405020304" pitchFamily="18" charset="0"/>
              </a:rPr>
              <a:t>Europe </a:t>
            </a: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needs.</a:t>
            </a:r>
          </a:p>
          <a:p>
            <a:pPr marL="0" indent="0">
              <a:lnSpc>
                <a:spcPct val="107000"/>
              </a:lnSpc>
              <a:spcBef>
                <a:spcPts val="0"/>
              </a:spcBef>
              <a:buNone/>
            </a:pPr>
            <a:endPar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State aid Temporary Crisis </a:t>
            </a:r>
            <a:r>
              <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rPr>
              <a:t>Framework to </a:t>
            </a:r>
            <a:r>
              <a:rPr lang="en-US" sz="1800" b="0" dirty="0">
                <a:latin typeface="BdE Neue Helvetica 55 Roman" panose="020B0604020202020204" pitchFamily="34" charset="0"/>
                <a:ea typeface="Calibri" panose="020F0502020204030204" pitchFamily="34" charset="0"/>
                <a:cs typeface="Times New Roman" panose="02020603050405020304" pitchFamily="18" charset="0"/>
              </a:rPr>
              <a:t>support the economy in the context of Russia's invasion </a:t>
            </a:r>
            <a:endParaRPr lang="en-US" sz="1800" b="0" dirty="0" smtClean="0">
              <a:latin typeface="BdE Neue Helvetica 55 Roman" panose="020B060402020202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endParaRPr lang="en-US" sz="1800" b="0" dirty="0">
              <a:latin typeface="BdE Neue Helvetica 55 Roman" panose="020B060402020202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en-GB" sz="1800" b="0" dirty="0" smtClean="0">
                <a:latin typeface="BdE Neue Helvetica 55 Roman" panose="020B0604020202020204" pitchFamily="34" charset="0"/>
                <a:ea typeface="Calibri" panose="020F0502020204030204" pitchFamily="34" charset="0"/>
                <a:cs typeface="Times New Roman" panose="02020603050405020304" pitchFamily="18" charset="0"/>
              </a:rPr>
              <a:t>Importance of temporary and targeted support</a:t>
            </a:r>
            <a:endParaRPr lang="en-GB" sz="1800" b="0" dirty="0">
              <a:latin typeface="BdE Neue Helvetica 55 Roman" panose="020B0604020202020204" pitchFamily="34" charset="0"/>
              <a:ea typeface="Calibri" panose="020F0502020204030204" pitchFamily="34" charset="0"/>
              <a:cs typeface="Times New Roman" panose="02020603050405020304" pitchFamily="18" charset="0"/>
            </a:endParaRPr>
          </a:p>
        </p:txBody>
      </p:sp>
      <p:graphicFrame>
        <p:nvGraphicFramePr>
          <p:cNvPr id="7" name="Marcador de gráfico 6"/>
          <p:cNvGraphicFramePr>
            <a:graphicFrameLocks noGrp="1"/>
          </p:cNvGraphicFramePr>
          <p:nvPr>
            <p:ph type="chart" sz="quarter" idx="14"/>
            <p:extLst>
              <p:ext uri="{D42A27DB-BD31-4B8C-83A1-F6EECF244321}">
                <p14:modId xmlns:p14="http://schemas.microsoft.com/office/powerpoint/2010/main" val="2724860993"/>
              </p:ext>
            </p:extLst>
          </p:nvPr>
        </p:nvGraphicFramePr>
        <p:xfrm>
          <a:off x="5591943" y="1436630"/>
          <a:ext cx="6436461" cy="4999907"/>
        </p:xfrm>
        <a:graphic>
          <a:graphicData uri="http://schemas.openxmlformats.org/drawingml/2006/chart">
            <c:chart xmlns:c="http://schemas.openxmlformats.org/drawingml/2006/chart" xmlns:r="http://schemas.openxmlformats.org/officeDocument/2006/relationships" r:id="rId3"/>
          </a:graphicData>
        </a:graphic>
      </p:graphicFrame>
      <p:sp>
        <p:nvSpPr>
          <p:cNvPr id="8" name="CuadroTexto 7"/>
          <p:cNvSpPr txBox="1"/>
          <p:nvPr/>
        </p:nvSpPr>
        <p:spPr>
          <a:xfrm>
            <a:off x="6672065" y="795050"/>
            <a:ext cx="4680520" cy="641580"/>
          </a:xfrm>
          <a:prstGeom prst="rect">
            <a:avLst/>
          </a:prstGeom>
        </p:spPr>
        <p:txBody>
          <a:bodyPr vert="horz" wrap="square" lIns="91440" tIns="45720" rIns="91440" bIns="45720" rtlCol="0">
            <a:noAutofit/>
          </a:bodyPr>
          <a:lstStyle/>
          <a:p>
            <a:pPr marL="0" marR="0" lvl="0" indent="0" algn="ctr" defTabSz="914400" rtl="0" eaLnBrk="1" fontAlgn="auto" latinLnBrk="0" hangingPunct="1">
              <a:lnSpc>
                <a:spcPts val="2160"/>
              </a:lnSpc>
              <a:spcBef>
                <a:spcPts val="0"/>
              </a:spcBef>
              <a:spcAft>
                <a:spcPts val="0"/>
              </a:spcAft>
              <a:buClrTx/>
              <a:buSzTx/>
              <a:buFontTx/>
              <a:buNone/>
              <a:tabLst/>
              <a:defRPr/>
            </a:pPr>
            <a:r>
              <a:rPr kumimoji="0" lang="es-ES_tradnl" sz="16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DEPENDENCE ON RUSSIAN GAS, 2019 </a:t>
            </a:r>
          </a:p>
          <a:p>
            <a:pPr marL="0" marR="0" lvl="0" indent="0" algn="ctr" defTabSz="914400" rtl="0" eaLnBrk="1" fontAlgn="auto" latinLnBrk="0" hangingPunct="1">
              <a:lnSpc>
                <a:spcPts val="2160"/>
              </a:lnSpc>
              <a:spcBef>
                <a:spcPts val="0"/>
              </a:spcBef>
              <a:spcAft>
                <a:spcPts val="432"/>
              </a:spcAft>
              <a:buClrTx/>
              <a:buSzTx/>
              <a:buFontTx/>
              <a:buNone/>
              <a:tabLst/>
              <a:defRPr/>
            </a:pPr>
            <a:r>
              <a:rPr kumimoji="0" lang="es-ES_tradnl" sz="12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(IN PARENTHESIS, % BY PIPELINE)</a:t>
            </a:r>
            <a:endParaRPr kumimoji="0" lang="en-US" sz="16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p:txBody>
      </p:sp>
      <p:sp>
        <p:nvSpPr>
          <p:cNvPr id="9" name="Marcador de texto 8"/>
          <p:cNvSpPr txBox="1">
            <a:spLocks noGrp="1"/>
          </p:cNvSpPr>
          <p:nvPr>
            <p:ph type="body" sz="quarter" idx="18"/>
          </p:nvPr>
        </p:nvSpPr>
        <p:spPr>
          <a:xfrm>
            <a:off x="5807968" y="6076496"/>
            <a:ext cx="6120680" cy="360041"/>
          </a:xfrm>
          <a:prstGeom prst="rect">
            <a:avLst/>
          </a:prstGeom>
        </p:spPr>
        <p:txBody>
          <a:bodyPr vert="horz" wrap="square" lIns="91440" tIns="45720" rIns="91440" bIns="45720" rtlCol="0">
            <a:noAutofit/>
          </a:bodyPr>
          <a:lstStyle/>
          <a:p>
            <a:pPr marL="0" marR="0" indent="0" algn="l" defTabSz="914400" rtl="0" eaLnBrk="1" fontAlgn="auto" latinLnBrk="0" hangingPunct="1">
              <a:spcBef>
                <a:spcPts val="0"/>
              </a:spcBef>
              <a:spcAft>
                <a:spcPts val="432"/>
              </a:spcAft>
              <a:buClrTx/>
              <a:buSzTx/>
              <a:buFontTx/>
              <a:buNone/>
              <a:tabLst/>
            </a:pPr>
            <a:r>
              <a:rPr kumimoji="0" lang="es-ES_tradnl" sz="1100" b="0" i="0" u="none" strike="noStrike" kern="1200" cap="none" spc="0" normalizeH="0" baseline="0" noProof="0" dirty="0" err="1" smtClean="0">
                <a:ln>
                  <a:noFill/>
                </a:ln>
                <a:solidFill>
                  <a:srgbClr val="000000"/>
                </a:solidFill>
                <a:effectLst/>
                <a:uLnTx/>
                <a:uFillTx/>
                <a:latin typeface="+mj-lt"/>
              </a:rPr>
              <a:t>Sources</a:t>
            </a:r>
            <a:r>
              <a:rPr kumimoji="0" lang="es-ES_tradnl" sz="1100" b="0" i="0" u="none" strike="noStrike" kern="1200" cap="none" spc="0" normalizeH="0" baseline="0" noProof="0" dirty="0" smtClean="0">
                <a:ln>
                  <a:noFill/>
                </a:ln>
                <a:solidFill>
                  <a:srgbClr val="000000"/>
                </a:solidFill>
                <a:effectLst/>
                <a:uLnTx/>
                <a:uFillTx/>
                <a:latin typeface="+mj-lt"/>
              </a:rPr>
              <a:t>: </a:t>
            </a:r>
            <a:r>
              <a:rPr kumimoji="0" lang="es-ES_tradnl" sz="1100" b="0" i="0" u="none" strike="noStrike" kern="1200" cap="none" spc="0" normalizeH="0" baseline="0" noProof="0" dirty="0" err="1" smtClean="0">
                <a:ln>
                  <a:noFill/>
                </a:ln>
                <a:solidFill>
                  <a:srgbClr val="000000"/>
                </a:solidFill>
                <a:effectLst/>
                <a:uLnTx/>
                <a:uFillTx/>
                <a:latin typeface="+mj-lt"/>
              </a:rPr>
              <a:t>Eurostat</a:t>
            </a:r>
            <a:r>
              <a:rPr kumimoji="0" lang="es-ES_tradnl" sz="1100" b="0" i="0" u="none" strike="noStrike" kern="1200" cap="none" spc="0" normalizeH="0" baseline="0" noProof="0" dirty="0" smtClean="0">
                <a:ln>
                  <a:noFill/>
                </a:ln>
                <a:solidFill>
                  <a:srgbClr val="000000"/>
                </a:solidFill>
                <a:effectLst/>
                <a:uLnTx/>
                <a:uFillTx/>
                <a:latin typeface="+mj-lt"/>
              </a:rPr>
              <a:t> &amp; </a:t>
            </a:r>
            <a:r>
              <a:rPr kumimoji="0" lang="es-ES_tradnl" sz="1100" b="0" i="0" u="none" strike="noStrike" kern="1200" cap="none" spc="0" normalizeH="0" baseline="0" noProof="0" dirty="0" err="1" smtClean="0">
                <a:ln>
                  <a:noFill/>
                </a:ln>
                <a:solidFill>
                  <a:srgbClr val="000000"/>
                </a:solidFill>
                <a:effectLst/>
                <a:uLnTx/>
                <a:uFillTx/>
                <a:latin typeface="+mj-lt"/>
              </a:rPr>
              <a:t>own</a:t>
            </a:r>
            <a:r>
              <a:rPr kumimoji="0" lang="es-ES_tradnl" sz="1100" b="0" i="0" u="none" strike="noStrike" kern="1200" cap="none" spc="0" normalizeH="0" baseline="0" noProof="0" dirty="0" smtClean="0">
                <a:ln>
                  <a:noFill/>
                </a:ln>
                <a:solidFill>
                  <a:srgbClr val="000000"/>
                </a:solidFill>
                <a:effectLst/>
                <a:uLnTx/>
                <a:uFillTx/>
                <a:latin typeface="+mj-lt"/>
              </a:rPr>
              <a:t> </a:t>
            </a:r>
            <a:r>
              <a:rPr kumimoji="0" lang="es-ES_tradnl" sz="1100" b="0" i="0" u="none" strike="noStrike" kern="1200" cap="none" spc="0" normalizeH="0" baseline="0" noProof="0" dirty="0" err="1" smtClean="0">
                <a:ln>
                  <a:noFill/>
                </a:ln>
                <a:solidFill>
                  <a:srgbClr val="000000"/>
                </a:solidFill>
                <a:effectLst/>
                <a:uLnTx/>
                <a:uFillTx/>
                <a:latin typeface="+mj-lt"/>
              </a:rPr>
              <a:t>calculations</a:t>
            </a:r>
            <a:r>
              <a:rPr kumimoji="0" lang="es-ES_tradnl" sz="1100" b="0" i="0" u="none" strike="noStrike" kern="1200" cap="none" spc="0" normalizeH="0" baseline="0" noProof="0" dirty="0" smtClean="0">
                <a:ln>
                  <a:noFill/>
                </a:ln>
                <a:solidFill>
                  <a:srgbClr val="000000"/>
                </a:solidFill>
                <a:effectLst/>
                <a:uLnTx/>
                <a:uFillTx/>
                <a:latin typeface="+mj-lt"/>
              </a:rPr>
              <a:t> </a:t>
            </a:r>
            <a:endParaRPr kumimoji="0" lang="en-US" sz="1100" b="0" i="0" u="none" strike="noStrike" kern="1200" cap="none" spc="0" normalizeH="0" baseline="0" noProof="0" dirty="0" smtClean="0">
              <a:ln>
                <a:noFill/>
              </a:ln>
              <a:solidFill>
                <a:srgbClr val="000000"/>
              </a:solidFill>
              <a:effectLst/>
              <a:uLnTx/>
              <a:uFillTx/>
              <a:latin typeface="+mj-lt"/>
            </a:endParaRPr>
          </a:p>
        </p:txBody>
      </p:sp>
    </p:spTree>
    <p:extLst>
      <p:ext uri="{BB962C8B-B14F-4D97-AF65-F5344CB8AC3E}">
        <p14:creationId xmlns:p14="http://schemas.microsoft.com/office/powerpoint/2010/main" val="250653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200" b="0"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s-ES" sz="1200" b="0"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Marcador de pie de página 2"/>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_tradnl" sz="1000" b="1" i="0" u="none" strike="noStrike" kern="1200" cap="none" spc="0" normalizeH="0" baseline="0" noProof="0" smtClean="0">
                <a:ln>
                  <a:noFill/>
                </a:ln>
                <a:solidFill>
                  <a:srgbClr val="B35C48"/>
                </a:solidFill>
                <a:effectLst/>
                <a:uLnTx/>
                <a:uFillTx/>
                <a:latin typeface="BdE Neue Helvetica 55 Roman" panose="020B0604020202020204" pitchFamily="34" charset="0"/>
                <a:ea typeface="+mn-ea"/>
                <a:cs typeface="+mn-cs"/>
              </a:rPr>
              <a:t>USO INTERNO</a:t>
            </a:r>
            <a:endParaRPr kumimoji="0" lang="es-ES" sz="1000" b="1" i="0" u="none" strike="noStrike" kern="1200" cap="none" spc="0" normalizeH="0" baseline="0" noProof="0">
              <a:ln>
                <a:noFill/>
              </a:ln>
              <a:solidFill>
                <a:srgbClr val="B35C48"/>
              </a:solidFill>
              <a:effectLst/>
              <a:uLnTx/>
              <a:uFillTx/>
              <a:latin typeface="BdE Neue Helvetica 55 Roman" panose="020B0604020202020204" pitchFamily="34" charset="0"/>
              <a:ea typeface="+mn-ea"/>
              <a:cs typeface="+mn-cs"/>
            </a:endParaRPr>
          </a:p>
        </p:txBody>
      </p:sp>
      <p:sp>
        <p:nvSpPr>
          <p:cNvPr id="5" name="Marcador de texto 4"/>
          <p:cNvSpPr>
            <a:spLocks noGrp="1"/>
          </p:cNvSpPr>
          <p:nvPr>
            <p:ph type="body" sz="quarter" idx="11"/>
          </p:nvPr>
        </p:nvSpPr>
        <p:spPr/>
        <p:txBody>
          <a:bodyPr/>
          <a:lstStyle/>
          <a:p>
            <a:r>
              <a:rPr lang="es-ES_tradnl" dirty="0"/>
              <a:t>DEPARTAMENTO DE ECONOMÍA INTERNACIONAL Y ÁREA DEL EURO</a:t>
            </a:r>
          </a:p>
          <a:p>
            <a:endParaRPr lang="es-ES_tradnl" dirty="0"/>
          </a:p>
        </p:txBody>
      </p:sp>
      <p:pic>
        <p:nvPicPr>
          <p:cNvPr id="8" name="Imagen 7"/>
          <p:cNvPicPr>
            <a:picLocks noChangeAspect="1"/>
          </p:cNvPicPr>
          <p:nvPr/>
        </p:nvPicPr>
        <p:blipFill rotWithShape="1">
          <a:blip r:embed="rId2"/>
          <a:srcRect l="3584" t="5044" r="7839" b="14437"/>
          <a:stretch/>
        </p:blipFill>
        <p:spPr>
          <a:xfrm>
            <a:off x="3024610" y="740087"/>
            <a:ext cx="9162504" cy="5760531"/>
          </a:xfrm>
          <a:prstGeom prst="rect">
            <a:avLst/>
          </a:prstGeom>
        </p:spPr>
      </p:pic>
      <p:sp>
        <p:nvSpPr>
          <p:cNvPr id="11" name="CuadroTexto 10"/>
          <p:cNvSpPr txBox="1"/>
          <p:nvPr/>
        </p:nvSpPr>
        <p:spPr>
          <a:xfrm>
            <a:off x="206420" y="3717032"/>
            <a:ext cx="2783632" cy="2685478"/>
          </a:xfrm>
          <a:prstGeom prst="rect">
            <a:avLst/>
          </a:prstGeom>
        </p:spPr>
        <p:txBody>
          <a:bodyPr vert="horz" wrap="square" lIns="91440" tIns="45720" rIns="91440" bIns="45720" rtlCol="0">
            <a:noAutofit/>
          </a:bodyPr>
          <a:lstStyle/>
          <a:p>
            <a:pPr marL="0" marR="0" lvl="0" indent="0" algn="l" defTabSz="914400" rtl="0" eaLnBrk="1" fontAlgn="auto" latinLnBrk="0" hangingPunct="1">
              <a:lnSpc>
                <a:spcPts val="2160"/>
              </a:lnSpc>
              <a:spcBef>
                <a:spcPts val="0"/>
              </a:spcBef>
              <a:spcAft>
                <a:spcPts val="432"/>
              </a:spcAft>
              <a:buClrTx/>
              <a:buSzTx/>
              <a:buFontTx/>
              <a:buNone/>
              <a:tabLst/>
              <a:defRPr/>
            </a:pP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Dotted</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lines</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import</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pipelines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into</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Europe</a:t>
            </a:r>
            <a:endPar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endParaRPr>
          </a:p>
          <a:p>
            <a:pPr marL="0" marR="0" lvl="0" indent="0" algn="l" defTabSz="914400" rtl="0" eaLnBrk="1" fontAlgn="auto" latinLnBrk="0" hangingPunct="1">
              <a:lnSpc>
                <a:spcPts val="2160"/>
              </a:lnSpc>
              <a:spcBef>
                <a:spcPts val="0"/>
              </a:spcBef>
              <a:spcAft>
                <a:spcPts val="432"/>
              </a:spcAft>
              <a:buClrTx/>
              <a:buSzTx/>
              <a:buFontTx/>
              <a:buNone/>
              <a:tabLst/>
              <a:defRPr/>
            </a:pP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Dashed</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yellow</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lines</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pipelines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expected</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to come online in the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next</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12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months</a:t>
            </a:r>
            <a:endPar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endParaRPr>
          </a:p>
          <a:p>
            <a:pPr marL="0" marR="0" lvl="0" indent="0" algn="l" defTabSz="914400" rtl="0" eaLnBrk="1" fontAlgn="auto" latinLnBrk="0" hangingPunct="1">
              <a:lnSpc>
                <a:spcPts val="2160"/>
              </a:lnSpc>
              <a:spcBef>
                <a:spcPts val="0"/>
              </a:spcBef>
              <a:spcAft>
                <a:spcPts val="432"/>
              </a:spcAft>
              <a:buClrTx/>
              <a:buSzTx/>
              <a:buFontTx/>
              <a:buNone/>
              <a:tabLst/>
              <a:defRPr/>
            </a:pP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Thicker</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and </a:t>
            </a: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darker</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sng"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lines</a:t>
            </a:r>
            <a:r>
              <a:rPr kumimoji="0" lang="es-ES_tradnl" sz="1600" b="0" i="0" u="sng" strike="noStrike" kern="1200" cap="none" spc="0" normalizeH="0" baseline="0" noProof="0" dirty="0" smtClean="0">
                <a:ln>
                  <a:noFill/>
                </a:ln>
                <a:solidFill>
                  <a:srgbClr val="2B5796"/>
                </a:solidFill>
                <a:effectLst/>
                <a:uLnTx/>
                <a:uFillTx/>
                <a:latin typeface="BdE Neue Helvetica 55 Roman" pitchFamily="34" charset="0"/>
                <a:ea typeface="+mn-ea"/>
                <a:cs typeface="+mn-cs"/>
              </a:rPr>
              <a:t>:</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larger</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transmission</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capacities</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as of </a:t>
            </a:r>
            <a:r>
              <a:rPr kumimoji="0" lang="es-ES_tradnl" sz="1600" b="0"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December</a:t>
            </a:r>
            <a:r>
              <a:rPr kumimoji="0" lang="es-ES_tradnl"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2021</a:t>
            </a:r>
            <a:endParaRPr kumimoji="0" lang="es-ES" sz="1600" b="0"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endParaRPr>
          </a:p>
        </p:txBody>
      </p:sp>
      <p:sp>
        <p:nvSpPr>
          <p:cNvPr id="12" name="CuadroTexto 11"/>
          <p:cNvSpPr txBox="1"/>
          <p:nvPr/>
        </p:nvSpPr>
        <p:spPr>
          <a:xfrm>
            <a:off x="175872" y="1268760"/>
            <a:ext cx="2759111" cy="1313854"/>
          </a:xfrm>
          <a:prstGeom prst="rect">
            <a:avLst/>
          </a:prstGeom>
          <a:ln w="19050">
            <a:solidFill>
              <a:srgbClr val="2B5796"/>
            </a:solidFill>
          </a:ln>
        </p:spPr>
        <p:txBody>
          <a:bodyPr vert="horz" wrap="square" lIns="91440" tIns="45720" rIns="91440" bIns="45720" rtlCol="0">
            <a:noAutofit/>
          </a:bodyPr>
          <a:lstStyle/>
          <a:p>
            <a:pPr marL="0" marR="0" lvl="0" indent="0" algn="l" defTabSz="914400" rtl="0" eaLnBrk="1" fontAlgn="auto" latinLnBrk="0" hangingPunct="1">
              <a:lnSpc>
                <a:spcPts val="2160"/>
              </a:lnSpc>
              <a:spcBef>
                <a:spcPts val="0"/>
              </a:spcBef>
              <a:spcAft>
                <a:spcPts val="432"/>
              </a:spcAft>
              <a:buClrTx/>
              <a:buSzTx/>
              <a:buFontTx/>
              <a:buNone/>
              <a:tabLst/>
              <a:defRPr/>
            </a:pP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Europe</a:t>
            </a:r>
            <a:r>
              <a:rPr kumimoji="0" lang="es-ES_tradnl"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cross-border</a:t>
            </a:r>
            <a:r>
              <a:rPr kumimoji="0" lang="es-ES_tradnl"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transmission</a:t>
            </a:r>
            <a:r>
              <a:rPr kumimoji="0" lang="es-ES_tradnl"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capacities</a:t>
            </a:r>
            <a:r>
              <a:rPr kumimoji="0" lang="es-ES_tradnl"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and </a:t>
            </a: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import</a:t>
            </a:r>
            <a:r>
              <a:rPr kumimoji="0" lang="es-ES_tradnl"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rPr>
              <a:t> </a:t>
            </a:r>
            <a:r>
              <a:rPr kumimoji="0" lang="es-ES_tradnl" sz="2000" b="1" i="0" u="none" strike="noStrike" kern="1200" cap="none" spc="0" normalizeH="0" baseline="0" noProof="0" dirty="0" err="1" smtClean="0">
                <a:ln>
                  <a:noFill/>
                </a:ln>
                <a:solidFill>
                  <a:srgbClr val="2B5796"/>
                </a:solidFill>
                <a:effectLst/>
                <a:uLnTx/>
                <a:uFillTx/>
                <a:latin typeface="BdE Neue Helvetica 55 Roman" pitchFamily="34" charset="0"/>
                <a:ea typeface="+mn-ea"/>
                <a:cs typeface="+mn-cs"/>
              </a:rPr>
              <a:t>points</a:t>
            </a:r>
            <a:endParaRPr kumimoji="0" lang="es-ES" sz="2000" b="1" i="0" u="none" strike="noStrike" kern="1200" cap="none" spc="0" normalizeH="0" baseline="0" noProof="0" dirty="0" smtClean="0">
              <a:ln>
                <a:noFill/>
              </a:ln>
              <a:solidFill>
                <a:srgbClr val="2B5796"/>
              </a:solidFill>
              <a:effectLst/>
              <a:uLnTx/>
              <a:uFillTx/>
              <a:latin typeface="BdE Neue Helvetica 55 Roman" pitchFamily="34" charset="0"/>
              <a:ea typeface="+mn-ea"/>
              <a:cs typeface="+mn-cs"/>
            </a:endParaRPr>
          </a:p>
        </p:txBody>
      </p:sp>
      <p:sp>
        <p:nvSpPr>
          <p:cNvPr id="6" name="Título 5"/>
          <p:cNvSpPr>
            <a:spLocks noGrp="1"/>
          </p:cNvSpPr>
          <p:nvPr>
            <p:ph type="title"/>
          </p:nvPr>
        </p:nvSpPr>
        <p:spPr>
          <a:xfrm>
            <a:off x="292326" y="134343"/>
            <a:ext cx="10196161" cy="605744"/>
          </a:xfrm>
        </p:spPr>
        <p:txBody>
          <a:bodyPr/>
          <a:lstStyle/>
          <a:p>
            <a:r>
              <a:rPr lang="es-ES_tradnl" dirty="0" smtClean="0"/>
              <a:t>EU GAS MARKETS ARE NOT INTEGRATED - CENTRAL EUROPE DEPENDS ON GAS IMPORTS THROUGH RUSSIAN PIPELINES</a:t>
            </a:r>
            <a:endParaRPr lang="es-ES_tradnl" dirty="0"/>
          </a:p>
        </p:txBody>
      </p:sp>
    </p:spTree>
    <p:extLst>
      <p:ext uri="{BB962C8B-B14F-4D97-AF65-F5344CB8AC3E}">
        <p14:creationId xmlns:p14="http://schemas.microsoft.com/office/powerpoint/2010/main" val="1622144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a:xfrm>
            <a:off x="4120185" y="2205832"/>
            <a:ext cx="7808463" cy="3527425"/>
          </a:xfrm>
        </p:spPr>
        <p:txBody>
          <a:bodyPr/>
          <a:lstStyle/>
          <a:p>
            <a:pPr>
              <a:buFont typeface="+mj-lt"/>
              <a:buAutoNum type="romanUcPeriod"/>
            </a:pPr>
            <a:r>
              <a:rPr lang="es-ES_tradnl" sz="2000" dirty="0" smtClean="0">
                <a:solidFill>
                  <a:prstClr val="black"/>
                </a:solidFill>
              </a:rPr>
              <a:t> </a:t>
            </a:r>
            <a:r>
              <a:rPr lang="es-ES_tradnl" sz="2000" dirty="0" err="1" smtClean="0">
                <a:solidFill>
                  <a:prstClr val="black"/>
                </a:solidFill>
              </a:rPr>
              <a:t>Introduction</a:t>
            </a:r>
            <a:endParaRPr lang="es-ES_tradnl" sz="2000" dirty="0" smtClean="0">
              <a:solidFill>
                <a:prstClr val="black"/>
              </a:solidFill>
            </a:endParaRPr>
          </a:p>
          <a:p>
            <a:pPr>
              <a:buFont typeface="+mj-lt"/>
              <a:buAutoNum type="romanUcPeriod"/>
            </a:pPr>
            <a:r>
              <a:rPr lang="es-ES_tradnl" sz="2000" dirty="0" smtClean="0">
                <a:solidFill>
                  <a:prstClr val="black"/>
                </a:solidFill>
              </a:rPr>
              <a:t> </a:t>
            </a:r>
            <a:r>
              <a:rPr lang="es-ES_tradnl" sz="2000" dirty="0" err="1" smtClean="0">
                <a:solidFill>
                  <a:prstClr val="black"/>
                </a:solidFill>
              </a:rPr>
              <a:t>The</a:t>
            </a:r>
            <a:r>
              <a:rPr lang="es-ES_tradnl" sz="2000" dirty="0" smtClean="0">
                <a:solidFill>
                  <a:prstClr val="black"/>
                </a:solidFill>
              </a:rPr>
              <a:t> </a:t>
            </a:r>
            <a:r>
              <a:rPr lang="es-ES_tradnl" sz="2000" dirty="0" err="1">
                <a:solidFill>
                  <a:prstClr val="black"/>
                </a:solidFill>
              </a:rPr>
              <a:t>challenge</a:t>
            </a:r>
            <a:r>
              <a:rPr lang="es-ES_tradnl" sz="2000" dirty="0">
                <a:solidFill>
                  <a:prstClr val="black"/>
                </a:solidFill>
              </a:rPr>
              <a:t> of global </a:t>
            </a:r>
            <a:r>
              <a:rPr lang="es-ES_tradnl" sz="2000" dirty="0" err="1" smtClean="0">
                <a:solidFill>
                  <a:prstClr val="black"/>
                </a:solidFill>
              </a:rPr>
              <a:t>warming</a:t>
            </a:r>
            <a:r>
              <a:rPr lang="es-ES_tradnl" sz="2000" dirty="0" smtClean="0">
                <a:solidFill>
                  <a:prstClr val="black"/>
                </a:solidFill>
              </a:rPr>
              <a:t>. Global </a:t>
            </a:r>
            <a:r>
              <a:rPr lang="es-ES_tradnl" sz="2000" dirty="0" err="1">
                <a:solidFill>
                  <a:prstClr val="black"/>
                </a:solidFill>
              </a:rPr>
              <a:t>initiatives</a:t>
            </a:r>
            <a:r>
              <a:rPr lang="es-ES_tradnl" sz="2000" dirty="0">
                <a:solidFill>
                  <a:prstClr val="black"/>
                </a:solidFill>
              </a:rPr>
              <a:t> to </a:t>
            </a:r>
            <a:r>
              <a:rPr lang="es-ES_tradnl" sz="2000" dirty="0" err="1" smtClean="0">
                <a:solidFill>
                  <a:prstClr val="black"/>
                </a:solidFill>
              </a:rPr>
              <a:t>deal</a:t>
            </a:r>
            <a:r>
              <a:rPr lang="es-ES_tradnl" sz="2000" dirty="0" smtClean="0">
                <a:solidFill>
                  <a:prstClr val="black"/>
                </a:solidFill>
              </a:rPr>
              <a:t> </a:t>
            </a:r>
            <a:r>
              <a:rPr lang="es-ES_tradnl" sz="2000" dirty="0" err="1" smtClean="0">
                <a:solidFill>
                  <a:prstClr val="black"/>
                </a:solidFill>
              </a:rPr>
              <a:t>with</a:t>
            </a:r>
            <a:r>
              <a:rPr lang="es-ES_tradnl" sz="2000" dirty="0" smtClean="0">
                <a:solidFill>
                  <a:prstClr val="black"/>
                </a:solidFill>
              </a:rPr>
              <a:t> </a:t>
            </a:r>
            <a:r>
              <a:rPr lang="es-ES_tradnl" sz="2000" dirty="0" err="1" smtClean="0">
                <a:solidFill>
                  <a:prstClr val="black"/>
                </a:solidFill>
              </a:rPr>
              <a:t>it</a:t>
            </a:r>
            <a:endParaRPr lang="es-ES_tradnl" sz="2000" dirty="0">
              <a:solidFill>
                <a:prstClr val="black"/>
              </a:solidFill>
            </a:endParaRPr>
          </a:p>
          <a:p>
            <a:pPr>
              <a:buFont typeface="+mj-lt"/>
              <a:buAutoNum type="romanUcPeriod"/>
            </a:pPr>
            <a:r>
              <a:rPr lang="es-ES_tradnl" sz="2000" dirty="0" smtClean="0">
                <a:solidFill>
                  <a:prstClr val="black"/>
                </a:solidFill>
              </a:rPr>
              <a:t> EU </a:t>
            </a:r>
            <a:r>
              <a:rPr lang="es-ES_tradnl" sz="2000" dirty="0" err="1" smtClean="0">
                <a:solidFill>
                  <a:prstClr val="black"/>
                </a:solidFill>
              </a:rPr>
              <a:t>policies</a:t>
            </a:r>
            <a:r>
              <a:rPr lang="es-ES_tradnl" sz="2000" dirty="0" smtClean="0">
                <a:solidFill>
                  <a:prstClr val="black"/>
                </a:solidFill>
              </a:rPr>
              <a:t> to </a:t>
            </a:r>
            <a:r>
              <a:rPr lang="es-ES_tradnl" sz="2000" dirty="0" err="1" smtClean="0">
                <a:solidFill>
                  <a:prstClr val="black"/>
                </a:solidFill>
              </a:rPr>
              <a:t>address</a:t>
            </a:r>
            <a:r>
              <a:rPr lang="es-ES_tradnl" sz="2000" dirty="0" smtClean="0">
                <a:solidFill>
                  <a:prstClr val="black"/>
                </a:solidFill>
              </a:rPr>
              <a:t> </a:t>
            </a:r>
            <a:r>
              <a:rPr lang="es-ES_tradnl" sz="2000" dirty="0" err="1" smtClean="0">
                <a:solidFill>
                  <a:prstClr val="black"/>
                </a:solidFill>
              </a:rPr>
              <a:t>climate</a:t>
            </a:r>
            <a:r>
              <a:rPr lang="es-ES_tradnl" sz="2000" dirty="0" smtClean="0">
                <a:solidFill>
                  <a:prstClr val="black"/>
                </a:solidFill>
              </a:rPr>
              <a:t> </a:t>
            </a:r>
            <a:r>
              <a:rPr lang="es-ES_tradnl" sz="2000" dirty="0" err="1" smtClean="0">
                <a:solidFill>
                  <a:prstClr val="black"/>
                </a:solidFill>
              </a:rPr>
              <a:t>change</a:t>
            </a:r>
            <a:r>
              <a:rPr lang="es-ES_tradnl" sz="2000" dirty="0" smtClean="0">
                <a:solidFill>
                  <a:prstClr val="black"/>
                </a:solidFill>
              </a:rPr>
              <a:t>. </a:t>
            </a:r>
            <a:r>
              <a:rPr lang="es-ES_tradnl" sz="2000" dirty="0" err="1" smtClean="0">
                <a:solidFill>
                  <a:prstClr val="black"/>
                </a:solidFill>
              </a:rPr>
              <a:t>The</a:t>
            </a:r>
            <a:r>
              <a:rPr lang="es-ES_tradnl" sz="2000" dirty="0" smtClean="0">
                <a:solidFill>
                  <a:prstClr val="black"/>
                </a:solidFill>
              </a:rPr>
              <a:t> </a:t>
            </a:r>
            <a:r>
              <a:rPr lang="es-ES_tradnl" sz="2000" dirty="0">
                <a:solidFill>
                  <a:prstClr val="black"/>
                </a:solidFill>
              </a:rPr>
              <a:t>European Green </a:t>
            </a:r>
            <a:r>
              <a:rPr lang="es-ES_tradnl" sz="2000" dirty="0" err="1">
                <a:solidFill>
                  <a:prstClr val="black"/>
                </a:solidFill>
              </a:rPr>
              <a:t>Deal</a:t>
            </a:r>
            <a:endParaRPr lang="es-ES_tradnl" sz="2000" dirty="0">
              <a:solidFill>
                <a:prstClr val="black"/>
              </a:solidFill>
            </a:endParaRPr>
          </a:p>
          <a:p>
            <a:pPr>
              <a:buFont typeface="+mj-lt"/>
              <a:buAutoNum type="romanUcPeriod"/>
            </a:pPr>
            <a:r>
              <a:rPr lang="es-ES_tradnl" sz="2000" dirty="0" smtClean="0">
                <a:solidFill>
                  <a:prstClr val="black"/>
                </a:solidFill>
              </a:rPr>
              <a:t> </a:t>
            </a:r>
            <a:r>
              <a:rPr lang="es-ES_tradnl" sz="2000" dirty="0" err="1" smtClean="0">
                <a:solidFill>
                  <a:prstClr val="black"/>
                </a:solidFill>
              </a:rPr>
              <a:t>REPowerEU</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a:t>
            </a:r>
            <a:r>
              <a:rPr lang="es-ES_tradnl" sz="2000" dirty="0" err="1" smtClean="0">
                <a:solidFill>
                  <a:prstClr val="black"/>
                </a:solidFill>
              </a:rPr>
              <a:t>policy</a:t>
            </a:r>
            <a:r>
              <a:rPr lang="es-ES_tradnl" sz="2000" dirty="0" smtClean="0">
                <a:solidFill>
                  <a:prstClr val="black"/>
                </a:solidFill>
              </a:rPr>
              <a:t> in a new </a:t>
            </a:r>
            <a:r>
              <a:rPr lang="es-ES_tradnl" sz="2000" dirty="0" err="1" smtClean="0">
                <a:solidFill>
                  <a:prstClr val="black"/>
                </a:solidFill>
              </a:rPr>
              <a:t>geopolitical</a:t>
            </a:r>
            <a:r>
              <a:rPr lang="es-ES_tradnl" sz="2000" dirty="0" smtClean="0">
                <a:solidFill>
                  <a:prstClr val="black"/>
                </a:solidFill>
              </a:rPr>
              <a:t> </a:t>
            </a:r>
            <a:r>
              <a:rPr lang="es-ES_tradnl" sz="2000" dirty="0" err="1" smtClean="0">
                <a:solidFill>
                  <a:prstClr val="black"/>
                </a:solidFill>
              </a:rPr>
              <a:t>scenario</a:t>
            </a:r>
            <a:endParaRPr lang="es-ES_tradnl" sz="2000" dirty="0">
              <a:solidFill>
                <a:prstClr val="black"/>
              </a:solidFill>
            </a:endParaRPr>
          </a:p>
          <a:p>
            <a:pPr>
              <a:buFont typeface="+mj-lt"/>
              <a:buAutoNum type="romanUcPeriod"/>
            </a:pPr>
            <a:r>
              <a:rPr lang="es-ES_tradnl" sz="2000" dirty="0" smtClean="0">
                <a:solidFill>
                  <a:prstClr val="black"/>
                </a:solidFill>
              </a:rPr>
              <a:t> </a:t>
            </a: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crisis</a:t>
            </a:r>
          </a:p>
          <a:p>
            <a:pPr>
              <a:buFont typeface="+mj-lt"/>
              <a:buAutoNum type="romanUcPeriod"/>
            </a:pPr>
            <a:r>
              <a:rPr lang="es-ES_tradnl" sz="2000" dirty="0" smtClean="0">
                <a:solidFill>
                  <a:prstClr val="black"/>
                </a:solidFill>
              </a:rPr>
              <a:t> </a:t>
            </a:r>
            <a:r>
              <a:rPr lang="es-ES_tradnl" sz="2000" dirty="0" err="1" smtClean="0">
                <a:solidFill>
                  <a:prstClr val="black"/>
                </a:solidFill>
              </a:rPr>
              <a:t>Where</a:t>
            </a:r>
            <a:r>
              <a:rPr lang="es-ES_tradnl" sz="2000" dirty="0" smtClean="0">
                <a:solidFill>
                  <a:prstClr val="black"/>
                </a:solidFill>
              </a:rPr>
              <a:t> </a:t>
            </a:r>
            <a:r>
              <a:rPr lang="es-ES_tradnl" sz="2000" dirty="0">
                <a:solidFill>
                  <a:prstClr val="black"/>
                </a:solidFill>
              </a:rPr>
              <a:t>do </a:t>
            </a:r>
            <a:r>
              <a:rPr lang="es-ES_tradnl" sz="2000" dirty="0" err="1">
                <a:solidFill>
                  <a:prstClr val="black"/>
                </a:solidFill>
              </a:rPr>
              <a:t>we</a:t>
            </a:r>
            <a:r>
              <a:rPr lang="es-ES_tradnl" sz="2000" dirty="0">
                <a:solidFill>
                  <a:prstClr val="black"/>
                </a:solidFill>
              </a:rPr>
              <a:t> stand?</a:t>
            </a:r>
          </a:p>
          <a:p>
            <a:pPr>
              <a:buAutoNum type="romanUcPeriod"/>
            </a:pPr>
            <a:endParaRPr lang="es-ES" dirty="0"/>
          </a:p>
        </p:txBody>
      </p:sp>
      <p:sp>
        <p:nvSpPr>
          <p:cNvPr id="3" name="Título 2"/>
          <p:cNvSpPr>
            <a:spLocks noGrp="1"/>
          </p:cNvSpPr>
          <p:nvPr>
            <p:ph type="title"/>
          </p:nvPr>
        </p:nvSpPr>
        <p:spPr/>
        <p:txBody>
          <a:bodyPr/>
          <a:lstStyle/>
          <a:p>
            <a:endParaRPr lang="es-ES"/>
          </a:p>
        </p:txBody>
      </p:sp>
      <p:sp>
        <p:nvSpPr>
          <p:cNvPr id="4" name="Marcador de número de diapositiva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Tree>
    <p:extLst>
      <p:ext uri="{BB962C8B-B14F-4D97-AF65-F5344CB8AC3E}">
        <p14:creationId xmlns:p14="http://schemas.microsoft.com/office/powerpoint/2010/main" val="1299550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The REPOWEREU plan &amp; other </a:t>
            </a:r>
            <a:r>
              <a:rPr lang="en-US" dirty="0" err="1" smtClean="0"/>
              <a:t>repowereu</a:t>
            </a:r>
            <a:r>
              <a:rPr lang="en-US" dirty="0" smtClean="0"/>
              <a:t> actions</a:t>
            </a:r>
            <a:endParaRPr lang="es-ES" dirty="0"/>
          </a:p>
        </p:txBody>
      </p:sp>
      <p:sp>
        <p:nvSpPr>
          <p:cNvPr id="5" name="Marcador de texto 4"/>
          <p:cNvSpPr>
            <a:spLocks noGrp="1"/>
          </p:cNvSpPr>
          <p:nvPr>
            <p:ph type="body" sz="quarter" idx="17"/>
          </p:nvPr>
        </p:nvSpPr>
        <p:spPr>
          <a:xfrm>
            <a:off x="129600" y="982524"/>
            <a:ext cx="11953328" cy="5688632"/>
          </a:xfrm>
        </p:spPr>
        <p:txBody>
          <a:bodyPr/>
          <a:lstStyle/>
          <a:p>
            <a:pPr marL="0" indent="0">
              <a:buNone/>
            </a:pPr>
            <a:r>
              <a:rPr lang="en-US" dirty="0" smtClean="0"/>
              <a:t>The </a:t>
            </a:r>
            <a:r>
              <a:rPr lang="en-US" dirty="0" err="1" smtClean="0"/>
              <a:t>REPowerEU</a:t>
            </a:r>
            <a:r>
              <a:rPr lang="en-US" dirty="0" smtClean="0"/>
              <a:t> proposals have been put forward as the gas supply from Russia was subject to increased reductions and </a:t>
            </a:r>
            <a:r>
              <a:rPr lang="en-US" dirty="0" err="1" smtClean="0"/>
              <a:t>weaponisation</a:t>
            </a:r>
            <a:r>
              <a:rPr lang="en-US" dirty="0" smtClean="0"/>
              <a:t>. The EU Commission issues 2 communications </a:t>
            </a:r>
            <a:r>
              <a:rPr lang="en-US" dirty="0"/>
              <a:t>(3/22), a Plan (5/22) and </a:t>
            </a:r>
            <a:r>
              <a:rPr lang="en-US" dirty="0" smtClean="0"/>
              <a:t>related legislative proposals. Some of these are already approved.</a:t>
            </a:r>
            <a:endParaRPr lang="en-GB" dirty="0" smtClean="0"/>
          </a:p>
          <a:p>
            <a:pPr marL="0" indent="0">
              <a:buNone/>
            </a:pPr>
            <a:r>
              <a:rPr lang="en-GB" dirty="0" smtClean="0"/>
              <a:t>Clean energy &amp; industry: </a:t>
            </a:r>
            <a:r>
              <a:rPr lang="en-GB" b="0" dirty="0" smtClean="0"/>
              <a:t>Massive </a:t>
            </a:r>
            <a:r>
              <a:rPr lang="en-GB" b="0" dirty="0"/>
              <a:t>scale-up of </a:t>
            </a:r>
            <a:r>
              <a:rPr lang="en-GB" b="0" dirty="0" smtClean="0"/>
              <a:t>renewables, faster </a:t>
            </a:r>
            <a:r>
              <a:rPr lang="en-GB" b="0" dirty="0"/>
              <a:t>electrification and replacement of fossil-based heat and fuel in industry, buildings and the transport sector</a:t>
            </a:r>
            <a:r>
              <a:rPr lang="en-GB" b="0" dirty="0" smtClean="0"/>
              <a:t>. </a:t>
            </a:r>
            <a:r>
              <a:rPr lang="en-GB" dirty="0" smtClean="0"/>
              <a:t>The </a:t>
            </a:r>
            <a:r>
              <a:rPr lang="en-GB" dirty="0"/>
              <a:t>Commission is proposing to increase the EU’s 2030 target for renewables from the current 40% to </a:t>
            </a:r>
            <a:r>
              <a:rPr lang="en-GB" dirty="0" smtClean="0"/>
              <a:t>45%</a:t>
            </a:r>
            <a:r>
              <a:rPr lang="en-GB" b="0" dirty="0" smtClean="0"/>
              <a:t>. Actions include accelerating and simplifying permitting, a solar rooftop initiative and the Solar EU strategy. </a:t>
            </a:r>
          </a:p>
          <a:p>
            <a:pPr marL="0" indent="0">
              <a:buNone/>
            </a:pPr>
            <a:r>
              <a:rPr lang="en-US" b="0" dirty="0" smtClean="0"/>
              <a:t>Proposals to reduce </a:t>
            </a:r>
            <a:r>
              <a:rPr lang="en-US" b="0" dirty="0"/>
              <a:t>fossil fuel consumption in industry and transport</a:t>
            </a:r>
            <a:endParaRPr lang="es-ES" b="0" dirty="0"/>
          </a:p>
          <a:p>
            <a:pPr marL="0" indent="0">
              <a:buNone/>
            </a:pPr>
            <a:r>
              <a:rPr lang="en-GB" dirty="0" smtClean="0"/>
              <a:t>Saving energy: </a:t>
            </a:r>
            <a:r>
              <a:rPr lang="en-US" b="0" dirty="0" smtClean="0"/>
              <a:t>Enhancing </a:t>
            </a:r>
            <a:r>
              <a:rPr lang="en-US" b="0" dirty="0"/>
              <a:t>LT energy efficiency measures, including </a:t>
            </a:r>
            <a:r>
              <a:rPr lang="en-US" dirty="0"/>
              <a:t>an increase from 9% to 13% of the binding Energy Efficiency Target </a:t>
            </a:r>
            <a:r>
              <a:rPr lang="en-US" b="0" dirty="0"/>
              <a:t>under </a:t>
            </a:r>
            <a:r>
              <a:rPr lang="en-US" b="0" dirty="0" smtClean="0"/>
              <a:t>‘</a:t>
            </a:r>
            <a:r>
              <a:rPr lang="en-US" b="0" dirty="0"/>
              <a:t>Fit for 55</a:t>
            </a:r>
            <a:r>
              <a:rPr lang="en-US" b="0" dirty="0" smtClean="0"/>
              <a:t>'. List ST </a:t>
            </a:r>
            <a:r>
              <a:rPr lang="en-US" b="0" dirty="0"/>
              <a:t>changes which could </a:t>
            </a:r>
            <a:r>
              <a:rPr lang="en-US" dirty="0"/>
              <a:t>cut gas and oil demand by 5%. </a:t>
            </a:r>
            <a:endParaRPr lang="en-US" dirty="0" smtClean="0"/>
          </a:p>
          <a:p>
            <a:pPr marL="0" indent="0">
              <a:buNone/>
            </a:pPr>
            <a:r>
              <a:rPr lang="en-US" b="0" dirty="0" smtClean="0"/>
              <a:t>A Council regulation approved in 7/22 sets </a:t>
            </a:r>
            <a:r>
              <a:rPr lang="en-US" b="0" dirty="0"/>
              <a:t>a </a:t>
            </a:r>
            <a:r>
              <a:rPr lang="en-US" b="0" dirty="0" smtClean="0"/>
              <a:t>compromise for MS </a:t>
            </a:r>
            <a:r>
              <a:rPr lang="en-US" b="0" dirty="0"/>
              <a:t>to reduce gas demand by 15% between </a:t>
            </a:r>
            <a:r>
              <a:rPr lang="en-US" b="0" dirty="0" smtClean="0"/>
              <a:t>1/8/22 </a:t>
            </a:r>
            <a:r>
              <a:rPr lang="en-US" b="0" dirty="0"/>
              <a:t>and </a:t>
            </a:r>
            <a:r>
              <a:rPr lang="en-US" b="0" dirty="0" smtClean="0"/>
              <a:t>31/3/23 (taking into account </a:t>
            </a:r>
            <a:r>
              <a:rPr lang="en-US" b="0" dirty="0"/>
              <a:t>national specificities</a:t>
            </a:r>
            <a:r>
              <a:rPr lang="en-US" b="0" dirty="0" smtClean="0"/>
              <a:t>). The </a:t>
            </a:r>
            <a:r>
              <a:rPr lang="en-US" b="0" dirty="0"/>
              <a:t>possibility to declare a state of EU </a:t>
            </a:r>
            <a:r>
              <a:rPr lang="en-US" b="0" dirty="0" smtClean="0"/>
              <a:t>alert, </a:t>
            </a:r>
            <a:r>
              <a:rPr lang="en-US" b="0" dirty="0"/>
              <a:t>triggering compulsory gas consumption reductions across the </a:t>
            </a:r>
            <a:r>
              <a:rPr lang="en-US" b="0" dirty="0" smtClean="0"/>
              <a:t>MS if </a:t>
            </a:r>
            <a:r>
              <a:rPr lang="en-US" b="0" dirty="0"/>
              <a:t>there is a substantial risk of a severe gas </a:t>
            </a:r>
            <a:r>
              <a:rPr lang="en-US" b="0" dirty="0" smtClean="0"/>
              <a:t>shortage was also approved. The COM spelled out measures</a:t>
            </a:r>
            <a:r>
              <a:rPr lang="en-US" b="0" dirty="0"/>
              <a:t>, principles and criteria for coordinated demand </a:t>
            </a:r>
            <a:r>
              <a:rPr lang="en-US" b="0" dirty="0" smtClean="0"/>
              <a:t>reduction by MS, focusing </a:t>
            </a:r>
            <a:r>
              <a:rPr lang="en-US" b="0" dirty="0"/>
              <a:t>on substitution of gas with other fuels, </a:t>
            </a:r>
            <a:r>
              <a:rPr lang="en-US" b="0" dirty="0" smtClean="0"/>
              <a:t>overall </a:t>
            </a:r>
            <a:r>
              <a:rPr lang="en-US" b="0" dirty="0"/>
              <a:t>energy savings </a:t>
            </a:r>
            <a:r>
              <a:rPr lang="en-US" b="0" dirty="0" smtClean="0"/>
              <a:t>and safeguarding </a:t>
            </a:r>
            <a:r>
              <a:rPr lang="en-US" b="0" dirty="0"/>
              <a:t>supply to households and essential </a:t>
            </a:r>
            <a:r>
              <a:rPr lang="en-US" b="0" dirty="0" smtClean="0"/>
              <a:t>users. </a:t>
            </a:r>
            <a:endParaRPr lang="es-ES" b="0" dirty="0"/>
          </a:p>
          <a:p>
            <a:pPr marL="0" indent="0">
              <a:buNone/>
            </a:pPr>
            <a:r>
              <a:rPr lang="en-GB" dirty="0" smtClean="0"/>
              <a:t>Gas Storage: </a:t>
            </a:r>
            <a:r>
              <a:rPr lang="en-GB" b="0" dirty="0" smtClean="0"/>
              <a:t>in 6/22 a </a:t>
            </a:r>
            <a:r>
              <a:rPr lang="en-US" b="0" dirty="0" smtClean="0"/>
              <a:t>storage </a:t>
            </a:r>
            <a:r>
              <a:rPr lang="en-US" b="0" dirty="0"/>
              <a:t>legislation </a:t>
            </a:r>
            <a:r>
              <a:rPr lang="en-US" b="0" dirty="0" smtClean="0"/>
              <a:t>was adopted to </a:t>
            </a:r>
            <a:r>
              <a:rPr lang="en-US" b="0" dirty="0"/>
              <a:t>strengthen the EU's security of gas supply in view of the upcoming and next winters</a:t>
            </a:r>
            <a:r>
              <a:rPr lang="en-US" b="0" dirty="0" smtClean="0"/>
              <a:t>. It requires </a:t>
            </a:r>
            <a:r>
              <a:rPr lang="en-US" b="0" dirty="0"/>
              <a:t>that </a:t>
            </a:r>
            <a:r>
              <a:rPr lang="en-US" b="0" dirty="0" smtClean="0"/>
              <a:t>EU's </a:t>
            </a:r>
            <a:r>
              <a:rPr lang="en-US" b="0" dirty="0"/>
              <a:t>gas reserves are refilled before the </a:t>
            </a:r>
            <a:r>
              <a:rPr lang="en-US" b="0" dirty="0" smtClean="0"/>
              <a:t>winter; in particular</a:t>
            </a:r>
            <a:r>
              <a:rPr lang="en-US" b="0" dirty="0"/>
              <a:t>, the new rules </a:t>
            </a:r>
            <a:r>
              <a:rPr lang="en-US" b="0" dirty="0" smtClean="0"/>
              <a:t>require </a:t>
            </a:r>
            <a:r>
              <a:rPr lang="en-US" b="0" dirty="0"/>
              <a:t>the EU Member States </a:t>
            </a:r>
            <a:r>
              <a:rPr lang="en-US" dirty="0"/>
              <a:t>to fill storage facilities to 80% of capacity by November </a:t>
            </a:r>
            <a:r>
              <a:rPr lang="en-US" dirty="0" smtClean="0"/>
              <a:t>2022 </a:t>
            </a:r>
            <a:r>
              <a:rPr lang="en-US" b="0" dirty="0"/>
              <a:t>and to 90% in the years after.</a:t>
            </a:r>
            <a:endParaRPr lang="en-GB" b="0" dirty="0" smtClean="0"/>
          </a:p>
          <a:p>
            <a:pPr marL="0" indent="0">
              <a:buNone/>
            </a:pPr>
            <a:r>
              <a:rPr lang="en-GB" dirty="0" smtClean="0"/>
              <a:t>Financing:  </a:t>
            </a:r>
            <a:r>
              <a:rPr lang="en-GB" b="0" dirty="0" smtClean="0"/>
              <a:t>Additional </a:t>
            </a:r>
            <a:r>
              <a:rPr lang="en-GB" b="0" dirty="0"/>
              <a:t>investments of </a:t>
            </a:r>
            <a:r>
              <a:rPr lang="en-GB" dirty="0"/>
              <a:t>€210 </a:t>
            </a:r>
            <a:r>
              <a:rPr lang="en-GB" dirty="0" err="1" smtClean="0"/>
              <a:t>bn</a:t>
            </a:r>
            <a:r>
              <a:rPr lang="en-GB" dirty="0"/>
              <a:t> are needed between now and 2027 </a:t>
            </a:r>
            <a:r>
              <a:rPr lang="en-GB" b="0" dirty="0"/>
              <a:t>to phase out Russian fossil fuel </a:t>
            </a:r>
            <a:r>
              <a:rPr lang="en-GB" b="0" dirty="0" smtClean="0"/>
              <a:t>imports.</a:t>
            </a:r>
            <a:r>
              <a:rPr lang="en-GB" b="0" dirty="0"/>
              <a:t> </a:t>
            </a:r>
            <a:r>
              <a:rPr lang="en-GB" b="0" dirty="0" smtClean="0"/>
              <a:t>The RRF is </a:t>
            </a:r>
            <a:r>
              <a:rPr lang="en-GB" b="0" dirty="0"/>
              <a:t>at the heart of the </a:t>
            </a:r>
            <a:r>
              <a:rPr lang="en-GB" b="0" dirty="0" err="1"/>
              <a:t>REPowerEU</a:t>
            </a:r>
            <a:r>
              <a:rPr lang="en-GB" b="0" dirty="0"/>
              <a:t> Plan </a:t>
            </a:r>
            <a:r>
              <a:rPr lang="en-GB" b="0" dirty="0" smtClean="0"/>
              <a:t>implementation: MS </a:t>
            </a:r>
            <a:r>
              <a:rPr lang="en-GB" b="0" dirty="0"/>
              <a:t>should </a:t>
            </a:r>
            <a:r>
              <a:rPr lang="en-GB" dirty="0"/>
              <a:t>add</a:t>
            </a:r>
            <a:r>
              <a:rPr lang="en-GB" b="0" dirty="0"/>
              <a:t> </a:t>
            </a:r>
            <a:r>
              <a:rPr lang="en-GB" dirty="0"/>
              <a:t>a </a:t>
            </a:r>
            <a:r>
              <a:rPr lang="en-GB" dirty="0" err="1"/>
              <a:t>REPowerEU</a:t>
            </a:r>
            <a:r>
              <a:rPr lang="en-GB" dirty="0"/>
              <a:t> chapter to their </a:t>
            </a:r>
            <a:r>
              <a:rPr lang="en-GB" dirty="0" smtClean="0"/>
              <a:t>RRPs</a:t>
            </a:r>
            <a:r>
              <a:rPr lang="en-GB" b="0" dirty="0"/>
              <a:t> to channel </a:t>
            </a:r>
            <a:r>
              <a:rPr lang="en-GB" b="0" dirty="0" smtClean="0"/>
              <a:t>investments (and reforms) to </a:t>
            </a:r>
            <a:r>
              <a:rPr lang="en-GB" b="0" dirty="0" err="1" smtClean="0"/>
              <a:t>REPowerEU</a:t>
            </a:r>
            <a:r>
              <a:rPr lang="en-GB" b="0" dirty="0" smtClean="0"/>
              <a:t> priorities; use </a:t>
            </a:r>
            <a:r>
              <a:rPr lang="en-GB" b="0" dirty="0"/>
              <a:t>the </a:t>
            </a:r>
            <a:r>
              <a:rPr lang="en-GB" dirty="0"/>
              <a:t>remaining RRF loans </a:t>
            </a:r>
            <a:r>
              <a:rPr lang="en-GB" dirty="0" smtClean="0"/>
              <a:t>(€</a:t>
            </a:r>
            <a:r>
              <a:rPr lang="en-GB" dirty="0"/>
              <a:t>225 </a:t>
            </a:r>
            <a:r>
              <a:rPr lang="en-GB" dirty="0" err="1" smtClean="0"/>
              <a:t>bn</a:t>
            </a:r>
            <a:r>
              <a:rPr lang="en-GB" dirty="0" smtClean="0"/>
              <a:t>) </a:t>
            </a:r>
            <a:r>
              <a:rPr lang="en-GB" b="0" dirty="0"/>
              <a:t>and new RRF grants funded by the auctioning of </a:t>
            </a:r>
            <a:r>
              <a:rPr lang="en-GB" dirty="0" smtClean="0"/>
              <a:t>ETS allowances (€</a:t>
            </a:r>
            <a:r>
              <a:rPr lang="en-GB" dirty="0"/>
              <a:t>20 </a:t>
            </a:r>
            <a:r>
              <a:rPr lang="en-GB" dirty="0" err="1" smtClean="0"/>
              <a:t>bn</a:t>
            </a:r>
            <a:r>
              <a:rPr lang="en-GB" dirty="0" smtClean="0"/>
              <a:t>). </a:t>
            </a:r>
            <a:r>
              <a:rPr lang="en-GB" b="0" dirty="0" smtClean="0"/>
              <a:t>Additional financing could come </a:t>
            </a:r>
            <a:r>
              <a:rPr lang="en-GB" b="0" dirty="0" err="1" smtClean="0"/>
              <a:t>interalia</a:t>
            </a:r>
            <a:r>
              <a:rPr lang="en-GB" b="0" dirty="0" smtClean="0"/>
              <a:t> from cohesion policy </a:t>
            </a:r>
            <a:r>
              <a:rPr lang="en-GB" b="0" dirty="0"/>
              <a:t>funds, </a:t>
            </a:r>
            <a:r>
              <a:rPr lang="en-GB" b="0" dirty="0" smtClean="0"/>
              <a:t>the agricultural funds, national </a:t>
            </a:r>
            <a:r>
              <a:rPr lang="en-GB" b="0" dirty="0"/>
              <a:t>s</a:t>
            </a:r>
            <a:r>
              <a:rPr lang="en-GB" b="0" dirty="0" smtClean="0"/>
              <a:t>ources, private </a:t>
            </a:r>
            <a:r>
              <a:rPr lang="en-GB" b="0" dirty="0"/>
              <a:t>investment, </a:t>
            </a:r>
            <a:r>
              <a:rPr lang="en-GB" b="0" dirty="0" smtClean="0"/>
              <a:t>the EIB.</a:t>
            </a:r>
            <a:endParaRPr lang="es-ES" b="0" dirty="0"/>
          </a:p>
          <a:p>
            <a:pPr marL="0" indent="0">
              <a:buNone/>
            </a:pPr>
            <a:r>
              <a:rPr lang="en-GB" dirty="0"/>
              <a:t>Working with international </a:t>
            </a:r>
            <a:r>
              <a:rPr lang="en-GB" dirty="0" smtClean="0"/>
              <a:t>partners: </a:t>
            </a:r>
            <a:r>
              <a:rPr lang="en-US" b="0" dirty="0" smtClean="0"/>
              <a:t>The </a:t>
            </a:r>
            <a:r>
              <a:rPr lang="en-US" b="0" dirty="0"/>
              <a:t>EU has </a:t>
            </a:r>
            <a:r>
              <a:rPr lang="en-US" b="0" dirty="0" smtClean="0"/>
              <a:t>worked </a:t>
            </a:r>
            <a:r>
              <a:rPr lang="en-US" b="0" dirty="0"/>
              <a:t>with international partners to diversify </a:t>
            </a:r>
            <a:r>
              <a:rPr lang="en-US" b="0" dirty="0" smtClean="0"/>
              <a:t>supplies </a:t>
            </a:r>
            <a:r>
              <a:rPr lang="en-US" b="0" dirty="0"/>
              <a:t>and has secured </a:t>
            </a:r>
            <a:r>
              <a:rPr lang="en-US" b="0" dirty="0" smtClean="0"/>
              <a:t>high </a:t>
            </a:r>
            <a:r>
              <a:rPr lang="en-US" b="0" dirty="0"/>
              <a:t>levels of LNG imports and higher pipeline gas deliveries. The newly created EU Energy Platform, supported by regional task forces, will enable voluntary common purchases of gas, LNG and hydrogen by pooling demand, </a:t>
            </a:r>
            <a:r>
              <a:rPr lang="en-US" b="0" dirty="0" err="1"/>
              <a:t>optimising</a:t>
            </a:r>
            <a:r>
              <a:rPr lang="en-US" b="0" dirty="0"/>
              <a:t> infrastructure use and coordinating outreach to suppliers</a:t>
            </a:r>
            <a:r>
              <a:rPr lang="en-GB" b="0" dirty="0" smtClean="0"/>
              <a:t>.</a:t>
            </a:r>
            <a:endParaRPr lang="es-ES" b="0" dirty="0"/>
          </a:p>
        </p:txBody>
      </p:sp>
    </p:spTree>
    <p:extLst>
      <p:ext uri="{BB962C8B-B14F-4D97-AF65-F5344CB8AC3E}">
        <p14:creationId xmlns:p14="http://schemas.microsoft.com/office/powerpoint/2010/main" val="299610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129600" y="54000"/>
            <a:ext cx="10358888" cy="552417"/>
          </a:xfrm>
        </p:spPr>
        <p:txBody>
          <a:bodyPr/>
          <a:lstStyle/>
          <a:p>
            <a:r>
              <a:rPr lang="es-ES" dirty="0" smtClean="0"/>
              <a:t>As </a:t>
            </a:r>
            <a:r>
              <a:rPr lang="es-ES" dirty="0" err="1" smtClean="0"/>
              <a:t>Russia</a:t>
            </a:r>
            <a:r>
              <a:rPr lang="es-ES" dirty="0" smtClean="0"/>
              <a:t> has </a:t>
            </a:r>
            <a:r>
              <a:rPr lang="es-ES" dirty="0" err="1" smtClean="0"/>
              <a:t>cut</a:t>
            </a:r>
            <a:r>
              <a:rPr lang="es-ES" dirty="0" smtClean="0"/>
              <a:t> gas </a:t>
            </a:r>
            <a:r>
              <a:rPr lang="es-ES" dirty="0" err="1" smtClean="0"/>
              <a:t>exports</a:t>
            </a:r>
            <a:r>
              <a:rPr lang="es-ES" dirty="0" smtClean="0"/>
              <a:t> to </a:t>
            </a:r>
            <a:r>
              <a:rPr lang="es-ES" dirty="0" err="1" smtClean="0"/>
              <a:t>the</a:t>
            </a:r>
            <a:r>
              <a:rPr lang="es-ES" dirty="0" smtClean="0"/>
              <a:t> </a:t>
            </a:r>
            <a:r>
              <a:rPr lang="es-ES" dirty="0" err="1" smtClean="0"/>
              <a:t>eu</a:t>
            </a:r>
            <a:r>
              <a:rPr lang="es-ES" dirty="0" smtClean="0"/>
              <a:t>, </a:t>
            </a:r>
            <a:r>
              <a:rPr lang="es-ES" dirty="0" err="1" smtClean="0"/>
              <a:t>the</a:t>
            </a:r>
            <a:r>
              <a:rPr lang="es-ES" dirty="0" smtClean="0"/>
              <a:t> </a:t>
            </a:r>
            <a:r>
              <a:rPr lang="es-ES" dirty="0" err="1" smtClean="0"/>
              <a:t>eu</a:t>
            </a:r>
            <a:r>
              <a:rPr lang="es-ES" dirty="0" smtClean="0"/>
              <a:t> has </a:t>
            </a:r>
            <a:r>
              <a:rPr lang="es-ES" dirty="0" err="1" smtClean="0"/>
              <a:t>increased</a:t>
            </a:r>
            <a:r>
              <a:rPr lang="es-ES" dirty="0" smtClean="0"/>
              <a:t> </a:t>
            </a:r>
            <a:r>
              <a:rPr lang="es-ES" dirty="0" err="1" smtClean="0"/>
              <a:t>imports</a:t>
            </a:r>
            <a:r>
              <a:rPr lang="es-ES" dirty="0" smtClean="0"/>
              <a:t> of </a:t>
            </a:r>
            <a:r>
              <a:rPr lang="es-ES" dirty="0" err="1" smtClean="0"/>
              <a:t>lng</a:t>
            </a:r>
            <a:r>
              <a:rPr lang="es-ES" dirty="0" smtClean="0"/>
              <a:t>  </a:t>
            </a:r>
            <a:endParaRPr lang="es-ES" dirty="0"/>
          </a:p>
        </p:txBody>
      </p:sp>
      <p:graphicFrame>
        <p:nvGraphicFramePr>
          <p:cNvPr id="7" name="Gráfico 6"/>
          <p:cNvGraphicFramePr>
            <a:graphicFrameLocks/>
          </p:cNvGraphicFramePr>
          <p:nvPr>
            <p:extLst>
              <p:ext uri="{D42A27DB-BD31-4B8C-83A1-F6EECF244321}">
                <p14:modId xmlns:p14="http://schemas.microsoft.com/office/powerpoint/2010/main" val="2542372112"/>
              </p:ext>
            </p:extLst>
          </p:nvPr>
        </p:nvGraphicFramePr>
        <p:xfrm>
          <a:off x="1127448" y="1130005"/>
          <a:ext cx="3886200" cy="525132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p:cNvGraphicFramePr>
            <a:graphicFrameLocks/>
          </p:cNvGraphicFramePr>
          <p:nvPr>
            <p:extLst/>
          </p:nvPr>
        </p:nvGraphicFramePr>
        <p:xfrm>
          <a:off x="6384032" y="1130006"/>
          <a:ext cx="5616624" cy="52513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29801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_tradnl" dirty="0" err="1" smtClean="0"/>
              <a:t>tensions</a:t>
            </a:r>
            <a:r>
              <a:rPr lang="es-ES_tradnl" dirty="0" smtClean="0"/>
              <a:t> in </a:t>
            </a:r>
            <a:r>
              <a:rPr lang="es-ES_tradnl" dirty="0" err="1" smtClean="0"/>
              <a:t>eu</a:t>
            </a:r>
            <a:r>
              <a:rPr lang="es-ES_tradnl" dirty="0" smtClean="0"/>
              <a:t> </a:t>
            </a:r>
            <a:r>
              <a:rPr lang="es-ES_tradnl" dirty="0" err="1" smtClean="0"/>
              <a:t>energy</a:t>
            </a:r>
            <a:r>
              <a:rPr lang="es-ES_tradnl" dirty="0" smtClean="0"/>
              <a:t> </a:t>
            </a:r>
            <a:r>
              <a:rPr lang="es-ES_tradnl" dirty="0" err="1" smtClean="0"/>
              <a:t>markets</a:t>
            </a:r>
            <a:r>
              <a:rPr lang="es-ES_tradnl" dirty="0" smtClean="0"/>
              <a:t> </a:t>
            </a:r>
            <a:r>
              <a:rPr lang="es-ES_tradnl" dirty="0" err="1" smtClean="0"/>
              <a:t>reached</a:t>
            </a:r>
            <a:r>
              <a:rPr lang="es-ES_tradnl" dirty="0" smtClean="0"/>
              <a:t> a </a:t>
            </a:r>
            <a:r>
              <a:rPr lang="es-ES_tradnl" dirty="0" err="1" smtClean="0"/>
              <a:t>peak</a:t>
            </a:r>
            <a:r>
              <a:rPr lang="es-ES_tradnl" dirty="0" smtClean="0"/>
              <a:t> in </a:t>
            </a:r>
            <a:r>
              <a:rPr lang="es-ES_tradnl" dirty="0" err="1" smtClean="0"/>
              <a:t>summer</a:t>
            </a:r>
            <a:r>
              <a:rPr lang="es-ES_tradnl" dirty="0" smtClean="0"/>
              <a:t> 2022</a:t>
            </a:r>
            <a:endParaRPr lang="es-ES" dirty="0"/>
          </a:p>
        </p:txBody>
      </p:sp>
      <p:sp>
        <p:nvSpPr>
          <p:cNvPr id="5" name="Marcador de texto 4"/>
          <p:cNvSpPr>
            <a:spLocks noGrp="1"/>
          </p:cNvSpPr>
          <p:nvPr>
            <p:ph type="body" sz="quarter" idx="17"/>
          </p:nvPr>
        </p:nvSpPr>
        <p:spPr>
          <a:xfrm>
            <a:off x="129600" y="908720"/>
            <a:ext cx="5750376" cy="5472608"/>
          </a:xfrm>
        </p:spPr>
        <p:txBody>
          <a:bodyPr/>
          <a:lstStyle/>
          <a:p>
            <a:r>
              <a:rPr lang="es-ES" b="0" dirty="0" err="1" smtClean="0"/>
              <a:t>The</a:t>
            </a:r>
            <a:r>
              <a:rPr lang="es-ES" b="0" dirty="0" smtClean="0"/>
              <a:t> </a:t>
            </a:r>
            <a:r>
              <a:rPr lang="es-ES" b="0" dirty="0" err="1" smtClean="0"/>
              <a:t>prices</a:t>
            </a:r>
            <a:r>
              <a:rPr lang="es-ES" b="0" dirty="0" smtClean="0"/>
              <a:t> </a:t>
            </a:r>
            <a:r>
              <a:rPr lang="es-ES" b="0" dirty="0" err="1" smtClean="0"/>
              <a:t>for</a:t>
            </a:r>
            <a:r>
              <a:rPr lang="es-ES" b="0" dirty="0" smtClean="0"/>
              <a:t> </a:t>
            </a:r>
            <a:r>
              <a:rPr lang="es-ES" b="0" dirty="0" err="1" smtClean="0"/>
              <a:t>electricity</a:t>
            </a:r>
            <a:r>
              <a:rPr lang="es-ES" b="0" dirty="0" smtClean="0"/>
              <a:t> in </a:t>
            </a:r>
            <a:r>
              <a:rPr lang="es-ES" b="0" dirty="0" err="1" smtClean="0"/>
              <a:t>the</a:t>
            </a:r>
            <a:r>
              <a:rPr lang="es-ES" b="0" dirty="0" smtClean="0"/>
              <a:t> EU </a:t>
            </a:r>
            <a:r>
              <a:rPr lang="es-ES" b="0" dirty="0" err="1" smtClean="0"/>
              <a:t>have</a:t>
            </a:r>
            <a:r>
              <a:rPr lang="es-ES" b="0" dirty="0" smtClean="0"/>
              <a:t> </a:t>
            </a:r>
            <a:r>
              <a:rPr lang="es-ES" b="0" dirty="0" err="1" smtClean="0"/>
              <a:t>been</a:t>
            </a:r>
            <a:r>
              <a:rPr lang="es-ES" b="0" dirty="0" smtClean="0"/>
              <a:t> </a:t>
            </a:r>
            <a:r>
              <a:rPr lang="es-ES" b="0" dirty="0" err="1" smtClean="0"/>
              <a:t>on</a:t>
            </a:r>
            <a:r>
              <a:rPr lang="es-ES" b="0" dirty="0" smtClean="0"/>
              <a:t> a </a:t>
            </a:r>
            <a:r>
              <a:rPr lang="es-ES" b="0" dirty="0" err="1" smtClean="0"/>
              <a:t>rising</a:t>
            </a:r>
            <a:r>
              <a:rPr lang="es-ES" b="0" dirty="0" smtClean="0"/>
              <a:t> </a:t>
            </a:r>
            <a:r>
              <a:rPr lang="es-ES" b="0" dirty="0" err="1" smtClean="0"/>
              <a:t>trend</a:t>
            </a:r>
            <a:r>
              <a:rPr lang="es-ES" b="0" dirty="0" smtClean="0"/>
              <a:t> </a:t>
            </a:r>
            <a:r>
              <a:rPr lang="es-ES" b="0" dirty="0" err="1" smtClean="0"/>
              <a:t>since</a:t>
            </a:r>
            <a:r>
              <a:rPr lang="es-ES" b="0" dirty="0" smtClean="0"/>
              <a:t> </a:t>
            </a:r>
            <a:r>
              <a:rPr lang="es-ES" b="0" dirty="0" err="1" smtClean="0"/>
              <a:t>the</a:t>
            </a:r>
            <a:r>
              <a:rPr lang="es-ES" b="0" dirty="0" smtClean="0"/>
              <a:t> </a:t>
            </a:r>
            <a:r>
              <a:rPr lang="es-ES" b="0" dirty="0" err="1" smtClean="0"/>
              <a:t>the</a:t>
            </a:r>
            <a:r>
              <a:rPr lang="es-ES" b="0" dirty="0" smtClean="0"/>
              <a:t> </a:t>
            </a:r>
            <a:r>
              <a:rPr lang="es-ES" b="0" dirty="0" err="1" smtClean="0"/>
              <a:t>recovery</a:t>
            </a:r>
            <a:r>
              <a:rPr lang="es-ES" b="0" dirty="0" smtClean="0"/>
              <a:t> from </a:t>
            </a:r>
            <a:r>
              <a:rPr lang="es-ES" b="0" dirty="0" err="1" smtClean="0"/>
              <a:t>the</a:t>
            </a:r>
            <a:r>
              <a:rPr lang="es-ES" b="0" dirty="0" smtClean="0"/>
              <a:t> COVID </a:t>
            </a:r>
            <a:r>
              <a:rPr lang="es-ES" b="0" dirty="0" err="1" smtClean="0"/>
              <a:t>pandemic</a:t>
            </a:r>
            <a:r>
              <a:rPr lang="es-ES" b="0" dirty="0" smtClean="0"/>
              <a:t> (2021), </a:t>
            </a:r>
            <a:r>
              <a:rPr lang="es-ES" b="0" dirty="0" err="1" smtClean="0"/>
              <a:t>mainly</a:t>
            </a:r>
            <a:r>
              <a:rPr lang="es-ES" b="0" dirty="0" smtClean="0"/>
              <a:t> </a:t>
            </a:r>
            <a:r>
              <a:rPr lang="es-ES" b="0" dirty="0" err="1" smtClean="0"/>
              <a:t>driven</a:t>
            </a:r>
            <a:r>
              <a:rPr lang="es-ES" b="0" dirty="0" smtClean="0"/>
              <a:t> </a:t>
            </a:r>
            <a:r>
              <a:rPr lang="es-ES" b="0" dirty="0" err="1" smtClean="0"/>
              <a:t>by</a:t>
            </a:r>
            <a:r>
              <a:rPr lang="es-ES" b="0" dirty="0" smtClean="0"/>
              <a:t> gas </a:t>
            </a:r>
            <a:r>
              <a:rPr lang="es-ES" b="0" dirty="0" err="1" smtClean="0"/>
              <a:t>prices</a:t>
            </a:r>
            <a:r>
              <a:rPr lang="es-ES" b="0" dirty="0" smtClean="0"/>
              <a:t>. </a:t>
            </a:r>
          </a:p>
          <a:p>
            <a:r>
              <a:rPr lang="es-ES" b="0" dirty="0" err="1" smtClean="0"/>
              <a:t>The</a:t>
            </a:r>
            <a:r>
              <a:rPr lang="es-ES" b="0" dirty="0" smtClean="0"/>
              <a:t> </a:t>
            </a:r>
            <a:r>
              <a:rPr lang="es-ES" b="0" dirty="0" err="1"/>
              <a:t>rapid</a:t>
            </a:r>
            <a:r>
              <a:rPr lang="es-ES" b="0" dirty="0"/>
              <a:t> </a:t>
            </a:r>
            <a:r>
              <a:rPr lang="es-ES" b="0" dirty="0" err="1" smtClean="0"/>
              <a:t>pass</a:t>
            </a:r>
            <a:r>
              <a:rPr lang="es-ES" b="0" dirty="0" smtClean="0"/>
              <a:t> </a:t>
            </a:r>
            <a:r>
              <a:rPr lang="es-ES" b="0" dirty="0" err="1" smtClean="0"/>
              <a:t>through</a:t>
            </a:r>
            <a:r>
              <a:rPr lang="es-ES" b="0" dirty="0" smtClean="0"/>
              <a:t> of </a:t>
            </a:r>
            <a:r>
              <a:rPr lang="es-ES" b="0" dirty="0" err="1" smtClean="0"/>
              <a:t>these</a:t>
            </a:r>
            <a:r>
              <a:rPr lang="es-ES" b="0" dirty="0" smtClean="0"/>
              <a:t> </a:t>
            </a:r>
            <a:r>
              <a:rPr lang="es-ES" b="0" dirty="0" err="1"/>
              <a:t>increases</a:t>
            </a:r>
            <a:r>
              <a:rPr lang="es-ES" b="0" dirty="0"/>
              <a:t> </a:t>
            </a:r>
            <a:r>
              <a:rPr lang="es-ES" b="0" dirty="0" smtClean="0"/>
              <a:t>to </a:t>
            </a:r>
            <a:r>
              <a:rPr lang="es-ES" b="0" dirty="0" err="1"/>
              <a:t>electricity</a:t>
            </a:r>
            <a:r>
              <a:rPr lang="es-ES" b="0" dirty="0"/>
              <a:t> </a:t>
            </a:r>
            <a:r>
              <a:rPr lang="es-ES" b="0" dirty="0" err="1"/>
              <a:t>prices</a:t>
            </a:r>
            <a:r>
              <a:rPr lang="es-ES" b="0" dirty="0"/>
              <a:t> </a:t>
            </a:r>
            <a:r>
              <a:rPr lang="es-ES" b="0" dirty="0" err="1"/>
              <a:t>for</a:t>
            </a:r>
            <a:r>
              <a:rPr lang="es-ES" b="0" dirty="0"/>
              <a:t> </a:t>
            </a:r>
            <a:r>
              <a:rPr lang="es-ES" b="0" dirty="0" err="1"/>
              <a:t>househols</a:t>
            </a:r>
            <a:r>
              <a:rPr lang="es-ES" b="0" dirty="0"/>
              <a:t> and </a:t>
            </a:r>
            <a:r>
              <a:rPr lang="es-ES" b="0" dirty="0" err="1" smtClean="0"/>
              <a:t>businesses</a:t>
            </a:r>
            <a:r>
              <a:rPr lang="es-ES" b="0" dirty="0" smtClean="0"/>
              <a:t> led </a:t>
            </a:r>
            <a:r>
              <a:rPr lang="es-ES" b="0" dirty="0" err="1" smtClean="0"/>
              <a:t>some</a:t>
            </a:r>
            <a:r>
              <a:rPr lang="es-ES" b="0" dirty="0" smtClean="0"/>
              <a:t> MS to </a:t>
            </a:r>
            <a:r>
              <a:rPr lang="es-ES" b="0" dirty="0" err="1" smtClean="0"/>
              <a:t>ask</a:t>
            </a:r>
            <a:r>
              <a:rPr lang="es-ES" b="0" dirty="0" smtClean="0"/>
              <a:t> </a:t>
            </a:r>
            <a:r>
              <a:rPr lang="es-ES" b="0" dirty="0" err="1" smtClean="0"/>
              <a:t>for</a:t>
            </a:r>
            <a:r>
              <a:rPr lang="es-ES" b="0" dirty="0" smtClean="0"/>
              <a:t> a </a:t>
            </a:r>
            <a:r>
              <a:rPr lang="es-ES" b="0" dirty="0" err="1" smtClean="0"/>
              <a:t>change</a:t>
            </a:r>
            <a:r>
              <a:rPr lang="es-ES" b="0" dirty="0" smtClean="0"/>
              <a:t> in </a:t>
            </a:r>
            <a:r>
              <a:rPr lang="es-ES" b="0" dirty="0" err="1" smtClean="0"/>
              <a:t>the</a:t>
            </a:r>
            <a:r>
              <a:rPr lang="es-ES" b="0" dirty="0" smtClean="0"/>
              <a:t> EU </a:t>
            </a:r>
            <a:r>
              <a:rPr lang="es-ES" b="0" dirty="0" err="1" smtClean="0"/>
              <a:t>electricity</a:t>
            </a:r>
            <a:r>
              <a:rPr lang="es-ES" b="0" dirty="0" smtClean="0"/>
              <a:t> </a:t>
            </a:r>
            <a:r>
              <a:rPr lang="es-ES" b="0" dirty="0" err="1" smtClean="0"/>
              <a:t>market</a:t>
            </a:r>
            <a:r>
              <a:rPr lang="es-ES" b="0" dirty="0" smtClean="0"/>
              <a:t> </a:t>
            </a:r>
            <a:r>
              <a:rPr lang="es-ES" b="0" dirty="0" err="1" smtClean="0"/>
              <a:t>design</a:t>
            </a:r>
            <a:r>
              <a:rPr lang="es-ES" b="0" dirty="0" smtClean="0"/>
              <a:t> in </a:t>
            </a:r>
            <a:r>
              <a:rPr lang="es-ES" b="0" dirty="0" err="1" smtClean="0"/>
              <a:t>order</a:t>
            </a:r>
            <a:r>
              <a:rPr lang="es-ES" b="0" dirty="0" smtClean="0"/>
              <a:t> to </a:t>
            </a:r>
            <a:r>
              <a:rPr lang="es-ES" b="0" dirty="0" err="1" smtClean="0"/>
              <a:t>decouple</a:t>
            </a:r>
            <a:r>
              <a:rPr lang="es-ES" b="0" dirty="0" smtClean="0"/>
              <a:t> </a:t>
            </a:r>
            <a:r>
              <a:rPr lang="es-ES" b="0" dirty="0" err="1" smtClean="0"/>
              <a:t>electricity</a:t>
            </a:r>
            <a:r>
              <a:rPr lang="es-ES" b="0" dirty="0" smtClean="0"/>
              <a:t> </a:t>
            </a:r>
            <a:r>
              <a:rPr lang="es-ES" b="0" dirty="0" err="1" smtClean="0"/>
              <a:t>prices</a:t>
            </a:r>
            <a:r>
              <a:rPr lang="es-ES" b="0" dirty="0" smtClean="0"/>
              <a:t> from gas </a:t>
            </a:r>
            <a:r>
              <a:rPr lang="es-ES" b="0" dirty="0" err="1" smtClean="0"/>
              <a:t>prices</a:t>
            </a:r>
            <a:r>
              <a:rPr lang="es-ES" b="0" dirty="0" smtClean="0"/>
              <a:t>. </a:t>
            </a:r>
            <a:r>
              <a:rPr lang="es-ES" b="0" dirty="0" err="1" smtClean="0"/>
              <a:t>Which</a:t>
            </a:r>
            <a:r>
              <a:rPr lang="es-ES" b="0" dirty="0" smtClean="0"/>
              <a:t> </a:t>
            </a:r>
            <a:r>
              <a:rPr lang="es-ES" b="0" dirty="0" err="1" smtClean="0"/>
              <a:t>turned</a:t>
            </a:r>
            <a:r>
              <a:rPr lang="es-ES" b="0" dirty="0" smtClean="0"/>
              <a:t> </a:t>
            </a:r>
            <a:r>
              <a:rPr lang="es-ES" b="0" dirty="0" err="1" smtClean="0"/>
              <a:t>out</a:t>
            </a:r>
            <a:r>
              <a:rPr lang="es-ES" b="0" dirty="0" smtClean="0"/>
              <a:t> to be </a:t>
            </a:r>
            <a:r>
              <a:rPr lang="es-ES" b="0" dirty="0" err="1" smtClean="0"/>
              <a:t>rather</a:t>
            </a:r>
            <a:r>
              <a:rPr lang="es-ES" b="0" dirty="0" smtClean="0"/>
              <a:t> controversial </a:t>
            </a:r>
            <a:r>
              <a:rPr lang="es-ES" b="0" dirty="0" err="1" smtClean="0"/>
              <a:t>proposal</a:t>
            </a:r>
            <a:r>
              <a:rPr lang="es-ES" b="0" dirty="0" smtClean="0"/>
              <a:t>. </a:t>
            </a:r>
            <a:r>
              <a:rPr lang="es-ES" b="0" dirty="0" err="1" smtClean="0"/>
              <a:t>The</a:t>
            </a:r>
            <a:r>
              <a:rPr lang="es-ES" b="0" dirty="0" smtClean="0"/>
              <a:t> “</a:t>
            </a:r>
            <a:r>
              <a:rPr lang="es-ES" b="0" dirty="0" err="1" smtClean="0"/>
              <a:t>Iberian</a:t>
            </a:r>
            <a:r>
              <a:rPr lang="es-ES" b="0" dirty="0" smtClean="0"/>
              <a:t> </a:t>
            </a:r>
            <a:r>
              <a:rPr lang="es-ES" b="0" dirty="0" err="1" smtClean="0"/>
              <a:t>Machanism</a:t>
            </a:r>
            <a:r>
              <a:rPr lang="es-ES" b="0" dirty="0" smtClean="0"/>
              <a:t>” </a:t>
            </a:r>
            <a:r>
              <a:rPr lang="es-ES" b="0" dirty="0" err="1" smtClean="0"/>
              <a:t>is</a:t>
            </a:r>
            <a:r>
              <a:rPr lang="es-ES" b="0" dirty="0" smtClean="0"/>
              <a:t> a </a:t>
            </a:r>
            <a:r>
              <a:rPr lang="es-ES" b="0" dirty="0" err="1" smtClean="0"/>
              <a:t>result</a:t>
            </a:r>
            <a:r>
              <a:rPr lang="es-ES" b="0" dirty="0" smtClean="0"/>
              <a:t> of </a:t>
            </a:r>
            <a:r>
              <a:rPr lang="es-ES" b="0" dirty="0" err="1" smtClean="0"/>
              <a:t>this</a:t>
            </a:r>
            <a:r>
              <a:rPr lang="es-ES" b="0" dirty="0" smtClean="0"/>
              <a:t> </a:t>
            </a:r>
            <a:r>
              <a:rPr lang="es-ES" b="0" dirty="0" err="1" smtClean="0"/>
              <a:t>discussion</a:t>
            </a:r>
            <a:r>
              <a:rPr lang="es-ES" b="0" dirty="0" smtClean="0"/>
              <a:t>.</a:t>
            </a:r>
          </a:p>
          <a:p>
            <a:r>
              <a:rPr lang="es-ES" b="0" dirty="0" err="1" smtClean="0"/>
              <a:t>The</a:t>
            </a:r>
            <a:r>
              <a:rPr lang="es-ES" b="0" dirty="0" smtClean="0"/>
              <a:t> </a:t>
            </a:r>
            <a:r>
              <a:rPr lang="es-ES" b="0" dirty="0" err="1" smtClean="0"/>
              <a:t>upward</a:t>
            </a:r>
            <a:r>
              <a:rPr lang="es-ES" b="0" dirty="0" smtClean="0"/>
              <a:t> </a:t>
            </a:r>
            <a:r>
              <a:rPr lang="es-ES" b="0" dirty="0" err="1" smtClean="0"/>
              <a:t>trend</a:t>
            </a:r>
            <a:r>
              <a:rPr lang="es-ES" b="0" dirty="0" smtClean="0"/>
              <a:t> in gas </a:t>
            </a:r>
            <a:r>
              <a:rPr lang="es-ES" b="0" dirty="0" err="1" smtClean="0"/>
              <a:t>prices</a:t>
            </a:r>
            <a:r>
              <a:rPr lang="es-ES" b="0" dirty="0" smtClean="0"/>
              <a:t> </a:t>
            </a:r>
            <a:r>
              <a:rPr lang="es-ES" b="0" dirty="0" err="1" smtClean="0"/>
              <a:t>steepened</a:t>
            </a:r>
            <a:r>
              <a:rPr lang="es-ES" b="0" dirty="0" smtClean="0"/>
              <a:t> </a:t>
            </a:r>
            <a:r>
              <a:rPr lang="es-ES" b="0" dirty="0" err="1" smtClean="0"/>
              <a:t>after</a:t>
            </a:r>
            <a:r>
              <a:rPr lang="es-ES" b="0" dirty="0" smtClean="0"/>
              <a:t> </a:t>
            </a:r>
            <a:r>
              <a:rPr lang="es-ES" b="0" dirty="0" err="1" smtClean="0"/>
              <a:t>the</a:t>
            </a:r>
            <a:r>
              <a:rPr lang="es-ES" b="0" dirty="0" smtClean="0"/>
              <a:t> </a:t>
            </a:r>
            <a:r>
              <a:rPr lang="es-ES" b="0" dirty="0" err="1" smtClean="0"/>
              <a:t>war</a:t>
            </a:r>
            <a:r>
              <a:rPr lang="es-ES" b="0" dirty="0" smtClean="0"/>
              <a:t> in </a:t>
            </a:r>
            <a:r>
              <a:rPr lang="es-ES" b="0" dirty="0" err="1" smtClean="0"/>
              <a:t>Ukraine</a:t>
            </a:r>
            <a:r>
              <a:rPr lang="es-ES" b="0" dirty="0" smtClean="0"/>
              <a:t>, and </a:t>
            </a:r>
            <a:r>
              <a:rPr lang="es-ES" b="0" dirty="0" err="1" smtClean="0"/>
              <a:t>reached</a:t>
            </a:r>
            <a:r>
              <a:rPr lang="es-ES" b="0" dirty="0" smtClean="0"/>
              <a:t> a </a:t>
            </a:r>
            <a:r>
              <a:rPr lang="es-ES" b="0" dirty="0" err="1" smtClean="0"/>
              <a:t>peak</a:t>
            </a:r>
            <a:r>
              <a:rPr lang="es-ES" b="0" dirty="0" smtClean="0"/>
              <a:t> </a:t>
            </a:r>
            <a:r>
              <a:rPr lang="es-ES" b="0" dirty="0" err="1" smtClean="0"/>
              <a:t>over</a:t>
            </a:r>
            <a:r>
              <a:rPr lang="es-ES" b="0" dirty="0" smtClean="0"/>
              <a:t> </a:t>
            </a:r>
            <a:r>
              <a:rPr lang="es-ES" b="0" dirty="0" err="1" smtClean="0"/>
              <a:t>the</a:t>
            </a:r>
            <a:r>
              <a:rPr lang="es-ES" b="0" dirty="0" smtClean="0"/>
              <a:t> </a:t>
            </a:r>
            <a:r>
              <a:rPr lang="es-ES" b="0" dirty="0" err="1" smtClean="0"/>
              <a:t>summer</a:t>
            </a:r>
            <a:r>
              <a:rPr lang="es-ES" b="0" dirty="0" smtClean="0"/>
              <a:t> 2022. </a:t>
            </a:r>
            <a:r>
              <a:rPr lang="es-ES" b="0" dirty="0" err="1" smtClean="0"/>
              <a:t>Some</a:t>
            </a:r>
            <a:r>
              <a:rPr lang="es-ES" b="0" dirty="0" smtClean="0"/>
              <a:t> </a:t>
            </a:r>
            <a:r>
              <a:rPr lang="es-ES" b="0" dirty="0" err="1" smtClean="0"/>
              <a:t>episodes</a:t>
            </a:r>
            <a:r>
              <a:rPr lang="es-ES" b="0" dirty="0" smtClean="0"/>
              <a:t> of </a:t>
            </a:r>
            <a:r>
              <a:rPr lang="es-ES" b="0" dirty="0" err="1" smtClean="0"/>
              <a:t>liquidity</a:t>
            </a:r>
            <a:r>
              <a:rPr lang="es-ES" b="0" dirty="0" smtClean="0"/>
              <a:t> stress in </a:t>
            </a:r>
            <a:r>
              <a:rPr lang="es-ES" b="0" dirty="0" err="1" smtClean="0"/>
              <a:t>energy</a:t>
            </a:r>
            <a:r>
              <a:rPr lang="es-ES" b="0" dirty="0" smtClean="0"/>
              <a:t> </a:t>
            </a:r>
            <a:r>
              <a:rPr lang="es-ES" b="0" dirty="0" err="1" smtClean="0"/>
              <a:t>derivatives</a:t>
            </a:r>
            <a:r>
              <a:rPr lang="es-ES" b="0" dirty="0" smtClean="0"/>
              <a:t> </a:t>
            </a:r>
            <a:r>
              <a:rPr lang="es-ES" b="0" dirty="0" err="1" smtClean="0"/>
              <a:t>markets</a:t>
            </a:r>
            <a:r>
              <a:rPr lang="es-ES" b="0" dirty="0" smtClean="0"/>
              <a:t> </a:t>
            </a:r>
            <a:r>
              <a:rPr lang="es-ES" b="0" dirty="0" err="1" smtClean="0"/>
              <a:t>also</a:t>
            </a:r>
            <a:r>
              <a:rPr lang="es-ES" b="0" dirty="0" smtClean="0"/>
              <a:t> </a:t>
            </a:r>
            <a:r>
              <a:rPr lang="es-ES" b="0" dirty="0" err="1" smtClean="0"/>
              <a:t>took</a:t>
            </a:r>
            <a:r>
              <a:rPr lang="es-ES" b="0" dirty="0" smtClean="0"/>
              <a:t> place </a:t>
            </a:r>
            <a:r>
              <a:rPr lang="es-ES" b="0" dirty="0" err="1" smtClean="0"/>
              <a:t>endangering</a:t>
            </a:r>
            <a:r>
              <a:rPr lang="es-ES" b="0" dirty="0" smtClean="0"/>
              <a:t> </a:t>
            </a:r>
            <a:r>
              <a:rPr lang="es-ES" b="0" dirty="0" err="1" smtClean="0"/>
              <a:t>the</a:t>
            </a:r>
            <a:r>
              <a:rPr lang="es-ES" b="0" dirty="0" smtClean="0"/>
              <a:t> </a:t>
            </a:r>
            <a:r>
              <a:rPr lang="es-ES" b="0" dirty="0" err="1" smtClean="0"/>
              <a:t>solvency</a:t>
            </a:r>
            <a:r>
              <a:rPr lang="es-ES" b="0" dirty="0" smtClean="0"/>
              <a:t> of </a:t>
            </a:r>
            <a:r>
              <a:rPr lang="es-ES" b="0" dirty="0" err="1" smtClean="0"/>
              <a:t>some</a:t>
            </a:r>
            <a:r>
              <a:rPr lang="es-ES" b="0" dirty="0" smtClean="0"/>
              <a:t> EU </a:t>
            </a:r>
            <a:r>
              <a:rPr lang="es-ES" b="0" dirty="0" err="1" smtClean="0"/>
              <a:t>energy</a:t>
            </a:r>
            <a:r>
              <a:rPr lang="es-ES" b="0" dirty="0" smtClean="0"/>
              <a:t> </a:t>
            </a:r>
            <a:r>
              <a:rPr lang="es-ES" b="0" dirty="0" err="1" smtClean="0"/>
              <a:t>firms</a:t>
            </a:r>
            <a:r>
              <a:rPr lang="es-ES" b="0" dirty="0" smtClean="0"/>
              <a:t>.</a:t>
            </a:r>
          </a:p>
          <a:p>
            <a:r>
              <a:rPr lang="es-ES" b="0" dirty="0" err="1" smtClean="0"/>
              <a:t>This</a:t>
            </a:r>
            <a:r>
              <a:rPr lang="es-ES" b="0" dirty="0" smtClean="0"/>
              <a:t> </a:t>
            </a:r>
            <a:r>
              <a:rPr lang="es-ES" b="0" dirty="0" err="1" smtClean="0"/>
              <a:t>situation</a:t>
            </a:r>
            <a:r>
              <a:rPr lang="es-ES" b="0" dirty="0" smtClean="0"/>
              <a:t> has </a:t>
            </a:r>
            <a:r>
              <a:rPr lang="es-ES" b="0" dirty="0" err="1" smtClean="0"/>
              <a:t>triggered</a:t>
            </a:r>
            <a:r>
              <a:rPr lang="es-ES" b="0" dirty="0" smtClean="0"/>
              <a:t> </a:t>
            </a:r>
            <a:r>
              <a:rPr lang="es-ES" b="0" dirty="0" err="1" smtClean="0"/>
              <a:t>the</a:t>
            </a:r>
            <a:r>
              <a:rPr lang="es-ES" b="0" dirty="0" smtClean="0"/>
              <a:t> </a:t>
            </a:r>
            <a:r>
              <a:rPr lang="es-ES" b="0" dirty="0" err="1" smtClean="0"/>
              <a:t>introduction</a:t>
            </a:r>
            <a:r>
              <a:rPr lang="es-ES" b="0" dirty="0" smtClean="0"/>
              <a:t> of </a:t>
            </a:r>
            <a:r>
              <a:rPr lang="es-ES" b="0" dirty="0" err="1" smtClean="0"/>
              <a:t>some</a:t>
            </a:r>
            <a:r>
              <a:rPr lang="es-ES" b="0" dirty="0" smtClean="0"/>
              <a:t> </a:t>
            </a:r>
            <a:r>
              <a:rPr lang="es-ES" b="0" dirty="0" err="1" smtClean="0"/>
              <a:t>emergency</a:t>
            </a:r>
            <a:r>
              <a:rPr lang="es-ES" b="0" dirty="0" smtClean="0"/>
              <a:t> </a:t>
            </a:r>
            <a:r>
              <a:rPr lang="es-ES" b="0" dirty="0" err="1" smtClean="0"/>
              <a:t>measures</a:t>
            </a:r>
            <a:r>
              <a:rPr lang="es-ES" b="0" dirty="0" smtClean="0"/>
              <a:t> </a:t>
            </a:r>
            <a:r>
              <a:rPr lang="es-ES" b="0" dirty="0" err="1" smtClean="0"/>
              <a:t>related</a:t>
            </a:r>
            <a:r>
              <a:rPr lang="es-ES" b="0" dirty="0" smtClean="0"/>
              <a:t> to </a:t>
            </a:r>
            <a:r>
              <a:rPr lang="es-ES" b="0" dirty="0" err="1" smtClean="0"/>
              <a:t>the</a:t>
            </a:r>
            <a:r>
              <a:rPr lang="es-ES" b="0" dirty="0" smtClean="0"/>
              <a:t> gas </a:t>
            </a:r>
            <a:r>
              <a:rPr lang="es-ES" b="0" dirty="0" err="1" smtClean="0"/>
              <a:t>market</a:t>
            </a:r>
            <a:r>
              <a:rPr lang="es-ES" b="0" dirty="0" smtClean="0"/>
              <a:t> as </a:t>
            </a:r>
            <a:r>
              <a:rPr lang="es-ES" b="0" dirty="0" err="1" smtClean="0"/>
              <a:t>well</a:t>
            </a:r>
            <a:r>
              <a:rPr lang="es-ES" b="0" dirty="0" smtClean="0"/>
              <a:t> as </a:t>
            </a:r>
            <a:r>
              <a:rPr lang="es-ES" b="0" dirty="0" err="1" smtClean="0"/>
              <a:t>some</a:t>
            </a:r>
            <a:r>
              <a:rPr lang="es-ES" b="0" dirty="0" smtClean="0"/>
              <a:t> </a:t>
            </a:r>
            <a:r>
              <a:rPr lang="es-ES" b="0" dirty="0" err="1" smtClean="0"/>
              <a:t>proposals</a:t>
            </a:r>
            <a:r>
              <a:rPr lang="es-ES" b="0" dirty="0" smtClean="0"/>
              <a:t> </a:t>
            </a:r>
            <a:r>
              <a:rPr lang="es-ES" b="0" dirty="0" err="1" smtClean="0"/>
              <a:t>that</a:t>
            </a:r>
            <a:r>
              <a:rPr lang="es-ES" b="0" dirty="0" smtClean="0"/>
              <a:t> are </a:t>
            </a:r>
            <a:r>
              <a:rPr lang="es-ES" b="0" dirty="0" err="1" smtClean="0"/>
              <a:t>sitll</a:t>
            </a:r>
            <a:r>
              <a:rPr lang="es-ES" b="0" dirty="0" smtClean="0"/>
              <a:t> </a:t>
            </a:r>
            <a:r>
              <a:rPr lang="es-ES" b="0" dirty="0" err="1" smtClean="0"/>
              <a:t>being</a:t>
            </a:r>
            <a:r>
              <a:rPr lang="es-ES" b="0" dirty="0" smtClean="0"/>
              <a:t> </a:t>
            </a:r>
            <a:r>
              <a:rPr lang="es-ES" b="0" dirty="0" err="1" smtClean="0"/>
              <a:t>discused</a:t>
            </a:r>
            <a:r>
              <a:rPr lang="es-ES" b="0" dirty="0" smtClean="0"/>
              <a:t>, </a:t>
            </a:r>
            <a:r>
              <a:rPr lang="es-ES" b="0" dirty="0" err="1" smtClean="0"/>
              <a:t>among</a:t>
            </a:r>
            <a:r>
              <a:rPr lang="es-ES" b="0" dirty="0" smtClean="0"/>
              <a:t> </a:t>
            </a:r>
            <a:r>
              <a:rPr lang="es-ES" b="0" dirty="0" err="1" smtClean="0"/>
              <a:t>them</a:t>
            </a:r>
            <a:r>
              <a:rPr lang="es-ES" b="0" dirty="0" smtClean="0"/>
              <a:t>:</a:t>
            </a:r>
          </a:p>
          <a:p>
            <a:pPr marL="742950" lvl="1" indent="-285750">
              <a:buFont typeface="Arial" panose="020B0604020202020204" pitchFamily="34" charset="0"/>
              <a:buChar char="•"/>
            </a:pPr>
            <a:r>
              <a:rPr lang="es-ES" b="0" dirty="0" smtClean="0"/>
              <a:t>A </a:t>
            </a:r>
            <a:r>
              <a:rPr lang="es-ES" b="0" dirty="0" err="1" smtClean="0"/>
              <a:t>binding</a:t>
            </a:r>
            <a:r>
              <a:rPr lang="es-ES" b="0" dirty="0" smtClean="0"/>
              <a:t> </a:t>
            </a:r>
            <a:r>
              <a:rPr lang="es-ES" b="0" dirty="0" err="1" smtClean="0"/>
              <a:t>compromise</a:t>
            </a:r>
            <a:r>
              <a:rPr lang="es-ES" b="0" dirty="0" smtClean="0"/>
              <a:t> </a:t>
            </a:r>
            <a:r>
              <a:rPr lang="es-ES" b="0" dirty="0" err="1" smtClean="0"/>
              <a:t>by</a:t>
            </a:r>
            <a:r>
              <a:rPr lang="es-ES" b="0" dirty="0" smtClean="0"/>
              <a:t> MS to reduce </a:t>
            </a:r>
            <a:r>
              <a:rPr lang="es-ES" b="0" dirty="0" err="1" smtClean="0"/>
              <a:t>electricity</a:t>
            </a:r>
            <a:r>
              <a:rPr lang="es-ES" b="0" dirty="0" smtClean="0"/>
              <a:t> </a:t>
            </a:r>
            <a:r>
              <a:rPr lang="es-ES" b="0" dirty="0" err="1" smtClean="0"/>
              <a:t>consumption</a:t>
            </a:r>
            <a:r>
              <a:rPr lang="es-ES" dirty="0" smtClean="0"/>
              <a:t> </a:t>
            </a:r>
            <a:r>
              <a:rPr lang="es-ES" dirty="0" err="1"/>
              <a:t>by</a:t>
            </a:r>
            <a:r>
              <a:rPr lang="es-ES" dirty="0"/>
              <a:t> 5% at </a:t>
            </a:r>
            <a:r>
              <a:rPr lang="es-ES" b="0" dirty="0" err="1" smtClean="0"/>
              <a:t>peak</a:t>
            </a:r>
            <a:r>
              <a:rPr lang="es-ES" b="0" dirty="0" smtClean="0"/>
              <a:t> </a:t>
            </a:r>
            <a:r>
              <a:rPr lang="es-ES" b="0" dirty="0" err="1" smtClean="0"/>
              <a:t>hours</a:t>
            </a:r>
            <a:r>
              <a:rPr lang="es-ES" b="0" dirty="0" smtClean="0"/>
              <a:t>.</a:t>
            </a:r>
          </a:p>
          <a:p>
            <a:pPr marL="742950" lvl="1" indent="-285750">
              <a:buFont typeface="Arial" panose="020B0604020202020204" pitchFamily="34" charset="0"/>
              <a:buChar char="•"/>
            </a:pPr>
            <a:r>
              <a:rPr lang="es-ES" dirty="0" err="1" smtClean="0"/>
              <a:t>The</a:t>
            </a:r>
            <a:r>
              <a:rPr lang="es-ES" dirty="0" smtClean="0"/>
              <a:t> </a:t>
            </a:r>
            <a:r>
              <a:rPr lang="es-ES" dirty="0" err="1" smtClean="0"/>
              <a:t>introduction</a:t>
            </a:r>
            <a:r>
              <a:rPr lang="es-ES" dirty="0" smtClean="0"/>
              <a:t> of a </a:t>
            </a:r>
            <a:r>
              <a:rPr lang="es-ES" dirty="0" err="1" smtClean="0"/>
              <a:t>cap</a:t>
            </a:r>
            <a:r>
              <a:rPr lang="es-ES" dirty="0" smtClean="0"/>
              <a:t> to </a:t>
            </a:r>
            <a:r>
              <a:rPr lang="es-ES" dirty="0" err="1" smtClean="0"/>
              <a:t>revenues</a:t>
            </a:r>
            <a:r>
              <a:rPr lang="es-ES" dirty="0" smtClean="0"/>
              <a:t> of </a:t>
            </a:r>
            <a:r>
              <a:rPr lang="es-ES" dirty="0" err="1" smtClean="0"/>
              <a:t>inframarginal</a:t>
            </a:r>
            <a:r>
              <a:rPr lang="es-ES" dirty="0" smtClean="0"/>
              <a:t> </a:t>
            </a:r>
            <a:r>
              <a:rPr lang="es-ES" dirty="0" err="1" smtClean="0"/>
              <a:t>electricity</a:t>
            </a:r>
            <a:r>
              <a:rPr lang="es-ES" dirty="0" smtClean="0"/>
              <a:t> </a:t>
            </a:r>
            <a:r>
              <a:rPr lang="es-ES" dirty="0" err="1" smtClean="0"/>
              <a:t>producers</a:t>
            </a:r>
            <a:r>
              <a:rPr lang="es-ES" dirty="0" smtClean="0"/>
              <a:t>.</a:t>
            </a:r>
          </a:p>
          <a:p>
            <a:pPr marL="742950" lvl="1" indent="-285750">
              <a:buFont typeface="Arial" panose="020B0604020202020204" pitchFamily="34" charset="0"/>
              <a:buChar char="•"/>
            </a:pPr>
            <a:r>
              <a:rPr lang="es-ES" b="0" dirty="0" smtClean="0"/>
              <a:t>A </a:t>
            </a:r>
            <a:r>
              <a:rPr lang="es-ES" b="0" dirty="0" err="1" smtClean="0"/>
              <a:t>proposal</a:t>
            </a:r>
            <a:r>
              <a:rPr lang="es-ES" b="0" dirty="0" smtClean="0"/>
              <a:t> to set a </a:t>
            </a:r>
            <a:r>
              <a:rPr lang="es-ES" b="0" dirty="0" err="1" smtClean="0"/>
              <a:t>platform</a:t>
            </a:r>
            <a:r>
              <a:rPr lang="es-ES" b="0" dirty="0" smtClean="0"/>
              <a:t> </a:t>
            </a:r>
            <a:r>
              <a:rPr lang="es-ES" b="0" dirty="0" err="1" smtClean="0"/>
              <a:t>for</a:t>
            </a:r>
            <a:r>
              <a:rPr lang="es-ES" b="0" dirty="0" smtClean="0"/>
              <a:t> </a:t>
            </a:r>
            <a:r>
              <a:rPr lang="es-ES" b="0" dirty="0" err="1" smtClean="0"/>
              <a:t>joint</a:t>
            </a:r>
            <a:r>
              <a:rPr lang="es-ES" b="0" dirty="0" smtClean="0"/>
              <a:t> gas </a:t>
            </a:r>
            <a:r>
              <a:rPr lang="es-ES" b="0" dirty="0" err="1" smtClean="0"/>
              <a:t>purchases</a:t>
            </a:r>
            <a:r>
              <a:rPr lang="es-ES" b="0" dirty="0" smtClean="0"/>
              <a:t>.</a:t>
            </a:r>
          </a:p>
          <a:p>
            <a:pPr marL="742950" lvl="1" indent="-285750">
              <a:buFont typeface="Arial" panose="020B0604020202020204" pitchFamily="34" charset="0"/>
              <a:buChar char="•"/>
            </a:pPr>
            <a:r>
              <a:rPr lang="es-ES" dirty="0" smtClean="0"/>
              <a:t>A </a:t>
            </a:r>
            <a:r>
              <a:rPr lang="es-ES" dirty="0" err="1" smtClean="0"/>
              <a:t>proposal</a:t>
            </a:r>
            <a:r>
              <a:rPr lang="es-ES" dirty="0" smtClean="0"/>
              <a:t> to set up a new </a:t>
            </a:r>
            <a:r>
              <a:rPr lang="es-ES" dirty="0" err="1" smtClean="0"/>
              <a:t>reference</a:t>
            </a:r>
            <a:r>
              <a:rPr lang="es-ES" dirty="0" smtClean="0"/>
              <a:t> </a:t>
            </a:r>
            <a:r>
              <a:rPr lang="es-ES" dirty="0" err="1" smtClean="0"/>
              <a:t>for</a:t>
            </a:r>
            <a:r>
              <a:rPr lang="es-ES" dirty="0" smtClean="0"/>
              <a:t> </a:t>
            </a:r>
            <a:r>
              <a:rPr lang="es-ES" dirty="0" err="1" smtClean="0"/>
              <a:t>the</a:t>
            </a:r>
            <a:r>
              <a:rPr lang="es-ES" dirty="0" smtClean="0"/>
              <a:t> Price of LNG</a:t>
            </a:r>
          </a:p>
          <a:p>
            <a:pPr marL="742950" lvl="1" indent="-285750">
              <a:buFont typeface="Arial" panose="020B0604020202020204" pitchFamily="34" charset="0"/>
              <a:buChar char="•"/>
            </a:pPr>
            <a:r>
              <a:rPr lang="es-ES" dirty="0" err="1" smtClean="0"/>
              <a:t>The</a:t>
            </a:r>
            <a:r>
              <a:rPr lang="es-ES" dirty="0" smtClean="0"/>
              <a:t> posible </a:t>
            </a:r>
            <a:r>
              <a:rPr lang="es-ES" dirty="0" err="1" smtClean="0"/>
              <a:t>introduction</a:t>
            </a:r>
            <a:r>
              <a:rPr lang="es-ES" dirty="0" smtClean="0"/>
              <a:t> of a </a:t>
            </a:r>
            <a:r>
              <a:rPr lang="es-ES" dirty="0" err="1" smtClean="0"/>
              <a:t>dynamic</a:t>
            </a:r>
            <a:r>
              <a:rPr lang="es-ES" dirty="0" smtClean="0"/>
              <a:t> </a:t>
            </a:r>
            <a:r>
              <a:rPr lang="es-ES" dirty="0" err="1" smtClean="0"/>
              <a:t>cap</a:t>
            </a:r>
            <a:r>
              <a:rPr lang="es-ES" dirty="0" smtClean="0"/>
              <a:t> </a:t>
            </a:r>
            <a:r>
              <a:rPr lang="es-ES" dirty="0" err="1" smtClean="0"/>
              <a:t>on</a:t>
            </a:r>
            <a:r>
              <a:rPr lang="es-ES" dirty="0" smtClean="0"/>
              <a:t> gas </a:t>
            </a:r>
            <a:r>
              <a:rPr lang="es-ES" dirty="0" err="1" smtClean="0"/>
              <a:t>prices</a:t>
            </a:r>
            <a:r>
              <a:rPr lang="es-ES" dirty="0" smtClean="0"/>
              <a:t> to  control </a:t>
            </a:r>
            <a:r>
              <a:rPr lang="es-ES" dirty="0" err="1" smtClean="0"/>
              <a:t>sharp</a:t>
            </a:r>
            <a:r>
              <a:rPr lang="es-ES" dirty="0" smtClean="0"/>
              <a:t> </a:t>
            </a:r>
            <a:r>
              <a:rPr lang="es-ES" dirty="0" err="1" smtClean="0"/>
              <a:t>price</a:t>
            </a:r>
            <a:r>
              <a:rPr lang="es-ES" dirty="0" smtClean="0"/>
              <a:t> </a:t>
            </a:r>
            <a:r>
              <a:rPr lang="es-ES" dirty="0" err="1" smtClean="0"/>
              <a:t>movements</a:t>
            </a:r>
            <a:r>
              <a:rPr lang="es-ES" dirty="0" smtClean="0"/>
              <a:t>.</a:t>
            </a:r>
            <a:endParaRPr lang="es-ES" b="0" dirty="0"/>
          </a:p>
        </p:txBody>
      </p:sp>
      <p:sp>
        <p:nvSpPr>
          <p:cNvPr id="6" name="CuadroTexto 5"/>
          <p:cNvSpPr txBox="1"/>
          <p:nvPr/>
        </p:nvSpPr>
        <p:spPr>
          <a:xfrm>
            <a:off x="6672065" y="795050"/>
            <a:ext cx="4680520" cy="377489"/>
          </a:xfrm>
          <a:prstGeom prst="rect">
            <a:avLst/>
          </a:prstGeom>
        </p:spPr>
        <p:txBody>
          <a:bodyPr vert="horz" wrap="square" lIns="91440" tIns="45720" rIns="91440" bIns="45720" rtlCol="0">
            <a:noAutofit/>
          </a:bodyPr>
          <a:lstStyle/>
          <a:p>
            <a:pPr marL="0" marR="0" lvl="0" indent="0" algn="ctr" defTabSz="914400" eaLnBrk="1" fontAlgn="auto" latinLnBrk="0" hangingPunct="1">
              <a:lnSpc>
                <a:spcPts val="2160"/>
              </a:lnSpc>
              <a:spcBef>
                <a:spcPts val="0"/>
              </a:spcBef>
              <a:spcAft>
                <a:spcPts val="0"/>
              </a:spcAft>
              <a:buClrTx/>
              <a:buSzTx/>
              <a:buFontTx/>
              <a:buNone/>
              <a:tabLst/>
              <a:defRPr/>
            </a:pPr>
            <a:r>
              <a:rPr kumimoji="0" lang="es-ES_tradnl" sz="1600" b="1" i="0" u="none" strike="noStrike" kern="0" cap="none" spc="0" normalizeH="0" baseline="0" noProof="0" dirty="0" smtClean="0">
                <a:ln>
                  <a:noFill/>
                </a:ln>
                <a:solidFill>
                  <a:srgbClr val="000000"/>
                </a:solidFill>
                <a:effectLst/>
                <a:uLnTx/>
                <a:uFillTx/>
              </a:rPr>
              <a:t>PRICES OF ENERGY</a:t>
            </a:r>
            <a:r>
              <a:rPr kumimoji="0" lang="es-ES_tradnl" sz="1600" b="1" i="0" u="none" strike="noStrike" kern="0" cap="none" spc="0" normalizeH="0" noProof="0" dirty="0" smtClean="0">
                <a:ln>
                  <a:noFill/>
                </a:ln>
                <a:solidFill>
                  <a:srgbClr val="000000"/>
                </a:solidFill>
                <a:effectLst/>
                <a:uLnTx/>
                <a:uFillTx/>
              </a:rPr>
              <a:t> RAW MATERIALS</a:t>
            </a:r>
            <a:r>
              <a:rPr kumimoji="0" lang="es-ES_tradnl" sz="1600" b="1" i="0" u="none" strike="noStrike" kern="0" cap="none" spc="0" normalizeH="0" baseline="0" noProof="0" dirty="0" smtClean="0">
                <a:ln>
                  <a:noFill/>
                </a:ln>
                <a:solidFill>
                  <a:srgbClr val="000000"/>
                </a:solidFill>
                <a:effectLst/>
                <a:uLnTx/>
                <a:uFillTx/>
              </a:rPr>
              <a:t> GAS </a:t>
            </a:r>
          </a:p>
        </p:txBody>
      </p:sp>
      <p:pic>
        <p:nvPicPr>
          <p:cNvPr id="8" name="Imagen 7"/>
          <p:cNvPicPr>
            <a:picLocks noChangeAspect="1"/>
          </p:cNvPicPr>
          <p:nvPr/>
        </p:nvPicPr>
        <p:blipFill>
          <a:blip r:embed="rId2"/>
          <a:stretch>
            <a:fillRect/>
          </a:stretch>
        </p:blipFill>
        <p:spPr>
          <a:xfrm>
            <a:off x="6240016" y="1262257"/>
            <a:ext cx="5112569" cy="5095174"/>
          </a:xfrm>
          <a:prstGeom prst="rect">
            <a:avLst/>
          </a:prstGeom>
        </p:spPr>
      </p:pic>
    </p:spTree>
    <p:extLst>
      <p:ext uri="{BB962C8B-B14F-4D97-AF65-F5344CB8AC3E}">
        <p14:creationId xmlns:p14="http://schemas.microsoft.com/office/powerpoint/2010/main" val="2626412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129600" y="0"/>
            <a:ext cx="11953328" cy="552417"/>
          </a:xfrm>
        </p:spPr>
        <p:txBody>
          <a:bodyPr/>
          <a:lstStyle/>
          <a:p>
            <a:r>
              <a:rPr lang="es-ES_tradnl" dirty="0" err="1" smtClean="0"/>
              <a:t>Where</a:t>
            </a:r>
            <a:r>
              <a:rPr lang="es-ES_tradnl" dirty="0" smtClean="0"/>
              <a:t> do </a:t>
            </a:r>
            <a:r>
              <a:rPr lang="es-ES_tradnl" dirty="0" err="1" smtClean="0"/>
              <a:t>we</a:t>
            </a:r>
            <a:r>
              <a:rPr lang="es-ES_tradnl" dirty="0" smtClean="0"/>
              <a:t> stand? </a:t>
            </a:r>
            <a:endParaRPr lang="es-ES" dirty="0"/>
          </a:p>
        </p:txBody>
      </p:sp>
      <p:sp>
        <p:nvSpPr>
          <p:cNvPr id="5" name="Marcador de texto 4"/>
          <p:cNvSpPr>
            <a:spLocks noGrp="1"/>
          </p:cNvSpPr>
          <p:nvPr>
            <p:ph type="body" sz="quarter" idx="17"/>
          </p:nvPr>
        </p:nvSpPr>
        <p:spPr>
          <a:xfrm>
            <a:off x="407368" y="710011"/>
            <a:ext cx="11017224" cy="5856861"/>
          </a:xfrm>
        </p:spPr>
        <p:txBody>
          <a:bodyPr/>
          <a:lstStyle/>
          <a:p>
            <a:r>
              <a:rPr lang="en-US" sz="1800" dirty="0" smtClean="0"/>
              <a:t>Additional </a:t>
            </a:r>
            <a:r>
              <a:rPr lang="en-US" sz="1800" dirty="0"/>
              <a:t>policy measures are needed </a:t>
            </a:r>
            <a:r>
              <a:rPr lang="en-US" sz="1800" dirty="0" smtClean="0"/>
              <a:t>to </a:t>
            </a:r>
            <a:r>
              <a:rPr lang="en-US" sz="1800" dirty="0"/>
              <a:t>mitigate the impact of </a:t>
            </a:r>
            <a:r>
              <a:rPr lang="en-US" sz="1800" dirty="0" smtClean="0"/>
              <a:t>climate change</a:t>
            </a:r>
            <a:r>
              <a:rPr lang="en-US" sz="1800" dirty="0"/>
              <a:t>. </a:t>
            </a:r>
            <a:r>
              <a:rPr lang="en-US" sz="1800" b="0" dirty="0"/>
              <a:t>Climate change will have lasting and serious environmental and economic consequences </a:t>
            </a:r>
            <a:r>
              <a:rPr lang="en-US" sz="1800" b="0" dirty="0" smtClean="0"/>
              <a:t>for the </a:t>
            </a:r>
            <a:r>
              <a:rPr lang="en-US" sz="1800" b="0" dirty="0"/>
              <a:t>whole world. The long-term global social, economic and fiscal costs of a delayed transition </a:t>
            </a:r>
            <a:r>
              <a:rPr lang="en-US" sz="1800" b="0" dirty="0" smtClean="0"/>
              <a:t>are likely </a:t>
            </a:r>
            <a:r>
              <a:rPr lang="en-US" sz="1800" b="0" dirty="0"/>
              <a:t>to exceed the potential short-term costs of efficient and effective climate change policies </a:t>
            </a:r>
            <a:r>
              <a:rPr lang="en-US" sz="1800" b="0" dirty="0" smtClean="0"/>
              <a:t>today by </a:t>
            </a:r>
            <a:r>
              <a:rPr lang="en-US" sz="1800" b="0" dirty="0"/>
              <a:t>a large degree. </a:t>
            </a:r>
            <a:r>
              <a:rPr lang="en-US" sz="1800" b="0" dirty="0" smtClean="0"/>
              <a:t>All regions need </a:t>
            </a:r>
            <a:r>
              <a:rPr lang="en-US" sz="1800" b="0" dirty="0" smtClean="0"/>
              <a:t>to </a:t>
            </a:r>
            <a:r>
              <a:rPr lang="en-US" sz="1800" b="0" dirty="0"/>
              <a:t>make progress in the green transition.</a:t>
            </a:r>
          </a:p>
          <a:p>
            <a:r>
              <a:rPr lang="en-US" sz="1800" dirty="0" smtClean="0"/>
              <a:t>The EU has </a:t>
            </a:r>
            <a:r>
              <a:rPr lang="en-US" sz="1800" dirty="0"/>
              <a:t>set ambitious Paris-aligned climate targets within the framework </a:t>
            </a:r>
            <a:r>
              <a:rPr lang="en-US" sz="1800" dirty="0" smtClean="0"/>
              <a:t>of the EGD. </a:t>
            </a:r>
            <a:r>
              <a:rPr lang="en-US" sz="1800" b="0" dirty="0" smtClean="0"/>
              <a:t>Most of </a:t>
            </a:r>
            <a:r>
              <a:rPr lang="en-US" sz="1800" b="0" dirty="0"/>
              <a:t>the measures needed to achieve this goal </a:t>
            </a:r>
            <a:r>
              <a:rPr lang="en-US" sz="1800" b="0" dirty="0" smtClean="0"/>
              <a:t>are both regulatory </a:t>
            </a:r>
            <a:r>
              <a:rPr lang="en-US" sz="1800" b="0" dirty="0" smtClean="0"/>
              <a:t>and/ or fiscal</a:t>
            </a:r>
            <a:r>
              <a:rPr lang="en-US" sz="1800" b="0" dirty="0" smtClean="0"/>
              <a:t>. </a:t>
            </a:r>
            <a:r>
              <a:rPr lang="en-US" sz="1800" b="0" dirty="0" smtClean="0"/>
              <a:t>An effective </a:t>
            </a:r>
            <a:r>
              <a:rPr lang="en-US" sz="1800" b="0" dirty="0"/>
              <a:t>mix of climate-related fiscal policies </a:t>
            </a:r>
            <a:r>
              <a:rPr lang="en-US" sz="1800" b="0" dirty="0" smtClean="0"/>
              <a:t>is necessary </a:t>
            </a:r>
            <a:r>
              <a:rPr lang="en-US" sz="1800" b="0" dirty="0"/>
              <a:t>to </a:t>
            </a:r>
            <a:r>
              <a:rPr lang="en-US" sz="1800" b="0" dirty="0" smtClean="0"/>
              <a:t>ensure energy </a:t>
            </a:r>
            <a:r>
              <a:rPr lang="en-US" sz="1800" b="0" dirty="0"/>
              <a:t>security and accelerate the green transition. </a:t>
            </a:r>
          </a:p>
          <a:p>
            <a:r>
              <a:rPr lang="en-US" sz="1800" dirty="0" smtClean="0"/>
              <a:t>Carbon pricing </a:t>
            </a:r>
            <a:r>
              <a:rPr lang="en-US" sz="1800" dirty="0"/>
              <a:t>and </a:t>
            </a:r>
            <a:r>
              <a:rPr lang="en-US" sz="1800" dirty="0" smtClean="0"/>
              <a:t>public, private </a:t>
            </a:r>
            <a:r>
              <a:rPr lang="en-US" sz="1800" dirty="0"/>
              <a:t>green investment, regulation and permission processes for </a:t>
            </a:r>
            <a:r>
              <a:rPr lang="en-US" sz="1800" dirty="0" smtClean="0"/>
              <a:t>private investment </a:t>
            </a:r>
            <a:r>
              <a:rPr lang="en-US" sz="1800" dirty="0"/>
              <a:t>in renewable energies are particularly </a:t>
            </a:r>
            <a:r>
              <a:rPr lang="en-US" sz="1800" dirty="0" smtClean="0"/>
              <a:t>important. </a:t>
            </a:r>
            <a:r>
              <a:rPr lang="en-US" sz="1800" b="0" dirty="0" smtClean="0"/>
              <a:t>Carbon pricing </a:t>
            </a:r>
            <a:r>
              <a:rPr lang="en-US" sz="1800" b="0" dirty="0"/>
              <a:t>is </a:t>
            </a:r>
            <a:r>
              <a:rPr lang="en-US" sz="1800" b="0" dirty="0" smtClean="0"/>
              <a:t>an </a:t>
            </a:r>
            <a:r>
              <a:rPr lang="en-US" sz="1800" b="0" dirty="0"/>
              <a:t>effective and efficient way to reduce carbon emissions while also providing </a:t>
            </a:r>
            <a:r>
              <a:rPr lang="en-US" sz="1800" b="0" dirty="0" smtClean="0"/>
              <a:t>additional </a:t>
            </a:r>
            <a:r>
              <a:rPr lang="en-US" sz="1800" b="0" dirty="0" smtClean="0"/>
              <a:t>fiscal revenues. Implications of fiscal measures on countries’ </a:t>
            </a:r>
            <a:r>
              <a:rPr lang="en-US" sz="1800" b="0" dirty="0" smtClean="0"/>
              <a:t>deficits has to be taken into account. </a:t>
            </a:r>
            <a:r>
              <a:rPr lang="en-US" sz="1800" b="0" dirty="0" smtClean="0"/>
              <a:t>Importance of temporary and targeted.</a:t>
            </a:r>
          </a:p>
          <a:p>
            <a:r>
              <a:rPr lang="en-US" sz="1800" dirty="0" err="1" smtClean="0"/>
              <a:t>REPowerEU</a:t>
            </a:r>
            <a:r>
              <a:rPr lang="en-US" sz="1800" dirty="0" smtClean="0"/>
              <a:t> </a:t>
            </a:r>
            <a:r>
              <a:rPr lang="en-US" sz="1800" dirty="0"/>
              <a:t>includes important initiatives to accelerate the green </a:t>
            </a:r>
            <a:r>
              <a:rPr lang="en-US" sz="1800" dirty="0" smtClean="0"/>
              <a:t>transition while </a:t>
            </a:r>
            <a:r>
              <a:rPr lang="en-US" sz="1800" dirty="0" err="1" smtClean="0"/>
              <a:t>reducng</a:t>
            </a:r>
            <a:r>
              <a:rPr lang="en-US" sz="1800" dirty="0" smtClean="0"/>
              <a:t> </a:t>
            </a:r>
            <a:r>
              <a:rPr lang="en-US" sz="1800" dirty="0" smtClean="0"/>
              <a:t>dependence on Russian gas and oil</a:t>
            </a:r>
            <a:r>
              <a:rPr lang="en-US" sz="1800" b="0" dirty="0" smtClean="0"/>
              <a:t>. </a:t>
            </a:r>
            <a:r>
              <a:rPr lang="en-US" sz="1800" b="0" dirty="0"/>
              <a:t>It </a:t>
            </a:r>
            <a:r>
              <a:rPr lang="en-US" sz="1800" b="0" dirty="0" smtClean="0"/>
              <a:t>foresees </a:t>
            </a:r>
            <a:r>
              <a:rPr lang="en-US" sz="1800" b="0" dirty="0" smtClean="0"/>
              <a:t>quicker roll-out </a:t>
            </a:r>
            <a:r>
              <a:rPr lang="en-US" sz="1800" b="0" dirty="0"/>
              <a:t>of renewable </a:t>
            </a:r>
            <a:r>
              <a:rPr lang="en-US" sz="1800" b="0" dirty="0" smtClean="0"/>
              <a:t>energies. It includes more ambitious targets for </a:t>
            </a:r>
            <a:r>
              <a:rPr lang="en-US" sz="1800" b="0" dirty="0"/>
              <a:t>2030 </a:t>
            </a:r>
            <a:r>
              <a:rPr lang="en-US" sz="1800" b="0" dirty="0" smtClean="0"/>
              <a:t>both for the </a:t>
            </a:r>
            <a:r>
              <a:rPr lang="en-US" sz="1800" b="0" dirty="0"/>
              <a:t>share of </a:t>
            </a:r>
            <a:r>
              <a:rPr lang="en-US" sz="1800" b="0" dirty="0" smtClean="0"/>
              <a:t>renewables </a:t>
            </a:r>
            <a:r>
              <a:rPr lang="en-US" sz="1800" b="0" dirty="0" smtClean="0"/>
              <a:t>energy efficiency.</a:t>
            </a:r>
            <a:endParaRPr lang="en-US" sz="1800" b="0" dirty="0"/>
          </a:p>
          <a:p>
            <a:r>
              <a:rPr lang="en-US" sz="1800" dirty="0"/>
              <a:t>This drive for energy independence is likely to change the timeline of carbon </a:t>
            </a:r>
            <a:r>
              <a:rPr lang="en-US" sz="1800" dirty="0" smtClean="0"/>
              <a:t>emission reduction</a:t>
            </a:r>
            <a:r>
              <a:rPr lang="en-US" sz="1800" b="0" dirty="0"/>
              <a:t>. </a:t>
            </a:r>
            <a:r>
              <a:rPr lang="en-US" sz="1800" b="0" dirty="0" smtClean="0"/>
              <a:t>To shift away </a:t>
            </a:r>
            <a:r>
              <a:rPr lang="en-US" sz="1800" b="0" dirty="0"/>
              <a:t>from Russian fossil fuels </a:t>
            </a:r>
            <a:r>
              <a:rPr lang="en-US" sz="1800" b="0" dirty="0" smtClean="0"/>
              <a:t>some </a:t>
            </a:r>
            <a:r>
              <a:rPr lang="en-US" sz="1800" b="0" dirty="0"/>
              <a:t>of the </a:t>
            </a:r>
            <a:r>
              <a:rPr lang="en-US" sz="1800" b="0" dirty="0" smtClean="0"/>
              <a:t>existing coal </a:t>
            </a:r>
            <a:r>
              <a:rPr lang="en-US" sz="1800" b="0" dirty="0"/>
              <a:t>capacities in the </a:t>
            </a:r>
            <a:r>
              <a:rPr lang="en-US" sz="1800" b="0" dirty="0" smtClean="0"/>
              <a:t>EU </a:t>
            </a:r>
            <a:r>
              <a:rPr lang="en-US" sz="1800" b="0" dirty="0" smtClean="0"/>
              <a:t>will need to </a:t>
            </a:r>
            <a:r>
              <a:rPr lang="en-US" sz="1800" b="0" dirty="0" smtClean="0"/>
              <a:t>be </a:t>
            </a:r>
            <a:r>
              <a:rPr lang="en-US" sz="1800" b="0" dirty="0"/>
              <a:t>used for </a:t>
            </a:r>
            <a:r>
              <a:rPr lang="en-US" sz="1800" b="0" dirty="0" smtClean="0"/>
              <a:t>longer. And a </a:t>
            </a:r>
            <a:r>
              <a:rPr lang="en-US" sz="1800" b="0" dirty="0"/>
              <a:t>sale of additional emission </a:t>
            </a:r>
            <a:r>
              <a:rPr lang="en-US" sz="1800" b="0" dirty="0" smtClean="0"/>
              <a:t>allowances is envisaged. This </a:t>
            </a:r>
            <a:r>
              <a:rPr lang="en-US" sz="1800" b="0" dirty="0"/>
              <a:t>will likely </a:t>
            </a:r>
            <a:r>
              <a:rPr lang="en-US" sz="1800" b="0" dirty="0" smtClean="0"/>
              <a:t>have a detrimental impact on </a:t>
            </a:r>
            <a:r>
              <a:rPr lang="en-US" sz="1800" b="0" dirty="0"/>
              <a:t>emission reduction targets in the near term. But, </a:t>
            </a:r>
            <a:r>
              <a:rPr lang="en-US" sz="1800" b="0" dirty="0" smtClean="0"/>
              <a:t>the envisaged measures to </a:t>
            </a:r>
            <a:r>
              <a:rPr lang="en-US" sz="1800" b="0" dirty="0"/>
              <a:t>promote energy efficiency and renewable </a:t>
            </a:r>
            <a:r>
              <a:rPr lang="en-US" sz="1800" b="0" dirty="0" smtClean="0"/>
              <a:t>energy can make emissions to </a:t>
            </a:r>
            <a:r>
              <a:rPr lang="en-US" sz="1800" b="0" dirty="0"/>
              <a:t>fall faster </a:t>
            </a:r>
            <a:r>
              <a:rPr lang="en-US" sz="1800" b="0" dirty="0" smtClean="0"/>
              <a:t>afterwards.</a:t>
            </a:r>
            <a:endParaRPr lang="es-ES" sz="1800" dirty="0"/>
          </a:p>
        </p:txBody>
      </p:sp>
    </p:spTree>
    <p:extLst>
      <p:ext uri="{BB962C8B-B14F-4D97-AF65-F5344CB8AC3E}">
        <p14:creationId xmlns:p14="http://schemas.microsoft.com/office/powerpoint/2010/main" val="3744222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129600" y="0"/>
            <a:ext cx="11953328" cy="552417"/>
          </a:xfrm>
        </p:spPr>
        <p:txBody>
          <a:bodyPr/>
          <a:lstStyle/>
          <a:p>
            <a:r>
              <a:rPr lang="es-ES_tradnl" dirty="0" err="1" smtClean="0"/>
              <a:t>LINks</a:t>
            </a:r>
            <a:r>
              <a:rPr lang="es-ES_tradnl" dirty="0" smtClean="0"/>
              <a:t> and </a:t>
            </a:r>
            <a:r>
              <a:rPr lang="es-ES_tradnl" dirty="0" err="1" smtClean="0"/>
              <a:t>references</a:t>
            </a:r>
            <a:endParaRPr lang="es-ES" dirty="0"/>
          </a:p>
        </p:txBody>
      </p:sp>
      <p:sp>
        <p:nvSpPr>
          <p:cNvPr id="5" name="Marcador de texto 4"/>
          <p:cNvSpPr>
            <a:spLocks noGrp="1"/>
          </p:cNvSpPr>
          <p:nvPr>
            <p:ph type="body" sz="quarter" idx="17"/>
          </p:nvPr>
        </p:nvSpPr>
        <p:spPr>
          <a:xfrm>
            <a:off x="479376" y="908720"/>
            <a:ext cx="10756664" cy="5472608"/>
          </a:xfrm>
        </p:spPr>
        <p:txBody>
          <a:bodyPr/>
          <a:lstStyle/>
          <a:p>
            <a:r>
              <a:rPr lang="es-ES_tradnl" b="0" dirty="0" smtClean="0"/>
              <a:t>TO BE COMPLETED</a:t>
            </a:r>
            <a:endParaRPr lang="es-ES_tradnl" b="0" dirty="0"/>
          </a:p>
        </p:txBody>
      </p:sp>
    </p:spTree>
    <p:extLst>
      <p:ext uri="{BB962C8B-B14F-4D97-AF65-F5344CB8AC3E}">
        <p14:creationId xmlns:p14="http://schemas.microsoft.com/office/powerpoint/2010/main" val="2056250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THANK YOU FOR YOUR ATTENTION</a:t>
            </a:r>
            <a:endParaRPr lang="es-ES_tradnl" dirty="0"/>
          </a:p>
        </p:txBody>
      </p:sp>
    </p:spTree>
    <p:extLst>
      <p:ext uri="{BB962C8B-B14F-4D97-AF65-F5344CB8AC3E}">
        <p14:creationId xmlns:p14="http://schemas.microsoft.com/office/powerpoint/2010/main" val="285152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129600" y="68270"/>
            <a:ext cx="11953328" cy="552417"/>
          </a:xfrm>
        </p:spPr>
        <p:txBody>
          <a:bodyPr/>
          <a:lstStyle/>
          <a:p>
            <a:r>
              <a:rPr lang="es-ES_tradnl" dirty="0" smtClean="0"/>
              <a:t>I. </a:t>
            </a:r>
            <a:r>
              <a:rPr lang="es-ES_tradnl" dirty="0" err="1" smtClean="0"/>
              <a:t>Introduction</a:t>
            </a:r>
            <a:r>
              <a:rPr lang="es-ES_tradnl" dirty="0" smtClean="0"/>
              <a:t> </a:t>
            </a:r>
            <a:endParaRPr lang="es-ES" dirty="0"/>
          </a:p>
        </p:txBody>
      </p:sp>
      <p:sp>
        <p:nvSpPr>
          <p:cNvPr id="6" name="Marcador de texto 5"/>
          <p:cNvSpPr>
            <a:spLocks noGrp="1"/>
          </p:cNvSpPr>
          <p:nvPr>
            <p:ph type="body" sz="quarter" idx="17"/>
          </p:nvPr>
        </p:nvSpPr>
        <p:spPr>
          <a:xfrm>
            <a:off x="129600" y="620687"/>
            <a:ext cx="11953328" cy="1991611"/>
          </a:xfrm>
        </p:spPr>
        <p:txBody>
          <a:bodyPr/>
          <a:lstStyle/>
          <a:p>
            <a:pPr lvl="0"/>
            <a:r>
              <a:rPr lang="en-US" sz="1800" b="0" dirty="0">
                <a:solidFill>
                  <a:prstClr val="black"/>
                </a:solidFill>
              </a:rPr>
              <a:t>Global warming and climate change are one of the biggest challenges facing our world</a:t>
            </a:r>
          </a:p>
          <a:p>
            <a:pPr lvl="0"/>
            <a:r>
              <a:rPr lang="en-US" sz="1800" b="0" dirty="0">
                <a:solidFill>
                  <a:prstClr val="black"/>
                </a:solidFill>
              </a:rPr>
              <a:t>There is considerable uncertainty in the assessment of the economic impact of the risks associated with climate change but there is consensus on the huge costs of not adjusting the current path of GHG emissions</a:t>
            </a:r>
          </a:p>
          <a:p>
            <a:pPr lvl="0"/>
            <a:r>
              <a:rPr lang="en-US" sz="1800" b="0" dirty="0" smtClean="0">
                <a:solidFill>
                  <a:prstClr val="black"/>
                </a:solidFill>
              </a:rPr>
              <a:t>We need all </a:t>
            </a:r>
            <a:r>
              <a:rPr lang="en-US" sz="1800" b="0" dirty="0">
                <a:solidFill>
                  <a:prstClr val="black"/>
                </a:solidFill>
              </a:rPr>
              <a:t>policies and agents to contribute to the green transition and a strong international coordination in addressing this challenge</a:t>
            </a:r>
          </a:p>
          <a:p>
            <a:pPr lvl="0"/>
            <a:r>
              <a:rPr lang="en-US" sz="1800" b="0" dirty="0">
                <a:solidFill>
                  <a:prstClr val="black"/>
                </a:solidFill>
              </a:rPr>
              <a:t>Banco de España is devoting a lot of resources and analysis to this issue</a:t>
            </a:r>
          </a:p>
          <a:p>
            <a:endParaRPr lang="es-ES" dirty="0"/>
          </a:p>
        </p:txBody>
      </p:sp>
      <p:pic>
        <p:nvPicPr>
          <p:cNvPr id="10" name="Imagen 9"/>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21206" y="2692015"/>
            <a:ext cx="2698041" cy="3816000"/>
          </a:xfrm>
          <a:prstGeom prst="rect">
            <a:avLst/>
          </a:prstGeom>
        </p:spPr>
      </p:pic>
      <p:pic>
        <p:nvPicPr>
          <p:cNvPr id="12" name="Imagen 11"/>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852977" y="2692015"/>
            <a:ext cx="2699786" cy="3816000"/>
          </a:xfrm>
          <a:prstGeom prst="rect">
            <a:avLst/>
          </a:prstGeom>
          <a:ln>
            <a:solidFill>
              <a:srgbClr val="0070C0"/>
            </a:solidFill>
          </a:ln>
        </p:spPr>
      </p:pic>
      <p:pic>
        <p:nvPicPr>
          <p:cNvPr id="13" name="Imagen 1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728342" y="2692015"/>
            <a:ext cx="2697753" cy="3816000"/>
          </a:xfrm>
          <a:prstGeom prst="rect">
            <a:avLst/>
          </a:prstGeom>
        </p:spPr>
      </p:pic>
    </p:spTree>
    <p:extLst>
      <p:ext uri="{BB962C8B-B14F-4D97-AF65-F5344CB8AC3E}">
        <p14:creationId xmlns:p14="http://schemas.microsoft.com/office/powerpoint/2010/main" val="3089615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The </a:t>
            </a:r>
            <a:r>
              <a:rPr lang="en-US" dirty="0"/>
              <a:t>challenge of Global warming. Global initiatives to address climate change</a:t>
            </a:r>
            <a:endParaRPr lang="es-ES" dirty="0"/>
          </a:p>
        </p:txBody>
      </p:sp>
      <p:sp>
        <p:nvSpPr>
          <p:cNvPr id="5" name="Marcador de texto 4"/>
          <p:cNvSpPr>
            <a:spLocks noGrp="1"/>
          </p:cNvSpPr>
          <p:nvPr>
            <p:ph type="body" sz="quarter" idx="17"/>
          </p:nvPr>
        </p:nvSpPr>
        <p:spPr>
          <a:xfrm>
            <a:off x="2855640" y="1844824"/>
            <a:ext cx="5616624" cy="1872208"/>
          </a:xfrm>
          <a:ln w="28575">
            <a:solidFill>
              <a:schemeClr val="accent1"/>
            </a:solidFill>
          </a:ln>
        </p:spPr>
        <p:txBody>
          <a:bodyPr/>
          <a:lstStyle/>
          <a:p>
            <a:pPr algn="l"/>
            <a:r>
              <a:rPr lang="es-ES_tradnl" sz="2400" dirty="0" err="1">
                <a:solidFill>
                  <a:prstClr val="black"/>
                </a:solidFill>
              </a:rPr>
              <a:t>The</a:t>
            </a:r>
            <a:r>
              <a:rPr lang="es-ES_tradnl" sz="2400" dirty="0">
                <a:solidFill>
                  <a:prstClr val="black"/>
                </a:solidFill>
              </a:rPr>
              <a:t> </a:t>
            </a:r>
            <a:r>
              <a:rPr lang="es-ES_tradnl" sz="2400" dirty="0" err="1">
                <a:solidFill>
                  <a:prstClr val="black"/>
                </a:solidFill>
              </a:rPr>
              <a:t>scientific</a:t>
            </a:r>
            <a:r>
              <a:rPr lang="es-ES_tradnl" sz="2400" dirty="0">
                <a:solidFill>
                  <a:prstClr val="black"/>
                </a:solidFill>
              </a:rPr>
              <a:t> </a:t>
            </a:r>
            <a:r>
              <a:rPr lang="es-ES_tradnl" sz="2400" dirty="0" err="1">
                <a:solidFill>
                  <a:prstClr val="black"/>
                </a:solidFill>
              </a:rPr>
              <a:t>consensus</a:t>
            </a:r>
            <a:r>
              <a:rPr lang="es-ES_tradnl" sz="2400" dirty="0">
                <a:solidFill>
                  <a:prstClr val="black"/>
                </a:solidFill>
              </a:rPr>
              <a:t> : </a:t>
            </a:r>
            <a:r>
              <a:rPr lang="es-ES_tradnl" sz="2400" dirty="0" smtClean="0">
                <a:solidFill>
                  <a:prstClr val="black"/>
                </a:solidFill>
              </a:rPr>
              <a:t>IPCC</a:t>
            </a:r>
          </a:p>
          <a:p>
            <a:pPr algn="l"/>
            <a:r>
              <a:rPr lang="es-ES_tradnl" sz="2400" dirty="0" err="1" smtClean="0">
                <a:solidFill>
                  <a:prstClr val="black"/>
                </a:solidFill>
              </a:rPr>
              <a:t>Scenarios</a:t>
            </a:r>
            <a:endParaRPr lang="es-ES_tradnl" sz="2400" dirty="0" smtClean="0">
              <a:solidFill>
                <a:prstClr val="black"/>
              </a:solidFill>
            </a:endParaRPr>
          </a:p>
          <a:p>
            <a:pPr algn="l"/>
            <a:r>
              <a:rPr lang="es-ES_tradnl" sz="2400" dirty="0" err="1" smtClean="0">
                <a:solidFill>
                  <a:prstClr val="black"/>
                </a:solidFill>
              </a:rPr>
              <a:t>Policies</a:t>
            </a:r>
            <a:r>
              <a:rPr lang="es-ES_tradnl" sz="2400" dirty="0" smtClean="0">
                <a:solidFill>
                  <a:prstClr val="black"/>
                </a:solidFill>
              </a:rPr>
              <a:t> to </a:t>
            </a:r>
            <a:r>
              <a:rPr lang="es-ES_tradnl" sz="2400" dirty="0" err="1" smtClean="0">
                <a:solidFill>
                  <a:prstClr val="black"/>
                </a:solidFill>
              </a:rPr>
              <a:t>address</a:t>
            </a:r>
            <a:r>
              <a:rPr lang="es-ES_tradnl" sz="2400" dirty="0" smtClean="0">
                <a:solidFill>
                  <a:prstClr val="black"/>
                </a:solidFill>
              </a:rPr>
              <a:t> </a:t>
            </a:r>
            <a:r>
              <a:rPr lang="es-ES_tradnl" sz="2400" dirty="0" err="1" smtClean="0">
                <a:solidFill>
                  <a:prstClr val="black"/>
                </a:solidFill>
              </a:rPr>
              <a:t>climate</a:t>
            </a:r>
            <a:r>
              <a:rPr lang="es-ES_tradnl" sz="2400" dirty="0" smtClean="0">
                <a:solidFill>
                  <a:prstClr val="black"/>
                </a:solidFill>
              </a:rPr>
              <a:t> </a:t>
            </a:r>
            <a:r>
              <a:rPr lang="es-ES_tradnl" sz="2400" dirty="0" err="1" smtClean="0">
                <a:solidFill>
                  <a:prstClr val="black"/>
                </a:solidFill>
              </a:rPr>
              <a:t>change</a:t>
            </a:r>
            <a:endParaRPr lang="es-ES_tradnl" sz="2400" dirty="0" smtClean="0">
              <a:solidFill>
                <a:prstClr val="black"/>
              </a:solidFill>
            </a:endParaRPr>
          </a:p>
          <a:p>
            <a:pPr algn="l"/>
            <a:r>
              <a:rPr lang="es-ES_tradnl" sz="2400" dirty="0" smtClean="0">
                <a:solidFill>
                  <a:prstClr val="black"/>
                </a:solidFill>
              </a:rPr>
              <a:t>International </a:t>
            </a:r>
            <a:r>
              <a:rPr lang="es-ES_tradnl" sz="2400" dirty="0" err="1" smtClean="0">
                <a:solidFill>
                  <a:prstClr val="black"/>
                </a:solidFill>
              </a:rPr>
              <a:t>initiatives</a:t>
            </a:r>
            <a:endParaRPr lang="es-ES_tradnl" sz="2400" dirty="0">
              <a:solidFill>
                <a:prstClr val="black"/>
              </a:solidFill>
            </a:endParaRPr>
          </a:p>
        </p:txBody>
      </p:sp>
    </p:spTree>
    <p:extLst>
      <p:ext uri="{BB962C8B-B14F-4D97-AF65-F5344CB8AC3E}">
        <p14:creationId xmlns:p14="http://schemas.microsoft.com/office/powerpoint/2010/main" val="3960609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ES" sz="1050" b="1" i="0" u="none" strike="noStrike" kern="1200" cap="none" spc="0" normalizeH="0" baseline="0" noProof="0" dirty="0">
              <a:ln>
                <a:noFill/>
              </a:ln>
              <a:solidFill>
                <a:prstClr val="black"/>
              </a:solidFill>
              <a:effectLst/>
              <a:uLnTx/>
              <a:uFillTx/>
              <a:latin typeface="BdE Neue Helvetica 55 Roman" panose="020B0604020202020204" pitchFamily="34" charset="0"/>
              <a:ea typeface="+mn-ea"/>
              <a:cs typeface="+mn-cs"/>
            </a:endParaRPr>
          </a:p>
        </p:txBody>
      </p:sp>
      <p:sp>
        <p:nvSpPr>
          <p:cNvPr id="4" name="Título 3"/>
          <p:cNvSpPr>
            <a:spLocks noGrp="1"/>
          </p:cNvSpPr>
          <p:nvPr>
            <p:ph type="title"/>
          </p:nvPr>
        </p:nvSpPr>
        <p:spPr>
          <a:xfrm>
            <a:off x="258616" y="120383"/>
            <a:ext cx="11619365" cy="552417"/>
          </a:xfrm>
        </p:spPr>
        <p:txBody>
          <a:bodyPr/>
          <a:lstStyle/>
          <a:p>
            <a:pPr algn="just"/>
            <a:r>
              <a:rPr lang="en-US" dirty="0" err="1" smtClean="0"/>
              <a:t>Ipcc</a:t>
            </a:r>
            <a:r>
              <a:rPr lang="en-US" dirty="0" smtClean="0"/>
              <a:t>: without a sharp reduction in </a:t>
            </a:r>
            <a:r>
              <a:rPr lang="en-US" dirty="0" err="1" smtClean="0"/>
              <a:t>ghg</a:t>
            </a:r>
            <a:r>
              <a:rPr lang="en-US" dirty="0" smtClean="0"/>
              <a:t> emissions, global warming will not stop</a:t>
            </a:r>
            <a:endParaRPr lang="en-US" dirty="0"/>
          </a:p>
        </p:txBody>
      </p:sp>
      <p:sp>
        <p:nvSpPr>
          <p:cNvPr id="8" name="Rectángulo 7"/>
          <p:cNvSpPr/>
          <p:nvPr/>
        </p:nvSpPr>
        <p:spPr>
          <a:xfrm>
            <a:off x="261504" y="1198086"/>
            <a:ext cx="2519620"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Annual</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temperature</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changes</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a:ln>
                  <a:noFill/>
                </a:ln>
                <a:solidFill>
                  <a:prstClr val="black"/>
                </a:solidFill>
                <a:effectLst/>
                <a:uLnTx/>
                <a:uFillTx/>
                <a:latin typeface="BdE Neue Helvetica 55 Roman"/>
                <a:ea typeface="+mn-ea"/>
                <a:cs typeface="+mn-cs"/>
              </a:rPr>
              <a:t>(</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ºC</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relative</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to </a:t>
            </a:r>
            <a:r>
              <a:rPr kumimoji="0" lang="es-ES_tradnl" sz="1800" b="1" i="0" u="none" strike="noStrike" kern="1200" cap="none" spc="0" normalizeH="0" baseline="0" noProof="0" dirty="0">
                <a:ln>
                  <a:noFill/>
                </a:ln>
                <a:solidFill>
                  <a:prstClr val="black"/>
                </a:solidFill>
                <a:effectLst/>
                <a:uLnTx/>
                <a:uFillTx/>
                <a:latin typeface="BdE Neue Helvetica 55 Roman"/>
                <a:ea typeface="+mn-ea"/>
                <a:cs typeface="+mn-cs"/>
              </a:rPr>
              <a:t>1850-1900 </a:t>
            </a:r>
            <a:endParaRPr kumimoji="0" lang="es-ES" sz="1800" b="1" i="0" u="none" strike="noStrike" kern="1200" cap="none" spc="0" normalizeH="0" baseline="0" noProof="0" dirty="0">
              <a:ln>
                <a:noFill/>
              </a:ln>
              <a:solidFill>
                <a:prstClr val="black"/>
              </a:solidFill>
              <a:effectLst/>
              <a:uLnTx/>
              <a:uFillTx/>
              <a:latin typeface="BdE Neue Helvetica 55 Roman"/>
              <a:ea typeface="+mn-ea"/>
              <a:cs typeface="+mn-cs"/>
            </a:endParaRPr>
          </a:p>
        </p:txBody>
      </p:sp>
      <p:sp>
        <p:nvSpPr>
          <p:cNvPr id="16" name="Rectángulo 15"/>
          <p:cNvSpPr/>
          <p:nvPr/>
        </p:nvSpPr>
        <p:spPr>
          <a:xfrm>
            <a:off x="258616" y="6124530"/>
            <a:ext cx="2808704" cy="400110"/>
          </a:xfrm>
          <a:prstGeom prst="rect">
            <a:avLst/>
          </a:prstGeom>
        </p:spPr>
        <p:txBody>
          <a:bodyPr wrap="square">
            <a:spAutoFit/>
          </a:bodyPr>
          <a:lstStyle/>
          <a:p>
            <a:pPr lvl="0">
              <a:defRPr/>
            </a:pPr>
            <a:r>
              <a:rPr kumimoji="0" lang="es-ES" sz="1000" b="0" i="0" u="none" strike="noStrike" kern="1200" cap="none" spc="0" normalizeH="0" baseline="0" noProof="0" dirty="0" err="1" smtClean="0">
                <a:ln>
                  <a:noFill/>
                </a:ln>
                <a:solidFill>
                  <a:srgbClr val="000000"/>
                </a:solidFill>
                <a:effectLst/>
                <a:uLnTx/>
                <a:uFillTx/>
                <a:latin typeface="BdE Neue Helvetica 55 Roman" pitchFamily="34" charset="0"/>
                <a:ea typeface="+mn-ea"/>
                <a:cs typeface="+mn-cs"/>
              </a:rPr>
              <a:t>Source</a:t>
            </a:r>
            <a:r>
              <a:rPr kumimoji="0" lang="es-E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 </a:t>
            </a:r>
            <a:r>
              <a:rPr lang="en-US" sz="1000" dirty="0" smtClean="0">
                <a:solidFill>
                  <a:srgbClr val="000000"/>
                </a:solidFill>
                <a:latin typeface="BdE Neue Helvetica 55 Roman" pitchFamily="34" charset="0"/>
              </a:rPr>
              <a:t>Intergovernmental </a:t>
            </a:r>
            <a:r>
              <a:rPr lang="en-US" sz="1000" dirty="0">
                <a:solidFill>
                  <a:srgbClr val="000000"/>
                </a:solidFill>
                <a:latin typeface="BdE Neue Helvetica 55 Roman" pitchFamily="34" charset="0"/>
              </a:rPr>
              <a:t>Panel on Climate </a:t>
            </a:r>
            <a:r>
              <a:rPr lang="en-US" sz="1000" dirty="0" smtClean="0">
                <a:solidFill>
                  <a:srgbClr val="000000"/>
                </a:solidFill>
                <a:latin typeface="BdE Neue Helvetica 55 Roman" pitchFamily="34" charset="0"/>
              </a:rPr>
              <a:t>Change,</a:t>
            </a:r>
            <a:r>
              <a:rPr kumimoji="0" lang="es-E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 IPCC (2021)</a:t>
            </a:r>
            <a:endParaRPr kumimoji="0" lang="es-ES" sz="1000" b="0" i="0" u="none" strike="noStrike" kern="1200" cap="none" spc="0" normalizeH="0" baseline="0" noProof="0" dirty="0">
              <a:ln>
                <a:noFill/>
              </a:ln>
              <a:solidFill>
                <a:srgbClr val="000000"/>
              </a:solidFill>
              <a:effectLst/>
              <a:uLnTx/>
              <a:uFillTx/>
              <a:latin typeface="BdE Neue Helvetica 55 Roman" pitchFamily="34" charset="0"/>
              <a:ea typeface="+mn-ea"/>
              <a:cs typeface="+mn-cs"/>
            </a:endParaRPr>
          </a:p>
        </p:txBody>
      </p:sp>
      <p:sp>
        <p:nvSpPr>
          <p:cNvPr id="18" name="Rectángulo 17"/>
          <p:cNvSpPr/>
          <p:nvPr/>
        </p:nvSpPr>
        <p:spPr>
          <a:xfrm>
            <a:off x="258616" y="3988041"/>
            <a:ext cx="2597024"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Annual</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rainfall</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changes</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 </a:t>
            </a:r>
            <a:r>
              <a:rPr kumimoji="0" lang="es-ES_tradnl" sz="1800" b="1" i="0" u="none" strike="noStrike" kern="1200" cap="none" spc="0" normalizeH="0" baseline="0" noProof="0" dirty="0" err="1" smtClean="0">
                <a:ln>
                  <a:noFill/>
                </a:ln>
                <a:solidFill>
                  <a:prstClr val="black"/>
                </a:solidFill>
                <a:effectLst/>
                <a:uLnTx/>
                <a:uFillTx/>
                <a:latin typeface="BdE Neue Helvetica 55 Roman"/>
                <a:ea typeface="+mn-ea"/>
                <a:cs typeface="+mn-cs"/>
              </a:rPr>
              <a:t>relative</a:t>
            </a:r>
            <a:r>
              <a:rPr kumimoji="0" lang="es-ES_tradnl" sz="1800" b="1" i="0" u="none" strike="noStrike" kern="1200" cap="none" spc="0" normalizeH="0" baseline="0" noProof="0" dirty="0" smtClean="0">
                <a:ln>
                  <a:noFill/>
                </a:ln>
                <a:solidFill>
                  <a:prstClr val="black"/>
                </a:solidFill>
                <a:effectLst/>
                <a:uLnTx/>
                <a:uFillTx/>
                <a:latin typeface="BdE Neue Helvetica 55 Roman"/>
                <a:ea typeface="+mn-ea"/>
                <a:cs typeface="+mn-cs"/>
              </a:rPr>
              <a:t> to </a:t>
            </a:r>
            <a:r>
              <a:rPr kumimoji="0" lang="es-ES_tradnl" sz="1800" b="1" i="0" u="none" strike="noStrike" kern="1200" cap="none" spc="0" normalizeH="0" baseline="0" noProof="0" dirty="0">
                <a:ln>
                  <a:noFill/>
                </a:ln>
                <a:solidFill>
                  <a:prstClr val="black"/>
                </a:solidFill>
                <a:effectLst/>
                <a:uLnTx/>
                <a:uFillTx/>
                <a:latin typeface="BdE Neue Helvetica 55 Roman"/>
                <a:ea typeface="+mn-ea"/>
                <a:cs typeface="+mn-cs"/>
              </a:rPr>
              <a:t>1850-1900 </a:t>
            </a:r>
            <a:endParaRPr kumimoji="0" lang="es-ES" sz="1800" b="1" i="0" u="none" strike="noStrike" kern="1200" cap="none" spc="0" normalizeH="0" baseline="0" noProof="0" dirty="0">
              <a:ln>
                <a:noFill/>
              </a:ln>
              <a:solidFill>
                <a:prstClr val="black"/>
              </a:solidFill>
              <a:effectLst/>
              <a:uLnTx/>
              <a:uFillTx/>
              <a:latin typeface="BdE Neue Helvetica 55 Roman"/>
              <a:ea typeface="+mn-ea"/>
              <a:cs typeface="+mn-cs"/>
            </a:endParaRPr>
          </a:p>
        </p:txBody>
      </p:sp>
      <p:pic>
        <p:nvPicPr>
          <p:cNvPr id="11" name="image1.png"/>
          <p:cNvPicPr/>
          <p:nvPr/>
        </p:nvPicPr>
        <p:blipFill>
          <a:blip r:embed="rId3" cstate="print"/>
          <a:stretch>
            <a:fillRect/>
          </a:stretch>
        </p:blipFill>
        <p:spPr>
          <a:xfrm>
            <a:off x="3067320" y="1052736"/>
            <a:ext cx="2859420" cy="1449204"/>
          </a:xfrm>
          <a:prstGeom prst="rect">
            <a:avLst/>
          </a:prstGeom>
        </p:spPr>
      </p:pic>
      <p:pic>
        <p:nvPicPr>
          <p:cNvPr id="12" name="image2.png"/>
          <p:cNvPicPr/>
          <p:nvPr/>
        </p:nvPicPr>
        <p:blipFill>
          <a:blip r:embed="rId4" cstate="print"/>
          <a:stretch>
            <a:fillRect/>
          </a:stretch>
        </p:blipFill>
        <p:spPr>
          <a:xfrm>
            <a:off x="6018447" y="1052736"/>
            <a:ext cx="2860371" cy="1449204"/>
          </a:xfrm>
          <a:prstGeom prst="rect">
            <a:avLst/>
          </a:prstGeom>
        </p:spPr>
      </p:pic>
      <p:pic>
        <p:nvPicPr>
          <p:cNvPr id="13" name="image3.png"/>
          <p:cNvPicPr/>
          <p:nvPr/>
        </p:nvPicPr>
        <p:blipFill>
          <a:blip r:embed="rId5" cstate="print"/>
          <a:stretch>
            <a:fillRect/>
          </a:stretch>
        </p:blipFill>
        <p:spPr>
          <a:xfrm>
            <a:off x="8916634" y="1045727"/>
            <a:ext cx="2859420" cy="1449204"/>
          </a:xfrm>
          <a:prstGeom prst="rect">
            <a:avLst/>
          </a:prstGeom>
        </p:spPr>
      </p:pic>
      <p:pic>
        <p:nvPicPr>
          <p:cNvPr id="10" name="Imagen 9"/>
          <p:cNvPicPr>
            <a:picLocks noChangeAspect="1"/>
          </p:cNvPicPr>
          <p:nvPr/>
        </p:nvPicPr>
        <p:blipFill rotWithShape="1">
          <a:blip r:embed="rId6">
            <a:extLst>
              <a:ext uri="{28A0092B-C50C-407E-A947-70E740481C1C}">
                <a14:useLocalDpi xmlns:a14="http://schemas.microsoft.com/office/drawing/2010/main" val="0"/>
              </a:ext>
            </a:extLst>
          </a:blip>
          <a:srcRect t="14835" b="47060"/>
          <a:stretch/>
        </p:blipFill>
        <p:spPr>
          <a:xfrm>
            <a:off x="2861129" y="667495"/>
            <a:ext cx="8934194" cy="3113090"/>
          </a:xfrm>
          <a:prstGeom prst="rect">
            <a:avLst/>
          </a:prstGeom>
        </p:spPr>
      </p:pic>
      <p:pic>
        <p:nvPicPr>
          <p:cNvPr id="14" name="Imagen 13"/>
          <p:cNvPicPr>
            <a:picLocks noChangeAspect="1"/>
          </p:cNvPicPr>
          <p:nvPr/>
        </p:nvPicPr>
        <p:blipFill rotWithShape="1">
          <a:blip r:embed="rId6">
            <a:extLst>
              <a:ext uri="{28A0092B-C50C-407E-A947-70E740481C1C}">
                <a14:useLocalDpi xmlns:a14="http://schemas.microsoft.com/office/drawing/2010/main" val="0"/>
              </a:ext>
            </a:extLst>
          </a:blip>
          <a:srcRect t="57823" b="6613"/>
          <a:stretch/>
        </p:blipFill>
        <p:spPr>
          <a:xfrm>
            <a:off x="2855641" y="3597364"/>
            <a:ext cx="8983498" cy="2921584"/>
          </a:xfrm>
          <a:prstGeom prst="rect">
            <a:avLst/>
          </a:prstGeom>
        </p:spPr>
      </p:pic>
    </p:spTree>
    <p:extLst>
      <p:ext uri="{BB962C8B-B14F-4D97-AF65-F5344CB8AC3E}">
        <p14:creationId xmlns:p14="http://schemas.microsoft.com/office/powerpoint/2010/main" val="431836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ES" sz="1050" b="1" i="0" u="none" strike="noStrike" kern="1200" cap="none" spc="0" normalizeH="0" baseline="0" noProof="0" dirty="0">
              <a:ln>
                <a:noFill/>
              </a:ln>
              <a:solidFill>
                <a:prstClr val="black"/>
              </a:solidFill>
              <a:effectLst/>
              <a:uLnTx/>
              <a:uFillTx/>
              <a:latin typeface="BdE Neue Helvetica 55 Roman" panose="020B0604020202020204" pitchFamily="34" charset="0"/>
              <a:ea typeface="+mn-ea"/>
              <a:cs typeface="+mn-cs"/>
            </a:endParaRPr>
          </a:p>
        </p:txBody>
      </p:sp>
      <p:sp>
        <p:nvSpPr>
          <p:cNvPr id="4" name="Título 3"/>
          <p:cNvSpPr>
            <a:spLocks noGrp="1"/>
          </p:cNvSpPr>
          <p:nvPr>
            <p:ph type="title"/>
          </p:nvPr>
        </p:nvSpPr>
        <p:spPr>
          <a:xfrm>
            <a:off x="245540" y="102010"/>
            <a:ext cx="11743852" cy="451910"/>
          </a:xfrm>
        </p:spPr>
        <p:txBody>
          <a:bodyPr/>
          <a:lstStyle/>
          <a:p>
            <a:pPr algn="just"/>
            <a:r>
              <a:rPr lang="en-US" dirty="0" smtClean="0">
                <a:latin typeface="+mn-lt"/>
              </a:rPr>
              <a:t>The trend reduction in </a:t>
            </a:r>
            <a:r>
              <a:rPr lang="en-US" dirty="0" err="1" smtClean="0">
                <a:latin typeface="+mn-lt"/>
              </a:rPr>
              <a:t>ghg</a:t>
            </a:r>
            <a:r>
              <a:rPr lang="en-US" dirty="0" smtClean="0">
                <a:latin typeface="+mn-lt"/>
              </a:rPr>
              <a:t> emissions committed to by nations is still not apparent</a:t>
            </a:r>
            <a:endParaRPr lang="en-US" dirty="0">
              <a:latin typeface="+mn-lt"/>
            </a:endParaRPr>
          </a:p>
        </p:txBody>
      </p:sp>
      <p:sp>
        <p:nvSpPr>
          <p:cNvPr id="8" name="Rectángulo 7"/>
          <p:cNvSpPr/>
          <p:nvPr/>
        </p:nvSpPr>
        <p:spPr>
          <a:xfrm>
            <a:off x="325864" y="5823325"/>
            <a:ext cx="11551861" cy="707886"/>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Sources: IMF, Global Carbon Project and IPCC</a:t>
            </a:r>
            <a:r>
              <a:rPr kumimoji="0" lang="es-E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_tradnl"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 </a:t>
            </a:r>
            <a:r>
              <a:rPr kumimoji="0" lang="en-US" sz="1000" b="0" i="0" u="none" strike="noStrike" kern="1200" cap="none" spc="0" normalizeH="0" baseline="0" noProof="0" dirty="0">
                <a:ln>
                  <a:noFill/>
                </a:ln>
                <a:solidFill>
                  <a:prstClr val="black"/>
                </a:solidFill>
                <a:effectLst/>
                <a:uLnTx/>
                <a:uFillTx/>
                <a:latin typeface="BdE Neue Helvetica 55 Roman"/>
                <a:ea typeface="+mn-ea"/>
                <a:cs typeface="+mn-cs"/>
              </a:rPr>
              <a:t>Shows the CO2 emissions arising from fossil fuels. From 2020, the forecasts correspond to a scenario with current policies. "NDCs" includes, in addition, the national mitigation initiatives up to 2030</a:t>
            </a:r>
            <a:r>
              <a:rPr kumimoji="0" lang="es-ES_tradnl"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_tradnl"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b. </a:t>
            </a:r>
            <a:r>
              <a:rPr kumimoji="0" lang="en-US" sz="1000" b="0" i="0" u="none" strike="noStrike" kern="1200" cap="none" spc="0" normalizeH="0" baseline="0" noProof="0" dirty="0">
                <a:ln>
                  <a:noFill/>
                </a:ln>
                <a:solidFill>
                  <a:prstClr val="black"/>
                </a:solidFill>
                <a:effectLst/>
                <a:uLnTx/>
                <a:uFillTx/>
                <a:latin typeface="BdE Neue Helvetica 55 Roman"/>
                <a:ea typeface="+mn-ea"/>
                <a:cs typeface="+mn-cs"/>
              </a:rPr>
              <a:t>The scenarios correspond to the trajectories presented in the contribution of Working Group III of the IPCC (2022) and are expressed in terms of planet temperature increases in 2100 with respect to pre-industrial levels</a:t>
            </a:r>
            <a:r>
              <a:rPr kumimoji="0" lang="es-ES_tradnl"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t>
            </a:r>
            <a:endParaRPr kumimoji="0" lang="es-ES_tradnl" sz="1000" b="0" i="0" u="none" strike="noStrike" kern="1200" cap="none" spc="0" normalizeH="0" baseline="0" noProof="0" dirty="0">
              <a:ln>
                <a:noFill/>
              </a:ln>
              <a:solidFill>
                <a:srgbClr val="000000"/>
              </a:solidFill>
              <a:effectLst/>
              <a:uLnTx/>
              <a:uFillTx/>
              <a:latin typeface="BdE Neue Helvetica 55 Roman" pitchFamily="34" charset="0"/>
              <a:ea typeface="+mn-ea"/>
              <a:cs typeface="+mn-cs"/>
            </a:endParaRPr>
          </a:p>
        </p:txBody>
      </p:sp>
      <p:sp>
        <p:nvSpPr>
          <p:cNvPr id="10" name="CuadroTexto 9"/>
          <p:cNvSpPr txBox="1"/>
          <p:nvPr/>
        </p:nvSpPr>
        <p:spPr>
          <a:xfrm>
            <a:off x="222642" y="722981"/>
            <a:ext cx="11716666" cy="864518"/>
          </a:xfrm>
          <a:prstGeom prst="rect">
            <a:avLst/>
          </a:prstGeom>
        </p:spPr>
        <p:txBody>
          <a:bodyPr vert="horz" wrap="square" lIns="91440" tIns="45720" rIns="91440" bIns="45720" rtlCol="0">
            <a:noAutofit/>
          </a:bodyPr>
          <a:lstStyle/>
          <a:p>
            <a:pPr marL="193675" marR="0" lvl="0" indent="-193675" algn="just" defTabSz="914400" rtl="0" eaLnBrk="1" fontAlgn="auto" latinLnBrk="0" hangingPunct="1">
              <a:lnSpc>
                <a:spcPts val="2160"/>
              </a:lnSpc>
              <a:spcBef>
                <a:spcPts val="0"/>
              </a:spcBef>
              <a:spcAft>
                <a:spcPts val="432"/>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Under the current commitments (NDCs), the global temperature at the end of the century would still be more than 2ºC above pre-industrial levels (some 2.4ºC higher)</a:t>
            </a:r>
          </a:p>
        </p:txBody>
      </p:sp>
      <p:sp>
        <p:nvSpPr>
          <p:cNvPr id="11" name="CuadroTexto 36"/>
          <p:cNvSpPr txBox="1"/>
          <p:nvPr/>
        </p:nvSpPr>
        <p:spPr>
          <a:xfrm>
            <a:off x="464351" y="1661979"/>
            <a:ext cx="4795562" cy="687575"/>
          </a:xfrm>
          <a:prstGeom prst="rect">
            <a:avLst/>
          </a:prstGeom>
        </p:spPr>
        <p:txBody>
          <a:bodyPr vert="horz" wrap="none" lIns="91440" tIns="45720" rIns="91440" bIns="4572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11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CO</a:t>
            </a:r>
            <a:r>
              <a:rPr kumimoji="0" lang="es-ES_tradnl" sz="1100" b="1" i="0" u="none" strike="noStrike" kern="1200" cap="none" spc="0" normalizeH="0" baseline="-25000" noProof="0" dirty="0" smtClean="0">
                <a:ln>
                  <a:noFill/>
                </a:ln>
                <a:solidFill>
                  <a:srgbClr val="000000"/>
                </a:solidFill>
                <a:effectLst/>
                <a:uLnTx/>
                <a:uFillTx/>
                <a:latin typeface="BdE Neue Helvetica 55 Roman" pitchFamily="34" charset="0"/>
                <a:ea typeface="+mn-ea"/>
                <a:cs typeface="+mn-cs"/>
              </a:rPr>
              <a:t>2</a:t>
            </a:r>
            <a:r>
              <a:rPr kumimoji="0" lang="es-ES_tradnl" sz="11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 EMISSIONS BY REGION (a)</a:t>
            </a:r>
            <a:endParaRPr kumimoji="0" lang="es-ES" sz="11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p:txBody>
      </p:sp>
      <p:grpSp>
        <p:nvGrpSpPr>
          <p:cNvPr id="17" name="Grupo 16">
            <a:extLst>
              <a:ext uri="{FF2B5EF4-FFF2-40B4-BE49-F238E27FC236}">
                <a16:creationId xmlns:a16="http://schemas.microsoft.com/office/drawing/2014/main" id="{00000000-0008-0000-0000-000086000000}"/>
              </a:ext>
            </a:extLst>
          </p:cNvPr>
          <p:cNvGrpSpPr/>
          <p:nvPr/>
        </p:nvGrpSpPr>
        <p:grpSpPr>
          <a:xfrm>
            <a:off x="464351" y="1781362"/>
            <a:ext cx="5616624" cy="4025041"/>
            <a:chOff x="7709" y="0"/>
            <a:chExt cx="3205072" cy="2722920"/>
          </a:xfrm>
        </p:grpSpPr>
        <p:grpSp>
          <p:nvGrpSpPr>
            <p:cNvPr id="19" name="Grupo 18">
              <a:extLst>
                <a:ext uri="{FF2B5EF4-FFF2-40B4-BE49-F238E27FC236}">
                  <a16:creationId xmlns:a16="http://schemas.microsoft.com/office/drawing/2014/main" id="{00000000-0008-0000-0000-000088000000}"/>
                </a:ext>
              </a:extLst>
            </p:cNvPr>
            <p:cNvGrpSpPr/>
            <p:nvPr/>
          </p:nvGrpSpPr>
          <p:grpSpPr>
            <a:xfrm>
              <a:off x="7709" y="0"/>
              <a:ext cx="3205072" cy="2722920"/>
              <a:chOff x="7709" y="0"/>
              <a:chExt cx="3205072" cy="2722920"/>
            </a:xfrm>
          </p:grpSpPr>
          <p:graphicFrame>
            <p:nvGraphicFramePr>
              <p:cNvPr id="21" name="Chart 276">
                <a:extLst>
                  <a:ext uri="{FF2B5EF4-FFF2-40B4-BE49-F238E27FC236}">
                    <a16:creationId xmlns:a16="http://schemas.microsoft.com/office/drawing/2014/main" id="{00000000-0008-0000-0000-00008A000000}"/>
                  </a:ext>
                </a:extLst>
              </p:cNvPr>
              <p:cNvGraphicFramePr>
                <a:graphicFrameLocks/>
              </p:cNvGraphicFramePr>
              <p:nvPr>
                <p:extLst/>
              </p:nvPr>
            </p:nvGraphicFramePr>
            <p:xfrm>
              <a:off x="7709" y="0"/>
              <a:ext cx="3205072" cy="2722920"/>
            </p:xfrm>
            <a:graphic>
              <a:graphicData uri="http://schemas.openxmlformats.org/drawingml/2006/chart">
                <c:chart xmlns:c="http://schemas.openxmlformats.org/drawingml/2006/chart" xmlns:r="http://schemas.openxmlformats.org/officeDocument/2006/relationships" r:id="rId3"/>
              </a:graphicData>
            </a:graphic>
          </p:graphicFrame>
          <p:sp>
            <p:nvSpPr>
              <p:cNvPr id="22" name="Rectángulo 21">
                <a:extLst>
                  <a:ext uri="{FF2B5EF4-FFF2-40B4-BE49-F238E27FC236}">
                    <a16:creationId xmlns:a16="http://schemas.microsoft.com/office/drawing/2014/main" id="{00000000-0008-0000-0000-000093000000}"/>
                  </a:ext>
                </a:extLst>
              </p:cNvPr>
              <p:cNvSpPr/>
              <p:nvPr/>
            </p:nvSpPr>
            <p:spPr>
              <a:xfrm>
                <a:off x="2541025" y="532544"/>
                <a:ext cx="410906" cy="1347893"/>
              </a:xfrm>
              <a:prstGeom prst="rect">
                <a:avLst/>
              </a:prstGeom>
              <a:solidFill>
                <a:srgbClr val="FFFFFF">
                  <a:lumMod val="50000"/>
                  <a:alpha val="10000"/>
                </a:srgbClr>
              </a:solidFill>
              <a:ln w="25400" cap="flat" cmpd="sng" algn="ctr">
                <a:noFill/>
                <a:prstDash val="solid"/>
              </a:ln>
              <a:effectLst/>
            </p:spPr>
            <p:txBody>
              <a:bodyPr wrap="square"/>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100" b="0" i="0" u="none" strike="noStrike" kern="0" cap="none" spc="0" normalizeH="0" baseline="0" noProof="0">
                  <a:ln>
                    <a:noFill/>
                  </a:ln>
                  <a:solidFill>
                    <a:srgbClr val="FFFFFF"/>
                  </a:solidFill>
                  <a:effectLst/>
                  <a:uLnTx/>
                  <a:uFillTx/>
                  <a:latin typeface="BdE Neue Helvetica 45 Light" panose="020B0403020202020204" pitchFamily="34" charset="0"/>
                  <a:ea typeface="+mn-ea"/>
                  <a:cs typeface="+mn-cs"/>
                </a:endParaRPr>
              </a:p>
            </p:txBody>
          </p:sp>
        </p:grpSp>
        <p:sp>
          <p:nvSpPr>
            <p:cNvPr id="20" name="Text Box 1039">
              <a:extLst>
                <a:ext uri="{FF2B5EF4-FFF2-40B4-BE49-F238E27FC236}">
                  <a16:creationId xmlns:a16="http://schemas.microsoft.com/office/drawing/2014/main" id="{00000000-0008-0000-0000-000089000000}"/>
                </a:ext>
              </a:extLst>
            </p:cNvPr>
            <p:cNvSpPr txBox="1">
              <a:spLocks noChangeArrowheads="1" noTextEdit="1"/>
            </p:cNvSpPr>
            <p:nvPr/>
          </p:nvSpPr>
          <p:spPr bwMode="auto">
            <a:xfrm>
              <a:off x="2574132" y="358931"/>
              <a:ext cx="573482" cy="166744"/>
            </a:xfrm>
            <a:prstGeom prst="rect">
              <a:avLst/>
            </a:prstGeom>
            <a:noFill/>
            <a:ln w="1">
              <a:noFill/>
              <a:miter lim="800000"/>
              <a:headEnd/>
              <a:tailEnd/>
            </a:ln>
            <a:effectLst/>
          </p:spPr>
          <p:txBody>
            <a:bodyPr wrap="square" lIns="0" tIns="0" rIns="0" bIns="0" anchor="ctr" anchorCtr="0"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fld id="{A3A9BC5E-F3C3-4343-87B8-486598E1A763}" type="TxLink">
                <a:rPr kumimoji="0" lang="en-US" sz="900" b="0" i="0" u="none" strike="noStrike" kern="0" cap="none" spc="0" normalizeH="0" baseline="0" noProof="0">
                  <a:ln>
                    <a:noFill/>
                  </a:ln>
                  <a:solidFill>
                    <a:sysClr val="windowText" lastClr="000000"/>
                  </a:solidFill>
                  <a:effectLst/>
                  <a:uLnTx/>
                  <a:uFillTx/>
                  <a:latin typeface="BdE Neue Helvetica 45 Light"/>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sz="1000"/>
                </a:pPr>
                <a:t>Forecasts</a:t>
              </a:fld>
              <a:endParaRPr kumimoji="0" lang="es-ES_tradnl" sz="900" b="0" i="0" u="none" strike="noStrike" kern="0" cap="none" spc="0" normalizeH="0" baseline="0" noProof="0">
                <a:ln>
                  <a:noFill/>
                </a:ln>
                <a:solidFill>
                  <a:sysClr val="windowText" lastClr="000000"/>
                </a:solidFill>
                <a:effectLst/>
                <a:uLnTx/>
                <a:uFillTx/>
                <a:latin typeface="BdE Neue Helvetica 45 Light" panose="020B0403020202020204" pitchFamily="34" charset="0"/>
                <a:ea typeface="+mn-ea"/>
                <a:cs typeface="+mn-cs"/>
              </a:endParaRPr>
            </a:p>
          </p:txBody>
        </p:sp>
      </p:grpSp>
      <p:sp>
        <p:nvSpPr>
          <p:cNvPr id="18" name="Text Box 1039">
            <a:extLst>
              <a:ext uri="{FF2B5EF4-FFF2-40B4-BE49-F238E27FC236}">
                <a16:creationId xmlns:a16="http://schemas.microsoft.com/office/drawing/2014/main" id="{00000000-0008-0000-0000-000094000000}"/>
              </a:ext>
            </a:extLst>
          </p:cNvPr>
          <p:cNvSpPr txBox="1">
            <a:spLocks noChangeArrowheads="1" noTextEdit="1"/>
          </p:cNvSpPr>
          <p:nvPr/>
        </p:nvSpPr>
        <p:spPr bwMode="auto">
          <a:xfrm>
            <a:off x="911424" y="2030559"/>
            <a:ext cx="841507" cy="201990"/>
          </a:xfrm>
          <a:prstGeom prst="rect">
            <a:avLst/>
          </a:prstGeom>
          <a:noFill/>
          <a:ln w="1">
            <a:noFill/>
            <a:miter lim="800000"/>
            <a:headEnd/>
            <a:tailEnd/>
          </a:ln>
          <a:effectLst/>
        </p:spPr>
        <p:txBody>
          <a:bodyPr wrap="square" lIns="0" tIns="0" rIns="0" bIns="0" anchor="ctr" anchorCtr="0"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fld id="{65A0AF74-949B-429C-A70E-1E391AC8B523}" type="TxLink">
              <a:rPr kumimoji="0" lang="en-US" sz="900" b="0" i="0" u="none" strike="noStrike" kern="1200" cap="none" spc="0" normalizeH="0" baseline="0" noProof="0">
                <a:ln>
                  <a:noFill/>
                </a:ln>
                <a:solidFill>
                  <a:sysClr val="windowText" lastClr="000000"/>
                </a:solidFill>
                <a:effectLst/>
                <a:uLnTx/>
                <a:uFillTx/>
                <a:latin typeface="BdE Neue Helvetica 45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sz="1000"/>
              </a:pPr>
              <a:t>Gt CO2</a:t>
            </a:fld>
            <a:endParaRPr kumimoji="0" lang="es-ES_tradnl" sz="900" b="0" i="0" u="none" strike="noStrike" kern="1200" cap="none" spc="0" normalizeH="0" baseline="0" noProof="0">
              <a:ln>
                <a:noFill/>
              </a:ln>
              <a:solidFill>
                <a:sysClr val="windowText" lastClr="000000"/>
              </a:solidFill>
              <a:effectLst/>
              <a:uLnTx/>
              <a:uFillTx/>
              <a:latin typeface="BdE Neue Helvetica 45 Light" panose="020B0403020202020204" pitchFamily="34" charset="0"/>
              <a:ea typeface="+mn-ea"/>
              <a:cs typeface="+mn-cs"/>
            </a:endParaRPr>
          </a:p>
        </p:txBody>
      </p:sp>
      <p:sp>
        <p:nvSpPr>
          <p:cNvPr id="23" name="CuadroTexto 36"/>
          <p:cNvSpPr txBox="1"/>
          <p:nvPr/>
        </p:nvSpPr>
        <p:spPr>
          <a:xfrm>
            <a:off x="6267257" y="1647190"/>
            <a:ext cx="5184169" cy="430873"/>
          </a:xfrm>
          <a:prstGeom prst="rect">
            <a:avLst/>
          </a:prstGeom>
        </p:spPr>
        <p:txBody>
          <a:bodyPr vert="horz" wrap="square" lIns="91440" tIns="45720" rIns="91440" bIns="4572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black"/>
                </a:solidFill>
                <a:effectLst/>
                <a:uLnTx/>
                <a:uFillTx/>
                <a:latin typeface="BdE Neue Helvetica 55 Roman"/>
                <a:ea typeface="+mn-ea"/>
                <a:cs typeface="+mn-cs"/>
              </a:rPr>
              <a:t>ANNUAL GHG EMISSIONS AND GLOBAL WARMING SCENARIOS IN 2100 WITH RESPECT TO PRE-INDUSTRIAL LEVELS (</a:t>
            </a:r>
            <a:r>
              <a:rPr kumimoji="0" lang="en-US" sz="1100" b="1" i="0" u="none" strike="noStrike" kern="1200" cap="none" spc="0" normalizeH="0" baseline="0" noProof="0" dirty="0" smtClean="0">
                <a:ln>
                  <a:noFill/>
                </a:ln>
                <a:solidFill>
                  <a:prstClr val="black"/>
                </a:solidFill>
                <a:effectLst/>
                <a:uLnTx/>
                <a:uFillTx/>
                <a:latin typeface="BdE Neue Helvetica 55 Roman"/>
                <a:ea typeface="+mn-ea"/>
                <a:cs typeface="+mn-cs"/>
              </a:rPr>
              <a:t>b</a:t>
            </a:r>
            <a:r>
              <a:rPr kumimoji="0" lang="es-ES_tradnl" sz="11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t>
            </a:r>
            <a:endParaRPr kumimoji="0" lang="es-ES" sz="800" b="1"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p:txBody>
      </p:sp>
      <p:graphicFrame>
        <p:nvGraphicFramePr>
          <p:cNvPr id="24" name="Chart 1">
            <a:extLst>
              <a:ext uri="{FF2B5EF4-FFF2-40B4-BE49-F238E27FC236}">
                <a16:creationId xmlns:a16="http://schemas.microsoft.com/office/drawing/2014/main" id="{00000000-0008-0000-0000-00008C000000}"/>
              </a:ext>
            </a:extLst>
          </p:cNvPr>
          <p:cNvGraphicFramePr>
            <a:graphicFrameLocks/>
          </p:cNvGraphicFramePr>
          <p:nvPr>
            <p:extLst>
              <p:ext uri="{D42A27DB-BD31-4B8C-83A1-F6EECF244321}">
                <p14:modId xmlns:p14="http://schemas.microsoft.com/office/powerpoint/2010/main" val="3685662467"/>
              </p:ext>
            </p:extLst>
          </p:nvPr>
        </p:nvGraphicFramePr>
        <p:xfrm>
          <a:off x="6267257" y="1782168"/>
          <a:ext cx="5682477" cy="3906179"/>
        </p:xfrm>
        <a:graphic>
          <a:graphicData uri="http://schemas.openxmlformats.org/drawingml/2006/chart">
            <c:chart xmlns:c="http://schemas.openxmlformats.org/drawingml/2006/chart" xmlns:r="http://schemas.openxmlformats.org/officeDocument/2006/relationships" r:id="rId4"/>
          </a:graphicData>
        </a:graphic>
      </p:graphicFrame>
      <p:grpSp>
        <p:nvGrpSpPr>
          <p:cNvPr id="25" name="Grupo 24">
            <a:extLst>
              <a:ext uri="{FF2B5EF4-FFF2-40B4-BE49-F238E27FC236}">
                <a16:creationId xmlns:a16="http://schemas.microsoft.com/office/drawing/2014/main" id="{00000000-0008-0000-0000-000003000000}"/>
              </a:ext>
            </a:extLst>
          </p:cNvPr>
          <p:cNvGrpSpPr/>
          <p:nvPr/>
        </p:nvGrpSpPr>
        <p:grpSpPr>
          <a:xfrm>
            <a:off x="8736305" y="2025696"/>
            <a:ext cx="2693226" cy="2249102"/>
            <a:chOff x="1780996" y="405419"/>
            <a:chExt cx="3553286" cy="1625349"/>
          </a:xfrm>
        </p:grpSpPr>
        <p:sp>
          <p:nvSpPr>
            <p:cNvPr id="26" name="Rectángulo 25">
              <a:extLst>
                <a:ext uri="{FF2B5EF4-FFF2-40B4-BE49-F238E27FC236}">
                  <a16:creationId xmlns:a16="http://schemas.microsoft.com/office/drawing/2014/main" id="{00000000-0008-0000-0000-000080000000}"/>
                </a:ext>
              </a:extLst>
            </p:cNvPr>
            <p:cNvSpPr/>
            <p:nvPr/>
          </p:nvSpPr>
          <p:spPr>
            <a:xfrm>
              <a:off x="1780996" y="592906"/>
              <a:ext cx="3553286" cy="1437862"/>
            </a:xfrm>
            <a:prstGeom prst="rect">
              <a:avLst/>
            </a:prstGeom>
            <a:solidFill>
              <a:srgbClr val="FFFFFF">
                <a:lumMod val="50000"/>
                <a:alpha val="10000"/>
              </a:srgbClr>
            </a:solidFill>
            <a:ln w="25400" cap="flat" cmpd="sng" algn="ctr">
              <a:noFill/>
              <a:prstDash val="solid"/>
            </a:ln>
            <a:effectLst/>
          </p:spPr>
          <p:txBody>
            <a:bodyPr wrap="square"/>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100" b="0" i="0" u="none" strike="noStrike" kern="0" cap="none" spc="0" normalizeH="0" baseline="0" noProof="0">
                <a:ln>
                  <a:noFill/>
                </a:ln>
                <a:solidFill>
                  <a:srgbClr val="FFFFFF"/>
                </a:solidFill>
                <a:effectLst/>
                <a:uLnTx/>
                <a:uFillTx/>
                <a:latin typeface="BdE Neue Helvetica 45 Light" panose="020B0403020202020204" pitchFamily="34" charset="0"/>
                <a:ea typeface="+mn-ea"/>
                <a:cs typeface="+mn-cs"/>
              </a:endParaRPr>
            </a:p>
          </p:txBody>
        </p:sp>
        <p:sp>
          <p:nvSpPr>
            <p:cNvPr id="27" name="Text Box 1039">
              <a:extLst>
                <a:ext uri="{FF2B5EF4-FFF2-40B4-BE49-F238E27FC236}">
                  <a16:creationId xmlns:a16="http://schemas.microsoft.com/office/drawing/2014/main" id="{00000000-0008-0000-0000-00008D000000}"/>
                </a:ext>
              </a:extLst>
            </p:cNvPr>
            <p:cNvSpPr txBox="1">
              <a:spLocks noChangeArrowheads="1" noTextEdit="1"/>
            </p:cNvSpPr>
            <p:nvPr/>
          </p:nvSpPr>
          <p:spPr bwMode="auto">
            <a:xfrm>
              <a:off x="3050657" y="405419"/>
              <a:ext cx="929815" cy="165401"/>
            </a:xfrm>
            <a:prstGeom prst="rect">
              <a:avLst/>
            </a:prstGeom>
            <a:noFill/>
            <a:ln w="1">
              <a:noFill/>
              <a:miter lim="800000"/>
              <a:headEnd/>
              <a:tailEnd/>
            </a:ln>
            <a:effectLst/>
          </p:spPr>
          <p:txBody>
            <a:bodyPr wrap="square" lIns="0" tIns="0" rIns="0" bIns="0" anchor="ctr" anchorCtr="0"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fld id="{A3A9BC5E-F3C3-4343-87B8-486598E1A763}" type="TxLink">
                <a:rPr kumimoji="0" lang="en-US" sz="900" b="0" i="0" u="none" strike="noStrike" kern="0" cap="none" spc="0" normalizeH="0" baseline="0" noProof="0">
                  <a:ln>
                    <a:noFill/>
                  </a:ln>
                  <a:solidFill>
                    <a:sysClr val="windowText" lastClr="000000"/>
                  </a:solidFill>
                  <a:effectLst/>
                  <a:uLnTx/>
                  <a:uFillTx/>
                  <a:latin typeface="BdE Neue Helvetica 45 Light"/>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sz="1000"/>
                </a:pPr>
                <a:t>Forecasts</a:t>
              </a:fld>
              <a:endParaRPr kumimoji="0" lang="es-ES_tradnl" sz="900" b="0" i="0" u="none" strike="noStrike" kern="0" cap="none" spc="0" normalizeH="0" baseline="0" noProof="0">
                <a:ln>
                  <a:noFill/>
                </a:ln>
                <a:solidFill>
                  <a:sysClr val="windowText" lastClr="000000"/>
                </a:solidFill>
                <a:effectLst/>
                <a:uLnTx/>
                <a:uFillTx/>
                <a:latin typeface="BdE Neue Helvetica 45 Light" panose="020B0403020202020204" pitchFamily="34" charset="0"/>
                <a:ea typeface="+mn-ea"/>
                <a:cs typeface="+mn-cs"/>
              </a:endParaRPr>
            </a:p>
          </p:txBody>
        </p:sp>
      </p:grpSp>
    </p:spTree>
    <p:extLst>
      <p:ext uri="{BB962C8B-B14F-4D97-AF65-F5344CB8AC3E}">
        <p14:creationId xmlns:p14="http://schemas.microsoft.com/office/powerpoint/2010/main" val="3632131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n-US" dirty="0" smtClean="0"/>
              <a:t>Policies to address climate change and international coordination</a:t>
            </a:r>
            <a:endParaRPr lang="es-ES" dirty="0"/>
          </a:p>
        </p:txBody>
      </p:sp>
      <p:sp>
        <p:nvSpPr>
          <p:cNvPr id="5" name="Marcador de texto 4"/>
          <p:cNvSpPr>
            <a:spLocks noGrp="1"/>
          </p:cNvSpPr>
          <p:nvPr>
            <p:ph type="body" sz="quarter" idx="17"/>
          </p:nvPr>
        </p:nvSpPr>
        <p:spPr>
          <a:xfrm>
            <a:off x="613733" y="980728"/>
            <a:ext cx="9946763" cy="5112569"/>
          </a:xfrm>
        </p:spPr>
        <p:txBody>
          <a:bodyPr/>
          <a:lstStyle/>
          <a:p>
            <a:r>
              <a:rPr lang="en-US" sz="2000" dirty="0"/>
              <a:t>What policy </a:t>
            </a:r>
            <a:r>
              <a:rPr lang="en-US" sz="2000" dirty="0" smtClean="0"/>
              <a:t>tools </a:t>
            </a:r>
            <a:r>
              <a:rPr lang="en-US" sz="2000" dirty="0"/>
              <a:t>do countries </a:t>
            </a:r>
            <a:r>
              <a:rPr lang="en-US" sz="2000" dirty="0" smtClean="0"/>
              <a:t>have to address climate change?</a:t>
            </a:r>
          </a:p>
          <a:p>
            <a:pPr marL="800100" lvl="1" indent="-342900">
              <a:buFont typeface="Arial" panose="020B0604020202020204" pitchFamily="34" charset="0"/>
              <a:buChar char="•"/>
            </a:pPr>
            <a:r>
              <a:rPr lang="en-US" sz="2000" b="0" dirty="0" smtClean="0"/>
              <a:t>Mainly fiscal and regulatory tools:</a:t>
            </a:r>
          </a:p>
          <a:p>
            <a:pPr marL="1257300" lvl="2" indent="-342900">
              <a:buFont typeface="Arial" panose="020B0604020202020204" pitchFamily="34" charset="0"/>
              <a:buChar char="•"/>
            </a:pPr>
            <a:r>
              <a:rPr lang="en-US" sz="2000" dirty="0"/>
              <a:t>Green taxes </a:t>
            </a:r>
            <a:r>
              <a:rPr lang="en-US" sz="2000" dirty="0" smtClean="0"/>
              <a:t>(eliminating subsidies for fossil fuels)  </a:t>
            </a:r>
            <a:endParaRPr lang="en-US" sz="2000" dirty="0"/>
          </a:p>
          <a:p>
            <a:pPr marL="1257300" lvl="2" indent="-342900">
              <a:buFont typeface="Arial" panose="020B0604020202020204" pitchFamily="34" charset="0"/>
              <a:buChar char="•"/>
            </a:pPr>
            <a:r>
              <a:rPr lang="en-US" sz="2000" dirty="0" smtClean="0"/>
              <a:t>Carbon pricing</a:t>
            </a:r>
            <a:endParaRPr lang="en-US" sz="2000" dirty="0"/>
          </a:p>
          <a:p>
            <a:pPr marL="1257300" lvl="2" indent="-342900">
              <a:buFont typeface="Arial" panose="020B0604020202020204" pitchFamily="34" charset="0"/>
              <a:buChar char="•"/>
            </a:pPr>
            <a:r>
              <a:rPr lang="en-US" sz="2000" b="0" dirty="0" smtClean="0"/>
              <a:t>Public Investment </a:t>
            </a:r>
          </a:p>
          <a:p>
            <a:pPr marL="1257300" lvl="2" indent="-342900">
              <a:buFont typeface="Arial" panose="020B0604020202020204" pitchFamily="34" charset="0"/>
              <a:buChar char="•"/>
            </a:pPr>
            <a:r>
              <a:rPr lang="en-US" sz="2000" b="0" dirty="0" smtClean="0"/>
              <a:t>Regulation</a:t>
            </a:r>
          </a:p>
          <a:p>
            <a:pPr marL="800100" lvl="1" indent="-342900">
              <a:buFont typeface="Arial" panose="020B0604020202020204" pitchFamily="34" charset="0"/>
              <a:buChar char="•"/>
            </a:pPr>
            <a:r>
              <a:rPr lang="en-US" sz="2000" b="0" dirty="0" smtClean="0"/>
              <a:t>International coordination: it is a global challenge</a:t>
            </a:r>
          </a:p>
          <a:p>
            <a:pPr marL="800100" lvl="1" indent="-342900">
              <a:buFont typeface="Arial" panose="020B0604020202020204" pitchFamily="34" charset="0"/>
              <a:buChar char="•"/>
            </a:pPr>
            <a:r>
              <a:rPr lang="en-US" sz="2000" dirty="0" smtClean="0"/>
              <a:t>Transparency and information</a:t>
            </a:r>
            <a:endParaRPr lang="en-US" sz="2000" b="0" dirty="0" smtClean="0"/>
          </a:p>
          <a:p>
            <a:r>
              <a:rPr lang="en-US" sz="2000" dirty="0" smtClean="0"/>
              <a:t>International for a for global coordination</a:t>
            </a:r>
          </a:p>
          <a:p>
            <a:pPr marL="800100" lvl="1" indent="-342900">
              <a:buFont typeface="Arial" panose="020B0604020202020204" pitchFamily="34" charset="0"/>
              <a:buChar char="•"/>
            </a:pPr>
            <a:r>
              <a:rPr lang="en-US" sz="2000" dirty="0" smtClean="0"/>
              <a:t>UN Conferences on Climate Change (COP)</a:t>
            </a:r>
            <a:endParaRPr lang="en-US" sz="2000" b="0" dirty="0" smtClean="0"/>
          </a:p>
          <a:p>
            <a:pPr marL="1257300" lvl="2" indent="-342900">
              <a:buFont typeface="Arial" panose="020B0604020202020204" pitchFamily="34" charset="0"/>
              <a:buChar char="•"/>
            </a:pPr>
            <a:r>
              <a:rPr lang="en-US" sz="2000" dirty="0" smtClean="0"/>
              <a:t>COP3 -- </a:t>
            </a:r>
            <a:r>
              <a:rPr lang="en-US" sz="2000" dirty="0" err="1" smtClean="0"/>
              <a:t>Kioto</a:t>
            </a:r>
            <a:r>
              <a:rPr lang="en-US" sz="2000" dirty="0" smtClean="0"/>
              <a:t> Protocol</a:t>
            </a:r>
          </a:p>
          <a:p>
            <a:pPr marL="1257300" lvl="2" indent="-342900">
              <a:buFont typeface="Arial" panose="020B0604020202020204" pitchFamily="34" charset="0"/>
              <a:buChar char="•"/>
            </a:pPr>
            <a:r>
              <a:rPr lang="en-US" sz="2000" b="0" dirty="0" smtClean="0"/>
              <a:t>COP21 2015 -- Paris Agreement for ≤2º and ≤1.5º aspiration</a:t>
            </a:r>
          </a:p>
          <a:p>
            <a:pPr marL="1257300" lvl="2" indent="-342900">
              <a:buFont typeface="Arial" panose="020B0604020202020204" pitchFamily="34" charset="0"/>
              <a:buChar char="•"/>
            </a:pPr>
            <a:r>
              <a:rPr lang="en-US" sz="2000" dirty="0" smtClean="0"/>
              <a:t>COP26 2021– Glasgow: first set of NDCs</a:t>
            </a:r>
          </a:p>
          <a:p>
            <a:pPr marL="1257300" lvl="2" indent="-342900">
              <a:buFont typeface="Arial" panose="020B0604020202020204" pitchFamily="34" charset="0"/>
              <a:buChar char="•"/>
            </a:pPr>
            <a:r>
              <a:rPr lang="en-US" sz="2000" b="0" dirty="0" smtClean="0"/>
              <a:t>COP 27 2022…</a:t>
            </a:r>
          </a:p>
          <a:p>
            <a:pPr marL="800100" lvl="1" indent="-342900">
              <a:buFont typeface="Arial" panose="020B0604020202020204" pitchFamily="34" charset="0"/>
              <a:buChar char="•"/>
            </a:pPr>
            <a:r>
              <a:rPr lang="en-US" sz="2000" b="0" dirty="0" smtClean="0"/>
              <a:t>Other fora and institutions: G20, IMF, NGFS</a:t>
            </a:r>
          </a:p>
          <a:p>
            <a:endParaRPr lang="en-US" sz="2000" b="0" dirty="0"/>
          </a:p>
        </p:txBody>
      </p:sp>
    </p:spTree>
    <p:extLst>
      <p:ext uri="{BB962C8B-B14F-4D97-AF65-F5344CB8AC3E}">
        <p14:creationId xmlns:p14="http://schemas.microsoft.com/office/powerpoint/2010/main" val="2607892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s-ES" sz="1050" b="1" i="0" u="none" strike="noStrike" kern="1200" cap="none" spc="0" normalizeH="0" baseline="0" noProof="0" dirty="0">
              <a:ln>
                <a:noFill/>
              </a:ln>
              <a:solidFill>
                <a:prstClr val="black"/>
              </a:solidFill>
              <a:effectLst/>
              <a:uLnTx/>
              <a:uFillTx/>
              <a:latin typeface="BdE Neue Helvetica 55 Roman" panose="020B0604020202020204" pitchFamily="34" charset="0"/>
              <a:ea typeface="+mn-ea"/>
              <a:cs typeface="+mn-cs"/>
            </a:endParaRPr>
          </a:p>
        </p:txBody>
      </p:sp>
      <p:sp>
        <p:nvSpPr>
          <p:cNvPr id="4" name="Título 3"/>
          <p:cNvSpPr>
            <a:spLocks noGrp="1"/>
          </p:cNvSpPr>
          <p:nvPr>
            <p:ph type="title"/>
          </p:nvPr>
        </p:nvSpPr>
        <p:spPr>
          <a:xfrm>
            <a:off x="151958" y="141621"/>
            <a:ext cx="11899674" cy="479068"/>
          </a:xfrm>
        </p:spPr>
        <p:txBody>
          <a:bodyPr/>
          <a:lstStyle/>
          <a:p>
            <a:r>
              <a:rPr lang="en-US" dirty="0" smtClean="0"/>
              <a:t>The economic impact of the physical and transition risks is highly uncertain</a:t>
            </a:r>
            <a:endParaRPr lang="en-US" dirty="0"/>
          </a:p>
        </p:txBody>
      </p:sp>
      <p:sp>
        <p:nvSpPr>
          <p:cNvPr id="6" name="Rectangle 631"/>
          <p:cNvSpPr>
            <a:spLocks noChangeArrowheads="1"/>
          </p:cNvSpPr>
          <p:nvPr/>
        </p:nvSpPr>
        <p:spPr bwMode="auto">
          <a:xfrm>
            <a:off x="364694" y="5740047"/>
            <a:ext cx="11595434" cy="788474"/>
          </a:xfrm>
          <a:prstGeom prst="rect">
            <a:avLst/>
          </a:prstGeom>
          <a:noFill/>
          <a:ln w="5080">
            <a:noFill/>
            <a:miter lim="800000"/>
            <a:headEnd/>
            <a:tailEnd/>
          </a:ln>
          <a:effectLst/>
        </p:spPr>
        <p:txBody>
          <a:bodyPr wrap="square" lIns="0" tIns="93600"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Source: NGFS.</a:t>
            </a:r>
            <a:endPar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rPr>
              <a:t>a</a:t>
            </a:r>
            <a:r>
              <a:rPr kumimoji="0" lang="en-U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 </a:t>
            </a:r>
            <a:r>
              <a:rPr kumimoji="0" lang="en-US" sz="1000" b="0" i="0" u="none" strike="noStrike" kern="1200" cap="none" spc="0" normalizeH="0" baseline="0" noProof="0" dirty="0">
                <a:ln>
                  <a:noFill/>
                </a:ln>
                <a:solidFill>
                  <a:prstClr val="black"/>
                </a:solidFill>
                <a:effectLst/>
                <a:uLnTx/>
                <a:uFillTx/>
                <a:latin typeface="BdE Neue Helvetica 55 Roman"/>
                <a:ea typeface="+mn-ea"/>
                <a:cs typeface="+mn-cs"/>
              </a:rPr>
              <a:t>In this scenario no further measures are taken in addition to those already in force, leading to an increase in global temperatures of between 2.5ºC and 4ºC in 2100, with respect to pre-industrial levels</a:t>
            </a:r>
            <a:r>
              <a:rPr kumimoji="0" lang="es-E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 </a:t>
            </a:r>
            <a:endPar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rPr>
              <a:t>b</a:t>
            </a:r>
            <a:r>
              <a:rPr kumimoji="0" lang="en-U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 </a:t>
            </a:r>
            <a:r>
              <a:rPr kumimoji="0" lang="en-US" sz="1000" b="0" i="0" u="none" strike="noStrike" kern="1200" cap="none" spc="0" normalizeH="0" baseline="0" noProof="0" dirty="0">
                <a:ln>
                  <a:noFill/>
                </a:ln>
                <a:solidFill>
                  <a:prstClr val="black"/>
                </a:solidFill>
                <a:effectLst/>
                <a:uLnTx/>
                <a:uFillTx/>
                <a:latin typeface="BdE Neue Helvetica 55 Roman"/>
                <a:ea typeface="+mn-ea"/>
                <a:cs typeface="+mn-cs"/>
              </a:rPr>
              <a:t>This scenario assumes that annual emissions do not decrease until 2030 and that, as a result, harsh policies have to be implemented to keep global warming below </a:t>
            </a:r>
            <a:r>
              <a:rPr kumimoji="0" lang="en-US" sz="1000" b="0" i="0" u="none" strike="noStrike" kern="1200" cap="none" spc="0" normalizeH="0" baseline="0" noProof="0" dirty="0" smtClean="0">
                <a:ln>
                  <a:noFill/>
                </a:ln>
                <a:solidFill>
                  <a:prstClr val="black"/>
                </a:solidFill>
                <a:effectLst/>
                <a:uLnTx/>
                <a:uFillTx/>
                <a:latin typeface="BdE Neue Helvetica 55 Roman"/>
                <a:ea typeface="+mn-ea"/>
                <a:cs typeface="+mn-cs"/>
              </a:rPr>
              <a:t>2ºC</a:t>
            </a:r>
            <a:r>
              <a:rPr kumimoji="0" lang="es-ES_tradnl"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rPr>
              <a:t>c</a:t>
            </a:r>
            <a:r>
              <a:rPr kumimoji="0" lang="en-U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 </a:t>
            </a:r>
            <a:r>
              <a:rPr kumimoji="0" lang="en-US" sz="1000" b="0" i="0" u="none" strike="noStrike" kern="1200" cap="none" spc="0" normalizeH="0" baseline="0" noProof="0" dirty="0">
                <a:ln>
                  <a:noFill/>
                </a:ln>
                <a:solidFill>
                  <a:prstClr val="black"/>
                </a:solidFill>
                <a:effectLst/>
                <a:uLnTx/>
                <a:uFillTx/>
                <a:latin typeface="BdE Neue Helvetica 55 Roman"/>
                <a:ea typeface="+mn-ea"/>
                <a:cs typeface="+mn-cs"/>
              </a:rPr>
              <a:t>This last scenario envisages measures to reduce net emissions to zero in 2050, while the increase in global temperature is kept below 1.5ºC</a:t>
            </a:r>
            <a:r>
              <a:rPr kumimoji="0" lang="es-ES" sz="1000" b="0" i="0" u="none" strike="noStrike" kern="1200" cap="none" spc="0" normalizeH="0" baseline="0" noProof="0" dirty="0" smtClean="0">
                <a:ln>
                  <a:noFill/>
                </a:ln>
                <a:solidFill>
                  <a:sysClr val="windowText" lastClr="000000"/>
                </a:solidFill>
                <a:effectLst/>
                <a:uLnTx/>
                <a:uFillTx/>
                <a:latin typeface="BdE Neue Helvetica 55 Roman" panose="020B0604020202020204" pitchFamily="34" charset="0"/>
                <a:ea typeface="+mn-ea"/>
                <a:cs typeface="+mn-cs"/>
              </a:rPr>
              <a:t>. </a:t>
            </a:r>
            <a:endParaRPr kumimoji="0" lang="en-US" sz="1000" b="0" i="0" u="none" strike="noStrike" kern="1200" cap="none" spc="0" normalizeH="0" baseline="0" noProof="0" dirty="0">
              <a:ln>
                <a:noFill/>
              </a:ln>
              <a:solidFill>
                <a:sysClr val="windowText" lastClr="000000"/>
              </a:solidFill>
              <a:effectLst/>
              <a:uLnTx/>
              <a:uFillTx/>
              <a:latin typeface="BdE Neue Helvetica 55 Roman" panose="020B0604020202020204" pitchFamily="34" charset="0"/>
              <a:ea typeface="+mn-ea"/>
              <a:cs typeface="+mn-cs"/>
            </a:endParaRPr>
          </a:p>
        </p:txBody>
      </p:sp>
      <p:graphicFrame>
        <p:nvGraphicFramePr>
          <p:cNvPr id="7" name="Chart 276">
            <a:extLst>
              <a:ext uri="{FF2B5EF4-FFF2-40B4-BE49-F238E27FC236}">
                <a16:creationId xmlns:a16="http://schemas.microsoft.com/office/drawing/2014/main" id="{00000000-0008-0000-0000-000044000000}"/>
              </a:ext>
            </a:extLst>
          </p:cNvPr>
          <p:cNvGraphicFramePr>
            <a:graphicFrameLocks/>
          </p:cNvGraphicFramePr>
          <p:nvPr>
            <p:extLst>
              <p:ext uri="{D42A27DB-BD31-4B8C-83A1-F6EECF244321}">
                <p14:modId xmlns:p14="http://schemas.microsoft.com/office/powerpoint/2010/main" val="2709594179"/>
              </p:ext>
            </p:extLst>
          </p:nvPr>
        </p:nvGraphicFramePr>
        <p:xfrm>
          <a:off x="584046" y="2060848"/>
          <a:ext cx="4860554" cy="41873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áfico 7">
            <a:extLst>
              <a:ext uri="{FF2B5EF4-FFF2-40B4-BE49-F238E27FC236}">
                <a16:creationId xmlns:a16="http://schemas.microsoft.com/office/drawing/2014/main" id="{00000000-0008-0000-0000-00008B000000}"/>
              </a:ext>
            </a:extLst>
          </p:cNvPr>
          <p:cNvGraphicFramePr>
            <a:graphicFrameLocks/>
          </p:cNvGraphicFramePr>
          <p:nvPr>
            <p:extLst>
              <p:ext uri="{D42A27DB-BD31-4B8C-83A1-F6EECF244321}">
                <p14:modId xmlns:p14="http://schemas.microsoft.com/office/powerpoint/2010/main" val="1456437004"/>
              </p:ext>
            </p:extLst>
          </p:nvPr>
        </p:nvGraphicFramePr>
        <p:xfrm>
          <a:off x="5889724" y="2060848"/>
          <a:ext cx="5694493" cy="4187396"/>
        </p:xfrm>
        <a:graphic>
          <a:graphicData uri="http://schemas.openxmlformats.org/drawingml/2006/chart">
            <c:chart xmlns:c="http://schemas.openxmlformats.org/drawingml/2006/chart" xmlns:r="http://schemas.openxmlformats.org/officeDocument/2006/relationships" r:id="rId4"/>
          </a:graphicData>
        </a:graphic>
      </p:graphicFrame>
      <p:sp>
        <p:nvSpPr>
          <p:cNvPr id="9" name="CuadroTexto 8"/>
          <p:cNvSpPr txBox="1"/>
          <p:nvPr/>
        </p:nvSpPr>
        <p:spPr>
          <a:xfrm>
            <a:off x="234194" y="708904"/>
            <a:ext cx="11716666" cy="1351943"/>
          </a:xfrm>
          <a:prstGeom prst="rect">
            <a:avLst/>
          </a:prstGeom>
        </p:spPr>
        <p:txBody>
          <a:bodyPr vert="horz" wrap="square" lIns="91440" tIns="45720" rIns="91440" bIns="45720" rtlCol="0">
            <a:noAutofit/>
          </a:bodyPr>
          <a:lstStyle/>
          <a:p>
            <a:pPr marL="193675" marR="0" lvl="0" indent="-193675" algn="just" defTabSz="914400" rtl="0" eaLnBrk="1" fontAlgn="auto" latinLnBrk="0" hangingPunct="1">
              <a:lnSpc>
                <a:spcPts val="2160"/>
              </a:lnSpc>
              <a:spcBef>
                <a:spcPts val="0"/>
              </a:spcBef>
              <a:spcAft>
                <a:spcPts val="432"/>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Physical risks attached to climate change – rise in see levels, higher frequency and intensity</a:t>
            </a:r>
            <a:r>
              <a:rPr kumimoji="0" lang="en-US" sz="1800" b="0" i="0" u="none" strike="noStrike" kern="1200" cap="none" spc="0" normalizeH="0" noProof="0" dirty="0" smtClean="0">
                <a:ln>
                  <a:noFill/>
                </a:ln>
                <a:solidFill>
                  <a:srgbClr val="000000"/>
                </a:solidFill>
                <a:effectLst/>
                <a:uLnTx/>
                <a:uFillTx/>
                <a:latin typeface="BdE Neue Helvetica 55 Roman" pitchFamily="34" charset="0"/>
                <a:ea typeface="+mn-ea"/>
                <a:cs typeface="+mn-cs"/>
              </a:rPr>
              <a:t> of </a:t>
            </a:r>
            <a:r>
              <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extreme </a:t>
            </a:r>
            <a:r>
              <a:rPr lang="en-US" dirty="0" smtClean="0">
                <a:solidFill>
                  <a:srgbClr val="000000"/>
                </a:solidFill>
                <a:latin typeface="BdE Neue Helvetica 55 Roman" pitchFamily="34" charset="0"/>
              </a:rPr>
              <a:t>weather events, loss of biodiversity– could </a:t>
            </a:r>
            <a:r>
              <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become huge if current policies do not change.</a:t>
            </a:r>
            <a:r>
              <a:rPr kumimoji="0" lang="en-US" sz="1800" b="0" i="0" u="none" strike="noStrike" kern="1200" cap="none" spc="0" normalizeH="0" noProof="0" dirty="0" smtClean="0">
                <a:ln>
                  <a:noFill/>
                </a:ln>
                <a:solidFill>
                  <a:srgbClr val="000000"/>
                </a:solidFill>
                <a:effectLst/>
                <a:uLnTx/>
                <a:uFillTx/>
                <a:latin typeface="BdE Neue Helvetica 55 Roman" pitchFamily="34" charset="0"/>
                <a:ea typeface="+mn-ea"/>
                <a:cs typeface="+mn-cs"/>
              </a:rPr>
              <a:t> </a:t>
            </a:r>
          </a:p>
          <a:p>
            <a:pPr marL="193675" marR="0" lvl="0" indent="-193675" algn="just" defTabSz="914400" rtl="0" eaLnBrk="1" fontAlgn="auto" latinLnBrk="0" hangingPunct="1">
              <a:lnSpc>
                <a:spcPts val="2160"/>
              </a:lnSpc>
              <a:spcBef>
                <a:spcPts val="0"/>
              </a:spcBef>
              <a:spcAft>
                <a:spcPts val="432"/>
              </a:spcAft>
              <a:buClrTx/>
              <a:buSzTx/>
              <a:buFont typeface="Arial" panose="020B0604020202020204" pitchFamily="34" charset="0"/>
              <a:buChar char="•"/>
              <a:tabLst/>
              <a:defRPr/>
            </a:pPr>
            <a:r>
              <a:rPr kumimoji="0" lang="en-US" sz="1800" b="0" i="0" u="none" strike="noStrike" kern="1200" cap="none" spc="0" normalizeH="0" noProof="0" dirty="0" smtClean="0">
                <a:ln>
                  <a:noFill/>
                </a:ln>
                <a:solidFill>
                  <a:srgbClr val="000000"/>
                </a:solidFill>
                <a:effectLst/>
                <a:uLnTx/>
                <a:uFillTx/>
                <a:latin typeface="BdE Neue Helvetica 55 Roman" pitchFamily="34" charset="0"/>
                <a:ea typeface="+mn-ea"/>
                <a:cs typeface="+mn-cs"/>
              </a:rPr>
              <a:t>But mitigation policies linked to transition </a:t>
            </a:r>
            <a:r>
              <a:rPr lang="en-US" dirty="0" smtClean="0">
                <a:solidFill>
                  <a:srgbClr val="000000"/>
                </a:solidFill>
                <a:latin typeface="BdE Neue Helvetica 55 Roman" pitchFamily="34" charset="0"/>
              </a:rPr>
              <a:t>to a low carbon economy </a:t>
            </a:r>
            <a:r>
              <a:rPr kumimoji="0" lang="en-US" sz="1800" b="0" i="0" u="none" strike="noStrike" kern="1200" cap="none" spc="0" normalizeH="0" noProof="0" dirty="0" smtClean="0">
                <a:ln>
                  <a:noFill/>
                </a:ln>
                <a:solidFill>
                  <a:srgbClr val="000000"/>
                </a:solidFill>
                <a:effectLst/>
                <a:uLnTx/>
                <a:uFillTx/>
                <a:latin typeface="BdE Neue Helvetica 55 Roman" pitchFamily="34" charset="0"/>
                <a:ea typeface="+mn-ea"/>
                <a:cs typeface="+mn-cs"/>
              </a:rPr>
              <a:t>carry costs in the shorter term.</a:t>
            </a:r>
            <a:endPar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a:p>
            <a:pPr marL="193675" lvl="0" indent="-193675" algn="just">
              <a:lnSpc>
                <a:spcPts val="2160"/>
              </a:lnSpc>
              <a:spcAft>
                <a:spcPts val="432"/>
              </a:spcAft>
              <a:buFont typeface="Arial" panose="020B0604020202020204" pitchFamily="34" charset="0"/>
              <a:buChar char="•"/>
            </a:pPr>
            <a:r>
              <a:rPr lang="en-US" dirty="0">
                <a:solidFill>
                  <a:srgbClr val="000000"/>
                </a:solidFill>
                <a:latin typeface="BdE Neue Helvetica 55 Roman" pitchFamily="34" charset="0"/>
              </a:rPr>
              <a:t>The </a:t>
            </a:r>
            <a:r>
              <a:rPr lang="en-US" dirty="0" smtClean="0">
                <a:solidFill>
                  <a:srgbClr val="000000"/>
                </a:solidFill>
                <a:latin typeface="BdE Neue Helvetica 55 Roman" pitchFamily="34" charset="0"/>
              </a:rPr>
              <a:t>NGFS </a:t>
            </a:r>
            <a:r>
              <a:rPr lang="en-US" dirty="0">
                <a:solidFill>
                  <a:srgbClr val="000000"/>
                </a:solidFill>
                <a:latin typeface="BdE Neue Helvetica 55 Roman" pitchFamily="34" charset="0"/>
              </a:rPr>
              <a:t>has made some estimates, which should be interpreted with great </a:t>
            </a:r>
            <a:r>
              <a:rPr lang="en-US" dirty="0" smtClean="0">
                <a:solidFill>
                  <a:srgbClr val="000000"/>
                </a:solidFill>
                <a:latin typeface="BdE Neue Helvetica 55 Roman" pitchFamily="34" charset="0"/>
              </a:rPr>
              <a:t>caution.</a:t>
            </a:r>
            <a:endPar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a:p>
            <a:pPr marL="193675" marR="0" lvl="0" indent="-193675" algn="just" defTabSz="914400" rtl="0" eaLnBrk="1" fontAlgn="auto" latinLnBrk="0" hangingPunct="1">
              <a:lnSpc>
                <a:spcPts val="2160"/>
              </a:lnSpc>
              <a:spcBef>
                <a:spcPts val="0"/>
              </a:spcBef>
              <a:spcAft>
                <a:spcPts val="432"/>
              </a:spcAft>
              <a:buClrTx/>
              <a:buSzTx/>
              <a:buFont typeface="Arial" panose="020B0604020202020204" pitchFamily="34" charset="0"/>
              <a:buChar char="•"/>
              <a:tabLst/>
              <a:defRPr/>
            </a:pPr>
            <a:endParaRPr kumimoji="0" lang="en-US" sz="18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endParaRPr>
          </a:p>
        </p:txBody>
      </p:sp>
    </p:spTree>
    <p:extLst>
      <p:ext uri="{BB962C8B-B14F-4D97-AF65-F5344CB8AC3E}">
        <p14:creationId xmlns:p14="http://schemas.microsoft.com/office/powerpoint/2010/main" val="1643058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s-ES" sz="1050" b="1" i="0" u="none" strike="noStrike" kern="1200" cap="none" spc="0" normalizeH="0" baseline="0" noProof="0" dirty="0">
              <a:ln>
                <a:noFill/>
              </a:ln>
              <a:solidFill>
                <a:prstClr val="black"/>
              </a:solidFill>
              <a:effectLst/>
              <a:uLnTx/>
              <a:uFillTx/>
              <a:latin typeface="BdE Neue Helvetica 55 Roman" panose="020B0604020202020204" pitchFamily="34" charset="0"/>
              <a:ea typeface="+mn-ea"/>
              <a:cs typeface="+mn-cs"/>
            </a:endParaRPr>
          </a:p>
        </p:txBody>
      </p:sp>
      <p:sp>
        <p:nvSpPr>
          <p:cNvPr id="4" name="Título 3"/>
          <p:cNvSpPr>
            <a:spLocks noGrp="1"/>
          </p:cNvSpPr>
          <p:nvPr>
            <p:ph type="title"/>
          </p:nvPr>
        </p:nvSpPr>
        <p:spPr>
          <a:xfrm>
            <a:off x="292326" y="44624"/>
            <a:ext cx="11636322" cy="552417"/>
          </a:xfrm>
        </p:spPr>
        <p:txBody>
          <a:bodyPr/>
          <a:lstStyle/>
          <a:p>
            <a:pPr algn="just"/>
            <a:r>
              <a:rPr lang="en-US" dirty="0" smtClean="0"/>
              <a:t>Turning to Europe: the EU could be significantly affected by the physical risks associated with climate change albeit in a very heterogeneous way by member state (MS)</a:t>
            </a:r>
            <a:endParaRPr lang="en-US" dirty="0"/>
          </a:p>
        </p:txBody>
      </p:sp>
      <p:sp>
        <p:nvSpPr>
          <p:cNvPr id="6" name="Rectángulo 5"/>
          <p:cNvSpPr/>
          <p:nvPr/>
        </p:nvSpPr>
        <p:spPr>
          <a:xfrm>
            <a:off x="247635" y="6139016"/>
            <a:ext cx="7320136" cy="24622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Source: </a:t>
            </a:r>
            <a:r>
              <a:rPr kumimoji="0" lang="en-US" sz="1000" b="0" i="0" u="none" strike="noStrike" kern="1200" cap="none" spc="0" normalizeH="0" baseline="0" noProof="0" dirty="0" smtClean="0">
                <a:ln>
                  <a:noFill/>
                </a:ln>
                <a:solidFill>
                  <a:prstClr val="black"/>
                </a:solidFill>
                <a:effectLst/>
                <a:uLnTx/>
                <a:uFillTx/>
                <a:latin typeface="BdE Neue Helvetica 55 Roman"/>
                <a:ea typeface="+mn-ea"/>
                <a:cs typeface="+mn-cs"/>
              </a:rPr>
              <a:t>JRC PESETA IV report, European Commission, 2020</a:t>
            </a:r>
            <a:r>
              <a:rPr kumimoji="0" lang="en-US" sz="1000" b="0" i="0" u="none" strike="noStrike" kern="1200" cap="none" spc="0" normalizeH="0" baseline="0" noProof="0" dirty="0" smtClean="0">
                <a:ln>
                  <a:noFill/>
                </a:ln>
                <a:solidFill>
                  <a:srgbClr val="000000"/>
                </a:solidFill>
                <a:effectLst/>
                <a:uLnTx/>
                <a:uFillTx/>
                <a:latin typeface="BdE Neue Helvetica 55 Roman" pitchFamily="34" charset="0"/>
                <a:ea typeface="+mn-ea"/>
                <a:cs typeface="+mn-cs"/>
              </a:rPr>
              <a:t>.</a:t>
            </a:r>
            <a:endParaRPr kumimoji="0" lang="en-US" sz="1000" b="0" i="0" u="none" strike="noStrike" kern="1200" cap="none" spc="0" normalizeH="0" baseline="0" noProof="0" dirty="0">
              <a:ln>
                <a:noFill/>
              </a:ln>
              <a:solidFill>
                <a:srgbClr val="000000"/>
              </a:solidFill>
              <a:effectLst/>
              <a:uLnTx/>
              <a:uFillTx/>
              <a:latin typeface="BdE Neue Helvetica 55 Roman" pitchFamily="34" charset="0"/>
              <a:ea typeface="+mn-ea"/>
              <a:cs typeface="+mn-cs"/>
            </a:endParaRPr>
          </a:p>
        </p:txBody>
      </p:sp>
      <p:sp>
        <p:nvSpPr>
          <p:cNvPr id="10" name="Rectángulo 9"/>
          <p:cNvSpPr/>
          <p:nvPr/>
        </p:nvSpPr>
        <p:spPr>
          <a:xfrm>
            <a:off x="262777" y="1502515"/>
            <a:ext cx="3168927"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BdE Neue Helvetica 55 Roman"/>
                <a:ea typeface="+mn-ea"/>
                <a:cs typeface="+mn-cs"/>
              </a:rPr>
              <a:t>Changes in average annual temperature (ºC) relative to 1981-2010 </a:t>
            </a:r>
            <a:endParaRPr kumimoji="0" lang="en-US" sz="1800" b="1" i="0" u="none" strike="noStrike" kern="1200" cap="none" spc="0" normalizeH="0" baseline="0" noProof="0" dirty="0">
              <a:ln>
                <a:noFill/>
              </a:ln>
              <a:solidFill>
                <a:prstClr val="black"/>
              </a:solidFill>
              <a:effectLst/>
              <a:uLnTx/>
              <a:uFillTx/>
              <a:latin typeface="BdE Neue Helvetica 55 Roman"/>
              <a:ea typeface="+mn-ea"/>
              <a:cs typeface="+mn-cs"/>
            </a:endParaRPr>
          </a:p>
        </p:txBody>
      </p:sp>
      <p:sp>
        <p:nvSpPr>
          <p:cNvPr id="11" name="Rectángulo 10"/>
          <p:cNvSpPr/>
          <p:nvPr/>
        </p:nvSpPr>
        <p:spPr>
          <a:xfrm>
            <a:off x="262777" y="4016131"/>
            <a:ext cx="3024911"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BdE Neue Helvetica 55 Roman"/>
                <a:ea typeface="+mn-ea"/>
                <a:cs typeface="+mn-cs"/>
              </a:rPr>
              <a:t>Changes in average annual rainfall (%) relative to 1981-2010 </a:t>
            </a:r>
            <a:endParaRPr kumimoji="0" lang="en-US" sz="1800" b="1" i="0" u="none" strike="noStrike" kern="1200" cap="none" spc="0" normalizeH="0" baseline="0" noProof="0" dirty="0">
              <a:ln>
                <a:noFill/>
              </a:ln>
              <a:solidFill>
                <a:prstClr val="black"/>
              </a:solidFill>
              <a:effectLst/>
              <a:uLnTx/>
              <a:uFillTx/>
              <a:latin typeface="BdE Neue Helvetica 55 Roman"/>
              <a:ea typeface="+mn-ea"/>
              <a:cs typeface="+mn-cs"/>
            </a:endParaRPr>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7397" t="19551" r="27260" b="56300"/>
          <a:stretch/>
        </p:blipFill>
        <p:spPr>
          <a:xfrm>
            <a:off x="4439816" y="620688"/>
            <a:ext cx="6984776" cy="3031128"/>
          </a:xfrm>
          <a:prstGeom prst="rect">
            <a:avLst/>
          </a:prstGeom>
        </p:spPr>
      </p:pic>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l="6849" t="46850" r="26575" b="29000"/>
          <a:stretch/>
        </p:blipFill>
        <p:spPr>
          <a:xfrm>
            <a:off x="4367808" y="3481006"/>
            <a:ext cx="7136591" cy="3039658"/>
          </a:xfrm>
          <a:prstGeom prst="rect">
            <a:avLst/>
          </a:prstGeom>
        </p:spPr>
      </p:pic>
    </p:spTree>
    <p:extLst>
      <p:ext uri="{BB962C8B-B14F-4D97-AF65-F5344CB8AC3E}">
        <p14:creationId xmlns:p14="http://schemas.microsoft.com/office/powerpoint/2010/main" val="2950731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1.potx" id="{84511B09-850B-4517-BD52-8B35DA996D4C}" vid="{BE5F8A11-3127-484B-9861-A0C0E6E2927E}"/>
    </a:ext>
  </a:extLst>
</a:theme>
</file>

<file path=ppt/theme/theme10.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600AB691-377F-4271-90BC-0BACE73CB117}"/>
    </a:ext>
  </a:extLst>
</a:theme>
</file>

<file path=ppt/theme/theme3.xml><?xml version="1.0" encoding="utf-8"?>
<a:theme xmlns:a="http://schemas.openxmlformats.org/drawingml/2006/main" name="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potx" id="{84511B09-850B-4517-BD52-8B35DA996D4C}" vid="{7577413D-407B-48B2-A7B3-3DB2D66EC5EA}"/>
    </a:ext>
  </a:extLst>
</a:theme>
</file>

<file path=ppt/theme/theme4.xml><?xml version="1.0" encoding="utf-8"?>
<a:theme xmlns:a="http://schemas.openxmlformats.org/drawingml/2006/main" name="4.CIERR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529775D0-BC22-42A0-8259-EF4FAE2FFCA9}"/>
    </a:ext>
  </a:extLst>
</a:theme>
</file>

<file path=ppt/theme/theme5.xml><?xml version="1.0" encoding="utf-8"?>
<a:theme xmlns:a="http://schemas.openxmlformats.org/drawingml/2006/main" name="1_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3" id="{2338C69B-5E30-4138-89C9-DE406984C9AE}" vid="{BCA839DF-F49C-44CA-BAE9-72E643C90860}"/>
    </a:ext>
  </a:extLst>
</a:theme>
</file>

<file path=ppt/theme/theme6.xml><?xml version="1.0" encoding="utf-8"?>
<a:theme xmlns:a="http://schemas.openxmlformats.org/drawingml/2006/main" name="1_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3" id="{2338C69B-5E30-4138-89C9-DE406984C9AE}" vid="{F2821C3E-67E0-45AE-9391-C7B8D8D01B32}"/>
    </a:ext>
  </a:extLst>
</a:theme>
</file>

<file path=ppt/theme/theme7.xml><?xml version="1.0" encoding="utf-8"?>
<a:theme xmlns:a="http://schemas.openxmlformats.org/drawingml/2006/main" name="1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3" id="{2338C69B-5E30-4138-89C9-DE406984C9AE}" vid="{12FE1EDE-CD25-4141-B4A0-7A64C8E64B67}"/>
    </a:ext>
  </a:extLst>
</a:theme>
</file>

<file path=ppt/theme/theme8.xml><?xml version="1.0" encoding="utf-8"?>
<a:theme xmlns:a="http://schemas.openxmlformats.org/drawingml/2006/main" name="2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ESP - AG Presentacion 16.9 (panorámico) Portada blanca.potx [solo lectura]" id="{C1AD3966-ED0F-4936-983C-59A32AF34B75}" vid="{FC2BCD5D-6276-42AC-A6F7-A21DCA88606A}"/>
    </a:ext>
  </a:extLst>
</a:theme>
</file>

<file path=ppt/theme/theme9.xml><?xml version="1.0" encoding="utf-8"?>
<a:theme xmlns:a="http://schemas.openxmlformats.org/drawingml/2006/main" name="3_3.CONTENIDO">
  <a:themeElements>
    <a:clrScheme name="Personalizado 26">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 id="{9CB068E5-FAF1-4441-A304-ED7CB073753A}" vid="{2B191295-A760-4D06-9A19-860477CF1E27}"/>
    </a:ext>
  </a:extLst>
</a:theme>
</file>

<file path=ppt/theme/themeOverride1.xml><?xml version="1.0" encoding="utf-8"?>
<a:themeOverride xmlns:a="http://schemas.openxmlformats.org/drawingml/2006/main">
  <a:clrScheme name="Nueva imagen 2019">
    <a:dk1>
      <a:srgbClr val="000000"/>
    </a:dk1>
    <a:lt1>
      <a:srgbClr val="FFFFFF"/>
    </a:lt1>
    <a:dk2>
      <a:srgbClr val="A32938"/>
    </a:dk2>
    <a:lt2>
      <a:srgbClr val="004081"/>
    </a:lt2>
    <a:accent1>
      <a:srgbClr val="F06800"/>
    </a:accent1>
    <a:accent2>
      <a:srgbClr val="246C24"/>
    </a:accent2>
    <a:accent3>
      <a:srgbClr val="00A39B"/>
    </a:accent3>
    <a:accent4>
      <a:srgbClr val="EE0213"/>
    </a:accent4>
    <a:accent5>
      <a:srgbClr val="694B37"/>
    </a:accent5>
    <a:accent6>
      <a:srgbClr val="F53FAB"/>
    </a:accent6>
    <a:hlink>
      <a:srgbClr val="FFFFFF"/>
    </a:hlink>
    <a:folHlink>
      <a:srgbClr val="00000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Nueva imagen 2019">
    <a:dk1>
      <a:srgbClr val="000000"/>
    </a:dk1>
    <a:lt1>
      <a:srgbClr val="FFFFFF"/>
    </a:lt1>
    <a:dk2>
      <a:srgbClr val="A32938"/>
    </a:dk2>
    <a:lt2>
      <a:srgbClr val="004081"/>
    </a:lt2>
    <a:accent1>
      <a:srgbClr val="F06800"/>
    </a:accent1>
    <a:accent2>
      <a:srgbClr val="246C24"/>
    </a:accent2>
    <a:accent3>
      <a:srgbClr val="00A39B"/>
    </a:accent3>
    <a:accent4>
      <a:srgbClr val="EE0213"/>
    </a:accent4>
    <a:accent5>
      <a:srgbClr val="694B37"/>
    </a:accent5>
    <a:accent6>
      <a:srgbClr val="F53FAB"/>
    </a:accent6>
    <a:hlink>
      <a:srgbClr val="FFFFFF"/>
    </a:hlink>
    <a:folHlink>
      <a:srgbClr val="00000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Nueva imagen 2019">
    <a:dk1>
      <a:srgbClr val="000000"/>
    </a:dk1>
    <a:lt1>
      <a:srgbClr val="FFFFFF"/>
    </a:lt1>
    <a:dk2>
      <a:srgbClr val="A32938"/>
    </a:dk2>
    <a:lt2>
      <a:srgbClr val="004081"/>
    </a:lt2>
    <a:accent1>
      <a:srgbClr val="F06800"/>
    </a:accent1>
    <a:accent2>
      <a:srgbClr val="246C24"/>
    </a:accent2>
    <a:accent3>
      <a:srgbClr val="00A39B"/>
    </a:accent3>
    <a:accent4>
      <a:srgbClr val="EE0213"/>
    </a:accent4>
    <a:accent5>
      <a:srgbClr val="694B37"/>
    </a:accent5>
    <a:accent6>
      <a:srgbClr val="F53FAB"/>
    </a:accent6>
    <a:hlink>
      <a:srgbClr val="FFFFFF"/>
    </a:hlink>
    <a:folHlink>
      <a:srgbClr val="00000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Nueva imagen 2019">
    <a:dk1>
      <a:srgbClr val="000000"/>
    </a:dk1>
    <a:lt1>
      <a:srgbClr val="FFFFFF"/>
    </a:lt1>
    <a:dk2>
      <a:srgbClr val="A32938"/>
    </a:dk2>
    <a:lt2>
      <a:srgbClr val="004081"/>
    </a:lt2>
    <a:accent1>
      <a:srgbClr val="F06800"/>
    </a:accent1>
    <a:accent2>
      <a:srgbClr val="246C24"/>
    </a:accent2>
    <a:accent3>
      <a:srgbClr val="00A39B"/>
    </a:accent3>
    <a:accent4>
      <a:srgbClr val="EE0213"/>
    </a:accent4>
    <a:accent5>
      <a:srgbClr val="694B37"/>
    </a:accent5>
    <a:accent6>
      <a:srgbClr val="F53FAB"/>
    </a:accent6>
    <a:hlink>
      <a:srgbClr val="FFFFFF"/>
    </a:hlink>
    <a:folHlink>
      <a:srgbClr val="00000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Presentacion_blanca_16_9</Template>
  <TotalTime>0</TotalTime>
  <Words>5819</Words>
  <Application>Microsoft Office PowerPoint</Application>
  <PresentationFormat>Panorámica</PresentationFormat>
  <Paragraphs>267</Paragraphs>
  <Slides>25</Slides>
  <Notes>11</Notes>
  <HiddenSlides>0</HiddenSlides>
  <MMClips>0</MMClips>
  <ScaleCrop>false</ScaleCrop>
  <HeadingPairs>
    <vt:vector size="8" baseType="variant">
      <vt:variant>
        <vt:lpstr>Fuentes usadas</vt:lpstr>
      </vt:variant>
      <vt:variant>
        <vt:i4>7</vt:i4>
      </vt:variant>
      <vt:variant>
        <vt:lpstr>Tema</vt:lpstr>
      </vt:variant>
      <vt:variant>
        <vt:i4>9</vt:i4>
      </vt:variant>
      <vt:variant>
        <vt:lpstr>Servidores OLE incrustados</vt:lpstr>
      </vt:variant>
      <vt:variant>
        <vt:i4>1</vt:i4>
      </vt:variant>
      <vt:variant>
        <vt:lpstr>Títulos de diapositiva</vt:lpstr>
      </vt:variant>
      <vt:variant>
        <vt:i4>25</vt:i4>
      </vt:variant>
    </vt:vector>
  </HeadingPairs>
  <TitlesOfParts>
    <vt:vector size="42" baseType="lpstr">
      <vt:lpstr>Arial</vt:lpstr>
      <vt:lpstr>BdE Neue Helvetica 45 Light</vt:lpstr>
      <vt:lpstr>BdE Neue Helvetica 55 Roman</vt:lpstr>
      <vt:lpstr>Calibri</vt:lpstr>
      <vt:lpstr>Gill Sans</vt:lpstr>
      <vt:lpstr>Helvetica</vt:lpstr>
      <vt:lpstr>Times New Roman</vt:lpstr>
      <vt:lpstr>1.PORTADA</vt:lpstr>
      <vt:lpstr>2.INDICE</vt:lpstr>
      <vt:lpstr>3.CONTENIDO</vt:lpstr>
      <vt:lpstr>4.CIERRE</vt:lpstr>
      <vt:lpstr>1_1.PORTADA</vt:lpstr>
      <vt:lpstr>1_2.INDICE</vt:lpstr>
      <vt:lpstr>1_3.CONTENIDO</vt:lpstr>
      <vt:lpstr>2_3.CONTENIDO</vt:lpstr>
      <vt:lpstr>3_3.CONTENIDO</vt:lpstr>
      <vt:lpstr>Diapositiva</vt:lpstr>
      <vt:lpstr>Climate change and energy policies.  the european Green deal and REPowerEU</vt:lpstr>
      <vt:lpstr>Presentación de PowerPoint</vt:lpstr>
      <vt:lpstr>I. Introduction </vt:lpstr>
      <vt:lpstr>The challenge of Global warming. Global initiatives to address climate change</vt:lpstr>
      <vt:lpstr>Ipcc: without a sharp reduction in ghg emissions, global warming will not stop</vt:lpstr>
      <vt:lpstr>The trend reduction in ghg emissions committed to by nations is still not apparent</vt:lpstr>
      <vt:lpstr>Policies to address climate change and international coordination</vt:lpstr>
      <vt:lpstr>The economic impact of the physical and transition risks is highly uncertain</vt:lpstr>
      <vt:lpstr>Turning to Europe: the EU could be significantly affected by the physical risks associated with climate change albeit in a very heterogeneous way by member state (MS)</vt:lpstr>
      <vt:lpstr>The EU has a longstanding compromise to reduce global warming and address climate change</vt:lpstr>
      <vt:lpstr>Greenhouse gas emissions by sector (2019)</vt:lpstr>
      <vt:lpstr>The European green deal: a roadmap for a new growth strategy (I)</vt:lpstr>
      <vt:lpstr>investment needs</vt:lpstr>
      <vt:lpstr>The European green deal: a roadmap for a new growth strategy (II)</vt:lpstr>
      <vt:lpstr>Fit for 55: a set of proposals to aling legislation with 2030 climate goals </vt:lpstr>
      <vt:lpstr>Carbon pricing: ETS -- CBAM</vt:lpstr>
      <vt:lpstr>Facing a new geopolitical scenario - repowereu</vt:lpstr>
      <vt:lpstr>Addressing the EU high dependence on russian natural gas</vt:lpstr>
      <vt:lpstr>EU GAS MARKETS ARE NOT INTEGRATED - CENTRAL EUROPE DEPENDS ON GAS IMPORTS THROUGH RUSSIAN PIPELINES</vt:lpstr>
      <vt:lpstr>The REPOWEREU plan &amp; other repowereu actions</vt:lpstr>
      <vt:lpstr>As Russia has cut gas exports to the eu, the eu has increased imports of lng  </vt:lpstr>
      <vt:lpstr>tensions in eu energy markets reached a peak in summer 2022</vt:lpstr>
      <vt:lpstr>Where do we stand? </vt:lpstr>
      <vt:lpstr>LINks and references</vt:lpstr>
      <vt:lpstr>THANK YOU FOR YOUR ATTENTION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2021-09-27T19:21:54Z</dcterms:created>
  <dcterms:modified xsi:type="dcterms:W3CDTF">2022-11-15T10:44:17Z</dcterms:modified>
</cp:coreProperties>
</file>

<file path=userCustomization/customUI.xml><?xml version="1.0" encoding="utf-8"?>
<mso:customUI xmlns:mso="http://schemas.microsoft.com/office/2006/01/customui">
  <mso:ribbon>
    <mso:qat>
      <mso:documentControls>
        <mso:control idQ="mso:ViewSlideMasterView" visible="true"/>
        <mso:control idQ="mso:ViewNormalViewPowerPoint" visible="true"/>
      </mso:documentControls>
    </mso:qat>
  </mso:ribbon>
</mso:customUI>
</file>