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1"/>
  </p:notesMasterIdLst>
  <p:sldIdLst>
    <p:sldId id="256" r:id="rId2"/>
    <p:sldId id="258" r:id="rId3"/>
    <p:sldId id="345" r:id="rId4"/>
    <p:sldId id="346" r:id="rId5"/>
    <p:sldId id="347" r:id="rId6"/>
    <p:sldId id="259" r:id="rId7"/>
    <p:sldId id="257" r:id="rId8"/>
    <p:sldId id="260" r:id="rId9"/>
    <p:sldId id="261" r:id="rId10"/>
    <p:sldId id="262" r:id="rId11"/>
    <p:sldId id="281" r:id="rId12"/>
    <p:sldId id="282" r:id="rId13"/>
    <p:sldId id="283" r:id="rId14"/>
    <p:sldId id="284" r:id="rId15"/>
    <p:sldId id="285" r:id="rId16"/>
    <p:sldId id="286" r:id="rId17"/>
    <p:sldId id="287" r:id="rId18"/>
    <p:sldId id="263" r:id="rId19"/>
    <p:sldId id="290" r:id="rId20"/>
    <p:sldId id="299" r:id="rId21"/>
    <p:sldId id="300" r:id="rId22"/>
    <p:sldId id="291" r:id="rId23"/>
    <p:sldId id="292" r:id="rId24"/>
    <p:sldId id="293" r:id="rId25"/>
    <p:sldId id="264" r:id="rId26"/>
    <p:sldId id="348" r:id="rId27"/>
    <p:sldId id="349" r:id="rId28"/>
    <p:sldId id="265" r:id="rId29"/>
    <p:sldId id="266" r:id="rId30"/>
    <p:sldId id="267" r:id="rId31"/>
    <p:sldId id="351" r:id="rId32"/>
    <p:sldId id="354" r:id="rId33"/>
    <p:sldId id="355" r:id="rId34"/>
    <p:sldId id="352" r:id="rId35"/>
    <p:sldId id="360" r:id="rId36"/>
    <p:sldId id="361" r:id="rId37"/>
    <p:sldId id="269" r:id="rId38"/>
    <p:sldId id="270" r:id="rId39"/>
    <p:sldId id="271" r:id="rId40"/>
    <p:sldId id="272" r:id="rId41"/>
    <p:sldId id="356" r:id="rId42"/>
    <p:sldId id="273" r:id="rId43"/>
    <p:sldId id="274" r:id="rId44"/>
    <p:sldId id="275" r:id="rId45"/>
    <p:sldId id="276" r:id="rId46"/>
    <p:sldId id="353" r:id="rId47"/>
    <p:sldId id="277" r:id="rId48"/>
    <p:sldId id="278" r:id="rId49"/>
    <p:sldId id="280" r:id="rId50"/>
    <p:sldId id="279" r:id="rId51"/>
    <p:sldId id="298" r:id="rId52"/>
    <p:sldId id="294" r:id="rId53"/>
    <p:sldId id="297" r:id="rId54"/>
    <p:sldId id="329" r:id="rId55"/>
    <p:sldId id="338" r:id="rId56"/>
    <p:sldId id="339" r:id="rId57"/>
    <p:sldId id="357" r:id="rId58"/>
    <p:sldId id="359" r:id="rId59"/>
    <p:sldId id="358" r:id="rId6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2500" autoAdjust="0"/>
    <p:restoredTop sz="95588" autoAdjust="0"/>
  </p:normalViewPr>
  <p:slideViewPr>
    <p:cSldViewPr>
      <p:cViewPr>
        <p:scale>
          <a:sx n="75" d="100"/>
          <a:sy n="75" d="100"/>
        </p:scale>
        <p:origin x="-58" y="374"/>
      </p:cViewPr>
      <p:guideLst>
        <p:guide orient="horz" pos="2160"/>
        <p:guide pos="2880"/>
      </p:guideLst>
    </p:cSldViewPr>
  </p:slideViewPr>
  <p:notesTextViewPr>
    <p:cViewPr>
      <p:scale>
        <a:sx n="75" d="100"/>
        <a:sy n="75"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A28E6546-0396-44C1-B605-9C1BE3E014BF}" type="datetimeFigureOut">
              <a:rPr lang="en-US"/>
              <a:pPr>
                <a:defRPr/>
              </a:pPr>
              <a:t>4/9/2015</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US" noProof="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AB1BD9FE-EA90-4AAC-A210-35046E707A2D}"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www.ceps.eu/book/central-banks-times-crisis-fed-vs-ecb" TargetMode="External"/><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www.ijcb.org/journal/ijcb11q1a1.pdf" TargetMode="External"/><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ijcb.org/journal/ijcb11q1a1.pdf" TargetMode="External"/><Relationship Id="rId2" Type="http://schemas.openxmlformats.org/officeDocument/2006/relationships/slide" Target="../slides/slide51.xml"/><Relationship Id="rId1" Type="http://schemas.openxmlformats.org/officeDocument/2006/relationships/notesMaster" Target="../notesMasters/notesMaster1.xml"/><Relationship Id="rId4" Type="http://schemas.openxmlformats.org/officeDocument/2006/relationships/hyperlink" Target="http://fr.tradingeconomics.com/euro-area/central-bank-balance-sheet" TargetMode="Externa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ec.europa.eu/economy_finance/explained/faq_en.htm" TargetMode="External"/><Relationship Id="rId7" Type="http://schemas.openxmlformats.org/officeDocument/2006/relationships/hyperlink" Target="http://ec.europa.eu/economy_finance/explained/glossary_en.htm" TargetMode="External"/><Relationship Id="rId2" Type="http://schemas.openxmlformats.org/officeDocument/2006/relationships/slide" Target="../slides/slide2.xml"/><Relationship Id="rId1" Type="http://schemas.openxmlformats.org/officeDocument/2006/relationships/notesMaster" Target="../notesMasters/notesMaster1.xml"/><Relationship Id="rId6" Type="http://schemas.openxmlformats.org/officeDocument/2006/relationships/hyperlink" Target="http://ec.europa.eu/economy_finance/explained/did_you_know_en.htm" TargetMode="External"/><Relationship Id="rId5" Type="http://schemas.openxmlformats.org/officeDocument/2006/relationships/hyperlink" Target="http://ec.europa.eu/economy_finance/explained/video_en.htm" TargetMode="External"/><Relationship Id="rId4" Type="http://schemas.openxmlformats.org/officeDocument/2006/relationships/hyperlink" Target="http://ec.europa.eu/economy_finance/publications/general/index_en.htm"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1 Marcador de imagen de diapositiva"/>
          <p:cNvSpPr>
            <a:spLocks noGrp="1" noRot="1" noChangeAspect="1"/>
          </p:cNvSpPr>
          <p:nvPr>
            <p:ph type="sldImg"/>
          </p:nvPr>
        </p:nvSpPr>
        <p:spPr bwMode="auto">
          <a:noFill/>
          <a:ln>
            <a:solidFill>
              <a:srgbClr val="000000"/>
            </a:solidFill>
            <a:miter lim="800000"/>
            <a:headEnd/>
            <a:tailEnd/>
          </a:ln>
        </p:spPr>
      </p:sp>
      <p:sp>
        <p:nvSpPr>
          <p:cNvPr id="1536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Paul de Grauwe</a:t>
            </a:r>
          </a:p>
          <a:p>
            <a:pPr>
              <a:spcBef>
                <a:spcPct val="0"/>
              </a:spcBef>
            </a:pPr>
            <a:r>
              <a:rPr lang="en-US" smtClean="0"/>
              <a:t>University of Leuven &amp; LSE</a:t>
            </a:r>
          </a:p>
          <a:p>
            <a:pPr>
              <a:spcBef>
                <a:spcPct val="0"/>
              </a:spcBef>
            </a:pPr>
            <a:r>
              <a:rPr lang="en-US" smtClean="0"/>
              <a:t>Faculty of Economics and Applied Economics</a:t>
            </a:r>
          </a:p>
          <a:p>
            <a:pPr>
              <a:spcBef>
                <a:spcPct val="0"/>
              </a:spcBef>
            </a:pPr>
            <a:r>
              <a:rPr lang="en-US" smtClean="0"/>
              <a:t>Naamsestraat 69</a:t>
            </a:r>
          </a:p>
          <a:p>
            <a:pPr>
              <a:spcBef>
                <a:spcPct val="0"/>
              </a:spcBef>
            </a:pPr>
            <a:r>
              <a:rPr lang="en-US" smtClean="0"/>
              <a:t>3000 Leuven, Belgium</a:t>
            </a:r>
          </a:p>
          <a:p>
            <a:pPr>
              <a:spcBef>
                <a:spcPct val="0"/>
              </a:spcBef>
            </a:pPr>
            <a:r>
              <a:rPr lang="en-US" smtClean="0"/>
              <a:t>email: Paul.DeGrauwe@econ.kuleuven.be     now in the LSE!</a:t>
            </a:r>
          </a:p>
        </p:txBody>
      </p:sp>
      <p:sp>
        <p:nvSpPr>
          <p:cNvPr id="1536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DA01F42-2CCF-4308-B873-360E544BD4A1}" type="slidenum">
              <a:rPr lang="en-US"/>
              <a:pPr fontAlgn="base">
                <a:spcBef>
                  <a:spcPct val="0"/>
                </a:spcBef>
                <a:spcAft>
                  <a:spcPct val="0"/>
                </a:spcAft>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1 Marcador de imagen de diapositiva"/>
          <p:cNvSpPr>
            <a:spLocks noGrp="1" noRot="1" noChangeAspec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lnSpcReduction="10000"/>
          </a:bodyPr>
          <a:lstStyle/>
          <a:p>
            <a:pPr fontAlgn="auto">
              <a:spcBef>
                <a:spcPts val="0"/>
              </a:spcBef>
              <a:spcAft>
                <a:spcPts val="0"/>
              </a:spcAft>
              <a:defRPr/>
            </a:pPr>
            <a:r>
              <a:rPr lang="en-GB" b="1" u="sng" dirty="0" smtClean="0"/>
              <a:t>IV. Anti-crisis measures: ECB </a:t>
            </a:r>
            <a:r>
              <a:rPr lang="en-GB" b="1" u="sng" dirty="0" err="1" smtClean="0"/>
              <a:t>vs</a:t>
            </a:r>
            <a:r>
              <a:rPr lang="en-GB" b="1" u="sng" dirty="0" smtClean="0"/>
              <a:t> FED</a:t>
            </a:r>
            <a:endParaRPr lang="es-ES" dirty="0" smtClean="0"/>
          </a:p>
          <a:p>
            <a:pPr fontAlgn="auto">
              <a:spcBef>
                <a:spcPts val="0"/>
              </a:spcBef>
              <a:spcAft>
                <a:spcPts val="0"/>
              </a:spcAft>
              <a:defRPr/>
            </a:pPr>
            <a:r>
              <a:rPr lang="en-GB" dirty="0" smtClean="0"/>
              <a:t>In 2008 after the real estate bubble burst and while the financial crisis was spreading across the world the response from the three main financial authorities, the FED, the ECB and the BoE were quite similar including new mechanisms to allow financial institutions access to liquidity. Then in 2010 the measures implemented were different for the ECB and the FED. </a:t>
            </a:r>
            <a:endParaRPr lang="es-ES" dirty="0" smtClean="0"/>
          </a:p>
          <a:p>
            <a:pPr fontAlgn="auto">
              <a:spcBef>
                <a:spcPts val="0"/>
              </a:spcBef>
              <a:spcAft>
                <a:spcPts val="0"/>
              </a:spcAft>
              <a:defRPr/>
            </a:pPr>
            <a:r>
              <a:rPr lang="en-GB" dirty="0" smtClean="0"/>
              <a:t>In the U.S. the main concern was the cycle of the economy (high unemployment and low growth). To reverse this cycle the FED followed a monetary policy through two operations of quantitative easing in August and November 2010. Those operations increased the amount of the Treasuries on the balance sheet to $1.6 trillion. </a:t>
            </a:r>
            <a:endParaRPr lang="es-ES" dirty="0" smtClean="0"/>
          </a:p>
          <a:p>
            <a:pPr fontAlgn="auto">
              <a:spcBef>
                <a:spcPts val="0"/>
              </a:spcBef>
              <a:spcAft>
                <a:spcPts val="0"/>
              </a:spcAft>
              <a:defRPr/>
            </a:pPr>
            <a:r>
              <a:rPr lang="en-GB" dirty="0" smtClean="0"/>
              <a:t>In Europe due to the market panic resulting from a possible Greek insolvency in May 2010, the ECB had no choice but to buy Greek bonds to reduce the market pressure. In addition two open market operations were conducted but were not comparable to the FED quantitative easing and can be qualify of ‘credit easing’ as the ECB had to intervene and to be the counterparty in cross border banking market. Moreover the ECB offset the bond purchase liquidity effect by refinancing banks. While the FED wasn’t lending much to bank and focus on injecting liquidity in the economy by buying mainly non-risky assets, the main objective of the BCE was to reactivate the inter-bank credit market and it was achieved by buying smaller amount of riskier assets.</a:t>
            </a:r>
            <a:endParaRPr lang="es-ES" dirty="0" smtClean="0"/>
          </a:p>
          <a:p>
            <a:pPr fontAlgn="auto">
              <a:spcBef>
                <a:spcPts val="0"/>
              </a:spcBef>
              <a:spcAft>
                <a:spcPts val="0"/>
              </a:spcAft>
              <a:defRPr/>
            </a:pPr>
            <a:r>
              <a:rPr lang="en-GB" dirty="0" smtClean="0"/>
              <a:t>Daniel </a:t>
            </a:r>
            <a:r>
              <a:rPr lang="en-GB" dirty="0" err="1" smtClean="0"/>
              <a:t>Gros</a:t>
            </a:r>
            <a:r>
              <a:rPr lang="en-GB" dirty="0" smtClean="0"/>
              <a:t>, </a:t>
            </a:r>
            <a:r>
              <a:rPr lang="en-GB" dirty="0" err="1" smtClean="0"/>
              <a:t>Cinzia</a:t>
            </a:r>
            <a:r>
              <a:rPr lang="en-GB" dirty="0" smtClean="0"/>
              <a:t> </a:t>
            </a:r>
            <a:r>
              <a:rPr lang="en-GB" dirty="0" err="1" smtClean="0"/>
              <a:t>Alcidi</a:t>
            </a:r>
            <a:r>
              <a:rPr lang="en-GB" dirty="0" smtClean="0"/>
              <a:t> and Alessandro Giovanni, «Central banks in times of crisis : the FED </a:t>
            </a:r>
            <a:r>
              <a:rPr lang="en-GB" dirty="0" err="1" smtClean="0"/>
              <a:t>vs</a:t>
            </a:r>
            <a:r>
              <a:rPr lang="en-GB" dirty="0" smtClean="0"/>
              <a:t> the ECB », Economic policy, </a:t>
            </a:r>
            <a:r>
              <a:rPr lang="en-GB" dirty="0" err="1" smtClean="0"/>
              <a:t>CEPS</a:t>
            </a:r>
            <a:r>
              <a:rPr lang="en-GB" dirty="0" smtClean="0"/>
              <a:t> Policy Brief, (online), n°276 11 July 2012, </a:t>
            </a:r>
            <a:r>
              <a:rPr lang="en-GB" u="sng" dirty="0" smtClean="0">
                <a:hlinkClick r:id="rId3"/>
              </a:rPr>
              <a:t>http://www.ceps.eu/book/central-banks-times-crisis-fed-vs-ecb</a:t>
            </a:r>
            <a:r>
              <a:rPr lang="fr-FR" dirty="0" smtClean="0"/>
              <a:t> </a:t>
            </a:r>
            <a:endParaRPr lang="es-ES" dirty="0" smtClean="0"/>
          </a:p>
          <a:p>
            <a:pPr fontAlgn="auto">
              <a:spcBef>
                <a:spcPts val="0"/>
              </a:spcBef>
              <a:spcAft>
                <a:spcPts val="0"/>
              </a:spcAft>
              <a:defRPr/>
            </a:pPr>
            <a:r>
              <a:rPr lang="en-GB" dirty="0" smtClean="0"/>
              <a:t>idem</a:t>
            </a:r>
            <a:endParaRPr lang="es-ES" dirty="0" smtClean="0"/>
          </a:p>
          <a:p>
            <a:pPr fontAlgn="auto">
              <a:spcBef>
                <a:spcPts val="0"/>
              </a:spcBef>
              <a:spcAft>
                <a:spcPts val="0"/>
              </a:spcAft>
              <a:defRPr/>
            </a:pPr>
            <a:endParaRPr lang="en-US" dirty="0"/>
          </a:p>
        </p:txBody>
      </p:sp>
      <p:sp>
        <p:nvSpPr>
          <p:cNvPr id="5939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DD875987-ED5D-4F8A-9C01-1B6640AE76C6}" type="slidenum">
              <a:rPr lang="en-US"/>
              <a:pPr fontAlgn="base">
                <a:spcBef>
                  <a:spcPct val="0"/>
                </a:spcBef>
                <a:spcAft>
                  <a:spcPct val="0"/>
                </a:spcAft>
              </a:pPr>
              <a:t>37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3" name="1 Marcador de imagen de diapositiva"/>
          <p:cNvSpPr>
            <a:spLocks noGrp="1" noRot="1" noChangeAspect="1"/>
          </p:cNvSpPr>
          <p:nvPr>
            <p:ph type="sldImg"/>
          </p:nvPr>
        </p:nvSpPr>
        <p:spPr bwMode="auto">
          <a:noFill/>
          <a:ln>
            <a:solidFill>
              <a:srgbClr val="000000"/>
            </a:solidFill>
            <a:miter lim="800000"/>
            <a:headEnd/>
            <a:tailEnd/>
          </a:ln>
        </p:spPr>
      </p:sp>
      <p:sp>
        <p:nvSpPr>
          <p:cNvPr id="6963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The attitude toward risk of the two central banks is therefore different.  The FED does not incur any credit risk with its bond-buying program but it faces interest rate risk. However this interest rate risk is manageable as the central banks set the short-term interest rate (affecting long-term interest rate). On the other hand, the ECB faces credit risk while lending to risky banks. By lending directly to the private sector, the FED gave a stronger market signal making its policy more effective. In contrast the ECB is trying to limit its risk and does not take strong enough measures.</a:t>
            </a:r>
            <a:endParaRPr lang="es-ES" smtClean="0"/>
          </a:p>
          <a:p>
            <a:pPr>
              <a:spcBef>
                <a:spcPct val="0"/>
              </a:spcBef>
            </a:pPr>
            <a:r>
              <a:rPr lang="en-GB" smtClean="0"/>
              <a:t> </a:t>
            </a:r>
            <a:endParaRPr lang="es-ES" smtClean="0"/>
          </a:p>
          <a:p>
            <a:pPr>
              <a:spcBef>
                <a:spcPct val="0"/>
              </a:spcBef>
            </a:pPr>
            <a:r>
              <a:rPr lang="en-GB" smtClean="0"/>
              <a:t>According to Gagnon et al. (2011), the FED large-scale asset purchases of 2010 lead to a reduction of the ten-year term premium between 30 and 100 basis points. Moreover by improving market liquidity and removing asset with high prepayment risk from private portfolio, the FED had an even stronger effect on the long-term interest rates on agency debt and agency back mortgage securities. The FED has therefore succeeded in stimulating the economic activity. </a:t>
            </a:r>
            <a:endParaRPr lang="es-ES" smtClean="0"/>
          </a:p>
          <a:p>
            <a:pPr>
              <a:spcBef>
                <a:spcPct val="0"/>
              </a:spcBef>
            </a:pPr>
            <a:r>
              <a:rPr lang="en-GB" smtClean="0"/>
              <a:t>Unfortunately the ECB policy was not as successful, the market judgement over the riskiest countries in the Eurozone did not change after the securities market programme. </a:t>
            </a:r>
            <a:endParaRPr lang="es-ES" smtClean="0"/>
          </a:p>
          <a:p>
            <a:pPr>
              <a:spcBef>
                <a:spcPct val="0"/>
              </a:spcBef>
            </a:pPr>
            <a:r>
              <a:rPr lang="en-GB" smtClean="0"/>
              <a:t>Gagnon et Al., “The financial market effects of the Federal Reserve’s large scale assets purchase”, International Journal of  Central Banking, (online), March 2011, </a:t>
            </a:r>
            <a:r>
              <a:rPr lang="en-GB" u="sng" smtClean="0">
                <a:hlinkClick r:id="rId3"/>
              </a:rPr>
              <a:t>http://www.ijcb.org/journal/ijcb11q1a1.pdf</a:t>
            </a:r>
            <a:r>
              <a:rPr lang="fr-FR" smtClean="0"/>
              <a:t> </a:t>
            </a:r>
            <a:endParaRPr lang="es-ES" smtClean="0"/>
          </a:p>
          <a:p>
            <a:pPr>
              <a:spcBef>
                <a:spcPct val="0"/>
              </a:spcBef>
            </a:pPr>
            <a:endParaRPr lang="en-US" smtClean="0"/>
          </a:p>
        </p:txBody>
      </p:sp>
      <p:sp>
        <p:nvSpPr>
          <p:cNvPr id="6963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5A171DB-01C9-4448-B3C8-091C29479BF4}" type="slidenum">
              <a:rPr lang="en-US"/>
              <a:pPr fontAlgn="base">
                <a:spcBef>
                  <a:spcPct val="0"/>
                </a:spcBef>
                <a:spcAft>
                  <a:spcPct val="0"/>
                </a:spcAft>
              </a:pPr>
              <a:t>46</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1 Marcador de imagen de diapositiva"/>
          <p:cNvSpPr>
            <a:spLocks noGrp="1" noRot="1" noChangeAspect="1"/>
          </p:cNvSpPr>
          <p:nvPr>
            <p:ph type="sldImg"/>
          </p:nvPr>
        </p:nvSpPr>
        <p:spPr bwMode="auto">
          <a:noFill/>
          <a:ln>
            <a:solidFill>
              <a:srgbClr val="000000"/>
            </a:solidFill>
            <a:miter lim="800000"/>
            <a:headEnd/>
            <a:tailEnd/>
          </a:ln>
        </p:spPr>
      </p:sp>
      <p:sp>
        <p:nvSpPr>
          <p:cNvPr id="7168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 For example, the lack of political union has had the unfortunate effect during the economic slowdown since 2001, of putting all the burden of macroeconomic management in the euro area on the shoulders of the ECB.</a:t>
            </a:r>
          </a:p>
          <a:p>
            <a:pPr>
              <a:spcBef>
                <a:spcPct val="0"/>
              </a:spcBef>
            </a:pPr>
            <a:r>
              <a:rPr lang="en-US" b="1" smtClean="0">
                <a:solidFill>
                  <a:srgbClr val="0070C0"/>
                </a:solidFill>
              </a:rPr>
              <a:t>The ECB, however, is neither ready nor willing to carry this burden. </a:t>
            </a:r>
          </a:p>
        </p:txBody>
      </p:sp>
      <p:sp>
        <p:nvSpPr>
          <p:cNvPr id="7168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04069D8-A368-45CE-8443-D78477C947F4}" type="slidenum">
              <a:rPr lang="en-US"/>
              <a:pPr fontAlgn="base">
                <a:spcBef>
                  <a:spcPct val="0"/>
                </a:spcBef>
                <a:spcAft>
                  <a:spcPct val="0"/>
                </a:spcAft>
              </a:pPr>
              <a:t>47</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1 Marcador de imagen de diapositiva"/>
          <p:cNvSpPr>
            <a:spLocks noGrp="1" noRot="1" noChangeAspect="1"/>
          </p:cNvSpPr>
          <p:nvPr>
            <p:ph type="sldImg"/>
          </p:nvPr>
        </p:nvSpPr>
        <p:spPr bwMode="auto">
          <a:noFill/>
          <a:ln>
            <a:solidFill>
              <a:srgbClr val="000000"/>
            </a:solidFill>
            <a:miter lim="800000"/>
            <a:headEnd/>
            <a:tailEnd/>
          </a:ln>
        </p:spPr>
      </p:sp>
      <p:sp>
        <p:nvSpPr>
          <p:cNvPr id="7680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According to Gagnon et al. (2011), the FED large-scale asset purchases of 2010 lead to a reduction of the ten-year term premium between 30 and 100 basis points. Moreover by improving market liquidity and removing asset with high prepayment risk from private portfolio, the FED had an even stronger effect on the long-term interest rates on agency debt and agency back mortgage securities. The FED has therefore succeeded in stimulating the economic activity. </a:t>
            </a:r>
            <a:endParaRPr lang="es-ES" smtClean="0"/>
          </a:p>
          <a:p>
            <a:pPr>
              <a:spcBef>
                <a:spcPct val="0"/>
              </a:spcBef>
            </a:pPr>
            <a:r>
              <a:rPr lang="en-GB" smtClean="0"/>
              <a:t>Unfortunately the ECB policy was not as successful; Gagnon et Al., “The financial market effects of the Federal Reserve’s large scale assets purchase”, International Journal of  Central Banking, (online), March 2011, </a:t>
            </a:r>
            <a:r>
              <a:rPr lang="en-GB" u="sng" smtClean="0">
                <a:hlinkClick r:id="rId3"/>
              </a:rPr>
              <a:t>http://www.ijcb.org/journal/ijcb11q1a1.pdf</a:t>
            </a:r>
            <a:r>
              <a:rPr lang="fr-FR" smtClean="0"/>
              <a:t> </a:t>
            </a:r>
            <a:endParaRPr lang="es-ES" smtClean="0"/>
          </a:p>
          <a:p>
            <a:pPr>
              <a:spcBef>
                <a:spcPct val="0"/>
              </a:spcBef>
            </a:pPr>
            <a:r>
              <a:rPr lang="en-GB" baseline="30000" smtClean="0"/>
              <a:t>Gagnon et Al., “The financial market effects of the Federal Reserve’s large scale assets purchase”, International Journal of  Central Banking, (online), March 2011, </a:t>
            </a:r>
            <a:r>
              <a:rPr lang="en-GB" u="sng" baseline="30000" smtClean="0">
                <a:hlinkClick r:id="rId3"/>
              </a:rPr>
              <a:t>http://www.ijcb.org/journal/ijcb11q1a1.pdf</a:t>
            </a:r>
            <a:r>
              <a:rPr lang="fr-FR" baseline="30000" smtClean="0"/>
              <a:t> </a:t>
            </a:r>
          </a:p>
          <a:p>
            <a:pPr>
              <a:spcBef>
                <a:spcPct val="0"/>
              </a:spcBef>
            </a:pPr>
            <a:r>
              <a:rPr lang="fr-FR" u="sng" smtClean="0">
                <a:hlinkClick r:id="rId4"/>
              </a:rPr>
              <a:t>http://fr.tradingeconomics.com/euro-area/central-bank-balance-sheet</a:t>
            </a:r>
            <a:r>
              <a:rPr lang="fr-FR" smtClean="0"/>
              <a:t> </a:t>
            </a:r>
            <a:endParaRPr lang="en-US" smtClean="0"/>
          </a:p>
        </p:txBody>
      </p:sp>
      <p:sp>
        <p:nvSpPr>
          <p:cNvPr id="7680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279716AB-F98F-477D-88A2-7A099444FE28}" type="slidenum">
              <a:rPr lang="en-US"/>
              <a:pPr fontAlgn="base">
                <a:spcBef>
                  <a:spcPct val="0"/>
                </a:spcBef>
                <a:spcAft>
                  <a:spcPct val="0"/>
                </a:spcAft>
              </a:pPr>
              <a:t>51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Marcador de imagen de diapositiva"/>
          <p:cNvSpPr>
            <a:spLocks noGrp="1" noRot="1" noChangeAspec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fontScale="70000" lnSpcReduction="20000"/>
          </a:bodyPr>
          <a:lstStyle/>
          <a:p>
            <a:pPr fontAlgn="auto">
              <a:spcBef>
                <a:spcPts val="0"/>
              </a:spcBef>
              <a:spcAft>
                <a:spcPts val="0"/>
              </a:spcAft>
              <a:defRPr/>
            </a:pPr>
            <a:r>
              <a:rPr lang="en-US" dirty="0" smtClean="0"/>
              <a:t>Europe’s debt crisis was initially triggered by events in the American banking sector.</a:t>
            </a:r>
            <a:br>
              <a:rPr lang="en-US" dirty="0" smtClean="0"/>
            </a:br>
            <a:r>
              <a:rPr lang="en-US" dirty="0" smtClean="0"/>
              <a:t/>
            </a:r>
            <a:br>
              <a:rPr lang="en-US" dirty="0" smtClean="0"/>
            </a:br>
            <a:r>
              <a:rPr lang="en-US" dirty="0" smtClean="0"/>
              <a:t>When a slowdown in the US economy caused over-extended American homeowners to default on their mortgages, banks all over the world with investments linked to those mortgages started losing money.</a:t>
            </a:r>
            <a:br>
              <a:rPr lang="en-US" dirty="0" smtClean="0"/>
            </a:br>
            <a:r>
              <a:rPr lang="en-US" dirty="0" smtClean="0"/>
              <a:t/>
            </a:r>
            <a:br>
              <a:rPr lang="en-US" dirty="0" smtClean="0"/>
            </a:br>
            <a:r>
              <a:rPr lang="en-US" dirty="0" smtClean="0"/>
              <a:t>America’s fourth largest investment bank, Lehman brothers, collapsed under the weight of its bad investments, scaring other banks and investors with which it did business.</a:t>
            </a:r>
          </a:p>
          <a:p>
            <a:pPr fontAlgn="auto">
              <a:spcBef>
                <a:spcPts val="0"/>
              </a:spcBef>
              <a:spcAft>
                <a:spcPts val="0"/>
              </a:spcAft>
              <a:defRPr/>
            </a:pPr>
            <a:r>
              <a:rPr lang="en-US" dirty="0" smtClean="0"/>
              <a:t>The fear that more banks could fail caused investors and banks to take extreme precautions. Banks stopped lending to each other, pushing those reliant on such loans close to the edge. </a:t>
            </a:r>
            <a:br>
              <a:rPr lang="en-US" dirty="0" smtClean="0"/>
            </a:br>
            <a:r>
              <a:rPr lang="en-US" dirty="0" smtClean="0"/>
              <a:t/>
            </a:r>
            <a:br>
              <a:rPr lang="en-US" dirty="0" smtClean="0"/>
            </a:br>
            <a:r>
              <a:rPr lang="en-US" dirty="0" smtClean="0"/>
              <a:t>European banks that had invested heavily in the American mortgage market were hit hard. In an attempt to stop some banks from failing, governments came to the rescue in many EU countries like Germany, France, the UK, Ireland, Denmark, the Netherlands and Belgium. But the cost of bailing out the banks proved very high. In Ireland, it almost bankrupted the government until fellow EU countries stepped in with financial assistance. </a:t>
            </a:r>
            <a:br>
              <a:rPr lang="en-US" dirty="0" smtClean="0"/>
            </a:br>
            <a:r>
              <a:rPr lang="en-US" dirty="0" smtClean="0"/>
              <a:t/>
            </a:r>
            <a:br>
              <a:rPr lang="en-US" dirty="0" smtClean="0"/>
            </a:br>
            <a:r>
              <a:rPr lang="en-US" dirty="0" smtClean="0"/>
              <a:t>As Europe slipped into recession in 2009, a problem that started in the banks began to affect governments more and more, as markets worried that some countries could not afford to rescue banks in trouble.</a:t>
            </a:r>
          </a:p>
          <a:p>
            <a:pPr fontAlgn="auto">
              <a:spcBef>
                <a:spcPts val="0"/>
              </a:spcBef>
              <a:spcAft>
                <a:spcPts val="0"/>
              </a:spcAft>
              <a:defRPr/>
            </a:pPr>
            <a:r>
              <a:rPr lang="en-US" dirty="0" smtClean="0"/>
              <a:t>Investors began to look more closely at the finances of governments. Greece came under particular scrutiny because its economy was in very bad shape and successive governments had racked up debts nearly twice the size of the economy.</a:t>
            </a:r>
            <a:br>
              <a:rPr lang="en-US" dirty="0" smtClean="0"/>
            </a:br>
            <a:r>
              <a:rPr lang="en-US" dirty="0" smtClean="0"/>
              <a:t/>
            </a:r>
            <a:br>
              <a:rPr lang="en-US" dirty="0" smtClean="0"/>
            </a:br>
            <a:r>
              <a:rPr lang="en-US" dirty="0" smtClean="0"/>
              <a:t>The threat of bank failures meant that the health of government finances became more important than ever. </a:t>
            </a:r>
            <a:br>
              <a:rPr lang="en-US" dirty="0" smtClean="0"/>
            </a:br>
            <a:r>
              <a:rPr lang="en-US" dirty="0" smtClean="0"/>
              <a:t/>
            </a:r>
            <a:br>
              <a:rPr lang="en-US" dirty="0" smtClean="0"/>
            </a:br>
            <a:r>
              <a:rPr lang="en-US" dirty="0" smtClean="0"/>
              <a:t>Governments that had grown accustomed to borrowing large amounts each year to finance their budgets and that had accumulated massive debts in the process, suddenly found markets less willing to keep lending to them.</a:t>
            </a:r>
            <a:br>
              <a:rPr lang="en-US" dirty="0" smtClean="0"/>
            </a:br>
            <a:r>
              <a:rPr lang="en-US" dirty="0" smtClean="0"/>
              <a:t/>
            </a:r>
            <a:br>
              <a:rPr lang="en-US" dirty="0" smtClean="0"/>
            </a:br>
            <a:r>
              <a:rPr lang="en-US" dirty="0" smtClean="0"/>
              <a:t>What started as a banking crisis became a sovereign debt crisis.</a:t>
            </a:r>
          </a:p>
          <a:p>
            <a:pPr fontAlgn="auto">
              <a:spcBef>
                <a:spcPts val="0"/>
              </a:spcBef>
              <a:spcAft>
                <a:spcPts val="0"/>
              </a:spcAft>
              <a:defRPr/>
            </a:pPr>
            <a:r>
              <a:rPr lang="en-US" dirty="0" smtClean="0"/>
              <a:t>Additional tools</a:t>
            </a:r>
          </a:p>
          <a:p>
            <a:pPr fontAlgn="auto">
              <a:spcBef>
                <a:spcPts val="0"/>
              </a:spcBef>
              <a:spcAft>
                <a:spcPts val="0"/>
              </a:spcAft>
              <a:defRPr/>
            </a:pPr>
            <a:r>
              <a:rPr lang="en-US" dirty="0" smtClean="0"/>
              <a:t>Search</a:t>
            </a:r>
          </a:p>
          <a:p>
            <a:pPr fontAlgn="auto">
              <a:spcBef>
                <a:spcPts val="0"/>
              </a:spcBef>
              <a:spcAft>
                <a:spcPts val="0"/>
              </a:spcAft>
              <a:defRPr/>
            </a:pPr>
            <a:r>
              <a:rPr lang="en-US" dirty="0" smtClean="0"/>
              <a:t>  </a:t>
            </a:r>
          </a:p>
          <a:p>
            <a:pPr fontAlgn="auto">
              <a:spcBef>
                <a:spcPts val="0"/>
              </a:spcBef>
              <a:spcAft>
                <a:spcPts val="0"/>
              </a:spcAft>
              <a:defRPr/>
            </a:pPr>
            <a:r>
              <a:rPr lang="en-US" dirty="0" smtClean="0">
                <a:hlinkClick r:id="rId3"/>
              </a:rPr>
              <a:t>Frequently Asked </a:t>
            </a:r>
            <a:r>
              <a:rPr lang="en-US" dirty="0" err="1" smtClean="0">
                <a:hlinkClick r:id="rId3"/>
              </a:rPr>
              <a:t>Questions</a:t>
            </a:r>
            <a:r>
              <a:rPr lang="en-US" dirty="0" err="1" smtClean="0">
                <a:hlinkClick r:id="rId4"/>
              </a:rPr>
              <a:t>Publications</a:t>
            </a:r>
            <a:r>
              <a:rPr lang="en-US" dirty="0" err="1" smtClean="0">
                <a:hlinkClick r:id="rId5"/>
              </a:rPr>
              <a:t>Videos</a:t>
            </a:r>
            <a:r>
              <a:rPr lang="en-US" dirty="0" err="1" smtClean="0">
                <a:hlinkClick r:id="rId6"/>
              </a:rPr>
              <a:t>Did</a:t>
            </a:r>
            <a:r>
              <a:rPr lang="en-US" dirty="0" smtClean="0">
                <a:hlinkClick r:id="rId6"/>
              </a:rPr>
              <a:t> you know...</a:t>
            </a:r>
            <a:r>
              <a:rPr lang="en-US" dirty="0" smtClean="0">
                <a:hlinkClick r:id="rId7"/>
              </a:rPr>
              <a:t>Glossary</a:t>
            </a:r>
            <a:endParaRPr lang="en-US" dirty="0" smtClean="0"/>
          </a:p>
          <a:p>
            <a:pPr fontAlgn="auto">
              <a:spcBef>
                <a:spcPts val="0"/>
              </a:spcBef>
              <a:spcAft>
                <a:spcPts val="0"/>
              </a:spcAft>
              <a:defRPr/>
            </a:pPr>
            <a:r>
              <a:rPr lang="en-US" b="1" dirty="0" smtClean="0"/>
              <a:t>Help us improve</a:t>
            </a:r>
          </a:p>
          <a:p>
            <a:pPr fontAlgn="auto">
              <a:spcBef>
                <a:spcPts val="0"/>
              </a:spcBef>
              <a:spcAft>
                <a:spcPts val="0"/>
              </a:spcAft>
              <a:defRPr/>
            </a:pPr>
            <a:r>
              <a:rPr lang="en-US" dirty="0" smtClean="0"/>
              <a:t>Find what you wanted?</a:t>
            </a:r>
          </a:p>
          <a:p>
            <a:pPr fontAlgn="auto">
              <a:spcBef>
                <a:spcPts val="0"/>
              </a:spcBef>
              <a:spcAft>
                <a:spcPts val="0"/>
              </a:spcAft>
              <a:defRPr/>
            </a:pPr>
            <a:r>
              <a:rPr lang="en-US" dirty="0" smtClean="0"/>
              <a:t>Yes No</a:t>
            </a:r>
          </a:p>
          <a:p>
            <a:pPr fontAlgn="auto">
              <a:spcBef>
                <a:spcPts val="0"/>
              </a:spcBef>
              <a:spcAft>
                <a:spcPts val="0"/>
              </a:spcAft>
              <a:defRPr/>
            </a:pPr>
            <a:r>
              <a:rPr lang="en-US" dirty="0" smtClean="0"/>
              <a:t>What were you looking for?</a:t>
            </a:r>
          </a:p>
          <a:p>
            <a:pPr fontAlgn="auto">
              <a:spcBef>
                <a:spcPts val="0"/>
              </a:spcBef>
              <a:spcAft>
                <a:spcPts val="0"/>
              </a:spcAft>
              <a:defRPr/>
            </a:pPr>
            <a:r>
              <a:rPr lang="en-US" dirty="0" smtClean="0"/>
              <a:t>Any suggestions?</a:t>
            </a:r>
          </a:p>
          <a:p>
            <a:pPr fontAlgn="auto">
              <a:spcBef>
                <a:spcPts val="0"/>
              </a:spcBef>
              <a:spcAft>
                <a:spcPts val="0"/>
              </a:spcAft>
              <a:defRPr/>
            </a:pPr>
            <a:r>
              <a:rPr lang="en-US" dirty="0" smtClean="0"/>
              <a:t>Last update: 09/04/2014</a:t>
            </a:r>
          </a:p>
          <a:p>
            <a:pPr fontAlgn="auto">
              <a:spcBef>
                <a:spcPts val="0"/>
              </a:spcBef>
              <a:spcAft>
                <a:spcPts val="0"/>
              </a:spcAft>
              <a:defRPr/>
            </a:pPr>
            <a:endParaRPr lang="en-US" dirty="0"/>
          </a:p>
        </p:txBody>
      </p:sp>
      <p:sp>
        <p:nvSpPr>
          <p:cNvPr id="1741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1E0ED1D-0578-44F9-A3DD-9ADCA7791753}" type="slidenum">
              <a:rPr lang="en-US"/>
              <a:pPr fontAlgn="base">
                <a:spcBef>
                  <a:spcPct val="0"/>
                </a:spcBef>
                <a:spcAft>
                  <a:spcPct val="0"/>
                </a:spcAft>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Marcador de imagen de diapositiva"/>
          <p:cNvSpPr>
            <a:spLocks noGrp="1" noRot="1" noChangeAspect="1"/>
          </p:cNvSpPr>
          <p:nvPr>
            <p:ph type="sldImg"/>
          </p:nvPr>
        </p:nvSpPr>
        <p:spPr bwMode="auto">
          <a:noFill/>
          <a:ln>
            <a:solidFill>
              <a:srgbClr val="000000"/>
            </a:solidFill>
            <a:miter lim="800000"/>
            <a:headEnd/>
            <a:tailEnd/>
          </a:ln>
        </p:spPr>
      </p:sp>
      <p:sp>
        <p:nvSpPr>
          <p:cNvPr id="1945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PAUL DE GRAUWE, 2006 What Have we Learnt about Monetary Integration since the Maastricht Treaty? </a:t>
            </a:r>
          </a:p>
          <a:p>
            <a:pPr>
              <a:spcBef>
                <a:spcPct val="0"/>
              </a:spcBef>
            </a:pPr>
            <a:r>
              <a:rPr lang="en-US" smtClean="0"/>
              <a:t>JCMS 2006 Volume 44. Number 4. pp. 711–30 </a:t>
            </a:r>
          </a:p>
        </p:txBody>
      </p:sp>
      <p:sp>
        <p:nvSpPr>
          <p:cNvPr id="1945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EDCFAEF-A1F8-42E9-870E-EE95B8A345D5}" type="slidenum">
              <a:rPr lang="en-US"/>
              <a:pPr fontAlgn="base">
                <a:spcBef>
                  <a:spcPct val="0"/>
                </a:spcBef>
                <a:spcAft>
                  <a:spcPct val="0"/>
                </a:spcAft>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1 Marcador de imagen de diapositiva"/>
          <p:cNvSpPr>
            <a:spLocks noGrp="1" noRot="1" noChangeAspect="1"/>
          </p:cNvSpPr>
          <p:nvPr>
            <p:ph type="sldImg"/>
          </p:nvPr>
        </p:nvSpPr>
        <p:spPr bwMode="auto">
          <a:noFill/>
          <a:ln>
            <a:solidFill>
              <a:srgbClr val="000000"/>
            </a:solidFill>
            <a:miter lim="800000"/>
            <a:headEnd/>
            <a:tailEnd/>
          </a:ln>
        </p:spPr>
      </p:sp>
      <p:sp>
        <p:nvSpPr>
          <p:cNvPr id="2457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b="1" smtClean="0"/>
              <a:t>Mundell I </a:t>
            </a:r>
            <a:r>
              <a:rPr lang="en-US" smtClean="0"/>
              <a:t>is the traditional theory of optimal currency areas (OCA) pioneered by Mundell (1961) in the early 1960s and further elaborated by McKinnon (1963), Kenen (1969) and others. The OCA theory determines the conditions that countries should satisfy to make a monetary union attractive, i.e. to ensure that the benefits of the monetary union exceed its costs. </a:t>
            </a:r>
          </a:p>
        </p:txBody>
      </p:sp>
      <p:sp>
        <p:nvSpPr>
          <p:cNvPr id="2457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50C3CF00-C2BA-42BD-938E-AF990C992C0E}" type="slidenum">
              <a:rPr lang="en-US"/>
              <a:pPr fontAlgn="base">
                <a:spcBef>
                  <a:spcPct val="0"/>
                </a:spcBef>
                <a:spcAft>
                  <a:spcPct val="0"/>
                </a:spcAft>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1 Marcador de imagen de diapositiva"/>
          <p:cNvSpPr>
            <a:spLocks noGrp="1" noRot="1" noChangeAspect="1"/>
          </p:cNvSpPr>
          <p:nvPr>
            <p:ph type="sldImg"/>
          </p:nvPr>
        </p:nvSpPr>
        <p:spPr bwMode="auto">
          <a:noFill/>
          <a:ln>
            <a:solidFill>
              <a:srgbClr val="000000"/>
            </a:solidFill>
            <a:miter lim="800000"/>
            <a:headEnd/>
            <a:tailEnd/>
          </a:ln>
        </p:spPr>
      </p:sp>
      <p:sp>
        <p:nvSpPr>
          <p:cNvPr id="28674"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The presumption of many economists at the end of the 1980s was that the EU countries should be located to the left of the OCA lines in Figures 1 and 2, i.e. given the degree of integration achieved in the EU there was still too much asymmetry and too little flexibility for the EU to form a monetary union whose benefits would exceed the costs.</a:t>
            </a:r>
          </a:p>
        </p:txBody>
      </p:sp>
      <p:sp>
        <p:nvSpPr>
          <p:cNvPr id="28675"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8AAFE82A-024C-48CF-9209-6963B5ADE538}" type="slidenum">
              <a:rPr lang="en-US"/>
              <a:pPr fontAlgn="base">
                <a:spcBef>
                  <a:spcPct val="0"/>
                </a:spcBef>
                <a:spcAft>
                  <a:spcPct val="0"/>
                </a:spcAft>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1 Marcador de imagen de diapositiva"/>
          <p:cNvSpPr>
            <a:spLocks noGrp="1" noRot="1" noChangeAspect="1"/>
          </p:cNvSpPr>
          <p:nvPr>
            <p:ph type="sldImg"/>
          </p:nvPr>
        </p:nvSpPr>
        <p:spPr bwMode="auto">
          <a:noFill/>
          <a:ln>
            <a:solidFill>
              <a:srgbClr val="000000"/>
            </a:solidFill>
            <a:miter lim="800000"/>
            <a:headEnd/>
            <a:tailEnd/>
          </a:ln>
        </p:spPr>
      </p:sp>
      <p:sp>
        <p:nvSpPr>
          <p:cNvPr id="30722"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30723"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08C3986A-0CFC-4A1F-B73A-C214ECC0D4ED}" type="slidenum">
              <a:rPr lang="en-US"/>
              <a:pPr fontAlgn="base">
                <a:spcBef>
                  <a:spcPct val="0"/>
                </a:spcBef>
                <a:spcAft>
                  <a:spcPct val="0"/>
                </a:spcAft>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1 Marcador de imagen de diapositiva"/>
          <p:cNvSpPr>
            <a:spLocks noGrp="1" noRot="1" noChangeAspect="1"/>
          </p:cNvSpPr>
          <p:nvPr>
            <p:ph type="sldImg"/>
          </p:nvPr>
        </p:nvSpPr>
        <p:spPr bwMode="auto">
          <a:noFill/>
          <a:ln>
            <a:solidFill>
              <a:srgbClr val="000000"/>
            </a:solidFill>
            <a:miter lim="800000"/>
            <a:headEnd/>
            <a:tailEnd/>
          </a:ln>
        </p:spPr>
      </p:sp>
      <p:sp>
        <p:nvSpPr>
          <p:cNvPr id="37890"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Since the real exchange rates used here are based on unit labour costs, they take into account differential productivity growth. As a result </a:t>
            </a:r>
            <a:r>
              <a:rPr lang="en-US" b="1" smtClean="0"/>
              <a:t>divergent movements </a:t>
            </a:r>
            <a:r>
              <a:rPr lang="en-US" smtClean="0"/>
              <a:t>in these rates </a:t>
            </a:r>
            <a:r>
              <a:rPr lang="en-US" b="1" smtClean="0"/>
              <a:t>cannot be the result of the BalassaSamuelson effect </a:t>
            </a:r>
            <a:r>
              <a:rPr lang="en-US" smtClean="0"/>
              <a:t>(see also Gros et al., 2005).</a:t>
            </a:r>
          </a:p>
        </p:txBody>
      </p:sp>
      <p:sp>
        <p:nvSpPr>
          <p:cNvPr id="37891"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E04282EE-010C-4355-B668-C13E9C08D359}" type="slidenum">
              <a:rPr lang="en-US"/>
              <a:pPr fontAlgn="base">
                <a:spcBef>
                  <a:spcPct val="0"/>
                </a:spcBef>
                <a:spcAft>
                  <a:spcPct val="0"/>
                </a:spcAft>
              </a:pPr>
              <a:t>17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1 Marcador de imagen de diapositiva"/>
          <p:cNvSpPr>
            <a:spLocks noGrp="1" noRot="1" noChangeAspect="1"/>
          </p:cNvSpPr>
          <p:nvPr>
            <p:ph type="sldImg"/>
          </p:nvPr>
        </p:nvSpPr>
        <p:spPr bwMode="auto">
          <a:noFill/>
          <a:ln>
            <a:solidFill>
              <a:srgbClr val="000000"/>
            </a:solidFill>
            <a:miter lim="800000"/>
            <a:headEnd/>
            <a:tailEnd/>
          </a:ln>
        </p:spPr>
      </p:sp>
      <p:sp>
        <p:nvSpPr>
          <p:cNvPr id="55298"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The negative impact of the consolidation measures taken by the ECB on the GDP was confirmed by Holland and Portes (2012). They implemented policy plans based on fiscal impulse (tax based and spending based) and considered two alternatives scenarios, under the first assumptions the economy is behaving in normal times and under the second assumption they allowed liquidity constraints and an impaired interest rate channel to reflect the current conditions. The results were striking, fiscal consolidation in Europe has increased rather then decreased the debt to GDP ratio, not only in countries with high debt and deficit but also in Germany and the U.K.</a:t>
            </a:r>
            <a:endParaRPr lang="es-ES" smtClean="0"/>
          </a:p>
          <a:p>
            <a:pPr>
              <a:spcBef>
                <a:spcPct val="0"/>
              </a:spcBef>
            </a:pPr>
            <a:endParaRPr lang="en-US" smtClean="0"/>
          </a:p>
        </p:txBody>
      </p:sp>
      <p:sp>
        <p:nvSpPr>
          <p:cNvPr id="55299"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474EB6D4-AD7C-402D-993F-A4BCDC4266CD}" type="slidenum">
              <a:rPr lang="en-US"/>
              <a:pPr fontAlgn="base">
                <a:spcBef>
                  <a:spcPct val="0"/>
                </a:spcBef>
                <a:spcAft>
                  <a:spcPct val="0"/>
                </a:spcAft>
              </a:pPr>
              <a:t>33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1 Marcador de imagen de diapositiva"/>
          <p:cNvSpPr>
            <a:spLocks noGrp="1" noRot="1" noChangeAspect="1"/>
          </p:cNvSpPr>
          <p:nvPr>
            <p:ph type="sldImg"/>
          </p:nvPr>
        </p:nvSpPr>
        <p:spPr bwMode="auto">
          <a:noFill/>
          <a:ln>
            <a:solidFill>
              <a:srgbClr val="000000"/>
            </a:solidFill>
            <a:miter lim="800000"/>
            <a:headEnd/>
            <a:tailEnd/>
          </a:ln>
        </p:spPr>
      </p:sp>
      <p:sp>
        <p:nvSpPr>
          <p:cNvPr id="57346" name="2 Marcador de notas"/>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GB" smtClean="0"/>
              <a:t>According to this it is reasonable to believe that originally the spread wasn’t driven by market fundamentals but by market fear and panic. In addition the debt to GDP ratio continues to increase in all European countries while the spread were declining. The spread is therefore a poor indicator of the debt to GDP ratio and can be considered as independent to the change in the debt to GDP ratio.  </a:t>
            </a:r>
            <a:endParaRPr lang="es-ES" smtClean="0"/>
          </a:p>
          <a:p>
            <a:pPr>
              <a:spcBef>
                <a:spcPct val="0"/>
              </a:spcBef>
            </a:pPr>
            <a:r>
              <a:rPr lang="en-GB" smtClean="0"/>
              <a:t>The ECB followed the wrong market’s signals and took decision based on fear and panic that lead to higher debt to GDP ratios all over Europe as shown in figure </a:t>
            </a:r>
            <a:r>
              <a:rPr lang="nl-NL" smtClean="0"/>
              <a:t>idem</a:t>
            </a:r>
            <a:endParaRPr lang="es-ES" smtClean="0"/>
          </a:p>
          <a:p>
            <a:pPr>
              <a:spcBef>
                <a:spcPct val="0"/>
              </a:spcBef>
            </a:pPr>
            <a:endParaRPr lang="en-US" smtClean="0"/>
          </a:p>
        </p:txBody>
      </p:sp>
      <p:sp>
        <p:nvSpPr>
          <p:cNvPr id="57347"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CDA789DB-CF37-47DE-AF6F-77EB31208C61}" type="slidenum">
              <a:rPr lang="en-US"/>
              <a:pPr fontAlgn="base">
                <a:spcBef>
                  <a:spcPct val="0"/>
                </a:spcBef>
                <a:spcAft>
                  <a:spcPct val="0"/>
                </a:spcAft>
              </a:pPr>
              <a:t>34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n-U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a:p>
        </p:txBody>
      </p:sp>
      <p:sp>
        <p:nvSpPr>
          <p:cNvPr id="4" name="3 Marcador de fecha"/>
          <p:cNvSpPr>
            <a:spLocks noGrp="1"/>
          </p:cNvSpPr>
          <p:nvPr>
            <p:ph type="dt" sz="half" idx="10"/>
          </p:nvPr>
        </p:nvSpPr>
        <p:spPr/>
        <p:txBody>
          <a:bodyPr/>
          <a:lstStyle>
            <a:lvl1pPr>
              <a:defRPr/>
            </a:lvl1pPr>
          </a:lstStyle>
          <a:p>
            <a:pPr>
              <a:defRPr/>
            </a:pPr>
            <a:fld id="{0B913D89-5A7D-42AA-A713-C5068950CAB0}" type="datetime1">
              <a:rPr lang="en-US"/>
              <a:pPr>
                <a:defRPr/>
              </a:pPr>
              <a:t>4/9/2015</a:t>
            </a:fld>
            <a:endParaRPr lang="en-US"/>
          </a:p>
        </p:txBody>
      </p:sp>
      <p:sp>
        <p:nvSpPr>
          <p:cNvPr id="5" name="4 Marcador de pie de página"/>
          <p:cNvSpPr>
            <a:spLocks noGrp="1"/>
          </p:cNvSpPr>
          <p:nvPr>
            <p:ph type="ftr" sz="quarter" idx="11"/>
          </p:nvPr>
        </p:nvSpPr>
        <p:spPr/>
        <p:txBody>
          <a:bodyPr/>
          <a:lstStyle>
            <a:lvl1pPr>
              <a:defRPr/>
            </a:lvl1pPr>
          </a:lstStyle>
          <a:p>
            <a:pPr>
              <a:defRPr/>
            </a:pPr>
            <a:r>
              <a:rPr lang="es-ES"/>
              <a:t>Carlos San Juan Mesonada. Universidad Carlos III de Madrid</a:t>
            </a: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9B6A0D02-38D1-4FE6-B047-FCA6A44B336C}"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6E890727-3321-44BA-AE8E-D54891CCA07A}" type="datetime1">
              <a:rPr lang="en-US"/>
              <a:pPr>
                <a:defRPr/>
              </a:pPr>
              <a:t>4/9/2015</a:t>
            </a:fld>
            <a:endParaRPr lang="en-US"/>
          </a:p>
        </p:txBody>
      </p:sp>
      <p:sp>
        <p:nvSpPr>
          <p:cNvPr id="5" name="4 Marcador de pie de página"/>
          <p:cNvSpPr>
            <a:spLocks noGrp="1"/>
          </p:cNvSpPr>
          <p:nvPr>
            <p:ph type="ftr" sz="quarter" idx="11"/>
          </p:nvPr>
        </p:nvSpPr>
        <p:spPr/>
        <p:txBody>
          <a:bodyPr/>
          <a:lstStyle>
            <a:lvl1pPr>
              <a:defRPr/>
            </a:lvl1pPr>
          </a:lstStyle>
          <a:p>
            <a:pPr>
              <a:defRPr/>
            </a:pPr>
            <a:r>
              <a:rPr lang="es-ES"/>
              <a:t>Carlos San Juan Mesonada. Universidad Carlos III de Madrid</a:t>
            </a: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030579AF-C643-4AA0-855F-4DBED109C0AE}"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FB77AB6D-6B5D-4D38-B5C4-8066EE207E15}" type="datetime1">
              <a:rPr lang="en-US"/>
              <a:pPr>
                <a:defRPr/>
              </a:pPr>
              <a:t>4/9/2015</a:t>
            </a:fld>
            <a:endParaRPr lang="en-US"/>
          </a:p>
        </p:txBody>
      </p:sp>
      <p:sp>
        <p:nvSpPr>
          <p:cNvPr id="5" name="4 Marcador de pie de página"/>
          <p:cNvSpPr>
            <a:spLocks noGrp="1"/>
          </p:cNvSpPr>
          <p:nvPr>
            <p:ph type="ftr" sz="quarter" idx="11"/>
          </p:nvPr>
        </p:nvSpPr>
        <p:spPr/>
        <p:txBody>
          <a:bodyPr/>
          <a:lstStyle>
            <a:lvl1pPr>
              <a:defRPr/>
            </a:lvl1pPr>
          </a:lstStyle>
          <a:p>
            <a:pPr>
              <a:defRPr/>
            </a:pPr>
            <a:r>
              <a:rPr lang="es-ES"/>
              <a:t>Carlos San Juan Mesonada. Universidad Carlos III de Madrid</a:t>
            </a: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FFC61CBF-0731-44DB-84D0-88A2733DA150}"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78E2905E-F553-450D-BCDF-438127DBFB4D}" type="datetime1">
              <a:rPr lang="en-US"/>
              <a:pPr>
                <a:defRPr/>
              </a:pPr>
              <a:t>4/9/2015</a:t>
            </a:fld>
            <a:endParaRPr lang="en-US"/>
          </a:p>
        </p:txBody>
      </p:sp>
      <p:sp>
        <p:nvSpPr>
          <p:cNvPr id="5" name="4 Marcador de pie de página"/>
          <p:cNvSpPr>
            <a:spLocks noGrp="1"/>
          </p:cNvSpPr>
          <p:nvPr>
            <p:ph type="ftr" sz="quarter" idx="11"/>
          </p:nvPr>
        </p:nvSpPr>
        <p:spPr/>
        <p:txBody>
          <a:bodyPr/>
          <a:lstStyle>
            <a:lvl1pPr>
              <a:defRPr/>
            </a:lvl1pPr>
          </a:lstStyle>
          <a:p>
            <a:pPr>
              <a:defRPr/>
            </a:pPr>
            <a:r>
              <a:rPr lang="es-ES"/>
              <a:t>Carlos San Juan Mesonada. Universidad Carlos III de Madrid</a:t>
            </a: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1AAC1784-3FA0-4075-A9DF-513D3A1B34E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753A416E-3A03-44EE-B499-E3B923EFD069}" type="datetime1">
              <a:rPr lang="en-US"/>
              <a:pPr>
                <a:defRPr/>
              </a:pPr>
              <a:t>4/9/2015</a:t>
            </a:fld>
            <a:endParaRPr lang="en-US"/>
          </a:p>
        </p:txBody>
      </p:sp>
      <p:sp>
        <p:nvSpPr>
          <p:cNvPr id="5" name="4 Marcador de pie de página"/>
          <p:cNvSpPr>
            <a:spLocks noGrp="1"/>
          </p:cNvSpPr>
          <p:nvPr>
            <p:ph type="ftr" sz="quarter" idx="11"/>
          </p:nvPr>
        </p:nvSpPr>
        <p:spPr/>
        <p:txBody>
          <a:bodyPr/>
          <a:lstStyle>
            <a:lvl1pPr>
              <a:defRPr/>
            </a:lvl1pPr>
          </a:lstStyle>
          <a:p>
            <a:pPr>
              <a:defRPr/>
            </a:pPr>
            <a:r>
              <a:rPr lang="es-ES"/>
              <a:t>Carlos San Juan Mesonada. Universidad Carlos III de Madrid</a:t>
            </a:r>
            <a:endParaRPr lang="en-US"/>
          </a:p>
        </p:txBody>
      </p:sp>
      <p:sp>
        <p:nvSpPr>
          <p:cNvPr id="6" name="5 Marcador de número de diapositiva"/>
          <p:cNvSpPr>
            <a:spLocks noGrp="1"/>
          </p:cNvSpPr>
          <p:nvPr>
            <p:ph type="sldNum" sz="quarter" idx="12"/>
          </p:nvPr>
        </p:nvSpPr>
        <p:spPr/>
        <p:txBody>
          <a:bodyPr/>
          <a:lstStyle>
            <a:lvl1pPr>
              <a:defRPr/>
            </a:lvl1pPr>
          </a:lstStyle>
          <a:p>
            <a:pPr>
              <a:defRPr/>
            </a:pPr>
            <a:fld id="{607D608E-6033-43D3-AF6F-6CE1F6688900}"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3 Marcador de fecha"/>
          <p:cNvSpPr>
            <a:spLocks noGrp="1"/>
          </p:cNvSpPr>
          <p:nvPr>
            <p:ph type="dt" sz="half" idx="10"/>
          </p:nvPr>
        </p:nvSpPr>
        <p:spPr/>
        <p:txBody>
          <a:bodyPr/>
          <a:lstStyle>
            <a:lvl1pPr>
              <a:defRPr/>
            </a:lvl1pPr>
          </a:lstStyle>
          <a:p>
            <a:pPr>
              <a:defRPr/>
            </a:pPr>
            <a:fld id="{258AEB88-4A44-410F-A17C-322FAFCB45D7}" type="datetime1">
              <a:rPr lang="en-US"/>
              <a:pPr>
                <a:defRPr/>
              </a:pPr>
              <a:t>4/9/2015</a:t>
            </a:fld>
            <a:endParaRPr lang="en-US"/>
          </a:p>
        </p:txBody>
      </p:sp>
      <p:sp>
        <p:nvSpPr>
          <p:cNvPr id="6" name="4 Marcador de pie de página"/>
          <p:cNvSpPr>
            <a:spLocks noGrp="1"/>
          </p:cNvSpPr>
          <p:nvPr>
            <p:ph type="ftr" sz="quarter" idx="11"/>
          </p:nvPr>
        </p:nvSpPr>
        <p:spPr/>
        <p:txBody>
          <a:bodyPr/>
          <a:lstStyle>
            <a:lvl1pPr>
              <a:defRPr/>
            </a:lvl1pPr>
          </a:lstStyle>
          <a:p>
            <a:pPr>
              <a:defRPr/>
            </a:pPr>
            <a:r>
              <a:rPr lang="es-ES"/>
              <a:t>Carlos San Juan Mesonada. Universidad Carlos III de Madrid</a:t>
            </a:r>
            <a:endParaRPr lang="en-US"/>
          </a:p>
        </p:txBody>
      </p:sp>
      <p:sp>
        <p:nvSpPr>
          <p:cNvPr id="7" name="5 Marcador de número de diapositiva"/>
          <p:cNvSpPr>
            <a:spLocks noGrp="1"/>
          </p:cNvSpPr>
          <p:nvPr>
            <p:ph type="sldNum" sz="quarter" idx="12"/>
          </p:nvPr>
        </p:nvSpPr>
        <p:spPr/>
        <p:txBody>
          <a:bodyPr/>
          <a:lstStyle>
            <a:lvl1pPr>
              <a:defRPr/>
            </a:lvl1pPr>
          </a:lstStyle>
          <a:p>
            <a:pPr>
              <a:defRPr/>
            </a:pPr>
            <a:fld id="{8C852003-1604-4896-B586-330985F384B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3 Marcador de fecha"/>
          <p:cNvSpPr>
            <a:spLocks noGrp="1"/>
          </p:cNvSpPr>
          <p:nvPr>
            <p:ph type="dt" sz="half" idx="10"/>
          </p:nvPr>
        </p:nvSpPr>
        <p:spPr/>
        <p:txBody>
          <a:bodyPr/>
          <a:lstStyle>
            <a:lvl1pPr>
              <a:defRPr/>
            </a:lvl1pPr>
          </a:lstStyle>
          <a:p>
            <a:pPr>
              <a:defRPr/>
            </a:pPr>
            <a:fld id="{F43B1D39-9A8C-4770-BBE7-7ECD15A2D6B6}" type="datetime1">
              <a:rPr lang="en-US"/>
              <a:pPr>
                <a:defRPr/>
              </a:pPr>
              <a:t>4/9/2015</a:t>
            </a:fld>
            <a:endParaRPr lang="en-US"/>
          </a:p>
        </p:txBody>
      </p:sp>
      <p:sp>
        <p:nvSpPr>
          <p:cNvPr id="8" name="4 Marcador de pie de página"/>
          <p:cNvSpPr>
            <a:spLocks noGrp="1"/>
          </p:cNvSpPr>
          <p:nvPr>
            <p:ph type="ftr" sz="quarter" idx="11"/>
          </p:nvPr>
        </p:nvSpPr>
        <p:spPr/>
        <p:txBody>
          <a:bodyPr/>
          <a:lstStyle>
            <a:lvl1pPr>
              <a:defRPr/>
            </a:lvl1pPr>
          </a:lstStyle>
          <a:p>
            <a:pPr>
              <a:defRPr/>
            </a:pPr>
            <a:r>
              <a:rPr lang="es-ES"/>
              <a:t>Carlos San Juan Mesonada. Universidad Carlos III de Madrid</a:t>
            </a:r>
            <a:endParaRPr lang="en-US"/>
          </a:p>
        </p:txBody>
      </p:sp>
      <p:sp>
        <p:nvSpPr>
          <p:cNvPr id="9" name="5 Marcador de número de diapositiva"/>
          <p:cNvSpPr>
            <a:spLocks noGrp="1"/>
          </p:cNvSpPr>
          <p:nvPr>
            <p:ph type="sldNum" sz="quarter" idx="12"/>
          </p:nvPr>
        </p:nvSpPr>
        <p:spPr/>
        <p:txBody>
          <a:bodyPr/>
          <a:lstStyle>
            <a:lvl1pPr>
              <a:defRPr/>
            </a:lvl1pPr>
          </a:lstStyle>
          <a:p>
            <a:pPr>
              <a:defRPr/>
            </a:pPr>
            <a:fld id="{BE61951E-2037-41F9-9C8F-59739EB62EC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3 Marcador de fecha"/>
          <p:cNvSpPr>
            <a:spLocks noGrp="1"/>
          </p:cNvSpPr>
          <p:nvPr>
            <p:ph type="dt" sz="half" idx="10"/>
          </p:nvPr>
        </p:nvSpPr>
        <p:spPr/>
        <p:txBody>
          <a:bodyPr/>
          <a:lstStyle>
            <a:lvl1pPr>
              <a:defRPr/>
            </a:lvl1pPr>
          </a:lstStyle>
          <a:p>
            <a:pPr>
              <a:defRPr/>
            </a:pPr>
            <a:fld id="{3E2F3205-447E-442C-8B97-42A42CFA06E3}" type="datetime1">
              <a:rPr lang="en-US"/>
              <a:pPr>
                <a:defRPr/>
              </a:pPr>
              <a:t>4/9/2015</a:t>
            </a:fld>
            <a:endParaRPr lang="en-US"/>
          </a:p>
        </p:txBody>
      </p:sp>
      <p:sp>
        <p:nvSpPr>
          <p:cNvPr id="4" name="4 Marcador de pie de página"/>
          <p:cNvSpPr>
            <a:spLocks noGrp="1"/>
          </p:cNvSpPr>
          <p:nvPr>
            <p:ph type="ftr" sz="quarter" idx="11"/>
          </p:nvPr>
        </p:nvSpPr>
        <p:spPr/>
        <p:txBody>
          <a:bodyPr/>
          <a:lstStyle>
            <a:lvl1pPr>
              <a:defRPr/>
            </a:lvl1pPr>
          </a:lstStyle>
          <a:p>
            <a:pPr>
              <a:defRPr/>
            </a:pPr>
            <a:r>
              <a:rPr lang="es-ES"/>
              <a:t>Carlos San Juan Mesonada. Universidad Carlos III de Madrid</a:t>
            </a:r>
            <a:endParaRPr lang="en-US"/>
          </a:p>
        </p:txBody>
      </p:sp>
      <p:sp>
        <p:nvSpPr>
          <p:cNvPr id="5" name="5 Marcador de número de diapositiva"/>
          <p:cNvSpPr>
            <a:spLocks noGrp="1"/>
          </p:cNvSpPr>
          <p:nvPr>
            <p:ph type="sldNum" sz="quarter" idx="12"/>
          </p:nvPr>
        </p:nvSpPr>
        <p:spPr/>
        <p:txBody>
          <a:bodyPr/>
          <a:lstStyle>
            <a:lvl1pPr>
              <a:defRPr/>
            </a:lvl1pPr>
          </a:lstStyle>
          <a:p>
            <a:pPr>
              <a:defRPr/>
            </a:pPr>
            <a:fld id="{DEF1FAA2-70A9-46C4-9CCF-7549985F25E4}"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3 Marcador de fecha"/>
          <p:cNvSpPr>
            <a:spLocks noGrp="1"/>
          </p:cNvSpPr>
          <p:nvPr>
            <p:ph type="dt" sz="half" idx="10"/>
          </p:nvPr>
        </p:nvSpPr>
        <p:spPr/>
        <p:txBody>
          <a:bodyPr/>
          <a:lstStyle>
            <a:lvl1pPr>
              <a:defRPr/>
            </a:lvl1pPr>
          </a:lstStyle>
          <a:p>
            <a:pPr>
              <a:defRPr/>
            </a:pPr>
            <a:fld id="{10260876-4A7E-4046-B06B-25122F67A470}" type="datetime1">
              <a:rPr lang="en-US"/>
              <a:pPr>
                <a:defRPr/>
              </a:pPr>
              <a:t>4/9/2015</a:t>
            </a:fld>
            <a:endParaRPr lang="en-US"/>
          </a:p>
        </p:txBody>
      </p:sp>
      <p:sp>
        <p:nvSpPr>
          <p:cNvPr id="3" name="4 Marcador de pie de página"/>
          <p:cNvSpPr>
            <a:spLocks noGrp="1"/>
          </p:cNvSpPr>
          <p:nvPr>
            <p:ph type="ftr" sz="quarter" idx="11"/>
          </p:nvPr>
        </p:nvSpPr>
        <p:spPr/>
        <p:txBody>
          <a:bodyPr/>
          <a:lstStyle>
            <a:lvl1pPr>
              <a:defRPr/>
            </a:lvl1pPr>
          </a:lstStyle>
          <a:p>
            <a:pPr>
              <a:defRPr/>
            </a:pPr>
            <a:r>
              <a:rPr lang="es-ES"/>
              <a:t>Carlos San Juan Mesonada. Universidad Carlos III de Madrid</a:t>
            </a:r>
            <a:endParaRPr lang="en-US"/>
          </a:p>
        </p:txBody>
      </p:sp>
      <p:sp>
        <p:nvSpPr>
          <p:cNvPr id="4" name="5 Marcador de número de diapositiva"/>
          <p:cNvSpPr>
            <a:spLocks noGrp="1"/>
          </p:cNvSpPr>
          <p:nvPr>
            <p:ph type="sldNum" sz="quarter" idx="12"/>
          </p:nvPr>
        </p:nvSpPr>
        <p:spPr/>
        <p:txBody>
          <a:bodyPr/>
          <a:lstStyle>
            <a:lvl1pPr>
              <a:defRPr/>
            </a:lvl1pPr>
          </a:lstStyle>
          <a:p>
            <a:pPr>
              <a:defRPr/>
            </a:pPr>
            <a:fld id="{2F1E4DB4-F1AC-4555-B5CC-BE60CE4609E1}"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n-U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41950E5C-2053-4DD2-9B01-CBC9EAE81DE7}" type="datetime1">
              <a:rPr lang="en-US"/>
              <a:pPr>
                <a:defRPr/>
              </a:pPr>
              <a:t>4/9/2015</a:t>
            </a:fld>
            <a:endParaRPr lang="en-US"/>
          </a:p>
        </p:txBody>
      </p:sp>
      <p:sp>
        <p:nvSpPr>
          <p:cNvPr id="6" name="4 Marcador de pie de página"/>
          <p:cNvSpPr>
            <a:spLocks noGrp="1"/>
          </p:cNvSpPr>
          <p:nvPr>
            <p:ph type="ftr" sz="quarter" idx="11"/>
          </p:nvPr>
        </p:nvSpPr>
        <p:spPr/>
        <p:txBody>
          <a:bodyPr/>
          <a:lstStyle>
            <a:lvl1pPr>
              <a:defRPr/>
            </a:lvl1pPr>
          </a:lstStyle>
          <a:p>
            <a:pPr>
              <a:defRPr/>
            </a:pPr>
            <a:r>
              <a:rPr lang="es-ES"/>
              <a:t>Carlos San Juan Mesonada. Universidad Carlos III de Madrid</a:t>
            </a:r>
            <a:endParaRPr lang="en-US"/>
          </a:p>
        </p:txBody>
      </p:sp>
      <p:sp>
        <p:nvSpPr>
          <p:cNvPr id="7" name="5 Marcador de número de diapositiva"/>
          <p:cNvSpPr>
            <a:spLocks noGrp="1"/>
          </p:cNvSpPr>
          <p:nvPr>
            <p:ph type="sldNum" sz="quarter" idx="12"/>
          </p:nvPr>
        </p:nvSpPr>
        <p:spPr/>
        <p:txBody>
          <a:bodyPr/>
          <a:lstStyle>
            <a:lvl1pPr>
              <a:defRPr/>
            </a:lvl1pPr>
          </a:lstStyle>
          <a:p>
            <a:pPr>
              <a:defRPr/>
            </a:pPr>
            <a:fld id="{C6AB2F43-0522-434C-9C4B-912E61028C1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3 Marcador de fecha"/>
          <p:cNvSpPr>
            <a:spLocks noGrp="1"/>
          </p:cNvSpPr>
          <p:nvPr>
            <p:ph type="dt" sz="half" idx="10"/>
          </p:nvPr>
        </p:nvSpPr>
        <p:spPr/>
        <p:txBody>
          <a:bodyPr/>
          <a:lstStyle>
            <a:lvl1pPr>
              <a:defRPr/>
            </a:lvl1pPr>
          </a:lstStyle>
          <a:p>
            <a:pPr>
              <a:defRPr/>
            </a:pPr>
            <a:fld id="{DF29FF27-E012-4CD5-94D6-5CF67E9C105D}" type="datetime1">
              <a:rPr lang="en-US"/>
              <a:pPr>
                <a:defRPr/>
              </a:pPr>
              <a:t>4/9/2015</a:t>
            </a:fld>
            <a:endParaRPr lang="en-US"/>
          </a:p>
        </p:txBody>
      </p:sp>
      <p:sp>
        <p:nvSpPr>
          <p:cNvPr id="6" name="4 Marcador de pie de página"/>
          <p:cNvSpPr>
            <a:spLocks noGrp="1"/>
          </p:cNvSpPr>
          <p:nvPr>
            <p:ph type="ftr" sz="quarter" idx="11"/>
          </p:nvPr>
        </p:nvSpPr>
        <p:spPr/>
        <p:txBody>
          <a:bodyPr/>
          <a:lstStyle>
            <a:lvl1pPr>
              <a:defRPr/>
            </a:lvl1pPr>
          </a:lstStyle>
          <a:p>
            <a:pPr>
              <a:defRPr/>
            </a:pPr>
            <a:r>
              <a:rPr lang="es-ES"/>
              <a:t>Carlos San Juan Mesonada. Universidad Carlos III de Madrid</a:t>
            </a:r>
            <a:endParaRPr lang="en-US"/>
          </a:p>
        </p:txBody>
      </p:sp>
      <p:sp>
        <p:nvSpPr>
          <p:cNvPr id="7" name="5 Marcador de número de diapositiva"/>
          <p:cNvSpPr>
            <a:spLocks noGrp="1"/>
          </p:cNvSpPr>
          <p:nvPr>
            <p:ph type="sldNum" sz="quarter" idx="12"/>
          </p:nvPr>
        </p:nvSpPr>
        <p:spPr/>
        <p:txBody>
          <a:bodyPr/>
          <a:lstStyle>
            <a:lvl1pPr>
              <a:defRPr/>
            </a:lvl1pPr>
          </a:lstStyle>
          <a:p>
            <a:pPr>
              <a:defRPr/>
            </a:pPr>
            <a:fld id="{8986E16C-C777-403B-AE91-47B52BF2602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Marcador de título"/>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endParaRPr lang="en-US" smtClean="0"/>
          </a:p>
        </p:txBody>
      </p:sp>
      <p:sp>
        <p:nvSpPr>
          <p:cNvPr id="1027" name="2 Marcador de texto"/>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68B3D2D3-A8BF-422C-BD8F-0C50BE788BB9}" type="datetime1">
              <a:rPr lang="en-US"/>
              <a:pPr>
                <a:defRPr/>
              </a:pPr>
              <a:t>4/9/2015</a:t>
            </a:fld>
            <a:endParaRPr lang="en-US"/>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pPr>
              <a:defRPr/>
            </a:pPr>
            <a:r>
              <a:rPr lang="es-ES"/>
              <a:t>Carlos San Juan Mesonada. Universidad Carlos III de Madrid</a:t>
            </a:r>
            <a:endParaRPr lang="en-US"/>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20286F83-F611-4EDE-A28D-34B367895F33}"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ec.europa.eu/economy_finance/euro/index_en.htm"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ec.europa.eu/economy_finance/economic_governance/sgp/index_en.htm" TargetMode="Externa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www.socialeurope.eu/2013/02/panic-driven-austerity-in-the-eurozone-and-its-implications/?utm_source=feedburner&amp;utm_medium=feed&amp;utm_campaign=Feed:+social-europe/wmyH+(Social+Europe+Journal)" TargetMode="Externa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hyperlink" Target="http://www.ceps.eu/book/central-banks-times-crisis-fed-vs-ecb" TargetMode="Externa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hyperlink" Target="https://www.youtube.com/watch?v=Rn25PjLynDk&amp;list=PLyYjq-iDxl32KwFj-BqAqXHHb0LXG9MhZ&amp;index=7" TargetMode="External"/><Relationship Id="rId2" Type="http://schemas.openxmlformats.org/officeDocument/2006/relationships/hyperlink" Target="https://www.youtube.com/watch?v=ifv51GKGxmM&amp;index=2&amp;list=PLyYjq-iDxl32KwFj-BqAqXHHb0LXG9MhZ" TargetMode="External"/><Relationship Id="rId1" Type="http://schemas.openxmlformats.org/officeDocument/2006/relationships/slideLayout" Target="../slideLayouts/slideLayout7.xml"/><Relationship Id="rId4" Type="http://schemas.openxmlformats.org/officeDocument/2006/relationships/hyperlink" Target="https://www.youtube.com/watch?v=BFQ_gJRcOfw&amp;index=8&amp;list=PLyYjq-iDxl32KwFj-BqAqXHHb0LXG9MhZ" TargetMode="External"/></Relationships>
</file>

<file path=ppt/slides/_rels/slide5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n-US" sz="4000" smtClean="0"/>
              <a:t>What Have we Learnt about Monetary Integration.</a:t>
            </a:r>
            <a:br>
              <a:rPr lang="en-US" sz="4000" smtClean="0"/>
            </a:br>
            <a:endParaRPr lang="en-US" sz="4000" smtClean="0"/>
          </a:p>
        </p:txBody>
      </p:sp>
      <p:sp>
        <p:nvSpPr>
          <p:cNvPr id="3" name="2 Subtítulo"/>
          <p:cNvSpPr>
            <a:spLocks noGrp="1"/>
          </p:cNvSpPr>
          <p:nvPr>
            <p:ph type="subTitle" idx="1"/>
          </p:nvPr>
        </p:nvSpPr>
        <p:spPr/>
        <p:txBody>
          <a:bodyPr>
            <a:normAutofit/>
          </a:bodyPr>
          <a:lstStyle/>
          <a:p>
            <a:pPr>
              <a:lnSpc>
                <a:spcPct val="80000"/>
              </a:lnSpc>
            </a:pPr>
            <a:r>
              <a:rPr lang="en-US" sz="2800" smtClean="0">
                <a:solidFill>
                  <a:srgbClr val="898989"/>
                </a:solidFill>
              </a:rPr>
              <a:t>Prof. Carlos San Juan Mesonada</a:t>
            </a:r>
          </a:p>
          <a:p>
            <a:pPr algn="l">
              <a:lnSpc>
                <a:spcPct val="80000"/>
              </a:lnSpc>
            </a:pPr>
            <a:r>
              <a:rPr lang="en-US" sz="1200" b="1" smtClean="0">
                <a:solidFill>
                  <a:schemeClr val="tx1"/>
                </a:solidFill>
              </a:rPr>
              <a:t>Readings: </a:t>
            </a:r>
          </a:p>
          <a:p>
            <a:pPr algn="l">
              <a:lnSpc>
                <a:spcPct val="80000"/>
              </a:lnSpc>
            </a:pPr>
            <a:r>
              <a:rPr lang="en-US" sz="1200" b="1" smtClean="0">
                <a:solidFill>
                  <a:schemeClr val="tx1"/>
                </a:solidFill>
              </a:rPr>
              <a:t>1) PAUL DE GRAUWE, 2006 What Have we Learnt about Monetary</a:t>
            </a:r>
          </a:p>
          <a:p>
            <a:pPr algn="l">
              <a:lnSpc>
                <a:spcPct val="80000"/>
              </a:lnSpc>
            </a:pPr>
            <a:r>
              <a:rPr lang="en-US" sz="1200" b="1" smtClean="0">
                <a:solidFill>
                  <a:schemeClr val="tx1"/>
                </a:solidFill>
              </a:rPr>
              <a:t>Integration since the Maastricht Treaty? JCMS 2006 Volume 44. Number 4. pp. 711–30</a:t>
            </a:r>
            <a:r>
              <a:rPr lang="en-US" sz="800" smtClean="0">
                <a:solidFill>
                  <a:srgbClr val="898989"/>
                </a:solidFill>
              </a:rPr>
              <a:t> </a:t>
            </a:r>
          </a:p>
          <a:p>
            <a:pPr algn="just">
              <a:lnSpc>
                <a:spcPct val="80000"/>
              </a:lnSpc>
            </a:pPr>
            <a:r>
              <a:rPr lang="en-US" sz="1200" b="1" smtClean="0">
                <a:solidFill>
                  <a:schemeClr val="tx1"/>
                </a:solidFill>
              </a:rPr>
              <a:t>2) PAUL DE GRAUWE AND YUEMEI JI, Social Europe Journal 25/02/2013</a:t>
            </a:r>
            <a:r>
              <a:rPr lang="en-US" sz="1800" smtClean="0">
                <a:solidFill>
                  <a:schemeClr val="tx1"/>
                </a:solidFill>
              </a:rPr>
              <a:t> </a:t>
            </a:r>
            <a:r>
              <a:rPr lang="en-US" sz="1200" b="1" smtClean="0">
                <a:solidFill>
                  <a:schemeClr val="tx1"/>
                </a:solidFill>
              </a:rPr>
              <a:t>Panic-driven Austerity In The Eurozone And Its Implications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1 Título"/>
          <p:cNvSpPr>
            <a:spLocks noGrp="1"/>
          </p:cNvSpPr>
          <p:nvPr>
            <p:ph type="title"/>
          </p:nvPr>
        </p:nvSpPr>
        <p:spPr/>
        <p:txBody>
          <a:bodyPr/>
          <a:lstStyle/>
          <a:p>
            <a:r>
              <a:rPr lang="en-US" smtClean="0"/>
              <a:t>Symmetry and integration in OCAs</a:t>
            </a:r>
          </a:p>
        </p:txBody>
      </p:sp>
      <p:pic>
        <p:nvPicPr>
          <p:cNvPr id="27650" name="Picture 2"/>
          <p:cNvPicPr>
            <a:picLocks noGrp="1" noChangeAspect="1" noChangeArrowheads="1"/>
          </p:cNvPicPr>
          <p:nvPr>
            <p:ph idx="1"/>
          </p:nvPr>
        </p:nvPicPr>
        <p:blipFill>
          <a:blip r:embed="rId3"/>
          <a:srcRect/>
          <a:stretch>
            <a:fillRect/>
          </a:stretch>
        </p:blipFill>
        <p:spPr>
          <a:xfrm>
            <a:off x="4321175" y="2492375"/>
            <a:ext cx="4822825" cy="3457575"/>
          </a:xfrm>
        </p:spPr>
      </p:pic>
      <p:sp>
        <p:nvSpPr>
          <p:cNvPr id="27651" name="3 CuadroTexto"/>
          <p:cNvSpPr txBox="1">
            <a:spLocks noChangeArrowheads="1"/>
          </p:cNvSpPr>
          <p:nvPr/>
        </p:nvSpPr>
        <p:spPr bwMode="auto">
          <a:xfrm>
            <a:off x="179388" y="1557338"/>
            <a:ext cx="4176712" cy="4524375"/>
          </a:xfrm>
          <a:prstGeom prst="rect">
            <a:avLst/>
          </a:prstGeom>
          <a:noFill/>
          <a:ln w="9525">
            <a:noFill/>
            <a:miter lim="800000"/>
            <a:headEnd/>
            <a:tailEnd/>
          </a:ln>
        </p:spPr>
        <p:txBody>
          <a:bodyPr>
            <a:spAutoFit/>
          </a:bodyPr>
          <a:lstStyle/>
          <a:p>
            <a:r>
              <a:rPr lang="en-US" b="1">
                <a:latin typeface="Calibri" pitchFamily="34" charset="0"/>
              </a:rPr>
              <a:t>Figure 2 </a:t>
            </a:r>
            <a:r>
              <a:rPr lang="en-US">
                <a:latin typeface="Calibri" pitchFamily="34" charset="0"/>
              </a:rPr>
              <a:t>presents the minimal combinations of symmetry and integration that are </a:t>
            </a:r>
            <a:r>
              <a:rPr lang="en-US" b="1">
                <a:solidFill>
                  <a:srgbClr val="0070C0"/>
                </a:solidFill>
                <a:latin typeface="Calibri" pitchFamily="34" charset="0"/>
              </a:rPr>
              <a:t>needed to form an optimal currency area, OCA. </a:t>
            </a:r>
          </a:p>
          <a:p>
            <a:endParaRPr lang="en-US">
              <a:latin typeface="Calibri" pitchFamily="34" charset="0"/>
            </a:endParaRPr>
          </a:p>
          <a:p>
            <a:r>
              <a:rPr lang="en-US">
                <a:latin typeface="Calibri" pitchFamily="34" charset="0"/>
              </a:rPr>
              <a:t>The OCA line represents the </a:t>
            </a:r>
            <a:r>
              <a:rPr lang="en-US">
                <a:solidFill>
                  <a:srgbClr val="0070C0"/>
                </a:solidFill>
                <a:latin typeface="Calibri" pitchFamily="34" charset="0"/>
              </a:rPr>
              <a:t>combinations of symmetry and integration</a:t>
            </a:r>
            <a:r>
              <a:rPr lang="en-US">
                <a:latin typeface="Calibri" pitchFamily="34" charset="0"/>
              </a:rPr>
              <a:t> among </a:t>
            </a:r>
            <a:r>
              <a:rPr lang="en-US">
                <a:solidFill>
                  <a:srgbClr val="0070C0"/>
                </a:solidFill>
                <a:latin typeface="Calibri" pitchFamily="34" charset="0"/>
              </a:rPr>
              <a:t>groups of countries </a:t>
            </a:r>
            <a:r>
              <a:rPr lang="en-US">
                <a:latin typeface="Calibri" pitchFamily="34" charset="0"/>
              </a:rPr>
              <a:t>for which the cost and benefits of a monetary union just </a:t>
            </a:r>
            <a:r>
              <a:rPr lang="en-US" b="1">
                <a:solidFill>
                  <a:srgbClr val="0070C0"/>
                </a:solidFill>
                <a:latin typeface="Calibri" pitchFamily="34" charset="0"/>
              </a:rPr>
              <a:t>balance.</a:t>
            </a:r>
          </a:p>
          <a:p>
            <a:endParaRPr lang="en-US">
              <a:latin typeface="Calibri" pitchFamily="34" charset="0"/>
            </a:endParaRPr>
          </a:p>
          <a:p>
            <a:r>
              <a:rPr lang="en-US" b="1">
                <a:latin typeface="Calibri" pitchFamily="34" charset="0"/>
              </a:rPr>
              <a:t>It is downward sloping for the following reason:</a:t>
            </a:r>
          </a:p>
          <a:p>
            <a:pPr>
              <a:buFont typeface="Wingdings" pitchFamily="2" charset="2"/>
              <a:buChar char="Ø"/>
            </a:pPr>
            <a:r>
              <a:rPr lang="en-US">
                <a:latin typeface="Calibri" pitchFamily="34" charset="0"/>
              </a:rPr>
              <a:t> A </a:t>
            </a:r>
            <a:r>
              <a:rPr lang="en-US" b="1">
                <a:solidFill>
                  <a:srgbClr val="0070C0"/>
                </a:solidFill>
                <a:latin typeface="Calibri" pitchFamily="34" charset="0"/>
              </a:rPr>
              <a:t>decline in symmetry raises the costs </a:t>
            </a:r>
            <a:r>
              <a:rPr lang="en-US">
                <a:latin typeface="Calibri" pitchFamily="34" charset="0"/>
              </a:rPr>
              <a:t>of a monetary union. </a:t>
            </a:r>
          </a:p>
          <a:p>
            <a:pPr>
              <a:buFont typeface="Wingdings" pitchFamily="2" charset="2"/>
              <a:buChar char="Ø"/>
            </a:pPr>
            <a:r>
              <a:rPr lang="en-US">
                <a:latin typeface="Calibri" pitchFamily="34" charset="0"/>
              </a:rPr>
              <a:t>These </a:t>
            </a:r>
            <a:r>
              <a:rPr lang="en-US">
                <a:solidFill>
                  <a:srgbClr val="0070C0"/>
                </a:solidFill>
                <a:latin typeface="Calibri" pitchFamily="34" charset="0"/>
              </a:rPr>
              <a:t>costs </a:t>
            </a:r>
            <a:r>
              <a:rPr lang="en-US">
                <a:latin typeface="Calibri" pitchFamily="34" charset="0"/>
              </a:rPr>
              <a:t>are mainly </a:t>
            </a:r>
            <a:r>
              <a:rPr lang="en-US">
                <a:solidFill>
                  <a:srgbClr val="0070C0"/>
                </a:solidFill>
                <a:latin typeface="Calibri" pitchFamily="34" charset="0"/>
              </a:rPr>
              <a:t>macroeconomic </a:t>
            </a:r>
            <a:r>
              <a:rPr lang="en-US">
                <a:latin typeface="Calibri" pitchFamily="34" charset="0"/>
              </a:rPr>
              <a:t>in nature.</a:t>
            </a:r>
          </a:p>
        </p:txBody>
      </p:sp>
      <p:sp>
        <p:nvSpPr>
          <p:cNvPr id="27652" name="4 CuadroTexto"/>
          <p:cNvSpPr txBox="1">
            <a:spLocks noChangeArrowheads="1"/>
          </p:cNvSpPr>
          <p:nvPr/>
        </p:nvSpPr>
        <p:spPr bwMode="auto">
          <a:xfrm>
            <a:off x="4751388" y="1412875"/>
            <a:ext cx="4392612" cy="923925"/>
          </a:xfrm>
          <a:prstGeom prst="rect">
            <a:avLst/>
          </a:prstGeom>
          <a:noFill/>
          <a:ln w="9525">
            <a:noFill/>
            <a:miter lim="800000"/>
            <a:headEnd/>
            <a:tailEnd/>
          </a:ln>
        </p:spPr>
        <p:txBody>
          <a:bodyPr>
            <a:spAutoFit/>
          </a:bodyPr>
          <a:lstStyle/>
          <a:p>
            <a:r>
              <a:rPr lang="en-US">
                <a:latin typeface="Calibri" pitchFamily="34" charset="0"/>
              </a:rPr>
              <a:t>Points to the right of the OCA line represent groupings of countries for which the </a:t>
            </a:r>
            <a:r>
              <a:rPr lang="en-US">
                <a:solidFill>
                  <a:srgbClr val="0070C0"/>
                </a:solidFill>
                <a:latin typeface="Calibri" pitchFamily="34" charset="0"/>
              </a:rPr>
              <a:t>benefits of a monetary union exceed its costs</a:t>
            </a:r>
            <a:r>
              <a:rPr lang="en-US">
                <a:latin typeface="Calibri" pitchFamily="34" charset="0"/>
              </a:rPr>
              <a:t>. </a:t>
            </a:r>
          </a:p>
        </p:txBody>
      </p:sp>
      <p:sp>
        <p:nvSpPr>
          <p:cNvPr id="27653" name="7 CuadroTexto"/>
          <p:cNvSpPr txBox="1">
            <a:spLocks noChangeArrowheads="1"/>
          </p:cNvSpPr>
          <p:nvPr/>
        </p:nvSpPr>
        <p:spPr bwMode="auto">
          <a:xfrm>
            <a:off x="179388" y="5949950"/>
            <a:ext cx="8964612" cy="922338"/>
          </a:xfrm>
          <a:prstGeom prst="rect">
            <a:avLst/>
          </a:prstGeom>
          <a:noFill/>
          <a:ln w="9525">
            <a:noFill/>
            <a:miter lim="800000"/>
            <a:headEnd/>
            <a:tailEnd/>
          </a:ln>
        </p:spPr>
        <p:txBody>
          <a:bodyPr>
            <a:spAutoFit/>
          </a:bodyPr>
          <a:lstStyle/>
          <a:p>
            <a:r>
              <a:rPr lang="en-US" b="1">
                <a:latin typeface="Calibri" pitchFamily="34" charset="0"/>
              </a:rPr>
              <a:t>MS benefit from the efficiency gains of a monetary union.  </a:t>
            </a:r>
          </a:p>
          <a:p>
            <a:r>
              <a:rPr lang="en-US">
                <a:latin typeface="Calibri" pitchFamily="34" charset="0"/>
              </a:rPr>
              <a:t>Thus, the additional (macroeconomic) </a:t>
            </a:r>
            <a:r>
              <a:rPr lang="en-US">
                <a:solidFill>
                  <a:srgbClr val="C00000"/>
                </a:solidFill>
                <a:latin typeface="Calibri" pitchFamily="34" charset="0"/>
              </a:rPr>
              <a:t>costs produced by less symmetry </a:t>
            </a:r>
            <a:r>
              <a:rPr lang="en-US">
                <a:latin typeface="Calibri" pitchFamily="34" charset="0"/>
              </a:rPr>
              <a:t>can be </a:t>
            </a:r>
            <a:r>
              <a:rPr lang="en-US">
                <a:solidFill>
                  <a:srgbClr val="0070C0"/>
                </a:solidFill>
                <a:latin typeface="Calibri" pitchFamily="34" charset="0"/>
              </a:rPr>
              <a:t>compensated by the additional (microeconomic) benefits </a:t>
            </a:r>
            <a:r>
              <a:rPr lang="en-US">
                <a:latin typeface="Calibri" pitchFamily="34" charset="0"/>
              </a:rPr>
              <a:t>produced by more integration.</a:t>
            </a:r>
          </a:p>
        </p:txBody>
      </p:sp>
      <p:cxnSp>
        <p:nvCxnSpPr>
          <p:cNvPr id="10" name="9 Conector recto de flecha"/>
          <p:cNvCxnSpPr/>
          <p:nvPr/>
        </p:nvCxnSpPr>
        <p:spPr>
          <a:xfrm flipH="1">
            <a:off x="7596188" y="2205038"/>
            <a:ext cx="792162" cy="1295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E39CCA4C-4BC4-4C85-A44F-69674F68DF43}" type="slidenum">
              <a:rPr lang="en-US"/>
              <a:pPr>
                <a:defRPr/>
              </a:pPr>
              <a:t>10</a:t>
            </a:fld>
            <a:endParaRPr lang="en-US"/>
          </a:p>
        </p:txBody>
      </p:sp>
      <p:sp>
        <p:nvSpPr>
          <p:cNvPr id="11" name="10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1 Título"/>
          <p:cNvSpPr>
            <a:spLocks noGrp="1"/>
          </p:cNvSpPr>
          <p:nvPr>
            <p:ph type="title"/>
          </p:nvPr>
        </p:nvSpPr>
        <p:spPr/>
        <p:txBody>
          <a:bodyPr/>
          <a:lstStyle/>
          <a:p>
            <a:r>
              <a:rPr lang="es-ES" smtClean="0"/>
              <a:t>Mundell II (1973)</a:t>
            </a:r>
            <a:endParaRPr lang="en-US" smtClean="0"/>
          </a:p>
        </p:txBody>
      </p:sp>
      <p:sp>
        <p:nvSpPr>
          <p:cNvPr id="3" name="2 Marcador de contenido"/>
          <p:cNvSpPr>
            <a:spLocks noGrp="1"/>
          </p:cNvSpPr>
          <p:nvPr>
            <p:ph idx="1"/>
          </p:nvPr>
        </p:nvSpPr>
        <p:spPr/>
        <p:txBody>
          <a:bodyPr rtlCol="0">
            <a:normAutofit fontScale="85000" lnSpcReduction="10000"/>
          </a:bodyPr>
          <a:lstStyle/>
          <a:p>
            <a:pPr fontAlgn="auto">
              <a:spcAft>
                <a:spcPts val="0"/>
              </a:spcAft>
              <a:buFont typeface="Arial" pitchFamily="34" charset="0"/>
              <a:buChar char="•"/>
              <a:defRPr/>
            </a:pPr>
            <a:r>
              <a:rPr lang="en-US" dirty="0" smtClean="0"/>
              <a:t>The new </a:t>
            </a:r>
            <a:r>
              <a:rPr lang="en-US" dirty="0" err="1" smtClean="0"/>
              <a:t>Mundell</a:t>
            </a:r>
            <a:r>
              <a:rPr lang="en-US" dirty="0" smtClean="0"/>
              <a:t> (</a:t>
            </a:r>
            <a:r>
              <a:rPr lang="en-US" b="1" dirty="0" err="1" smtClean="0"/>
              <a:t>Mundell</a:t>
            </a:r>
            <a:r>
              <a:rPr lang="en-US" b="1" dirty="0" smtClean="0"/>
              <a:t> II</a:t>
            </a:r>
            <a:r>
              <a:rPr lang="en-US" dirty="0" smtClean="0"/>
              <a:t>) starts from the situation of a world of </a:t>
            </a:r>
            <a:r>
              <a:rPr lang="en-US" b="1" dirty="0" smtClean="0">
                <a:solidFill>
                  <a:srgbClr val="0070C0"/>
                </a:solidFill>
              </a:rPr>
              <a:t>free mobility of capital</a:t>
            </a:r>
            <a:r>
              <a:rPr lang="en-US" dirty="0" smtClean="0"/>
              <a:t>;  </a:t>
            </a:r>
          </a:p>
          <a:p>
            <a:pPr fontAlgn="auto">
              <a:spcAft>
                <a:spcPts val="0"/>
              </a:spcAft>
              <a:buFont typeface="Arial" pitchFamily="34" charset="0"/>
              <a:buChar char="•"/>
              <a:defRPr/>
            </a:pPr>
            <a:r>
              <a:rPr lang="en-US" dirty="0" smtClean="0"/>
              <a:t> In a world of free mobility of capital, the </a:t>
            </a:r>
            <a:r>
              <a:rPr lang="en-US" dirty="0" smtClean="0">
                <a:solidFill>
                  <a:srgbClr val="0070C0"/>
                </a:solidFill>
              </a:rPr>
              <a:t>exchange rate </a:t>
            </a:r>
            <a:r>
              <a:rPr lang="en-US" b="1" dirty="0" smtClean="0">
                <a:solidFill>
                  <a:srgbClr val="0070C0"/>
                </a:solidFill>
              </a:rPr>
              <a:t>ceases</a:t>
            </a:r>
            <a:r>
              <a:rPr lang="en-US" dirty="0" smtClean="0">
                <a:solidFill>
                  <a:srgbClr val="0070C0"/>
                </a:solidFill>
              </a:rPr>
              <a:t> to be a stabilizing force</a:t>
            </a:r>
            <a:r>
              <a:rPr lang="en-US" dirty="0" smtClean="0"/>
              <a:t>.</a:t>
            </a:r>
          </a:p>
          <a:p>
            <a:pPr fontAlgn="auto">
              <a:spcAft>
                <a:spcPts val="0"/>
              </a:spcAft>
              <a:buFont typeface="Arial" pitchFamily="34" charset="0"/>
              <a:buChar char="•"/>
              <a:defRPr/>
            </a:pPr>
            <a:r>
              <a:rPr lang="en-US" dirty="0" smtClean="0"/>
              <a:t> Instead, according to </a:t>
            </a:r>
            <a:r>
              <a:rPr lang="en-US" dirty="0" err="1" smtClean="0"/>
              <a:t>Mundell</a:t>
            </a:r>
            <a:r>
              <a:rPr lang="en-US" dirty="0" smtClean="0"/>
              <a:t> II, the exchange rate becomes </a:t>
            </a:r>
            <a:r>
              <a:rPr lang="en-US" b="1" dirty="0" smtClean="0">
                <a:solidFill>
                  <a:srgbClr val="0070C0"/>
                </a:solidFill>
              </a:rPr>
              <a:t>a target of destabilizing speculative movements </a:t>
            </a:r>
            <a:r>
              <a:rPr lang="en-US" dirty="0" smtClean="0"/>
              <a:t>and thus a </a:t>
            </a:r>
            <a:r>
              <a:rPr lang="en-US" b="1" dirty="0" smtClean="0">
                <a:solidFill>
                  <a:srgbClr val="C00000"/>
                </a:solidFill>
              </a:rPr>
              <a:t>source of large asymmetric shocks. </a:t>
            </a:r>
          </a:p>
          <a:p>
            <a:pPr fontAlgn="auto">
              <a:spcAft>
                <a:spcPts val="0"/>
              </a:spcAft>
              <a:buFont typeface="Arial" pitchFamily="34" charset="0"/>
              <a:buChar char="•"/>
              <a:defRPr/>
            </a:pPr>
            <a:r>
              <a:rPr lang="en-US" dirty="0" smtClean="0"/>
              <a:t>Thus, the view of </a:t>
            </a:r>
            <a:r>
              <a:rPr lang="en-US" dirty="0" err="1" smtClean="0"/>
              <a:t>Mundell</a:t>
            </a:r>
            <a:r>
              <a:rPr lang="en-US" dirty="0" smtClean="0"/>
              <a:t> I implying that the </a:t>
            </a:r>
            <a:r>
              <a:rPr lang="en-US" dirty="0" smtClean="0">
                <a:solidFill>
                  <a:srgbClr val="002060"/>
                </a:solidFill>
              </a:rPr>
              <a:t>exchange rate </a:t>
            </a:r>
            <a:r>
              <a:rPr lang="en-US" dirty="0" smtClean="0"/>
              <a:t>could </a:t>
            </a:r>
            <a:r>
              <a:rPr lang="en-US" b="1" dirty="0" smtClean="0">
                <a:solidFill>
                  <a:srgbClr val="002060"/>
                </a:solidFill>
              </a:rPr>
              <a:t>be used to stabilize </a:t>
            </a:r>
            <a:r>
              <a:rPr lang="en-US" dirty="0" smtClean="0"/>
              <a:t>the economy after an </a:t>
            </a:r>
            <a:r>
              <a:rPr lang="en-US" b="1" dirty="0" smtClean="0"/>
              <a:t>asymmetric shock </a:t>
            </a:r>
            <a:r>
              <a:rPr lang="en-US" dirty="0" smtClean="0"/>
              <a:t>should be </a:t>
            </a:r>
            <a:r>
              <a:rPr lang="en-US" dirty="0" smtClean="0">
                <a:solidFill>
                  <a:srgbClr val="002060"/>
                </a:solidFill>
              </a:rPr>
              <a:t>abandoned</a:t>
            </a:r>
            <a:r>
              <a:rPr lang="en-US" dirty="0" smtClean="0"/>
              <a:t>.</a:t>
            </a:r>
            <a:endParaRPr lang="en-US" dirty="0"/>
          </a:p>
        </p:txBody>
      </p:sp>
      <p:sp>
        <p:nvSpPr>
          <p:cNvPr id="4" name="3 Marcador de número de diapositiva"/>
          <p:cNvSpPr>
            <a:spLocks noGrp="1"/>
          </p:cNvSpPr>
          <p:nvPr>
            <p:ph type="sldNum" sz="quarter" idx="12"/>
          </p:nvPr>
        </p:nvSpPr>
        <p:spPr/>
        <p:txBody>
          <a:bodyPr/>
          <a:lstStyle/>
          <a:p>
            <a:pPr>
              <a:defRPr/>
            </a:pPr>
            <a:fld id="{30B28654-5215-400D-AE51-940D6FC7DEF6}" type="slidenum">
              <a:rPr lang="en-US"/>
              <a:pPr>
                <a:defRPr/>
              </a:pPr>
              <a:t>11</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1 Título"/>
          <p:cNvSpPr>
            <a:spLocks noGrp="1"/>
          </p:cNvSpPr>
          <p:nvPr>
            <p:ph type="title"/>
          </p:nvPr>
        </p:nvSpPr>
        <p:spPr/>
        <p:txBody>
          <a:bodyPr/>
          <a:lstStyle/>
          <a:p>
            <a:r>
              <a:rPr lang="es-ES" smtClean="0"/>
              <a:t>Mundell II (1973)/2</a:t>
            </a:r>
            <a:endParaRPr lang="en-US" smtClean="0"/>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n-US" dirty="0" smtClean="0"/>
              <a:t>In the world of </a:t>
            </a:r>
            <a:r>
              <a:rPr lang="en-US" dirty="0" err="1" smtClean="0"/>
              <a:t>Mundell</a:t>
            </a:r>
            <a:r>
              <a:rPr lang="en-US" dirty="0" smtClean="0"/>
              <a:t> II </a:t>
            </a:r>
            <a:r>
              <a:rPr lang="en-US" b="1" dirty="0" smtClean="0">
                <a:solidFill>
                  <a:srgbClr val="0070C0"/>
                </a:solidFill>
              </a:rPr>
              <a:t>joining a monetary union</a:t>
            </a:r>
            <a:r>
              <a:rPr lang="en-US" dirty="0" smtClean="0"/>
              <a:t> should not be seen as a cost arising from the loss of the exchange rate as an adjustment mechanism, but as a </a:t>
            </a:r>
            <a:r>
              <a:rPr lang="en-US" b="1" dirty="0" smtClean="0">
                <a:solidFill>
                  <a:srgbClr val="0070C0"/>
                </a:solidFill>
              </a:rPr>
              <a:t>benefit of eliminating a source of asymmetric shocks</a:t>
            </a:r>
            <a:r>
              <a:rPr lang="en-US" dirty="0" smtClean="0"/>
              <a:t>.</a:t>
            </a:r>
          </a:p>
          <a:p>
            <a:pPr fontAlgn="auto">
              <a:spcAft>
                <a:spcPts val="0"/>
              </a:spcAft>
              <a:buFont typeface="Arial" pitchFamily="34" charset="0"/>
              <a:buChar char="•"/>
              <a:defRPr/>
            </a:pPr>
            <a:r>
              <a:rPr lang="en-US" dirty="0" smtClean="0"/>
              <a:t> For most countries, the exchange rate does </a:t>
            </a:r>
            <a:r>
              <a:rPr lang="en-US" dirty="0" smtClean="0">
                <a:solidFill>
                  <a:srgbClr val="0070C0"/>
                </a:solidFill>
              </a:rPr>
              <a:t>not provide a degree of freedom</a:t>
            </a:r>
            <a:r>
              <a:rPr lang="en-US" dirty="0" smtClean="0"/>
              <a:t> </a:t>
            </a:r>
          </a:p>
          <a:p>
            <a:pPr lvl="1" fontAlgn="auto">
              <a:spcAft>
                <a:spcPts val="0"/>
              </a:spcAft>
              <a:buFont typeface="Arial" pitchFamily="34" charset="0"/>
              <a:buChar char="–"/>
              <a:defRPr/>
            </a:pPr>
            <a:r>
              <a:rPr lang="en-US" dirty="0" smtClean="0"/>
              <a:t>but uses up a degree of freedom in their economic policy since they have to stabilize this asset price.</a:t>
            </a:r>
          </a:p>
          <a:p>
            <a:pPr lvl="1" fontAlgn="auto">
              <a:spcAft>
                <a:spcPts val="0"/>
              </a:spcAft>
              <a:buFont typeface="Arial" pitchFamily="34" charset="0"/>
              <a:buChar char="–"/>
              <a:defRPr/>
            </a:pPr>
            <a:r>
              <a:rPr lang="en-US" dirty="0" err="1" smtClean="0"/>
              <a:t>Mundell</a:t>
            </a:r>
            <a:r>
              <a:rPr lang="en-US" dirty="0" smtClean="0"/>
              <a:t> II is based on the idea that </a:t>
            </a:r>
            <a:r>
              <a:rPr lang="en-US" b="1" dirty="0" smtClean="0">
                <a:solidFill>
                  <a:srgbClr val="C00000"/>
                </a:solidFill>
              </a:rPr>
              <a:t>foreign exchange markets are not efficient</a:t>
            </a:r>
            <a:r>
              <a:rPr lang="en-US" dirty="0" smtClean="0"/>
              <a:t> and should not be trusted to guide countries towards macroeconomic equilibrium</a:t>
            </a:r>
          </a:p>
          <a:p>
            <a:pPr lvl="1" fontAlgn="auto">
              <a:spcAft>
                <a:spcPts val="0"/>
              </a:spcAft>
              <a:buFont typeface="Arial" pitchFamily="34" charset="0"/>
              <a:buChar char="–"/>
              <a:defRPr/>
            </a:pPr>
            <a:r>
              <a:rPr lang="en-US" dirty="0" smtClean="0"/>
              <a:t>This view has received </a:t>
            </a:r>
            <a:r>
              <a:rPr lang="en-US" dirty="0" smtClean="0">
                <a:solidFill>
                  <a:srgbClr val="0070C0"/>
                </a:solidFill>
              </a:rPr>
              <a:t>increased empirical backing</a:t>
            </a:r>
            <a:r>
              <a:rPr lang="en-US" dirty="0" smtClean="0"/>
              <a:t>. </a:t>
            </a:r>
          </a:p>
          <a:p>
            <a:pPr lvl="1" fontAlgn="auto">
              <a:spcAft>
                <a:spcPts val="0"/>
              </a:spcAft>
              <a:buFont typeface="Arial" pitchFamily="34" charset="0"/>
              <a:buChar char="–"/>
              <a:defRPr/>
            </a:pPr>
            <a:r>
              <a:rPr lang="en-US" dirty="0" smtClean="0"/>
              <a:t>exchange rate is </a:t>
            </a:r>
            <a:r>
              <a:rPr lang="en-US" b="1" dirty="0" smtClean="0">
                <a:solidFill>
                  <a:srgbClr val="0070C0"/>
                </a:solidFill>
              </a:rPr>
              <a:t>disconnected most of the time from its fundamental value</a:t>
            </a:r>
          </a:p>
          <a:p>
            <a:pPr lvl="1" fontAlgn="auto">
              <a:spcAft>
                <a:spcPts val="0"/>
              </a:spcAft>
              <a:buFont typeface="Arial" pitchFamily="34" charset="0"/>
              <a:buNone/>
              <a:defRPr/>
            </a:pPr>
            <a:r>
              <a:rPr lang="en-US" dirty="0" smtClean="0"/>
              <a:t>(see De Grauwe and </a:t>
            </a:r>
            <a:r>
              <a:rPr lang="en-US" dirty="0" err="1" smtClean="0"/>
              <a:t>Grimaldi</a:t>
            </a:r>
            <a:r>
              <a:rPr lang="en-US" dirty="0" smtClean="0"/>
              <a:t>, 2006, for evidence and implications of these findings). </a:t>
            </a:r>
            <a:endParaRPr lang="en-US" dirty="0"/>
          </a:p>
        </p:txBody>
      </p:sp>
      <p:sp>
        <p:nvSpPr>
          <p:cNvPr id="4" name="3 Marcador de número de diapositiva"/>
          <p:cNvSpPr>
            <a:spLocks noGrp="1"/>
          </p:cNvSpPr>
          <p:nvPr>
            <p:ph type="sldNum" sz="quarter" idx="12"/>
          </p:nvPr>
        </p:nvSpPr>
        <p:spPr/>
        <p:txBody>
          <a:bodyPr/>
          <a:lstStyle/>
          <a:p>
            <a:pPr>
              <a:defRPr/>
            </a:pPr>
            <a:fld id="{BB7A9457-2C55-4C31-AE41-D27CE68856FC}" type="slidenum">
              <a:rPr lang="en-US"/>
              <a:pPr>
                <a:defRPr/>
              </a:pPr>
              <a:t>12</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b="1" dirty="0" err="1" smtClean="0"/>
              <a:t>Mundell</a:t>
            </a:r>
            <a:r>
              <a:rPr lang="en-US" b="1" dirty="0" smtClean="0"/>
              <a:t> II </a:t>
            </a:r>
            <a:r>
              <a:rPr lang="en-US" dirty="0" smtClean="0"/>
              <a:t>became a major promoter of monetary union/3</a:t>
            </a:r>
            <a:endParaRPr lang="en-US" dirty="0"/>
          </a:p>
        </p:txBody>
      </p:sp>
      <p:sp>
        <p:nvSpPr>
          <p:cNvPr id="3" name="2 Marcador de contenido"/>
          <p:cNvSpPr>
            <a:spLocks noGrp="1"/>
          </p:cNvSpPr>
          <p:nvPr>
            <p:ph idx="1"/>
          </p:nvPr>
        </p:nvSpPr>
        <p:spPr>
          <a:xfrm>
            <a:off x="468313" y="1484313"/>
            <a:ext cx="8229600" cy="5257800"/>
          </a:xfrm>
        </p:spPr>
        <p:txBody>
          <a:bodyPr rtlCol="0">
            <a:noAutofit/>
          </a:bodyPr>
          <a:lstStyle/>
          <a:p>
            <a:pPr fontAlgn="auto">
              <a:spcAft>
                <a:spcPts val="0"/>
              </a:spcAft>
              <a:buFont typeface="Arial" pitchFamily="34" charset="0"/>
              <a:buNone/>
              <a:defRPr/>
            </a:pPr>
            <a:r>
              <a:rPr lang="en-US" sz="2400" b="1" dirty="0" smtClean="0"/>
              <a:t>There is a second insight in </a:t>
            </a:r>
            <a:r>
              <a:rPr lang="en-US" sz="2400" b="1" dirty="0" err="1" smtClean="0"/>
              <a:t>Mundell</a:t>
            </a:r>
            <a:r>
              <a:rPr lang="en-US" sz="2400" b="1" dirty="0" smtClean="0"/>
              <a:t> II</a:t>
            </a:r>
            <a:r>
              <a:rPr lang="en-US" sz="2400" dirty="0" smtClean="0"/>
              <a:t>:</a:t>
            </a:r>
          </a:p>
          <a:p>
            <a:pPr marL="514350" indent="-514350" fontAlgn="auto">
              <a:spcAft>
                <a:spcPts val="0"/>
              </a:spcAft>
              <a:buFont typeface="+mj-lt"/>
              <a:buAutoNum type="arabicPeriod"/>
              <a:defRPr/>
            </a:pPr>
            <a:r>
              <a:rPr lang="en-US" sz="2400" dirty="0" smtClean="0"/>
              <a:t>Only in a monetary union can capital markets be </a:t>
            </a:r>
            <a:r>
              <a:rPr lang="en-US" sz="2400" dirty="0" smtClean="0">
                <a:solidFill>
                  <a:srgbClr val="0070C0"/>
                </a:solidFill>
              </a:rPr>
              <a:t>fully integrated </a:t>
            </a:r>
            <a:r>
              <a:rPr lang="en-US" sz="2400" dirty="0" smtClean="0"/>
              <a:t>so that they can be used as an </a:t>
            </a:r>
            <a:r>
              <a:rPr lang="en-US" sz="2400" b="1" dirty="0" smtClean="0">
                <a:solidFill>
                  <a:srgbClr val="0070C0"/>
                </a:solidFill>
              </a:rPr>
              <a:t>insurance mechanism against asymmetric shocks </a:t>
            </a:r>
            <a:r>
              <a:rPr lang="en-US" sz="2400" dirty="0" smtClean="0"/>
              <a:t>(see </a:t>
            </a:r>
            <a:r>
              <a:rPr lang="en-US" sz="2400" dirty="0" err="1" smtClean="0"/>
              <a:t>Asdrubali</a:t>
            </a:r>
            <a:r>
              <a:rPr lang="en-US" sz="2400" dirty="0" smtClean="0"/>
              <a:t> et al., 1996). </a:t>
            </a:r>
          </a:p>
          <a:p>
            <a:pPr marL="514350" indent="-514350" fontAlgn="auto">
              <a:spcAft>
                <a:spcPts val="0"/>
              </a:spcAft>
              <a:buFont typeface="+mj-lt"/>
              <a:buAutoNum type="arabicPeriod"/>
              <a:defRPr/>
            </a:pPr>
            <a:r>
              <a:rPr lang="en-US" sz="2400" dirty="0" smtClean="0"/>
              <a:t>When countries remain outside a monetary union they </a:t>
            </a:r>
            <a:r>
              <a:rPr lang="en-US" sz="2400" b="1" dirty="0" smtClean="0">
                <a:solidFill>
                  <a:srgbClr val="0070C0"/>
                </a:solidFill>
              </a:rPr>
              <a:t>cannot hope to profit from insurance </a:t>
            </a:r>
            <a:r>
              <a:rPr lang="en-US" sz="2400" dirty="0" smtClean="0"/>
              <a:t>against asymmetric shocks provided by capital markets in the rest of the world. </a:t>
            </a:r>
          </a:p>
          <a:p>
            <a:pPr marL="2228850" lvl="4" indent="-514350" fontAlgn="auto">
              <a:spcAft>
                <a:spcPts val="0"/>
              </a:spcAft>
              <a:buFont typeface="+mj-lt"/>
              <a:buAutoNum type="arabicPeriod"/>
              <a:defRPr/>
            </a:pPr>
            <a:r>
              <a:rPr lang="en-US" sz="1600" dirty="0" smtClean="0"/>
              <a:t>The reason is that the large and </a:t>
            </a:r>
            <a:r>
              <a:rPr lang="en-US" sz="1600" b="1" dirty="0" smtClean="0"/>
              <a:t>variable exchange risk premia </a:t>
            </a:r>
            <a:r>
              <a:rPr lang="en-US" sz="1600" dirty="0" smtClean="0">
                <a:solidFill>
                  <a:srgbClr val="0070C0"/>
                </a:solidFill>
              </a:rPr>
              <a:t>prevent these capital markets </a:t>
            </a:r>
            <a:r>
              <a:rPr lang="en-US" sz="1600" dirty="0" smtClean="0"/>
              <a:t>from providing insurance against asymmetric shocks. </a:t>
            </a:r>
          </a:p>
          <a:p>
            <a:pPr marL="2228850" lvl="4" indent="-514350" fontAlgn="auto">
              <a:spcAft>
                <a:spcPts val="0"/>
              </a:spcAft>
              <a:buFont typeface="+mj-lt"/>
              <a:buAutoNum type="arabicPeriod"/>
              <a:defRPr/>
            </a:pPr>
            <a:r>
              <a:rPr lang="en-US" sz="1600" dirty="0" smtClean="0"/>
              <a:t>Thus the world of </a:t>
            </a:r>
            <a:r>
              <a:rPr lang="en-US" sz="1600" dirty="0" err="1" smtClean="0"/>
              <a:t>Mundell</a:t>
            </a:r>
            <a:r>
              <a:rPr lang="en-US" sz="1600" dirty="0" smtClean="0"/>
              <a:t> II is one in which countries that stay </a:t>
            </a:r>
            <a:r>
              <a:rPr lang="en-US" sz="1600" b="1" dirty="0" smtClean="0">
                <a:solidFill>
                  <a:srgbClr val="0070C0"/>
                </a:solidFill>
              </a:rPr>
              <a:t>outside a monetary union </a:t>
            </a:r>
            <a:r>
              <a:rPr lang="en-US" sz="1600" dirty="0" smtClean="0"/>
              <a:t>will have to deal </a:t>
            </a:r>
            <a:r>
              <a:rPr lang="en-US" sz="1600" dirty="0" smtClean="0">
                <a:solidFill>
                  <a:srgbClr val="0070C0"/>
                </a:solidFill>
              </a:rPr>
              <a:t>with large asymmetric </a:t>
            </a:r>
            <a:r>
              <a:rPr lang="en-US" sz="1600" dirty="0" smtClean="0"/>
              <a:t>shocks that arise from </a:t>
            </a:r>
            <a:r>
              <a:rPr lang="en-US" sz="1600" b="1" dirty="0" smtClean="0">
                <a:solidFill>
                  <a:srgbClr val="0070C0"/>
                </a:solidFill>
              </a:rPr>
              <a:t>the instability of international capital flows</a:t>
            </a:r>
            <a:r>
              <a:rPr lang="en-US" sz="1600" dirty="0" smtClean="0"/>
              <a:t>. </a:t>
            </a:r>
          </a:p>
          <a:p>
            <a:pPr marL="2228850" lvl="4" indent="-514350" fontAlgn="auto">
              <a:spcAft>
                <a:spcPts val="0"/>
              </a:spcAft>
              <a:buFont typeface="+mj-lt"/>
              <a:buAutoNum type="arabicPeriod"/>
              <a:defRPr/>
            </a:pPr>
            <a:r>
              <a:rPr lang="en-US" sz="1600" dirty="0" smtClean="0"/>
              <a:t>These countries’ ability to insure against traditional asymmetric shocks is </a:t>
            </a:r>
            <a:r>
              <a:rPr lang="en-US" sz="1600" b="1" dirty="0" smtClean="0">
                <a:solidFill>
                  <a:srgbClr val="0070C0"/>
                </a:solidFill>
              </a:rPr>
              <a:t>severely restricted </a:t>
            </a:r>
            <a:r>
              <a:rPr lang="en-US" sz="1600" dirty="0" smtClean="0"/>
              <a:t>when they stay </a:t>
            </a:r>
            <a:r>
              <a:rPr lang="en-US" sz="1600" b="1" dirty="0" smtClean="0">
                <a:solidFill>
                  <a:srgbClr val="0070C0"/>
                </a:solidFill>
              </a:rPr>
              <a:t>outside</a:t>
            </a:r>
            <a:r>
              <a:rPr lang="en-US" sz="1600" dirty="0" smtClean="0">
                <a:solidFill>
                  <a:srgbClr val="0070C0"/>
                </a:solidFill>
              </a:rPr>
              <a:t> a monetary union</a:t>
            </a:r>
            <a:r>
              <a:rPr lang="en-US" sz="1600" dirty="0" smtClean="0"/>
              <a:t>.</a:t>
            </a:r>
            <a:endParaRPr lang="en-US" sz="1600" dirty="0"/>
          </a:p>
        </p:txBody>
      </p:sp>
      <p:sp>
        <p:nvSpPr>
          <p:cNvPr id="4" name="3 Marcador de número de diapositiva"/>
          <p:cNvSpPr>
            <a:spLocks noGrp="1"/>
          </p:cNvSpPr>
          <p:nvPr>
            <p:ph type="sldNum" sz="quarter" idx="12"/>
          </p:nvPr>
        </p:nvSpPr>
        <p:spPr/>
        <p:txBody>
          <a:bodyPr/>
          <a:lstStyle/>
          <a:p>
            <a:pPr>
              <a:defRPr/>
            </a:pPr>
            <a:fld id="{A5AE2FC4-54BE-45F8-B77F-F6326C9DD024}" type="slidenum">
              <a:rPr lang="en-US"/>
              <a:pPr>
                <a:defRPr/>
              </a:pPr>
              <a:t>13</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1 Título"/>
          <p:cNvSpPr>
            <a:spLocks noGrp="1"/>
          </p:cNvSpPr>
          <p:nvPr>
            <p:ph type="title"/>
          </p:nvPr>
        </p:nvSpPr>
        <p:spPr/>
        <p:txBody>
          <a:bodyPr/>
          <a:lstStyle/>
          <a:p>
            <a:r>
              <a:rPr lang="en-US" sz="2800" smtClean="0"/>
              <a:t>Maastricht Treaty &amp; academic economists’ minds</a:t>
            </a:r>
            <a:br>
              <a:rPr lang="en-US" sz="2800" smtClean="0"/>
            </a:br>
            <a:r>
              <a:rPr lang="en-US" sz="2800" smtClean="0"/>
              <a:t>Mundell II/4</a:t>
            </a:r>
          </a:p>
        </p:txBody>
      </p:sp>
      <p:sp>
        <p:nvSpPr>
          <p:cNvPr id="3" name="2 Marcador de contenido"/>
          <p:cNvSpPr>
            <a:spLocks noGrp="1"/>
          </p:cNvSpPr>
          <p:nvPr>
            <p:ph idx="1"/>
          </p:nvPr>
        </p:nvSpPr>
        <p:spPr/>
        <p:txBody>
          <a:bodyPr rtlCol="0">
            <a:normAutofit fontScale="62500" lnSpcReduction="20000"/>
          </a:bodyPr>
          <a:lstStyle/>
          <a:p>
            <a:pPr fontAlgn="auto">
              <a:spcAft>
                <a:spcPts val="0"/>
              </a:spcAft>
              <a:buFont typeface="Arial" pitchFamily="34" charset="0"/>
              <a:buChar char="•"/>
              <a:defRPr/>
            </a:pPr>
            <a:r>
              <a:rPr lang="en-US" dirty="0" smtClean="0"/>
              <a:t>At the time the Maastricht Treaty was signed, most academic economists’ minds were framed by </a:t>
            </a:r>
            <a:r>
              <a:rPr lang="en-US" dirty="0" err="1" smtClean="0"/>
              <a:t>Mundell</a:t>
            </a:r>
            <a:r>
              <a:rPr lang="en-US" dirty="0" smtClean="0"/>
              <a:t> I and </a:t>
            </a:r>
            <a:r>
              <a:rPr lang="en-US" dirty="0" err="1" smtClean="0"/>
              <a:t>scepticism</a:t>
            </a:r>
            <a:r>
              <a:rPr lang="en-US" dirty="0" smtClean="0"/>
              <a:t> about the prospects of a monetary union was widespread.</a:t>
            </a:r>
          </a:p>
          <a:p>
            <a:pPr fontAlgn="auto">
              <a:spcAft>
                <a:spcPts val="0"/>
              </a:spcAft>
              <a:buFont typeface="Arial" pitchFamily="34" charset="0"/>
              <a:buChar char="•"/>
              <a:defRPr/>
            </a:pPr>
            <a:r>
              <a:rPr lang="en-US" dirty="0" smtClean="0"/>
              <a:t>In the end </a:t>
            </a:r>
            <a:r>
              <a:rPr lang="en-US" dirty="0" err="1" smtClean="0"/>
              <a:t>Mundell</a:t>
            </a:r>
            <a:r>
              <a:rPr lang="en-US" dirty="0" smtClean="0"/>
              <a:t> II prevailed. </a:t>
            </a:r>
          </a:p>
          <a:p>
            <a:pPr fontAlgn="auto">
              <a:spcAft>
                <a:spcPts val="0"/>
              </a:spcAft>
              <a:buFont typeface="Arial" pitchFamily="34" charset="0"/>
              <a:buChar char="•"/>
              <a:defRPr/>
            </a:pPr>
            <a:r>
              <a:rPr lang="en-US" b="1" dirty="0" smtClean="0">
                <a:solidFill>
                  <a:srgbClr val="0070C0"/>
                </a:solidFill>
              </a:rPr>
              <a:t>Why did this happen? </a:t>
            </a:r>
          </a:p>
          <a:p>
            <a:pPr fontAlgn="auto">
              <a:spcAft>
                <a:spcPts val="0"/>
              </a:spcAft>
              <a:buFont typeface="Arial" pitchFamily="34" charset="0"/>
              <a:buChar char="•"/>
              <a:defRPr/>
            </a:pPr>
            <a:r>
              <a:rPr lang="en-US" dirty="0" smtClean="0"/>
              <a:t>There was first the </a:t>
            </a:r>
            <a:r>
              <a:rPr lang="en-US" b="1" dirty="0" smtClean="0">
                <a:solidFill>
                  <a:srgbClr val="0070C0"/>
                </a:solidFill>
              </a:rPr>
              <a:t>collapse of the EMS </a:t>
            </a:r>
            <a:r>
              <a:rPr lang="en-US" dirty="0" smtClean="0"/>
              <a:t>in 1992–93. </a:t>
            </a:r>
          </a:p>
          <a:p>
            <a:pPr lvl="1" fontAlgn="auto">
              <a:spcAft>
                <a:spcPts val="0"/>
              </a:spcAft>
              <a:buFont typeface="Arial" pitchFamily="34" charset="0"/>
              <a:buChar char="–"/>
              <a:defRPr/>
            </a:pPr>
            <a:r>
              <a:rPr lang="en-US" dirty="0" smtClean="0"/>
              <a:t>This historical episode made clear that in a world of free mobility of capital, </a:t>
            </a:r>
            <a:r>
              <a:rPr lang="en-US" b="1" dirty="0" smtClean="0">
                <a:solidFill>
                  <a:srgbClr val="0070C0"/>
                </a:solidFill>
              </a:rPr>
              <a:t>fixed exchange rates were unsustainable</a:t>
            </a:r>
            <a:r>
              <a:rPr lang="en-US" dirty="0" smtClean="0"/>
              <a:t> as long as central banks maintained their own independent monetary policies.</a:t>
            </a:r>
          </a:p>
          <a:p>
            <a:pPr lvl="1" fontAlgn="auto">
              <a:spcAft>
                <a:spcPts val="0"/>
              </a:spcAft>
              <a:buFont typeface="Arial" pitchFamily="34" charset="0"/>
              <a:buChar char="–"/>
              <a:defRPr/>
            </a:pPr>
            <a:r>
              <a:rPr lang="en-US" dirty="0" smtClean="0"/>
              <a:t>The EMS-crisis convinced many continental European economists that a choice had to be made for one of the two ‘corner solutions’ in exchange rate regimes, i.e. </a:t>
            </a:r>
            <a:r>
              <a:rPr lang="en-US" b="1" dirty="0" smtClean="0"/>
              <a:t>full flexibility of exchange rates </a:t>
            </a:r>
            <a:r>
              <a:rPr lang="en-US" dirty="0" smtClean="0"/>
              <a:t>or </a:t>
            </a:r>
            <a:r>
              <a:rPr lang="en-US" b="1" dirty="0" smtClean="0">
                <a:solidFill>
                  <a:srgbClr val="0070C0"/>
                </a:solidFill>
              </a:rPr>
              <a:t>monetary union</a:t>
            </a:r>
            <a:r>
              <a:rPr lang="en-US" dirty="0" smtClean="0"/>
              <a:t>. </a:t>
            </a:r>
          </a:p>
          <a:p>
            <a:pPr lvl="1" fontAlgn="auto">
              <a:spcAft>
                <a:spcPts val="0"/>
              </a:spcAft>
              <a:buFont typeface="Arial" pitchFamily="34" charset="0"/>
              <a:buChar char="–"/>
              <a:defRPr/>
            </a:pPr>
            <a:r>
              <a:rPr lang="en-US" dirty="0" smtClean="0"/>
              <a:t>Many decided that the latter would be </a:t>
            </a:r>
            <a:r>
              <a:rPr lang="en-US" b="1" dirty="0" smtClean="0">
                <a:solidFill>
                  <a:srgbClr val="0070C0"/>
                </a:solidFill>
              </a:rPr>
              <a:t>the least bad choice</a:t>
            </a:r>
            <a:r>
              <a:rPr lang="en-US" dirty="0" smtClean="0"/>
              <a:t>.</a:t>
            </a:r>
          </a:p>
          <a:p>
            <a:pPr lvl="1" fontAlgn="auto">
              <a:spcAft>
                <a:spcPts val="0"/>
              </a:spcAft>
              <a:buFont typeface="Arial" pitchFamily="34" charset="0"/>
              <a:buChar char="–"/>
              <a:defRPr/>
            </a:pPr>
            <a:r>
              <a:rPr lang="en-US" b="1" dirty="0" err="1" smtClean="0">
                <a:solidFill>
                  <a:srgbClr val="0070C0"/>
                </a:solidFill>
              </a:rPr>
              <a:t>Mundell</a:t>
            </a:r>
            <a:r>
              <a:rPr lang="en-US" b="1" dirty="0" smtClean="0">
                <a:solidFill>
                  <a:srgbClr val="0070C0"/>
                </a:solidFill>
              </a:rPr>
              <a:t> II triumphed </a:t>
            </a:r>
            <a:r>
              <a:rPr lang="en-US" dirty="0" smtClean="0">
                <a:solidFill>
                  <a:srgbClr val="0070C0"/>
                </a:solidFill>
              </a:rPr>
              <a:t>on the European continent</a:t>
            </a:r>
            <a:r>
              <a:rPr lang="en-US" dirty="0" smtClean="0"/>
              <a:t>.</a:t>
            </a:r>
          </a:p>
          <a:p>
            <a:pPr lvl="1" fontAlgn="auto">
              <a:spcAft>
                <a:spcPts val="0"/>
              </a:spcAft>
              <a:buFont typeface="Arial" pitchFamily="34" charset="0"/>
              <a:buChar char="–"/>
              <a:defRPr/>
            </a:pPr>
            <a:r>
              <a:rPr lang="en-US" b="1" dirty="0" smtClean="0">
                <a:solidFill>
                  <a:srgbClr val="C00000"/>
                </a:solidFill>
              </a:rPr>
              <a:t>But still no so popular in the US academic mind’s in 1999</a:t>
            </a:r>
            <a:endParaRPr lang="en-US" b="1" dirty="0">
              <a:solidFill>
                <a:srgbClr val="C00000"/>
              </a:solidFill>
            </a:endParaRPr>
          </a:p>
        </p:txBody>
      </p:sp>
      <p:sp>
        <p:nvSpPr>
          <p:cNvPr id="4" name="3 Marcador de número de diapositiva"/>
          <p:cNvSpPr>
            <a:spLocks noGrp="1"/>
          </p:cNvSpPr>
          <p:nvPr>
            <p:ph type="sldNum" sz="quarter" idx="12"/>
          </p:nvPr>
        </p:nvSpPr>
        <p:spPr/>
        <p:txBody>
          <a:bodyPr/>
          <a:lstStyle/>
          <a:p>
            <a:pPr>
              <a:defRPr/>
            </a:pPr>
            <a:fld id="{555044A9-9BFE-44E0-810C-1F3904682783}" type="slidenum">
              <a:rPr lang="en-US"/>
              <a:pPr>
                <a:defRPr/>
              </a:pPr>
              <a:t>14</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1 Título"/>
          <p:cNvSpPr>
            <a:spLocks noGrp="1"/>
          </p:cNvSpPr>
          <p:nvPr>
            <p:ph type="title"/>
          </p:nvPr>
        </p:nvSpPr>
        <p:spPr/>
        <p:txBody>
          <a:bodyPr/>
          <a:lstStyle/>
          <a:p>
            <a:r>
              <a:rPr lang="en-US" b="1" smtClean="0"/>
              <a:t>Mandell II </a:t>
            </a:r>
            <a:r>
              <a:rPr lang="en-US" smtClean="0"/>
              <a:t>and Monetarism/5</a:t>
            </a:r>
          </a:p>
        </p:txBody>
      </p:sp>
      <p:sp>
        <p:nvSpPr>
          <p:cNvPr id="3" name="2 Marcador de contenido"/>
          <p:cNvSpPr>
            <a:spLocks noGrp="1"/>
          </p:cNvSpPr>
          <p:nvPr>
            <p:ph idx="1"/>
          </p:nvPr>
        </p:nvSpPr>
        <p:spPr/>
        <p:txBody>
          <a:bodyPr rtlCol="0">
            <a:normAutofit fontScale="85000" lnSpcReduction="20000"/>
          </a:bodyPr>
          <a:lstStyle/>
          <a:p>
            <a:pPr fontAlgn="auto">
              <a:spcAft>
                <a:spcPts val="0"/>
              </a:spcAft>
              <a:buFont typeface="Arial" pitchFamily="34" charset="0"/>
              <a:buChar char="•"/>
              <a:defRPr/>
            </a:pPr>
            <a:r>
              <a:rPr lang="en-US" dirty="0" smtClean="0"/>
              <a:t>Monetarism, instead, stressed that </a:t>
            </a:r>
            <a:r>
              <a:rPr lang="en-US" dirty="0" smtClean="0">
                <a:solidFill>
                  <a:srgbClr val="0070C0"/>
                </a:solidFill>
              </a:rPr>
              <a:t>activist monetary policies</a:t>
            </a:r>
            <a:r>
              <a:rPr lang="en-US" dirty="0" smtClean="0"/>
              <a:t> become </a:t>
            </a:r>
            <a:r>
              <a:rPr lang="en-US" b="1" dirty="0" smtClean="0">
                <a:solidFill>
                  <a:srgbClr val="0070C0"/>
                </a:solidFill>
              </a:rPr>
              <a:t>sources of instability </a:t>
            </a:r>
            <a:r>
              <a:rPr lang="en-US" dirty="0" smtClean="0"/>
              <a:t>and </a:t>
            </a:r>
          </a:p>
          <a:p>
            <a:pPr fontAlgn="auto">
              <a:spcAft>
                <a:spcPts val="0"/>
              </a:spcAft>
              <a:buFont typeface="Arial" pitchFamily="34" charset="0"/>
              <a:buChar char="•"/>
              <a:defRPr/>
            </a:pPr>
            <a:r>
              <a:rPr lang="en-US" dirty="0" smtClean="0"/>
              <a:t>that central banks </a:t>
            </a:r>
            <a:r>
              <a:rPr lang="en-US" dirty="0" smtClean="0">
                <a:solidFill>
                  <a:srgbClr val="0070C0"/>
                </a:solidFill>
              </a:rPr>
              <a:t>should focus </a:t>
            </a:r>
            <a:r>
              <a:rPr lang="en-US" dirty="0" smtClean="0"/>
              <a:t>on their core business which is </a:t>
            </a:r>
            <a:r>
              <a:rPr lang="en-US" b="1" dirty="0" smtClean="0">
                <a:solidFill>
                  <a:srgbClr val="0070C0"/>
                </a:solidFill>
              </a:rPr>
              <a:t>to maintain price stability</a:t>
            </a:r>
            <a:r>
              <a:rPr lang="en-US" dirty="0" smtClean="0"/>
              <a:t>. </a:t>
            </a:r>
          </a:p>
          <a:p>
            <a:pPr fontAlgn="auto">
              <a:spcAft>
                <a:spcPts val="0"/>
              </a:spcAft>
              <a:buFont typeface="Arial" pitchFamily="34" charset="0"/>
              <a:buChar char="•"/>
              <a:defRPr/>
            </a:pPr>
            <a:r>
              <a:rPr lang="en-US" dirty="0" smtClean="0"/>
              <a:t>The logical consequence of monetarism was the view that central banks </a:t>
            </a:r>
            <a:r>
              <a:rPr lang="en-US" dirty="0" smtClean="0">
                <a:solidFill>
                  <a:srgbClr val="0070C0"/>
                </a:solidFill>
              </a:rPr>
              <a:t>do not lose their capacity to stabilize </a:t>
            </a:r>
            <a:r>
              <a:rPr lang="en-US" dirty="0" smtClean="0"/>
              <a:t>their national economies when </a:t>
            </a:r>
            <a:r>
              <a:rPr lang="en-US" dirty="0" smtClean="0">
                <a:solidFill>
                  <a:srgbClr val="0070C0"/>
                </a:solidFill>
              </a:rPr>
              <a:t>entering a monetary union</a:t>
            </a:r>
            <a:r>
              <a:rPr lang="en-US" dirty="0" smtClean="0"/>
              <a:t>, since </a:t>
            </a:r>
            <a:r>
              <a:rPr lang="en-US" b="1" dirty="0" smtClean="0">
                <a:solidFill>
                  <a:srgbClr val="0070C0"/>
                </a:solidFill>
              </a:rPr>
              <a:t>they did not have such a capacity </a:t>
            </a:r>
            <a:r>
              <a:rPr lang="en-US" dirty="0" smtClean="0"/>
              <a:t>in the first place. </a:t>
            </a:r>
          </a:p>
          <a:p>
            <a:pPr fontAlgn="auto">
              <a:spcAft>
                <a:spcPts val="0"/>
              </a:spcAft>
              <a:buFont typeface="Arial" pitchFamily="34" charset="0"/>
              <a:buChar char="•"/>
              <a:defRPr/>
            </a:pPr>
            <a:r>
              <a:rPr lang="en-US" dirty="0" smtClean="0"/>
              <a:t>In this monetarist vision (and </a:t>
            </a:r>
            <a:r>
              <a:rPr lang="en-US" dirty="0" err="1" smtClean="0"/>
              <a:t>Mundell</a:t>
            </a:r>
            <a:r>
              <a:rPr lang="en-US" dirty="0" smtClean="0"/>
              <a:t> II was also an outgrowth of monetarism) the </a:t>
            </a:r>
            <a:r>
              <a:rPr lang="en-US" b="1" dirty="0" smtClean="0">
                <a:solidFill>
                  <a:srgbClr val="0070C0"/>
                </a:solidFill>
              </a:rPr>
              <a:t>costs of a monetary union are small</a:t>
            </a:r>
            <a:r>
              <a:rPr lang="en-US" dirty="0" smtClean="0"/>
              <a:t>.</a:t>
            </a:r>
          </a:p>
        </p:txBody>
      </p:sp>
      <p:sp>
        <p:nvSpPr>
          <p:cNvPr id="4" name="3 Marcador de número de diapositiva"/>
          <p:cNvSpPr>
            <a:spLocks noGrp="1"/>
          </p:cNvSpPr>
          <p:nvPr>
            <p:ph type="sldNum" sz="quarter" idx="12"/>
          </p:nvPr>
        </p:nvSpPr>
        <p:spPr/>
        <p:txBody>
          <a:bodyPr/>
          <a:lstStyle/>
          <a:p>
            <a:pPr>
              <a:defRPr/>
            </a:pPr>
            <a:fld id="{6D459F37-B9E0-4365-B40B-422FFBE8881E}" type="slidenum">
              <a:rPr lang="en-US"/>
              <a:pPr>
                <a:defRPr/>
              </a:pPr>
              <a:t>15</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1 Título"/>
          <p:cNvSpPr>
            <a:spLocks noGrp="1"/>
          </p:cNvSpPr>
          <p:nvPr>
            <p:ph type="title"/>
          </p:nvPr>
        </p:nvSpPr>
        <p:spPr/>
        <p:txBody>
          <a:bodyPr/>
          <a:lstStyle/>
          <a:p>
            <a:r>
              <a:rPr lang="en-US" b="1" smtClean="0"/>
              <a:t>Mandell II </a:t>
            </a:r>
            <a:r>
              <a:rPr lang="en-US" smtClean="0"/>
              <a:t>and Monetarism/5</a:t>
            </a:r>
            <a:r>
              <a:rPr lang="en-US" sz="2400" smtClean="0"/>
              <a:t/>
            </a:r>
            <a:br>
              <a:rPr lang="en-US" sz="2400" smtClean="0"/>
            </a:br>
            <a:r>
              <a:rPr lang="en-US" sz="2400" smtClean="0"/>
              <a:t>costs of a monetary union are small</a:t>
            </a:r>
            <a:endParaRPr lang="en-US" smtClean="0"/>
          </a:p>
        </p:txBody>
      </p:sp>
      <p:sp>
        <p:nvSpPr>
          <p:cNvPr id="35842" name="2 Marcador de contenido"/>
          <p:cNvSpPr>
            <a:spLocks noGrp="1"/>
          </p:cNvSpPr>
          <p:nvPr>
            <p:ph idx="1"/>
          </p:nvPr>
        </p:nvSpPr>
        <p:spPr/>
        <p:txBody>
          <a:bodyPr/>
          <a:lstStyle/>
          <a:p>
            <a:r>
              <a:rPr lang="en-US" sz="2400" smtClean="0"/>
              <a:t>In terms of our Figures 1 and 2, the OCA line is located very close to the origin. The OCA-region is a vastly expanded one.</a:t>
            </a:r>
          </a:p>
          <a:p>
            <a:endParaRPr lang="en-US" smtClean="0"/>
          </a:p>
        </p:txBody>
      </p:sp>
      <p:pic>
        <p:nvPicPr>
          <p:cNvPr id="1027" name="Picture 3"/>
          <p:cNvPicPr>
            <a:picLocks noChangeAspect="1" noChangeArrowheads="1"/>
          </p:cNvPicPr>
          <p:nvPr/>
        </p:nvPicPr>
        <p:blipFill>
          <a:blip r:embed="rId2"/>
          <a:srcRect/>
          <a:stretch>
            <a:fillRect/>
          </a:stretch>
        </p:blipFill>
        <p:spPr bwMode="auto">
          <a:xfrm>
            <a:off x="1042988" y="2565400"/>
            <a:ext cx="6991350" cy="3671888"/>
          </a:xfrm>
          <a:prstGeom prst="rect">
            <a:avLst/>
          </a:prstGeom>
          <a:ln>
            <a:headEnd/>
            <a:tailEnd/>
          </a:ln>
        </p:spPr>
        <p:style>
          <a:lnRef idx="1">
            <a:schemeClr val="accent5"/>
          </a:lnRef>
          <a:fillRef idx="2">
            <a:schemeClr val="accent5"/>
          </a:fillRef>
          <a:effectRef idx="1">
            <a:schemeClr val="accent5"/>
          </a:effectRef>
          <a:fontRef idx="minor">
            <a:schemeClr val="dk1"/>
          </a:fontRef>
        </p:style>
      </p:pic>
      <p:sp>
        <p:nvSpPr>
          <p:cNvPr id="5" name="4 Marcador de número de diapositiva"/>
          <p:cNvSpPr>
            <a:spLocks noGrp="1"/>
          </p:cNvSpPr>
          <p:nvPr>
            <p:ph type="sldNum" sz="quarter" idx="12"/>
          </p:nvPr>
        </p:nvSpPr>
        <p:spPr/>
        <p:txBody>
          <a:bodyPr/>
          <a:lstStyle/>
          <a:p>
            <a:pPr>
              <a:defRPr/>
            </a:pPr>
            <a:fld id="{44E402D2-CB61-46A3-ACBB-8303CC72B6F4}" type="slidenum">
              <a:rPr lang="en-US"/>
              <a:pPr>
                <a:defRPr/>
              </a:pPr>
              <a:t>16</a:t>
            </a:fld>
            <a:endParaRPr lang="en-US"/>
          </a:p>
        </p:txBody>
      </p:sp>
      <p:sp>
        <p:nvSpPr>
          <p:cNvPr id="6" name="5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1 Título"/>
          <p:cNvSpPr>
            <a:spLocks noGrp="1"/>
          </p:cNvSpPr>
          <p:nvPr>
            <p:ph type="title"/>
          </p:nvPr>
        </p:nvSpPr>
        <p:spPr/>
        <p:txBody>
          <a:bodyPr/>
          <a:lstStyle/>
          <a:p>
            <a:r>
              <a:rPr lang="en-US" smtClean="0"/>
              <a:t>Mundell II, asymmetric shocks</a:t>
            </a:r>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None/>
              <a:defRPr/>
            </a:pPr>
            <a:r>
              <a:rPr lang="en-US" dirty="0" smtClean="0"/>
              <a:t>A number of countries in EMU  have recently experienced large losses of competitiveness: an asymmetric shock</a:t>
            </a:r>
          </a:p>
          <a:p>
            <a:pPr fontAlgn="auto">
              <a:spcAft>
                <a:spcPts val="0"/>
              </a:spcAft>
              <a:buFont typeface="Arial" pitchFamily="34" charset="0"/>
              <a:buChar char="•"/>
              <a:defRPr/>
            </a:pPr>
            <a:r>
              <a:rPr lang="en-US" dirty="0" smtClean="0"/>
              <a:t>The Great Recession of 2008 was an asymmetric shock</a:t>
            </a:r>
          </a:p>
          <a:p>
            <a:pPr fontAlgn="auto">
              <a:spcAft>
                <a:spcPts val="0"/>
              </a:spcAft>
              <a:buFont typeface="Arial" pitchFamily="34" charset="0"/>
              <a:buChar char="•"/>
              <a:defRPr/>
            </a:pPr>
            <a:r>
              <a:rPr lang="en-US" dirty="0" smtClean="0"/>
              <a:t>This phenomenon will lead to the need to adjust in many countries.2 </a:t>
            </a:r>
          </a:p>
          <a:p>
            <a:pPr fontAlgn="auto">
              <a:spcAft>
                <a:spcPts val="0"/>
              </a:spcAft>
              <a:buFont typeface="Arial" pitchFamily="34" charset="0"/>
              <a:buNone/>
              <a:defRPr/>
            </a:pPr>
            <a:r>
              <a:rPr lang="en-US" b="1" dirty="0" smtClean="0"/>
              <a:t>In particular, the countries that have lost competitiveness will have to restore it. </a:t>
            </a:r>
          </a:p>
          <a:p>
            <a:pPr fontAlgn="auto">
              <a:spcAft>
                <a:spcPts val="0"/>
              </a:spcAft>
              <a:buFont typeface="Arial" pitchFamily="34" charset="0"/>
              <a:buChar char="•"/>
              <a:defRPr/>
            </a:pPr>
            <a:r>
              <a:rPr lang="en-US" dirty="0" smtClean="0"/>
              <a:t>In a monetary union this </a:t>
            </a:r>
            <a:r>
              <a:rPr lang="en-US" b="1" dirty="0" smtClean="0">
                <a:solidFill>
                  <a:srgbClr val="0070C0"/>
                </a:solidFill>
              </a:rPr>
              <a:t>can only come about by having lower rates of price and wage inflation than the average </a:t>
            </a:r>
            <a:r>
              <a:rPr lang="en-US" dirty="0" smtClean="0"/>
              <a:t>of the euro area. </a:t>
            </a:r>
          </a:p>
          <a:p>
            <a:pPr fontAlgn="auto">
              <a:spcAft>
                <a:spcPts val="0"/>
              </a:spcAft>
              <a:buFont typeface="Arial" pitchFamily="34" charset="0"/>
              <a:buChar char="•"/>
              <a:defRPr/>
            </a:pPr>
            <a:r>
              <a:rPr lang="en-US" dirty="0" smtClean="0"/>
              <a:t>However, since the ECB is targeting a rate of inflation below 2 per cent, the countries that have lost competitiveness will find it </a:t>
            </a:r>
            <a:r>
              <a:rPr lang="en-US" dirty="0" smtClean="0">
                <a:solidFill>
                  <a:srgbClr val="0070C0"/>
                </a:solidFill>
              </a:rPr>
              <a:t>very difficult to lower their inflation</a:t>
            </a:r>
            <a:r>
              <a:rPr lang="en-US" dirty="0" smtClean="0"/>
              <a:t> rates below the euro area average </a:t>
            </a:r>
            <a:r>
              <a:rPr lang="en-US" b="1" dirty="0" smtClean="0">
                <a:solidFill>
                  <a:srgbClr val="0070C0"/>
                </a:solidFill>
              </a:rPr>
              <a:t>without introducing outright deflation</a:t>
            </a:r>
            <a:r>
              <a:rPr lang="en-US" dirty="0" smtClean="0"/>
              <a:t>, and large increases in </a:t>
            </a:r>
            <a:r>
              <a:rPr lang="es-ES" b="1" dirty="0" smtClean="0">
                <a:solidFill>
                  <a:srgbClr val="0070C0"/>
                </a:solidFill>
              </a:rPr>
              <a:t>unemployment.</a:t>
            </a:r>
            <a:r>
              <a:rPr lang="es-ES" dirty="0" smtClean="0"/>
              <a:t> [</a:t>
            </a:r>
            <a:r>
              <a:rPr lang="en-US" dirty="0" smtClean="0"/>
              <a:t>like in Spain after 2010</a:t>
            </a:r>
            <a:r>
              <a:rPr lang="es-ES" dirty="0" smtClean="0"/>
              <a:t>]</a:t>
            </a:r>
            <a:endParaRPr lang="en-US" dirty="0"/>
          </a:p>
        </p:txBody>
      </p:sp>
      <p:sp>
        <p:nvSpPr>
          <p:cNvPr id="4" name="3 Marcador de número de diapositiva"/>
          <p:cNvSpPr>
            <a:spLocks noGrp="1"/>
          </p:cNvSpPr>
          <p:nvPr>
            <p:ph type="sldNum" sz="quarter" idx="12"/>
          </p:nvPr>
        </p:nvSpPr>
        <p:spPr/>
        <p:txBody>
          <a:bodyPr/>
          <a:lstStyle/>
          <a:p>
            <a:pPr>
              <a:defRPr/>
            </a:pPr>
            <a:fld id="{09C9A61B-1523-4397-A911-F5E36BED8D71}" type="slidenum">
              <a:rPr lang="en-US"/>
              <a:pPr>
                <a:defRPr/>
              </a:pPr>
              <a:t>17</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1 Título"/>
          <p:cNvSpPr>
            <a:spLocks noGrp="1"/>
          </p:cNvSpPr>
          <p:nvPr>
            <p:ph type="title"/>
          </p:nvPr>
        </p:nvSpPr>
        <p:spPr/>
        <p:txBody>
          <a:bodyPr/>
          <a:lstStyle/>
          <a:p>
            <a:r>
              <a:rPr lang="en-US" smtClean="0"/>
              <a:t>Real Effective Exchange rate</a:t>
            </a:r>
          </a:p>
        </p:txBody>
      </p:sp>
      <p:pic>
        <p:nvPicPr>
          <p:cNvPr id="38914" name="Picture 2"/>
          <p:cNvPicPr>
            <a:picLocks noGrp="1" noChangeAspect="1" noChangeArrowheads="1"/>
          </p:cNvPicPr>
          <p:nvPr>
            <p:ph idx="1"/>
          </p:nvPr>
        </p:nvPicPr>
        <p:blipFill>
          <a:blip r:embed="rId2"/>
          <a:srcRect/>
          <a:stretch>
            <a:fillRect/>
          </a:stretch>
        </p:blipFill>
        <p:spPr>
          <a:xfrm>
            <a:off x="2843213" y="1341438"/>
            <a:ext cx="6057900" cy="5040312"/>
          </a:xfrm>
        </p:spPr>
      </p:pic>
      <p:sp>
        <p:nvSpPr>
          <p:cNvPr id="38915" name="3 CuadroTexto"/>
          <p:cNvSpPr txBox="1">
            <a:spLocks noChangeArrowheads="1"/>
          </p:cNvSpPr>
          <p:nvPr/>
        </p:nvSpPr>
        <p:spPr bwMode="auto">
          <a:xfrm>
            <a:off x="395288" y="1700213"/>
            <a:ext cx="2592387" cy="5078412"/>
          </a:xfrm>
          <a:prstGeom prst="rect">
            <a:avLst/>
          </a:prstGeom>
          <a:noFill/>
          <a:ln w="9525">
            <a:noFill/>
            <a:miter lim="800000"/>
            <a:headEnd/>
            <a:tailEnd/>
          </a:ln>
        </p:spPr>
        <p:txBody>
          <a:bodyPr>
            <a:spAutoFit/>
          </a:bodyPr>
          <a:lstStyle/>
          <a:p>
            <a:r>
              <a:rPr lang="en-US" b="1">
                <a:latin typeface="Calibri" pitchFamily="34" charset="0"/>
              </a:rPr>
              <a:t>Figure 3: </a:t>
            </a:r>
            <a:r>
              <a:rPr lang="en-US">
                <a:latin typeface="Calibri" pitchFamily="34" charset="0"/>
              </a:rPr>
              <a:t>The striking fact is the extent to which yearly inflation differentials have led to sustained changes in these real exchange rates. </a:t>
            </a:r>
          </a:p>
          <a:p>
            <a:r>
              <a:rPr lang="en-US">
                <a:latin typeface="Calibri" pitchFamily="34" charset="0"/>
              </a:rPr>
              <a:t>As a result of these trends, some countries (Portugal, Netherlands, Spain and Italy) </a:t>
            </a:r>
            <a:r>
              <a:rPr lang="en-US" b="1">
                <a:solidFill>
                  <a:srgbClr val="0070C0"/>
                </a:solidFill>
                <a:latin typeface="Calibri" pitchFamily="34" charset="0"/>
              </a:rPr>
              <a:t>have lost a significant amount of price competitiveness. </a:t>
            </a:r>
          </a:p>
          <a:p>
            <a:endParaRPr lang="en-US" b="1">
              <a:solidFill>
                <a:srgbClr val="0070C0"/>
              </a:solidFill>
              <a:latin typeface="Calibri" pitchFamily="34" charset="0"/>
            </a:endParaRPr>
          </a:p>
          <a:p>
            <a:r>
              <a:rPr lang="en-US">
                <a:latin typeface="Calibri" pitchFamily="34" charset="0"/>
              </a:rPr>
              <a:t>Others, like Germany and Austria </a:t>
            </a:r>
            <a:r>
              <a:rPr lang="en-US" b="1">
                <a:solidFill>
                  <a:srgbClr val="0070C0"/>
                </a:solidFill>
                <a:latin typeface="Calibri" pitchFamily="34" charset="0"/>
              </a:rPr>
              <a:t>have gained a significant amount of price competitiveness</a:t>
            </a:r>
            <a:r>
              <a:rPr lang="en-US">
                <a:latin typeface="Calibri" pitchFamily="34" charset="0"/>
              </a:rPr>
              <a:t>. </a:t>
            </a:r>
          </a:p>
        </p:txBody>
      </p:sp>
      <p:sp>
        <p:nvSpPr>
          <p:cNvPr id="5" name="4 Marcador de número de diapositiva"/>
          <p:cNvSpPr>
            <a:spLocks noGrp="1"/>
          </p:cNvSpPr>
          <p:nvPr>
            <p:ph type="sldNum" sz="quarter" idx="12"/>
          </p:nvPr>
        </p:nvSpPr>
        <p:spPr/>
        <p:txBody>
          <a:bodyPr/>
          <a:lstStyle/>
          <a:p>
            <a:pPr>
              <a:defRPr/>
            </a:pPr>
            <a:fld id="{E5183F02-5D7D-4487-88B1-53811CA0987A}" type="slidenum">
              <a:rPr lang="en-US"/>
              <a:pPr>
                <a:defRPr/>
              </a:pPr>
              <a:t>18</a:t>
            </a:fld>
            <a:endParaRPr lang="en-US"/>
          </a:p>
        </p:txBody>
      </p:sp>
      <p:sp>
        <p:nvSpPr>
          <p:cNvPr id="6" name="5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1 Título"/>
          <p:cNvSpPr>
            <a:spLocks noGrp="1"/>
          </p:cNvSpPr>
          <p:nvPr>
            <p:ph type="title"/>
          </p:nvPr>
        </p:nvSpPr>
        <p:spPr/>
        <p:txBody>
          <a:bodyPr/>
          <a:lstStyle/>
          <a:p>
            <a:r>
              <a:rPr lang="en-US" smtClean="0"/>
              <a:t>Inflation Gap </a:t>
            </a:r>
          </a:p>
        </p:txBody>
      </p:sp>
      <p:pic>
        <p:nvPicPr>
          <p:cNvPr id="39938" name="Picture 3"/>
          <p:cNvPicPr>
            <a:picLocks noGrp="1" noChangeAspect="1" noChangeArrowheads="1"/>
          </p:cNvPicPr>
          <p:nvPr>
            <p:ph idx="1"/>
          </p:nvPr>
        </p:nvPicPr>
        <p:blipFill>
          <a:blip r:embed="rId2"/>
          <a:srcRect/>
          <a:stretch>
            <a:fillRect/>
          </a:stretch>
        </p:blipFill>
        <p:spPr>
          <a:xfrm>
            <a:off x="395288" y="1196975"/>
            <a:ext cx="8353425" cy="3883025"/>
          </a:xfrm>
        </p:spPr>
      </p:pic>
      <p:sp>
        <p:nvSpPr>
          <p:cNvPr id="39939" name="8 CuadroTexto"/>
          <p:cNvSpPr txBox="1">
            <a:spLocks noChangeArrowheads="1"/>
          </p:cNvSpPr>
          <p:nvPr/>
        </p:nvSpPr>
        <p:spPr bwMode="auto">
          <a:xfrm>
            <a:off x="6804025" y="4437063"/>
            <a:ext cx="1944688" cy="277812"/>
          </a:xfrm>
          <a:prstGeom prst="rect">
            <a:avLst/>
          </a:prstGeom>
          <a:noFill/>
          <a:ln w="9525">
            <a:noFill/>
            <a:miter lim="800000"/>
            <a:headEnd/>
            <a:tailEnd/>
          </a:ln>
        </p:spPr>
        <p:txBody>
          <a:bodyPr>
            <a:spAutoFit/>
          </a:bodyPr>
          <a:lstStyle/>
          <a:p>
            <a:r>
              <a:rPr lang="en-US" sz="1200">
                <a:latin typeface="Calibri" pitchFamily="34" charset="0"/>
              </a:rPr>
              <a:t>Source: BdE, 2013</a:t>
            </a:r>
          </a:p>
        </p:txBody>
      </p:sp>
      <p:sp>
        <p:nvSpPr>
          <p:cNvPr id="39940" name="9 CuadroTexto"/>
          <p:cNvSpPr txBox="1">
            <a:spLocks noChangeArrowheads="1"/>
          </p:cNvSpPr>
          <p:nvPr/>
        </p:nvSpPr>
        <p:spPr bwMode="auto">
          <a:xfrm>
            <a:off x="250825" y="4941888"/>
            <a:ext cx="8569325" cy="1476375"/>
          </a:xfrm>
          <a:prstGeom prst="rect">
            <a:avLst/>
          </a:prstGeom>
          <a:noFill/>
          <a:ln w="9525">
            <a:noFill/>
            <a:miter lim="800000"/>
            <a:headEnd/>
            <a:tailEnd/>
          </a:ln>
        </p:spPr>
        <p:txBody>
          <a:bodyPr>
            <a:spAutoFit/>
          </a:bodyPr>
          <a:lstStyle/>
          <a:p>
            <a:r>
              <a:rPr lang="en-US" b="1">
                <a:latin typeface="Calibri" pitchFamily="34" charset="0"/>
              </a:rPr>
              <a:t>It can be argued (Degrauwe, 2006) that,</a:t>
            </a:r>
          </a:p>
          <a:p>
            <a:pPr>
              <a:buFont typeface="Wingdings" pitchFamily="2" charset="2"/>
              <a:buChar char="Ø"/>
            </a:pPr>
            <a:r>
              <a:rPr lang="en-US">
                <a:latin typeface="Calibri" pitchFamily="34" charset="0"/>
              </a:rPr>
              <a:t> by making it </a:t>
            </a:r>
            <a:r>
              <a:rPr lang="en-US">
                <a:solidFill>
                  <a:srgbClr val="0070C0"/>
                </a:solidFill>
                <a:latin typeface="Calibri" pitchFamily="34" charset="0"/>
              </a:rPr>
              <a:t>more difficult for countries to restore their lost competitiveness</a:t>
            </a:r>
            <a:r>
              <a:rPr lang="en-US">
                <a:latin typeface="Calibri" pitchFamily="34" charset="0"/>
              </a:rPr>
              <a:t>, </a:t>
            </a:r>
            <a:r>
              <a:rPr lang="en-US" b="1">
                <a:latin typeface="Calibri" pitchFamily="34" charset="0"/>
              </a:rPr>
              <a:t>the low inflation targe</a:t>
            </a:r>
            <a:r>
              <a:rPr lang="en-US">
                <a:latin typeface="Calibri" pitchFamily="34" charset="0"/>
              </a:rPr>
              <a:t>t of the ECB introduces a </a:t>
            </a:r>
            <a:r>
              <a:rPr lang="en-US" b="1">
                <a:latin typeface="Calibri" pitchFamily="34" charset="0"/>
              </a:rPr>
              <a:t>powerful rigidity </a:t>
            </a:r>
            <a:r>
              <a:rPr lang="en-US">
                <a:latin typeface="Calibri" pitchFamily="34" charset="0"/>
              </a:rPr>
              <a:t>in the euro area.</a:t>
            </a:r>
          </a:p>
          <a:p>
            <a:pPr>
              <a:buFont typeface="Wingdings" pitchFamily="2" charset="2"/>
              <a:buChar char="Ø"/>
            </a:pPr>
            <a:r>
              <a:rPr lang="en-US">
                <a:latin typeface="Calibri" pitchFamily="34" charset="0"/>
              </a:rPr>
              <a:t>Thus </a:t>
            </a:r>
            <a:r>
              <a:rPr lang="en-US" b="1">
                <a:solidFill>
                  <a:srgbClr val="0070C0"/>
                </a:solidFill>
                <a:latin typeface="Calibri" pitchFamily="34" charset="0"/>
              </a:rPr>
              <a:t>paradoxically a higher inflation target would introduce more flexibility</a:t>
            </a:r>
            <a:r>
              <a:rPr lang="en-US">
                <a:latin typeface="Calibri" pitchFamily="34" charset="0"/>
              </a:rPr>
              <a:t>. </a:t>
            </a:r>
          </a:p>
          <a:p>
            <a:pPr>
              <a:buFont typeface="Wingdings" pitchFamily="2" charset="2"/>
              <a:buChar char="Ø"/>
            </a:pPr>
            <a:r>
              <a:rPr lang="en-US">
                <a:latin typeface="Calibri" pitchFamily="34" charset="0"/>
              </a:rPr>
              <a:t>It would also </a:t>
            </a:r>
            <a:r>
              <a:rPr lang="en-US">
                <a:solidFill>
                  <a:srgbClr val="0070C0"/>
                </a:solidFill>
                <a:latin typeface="Calibri" pitchFamily="34" charset="0"/>
              </a:rPr>
              <a:t>lead to less tension </a:t>
            </a:r>
            <a:r>
              <a:rPr lang="en-US">
                <a:latin typeface="Calibri" pitchFamily="34" charset="0"/>
              </a:rPr>
              <a:t>within the euro area. </a:t>
            </a:r>
          </a:p>
        </p:txBody>
      </p:sp>
      <p:sp>
        <p:nvSpPr>
          <p:cNvPr id="6" name="5 Marcador de número de diapositiva"/>
          <p:cNvSpPr>
            <a:spLocks noGrp="1"/>
          </p:cNvSpPr>
          <p:nvPr>
            <p:ph type="sldNum" sz="quarter" idx="12"/>
          </p:nvPr>
        </p:nvSpPr>
        <p:spPr/>
        <p:txBody>
          <a:bodyPr/>
          <a:lstStyle/>
          <a:p>
            <a:pPr>
              <a:defRPr/>
            </a:pPr>
            <a:fld id="{EF2D1437-E734-4F5C-8657-E5563DB36DE1}" type="slidenum">
              <a:rPr lang="en-US"/>
              <a:pPr>
                <a:defRPr/>
              </a:pPr>
              <a:t>19</a:t>
            </a:fld>
            <a:endParaRPr lang="en-US"/>
          </a:p>
        </p:txBody>
      </p:sp>
      <p:sp>
        <p:nvSpPr>
          <p:cNvPr id="7" name="6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dirty="0" smtClean="0"/>
              <a:t>Monetary policy in the EMU</a:t>
            </a:r>
            <a:br>
              <a:rPr lang="en-US" dirty="0" smtClean="0"/>
            </a:br>
            <a:r>
              <a:rPr lang="en-US" sz="2700" dirty="0" smtClean="0"/>
              <a:t>The Commission’s view</a:t>
            </a:r>
            <a:endParaRPr lang="en-US" dirty="0"/>
          </a:p>
        </p:txBody>
      </p:sp>
      <p:sp>
        <p:nvSpPr>
          <p:cNvPr id="3" name="2 Marcador de contenido"/>
          <p:cNvSpPr>
            <a:spLocks noGrp="1"/>
          </p:cNvSpPr>
          <p:nvPr>
            <p:ph idx="1"/>
          </p:nvPr>
        </p:nvSpPr>
        <p:spPr/>
        <p:txBody>
          <a:bodyPr rtlCol="0">
            <a:normAutofit fontScale="55000" lnSpcReduction="20000"/>
          </a:bodyPr>
          <a:lstStyle/>
          <a:p>
            <a:pPr fontAlgn="auto">
              <a:spcAft>
                <a:spcPts val="0"/>
              </a:spcAft>
              <a:buFont typeface="Arial" pitchFamily="34" charset="0"/>
              <a:buChar char="•"/>
              <a:defRPr/>
            </a:pPr>
            <a:r>
              <a:rPr lang="en-US" b="1" dirty="0" smtClean="0">
                <a:solidFill>
                  <a:srgbClr val="002060"/>
                </a:solidFill>
              </a:rPr>
              <a:t>EMU</a:t>
            </a:r>
            <a:r>
              <a:rPr lang="en-US" dirty="0" smtClean="0"/>
              <a:t>, European Monetary Union (1999)</a:t>
            </a:r>
          </a:p>
          <a:p>
            <a:pPr fontAlgn="auto">
              <a:spcAft>
                <a:spcPts val="0"/>
              </a:spcAft>
              <a:buFont typeface="Arial" pitchFamily="34" charset="0"/>
              <a:buChar char="•"/>
              <a:defRPr/>
            </a:pPr>
            <a:r>
              <a:rPr lang="en-US" dirty="0" smtClean="0"/>
              <a:t>Fix exchange rate</a:t>
            </a:r>
          </a:p>
          <a:p>
            <a:pPr fontAlgn="auto">
              <a:spcAft>
                <a:spcPts val="0"/>
              </a:spcAft>
              <a:buFont typeface="Arial" pitchFamily="34" charset="0"/>
              <a:buChar char="•"/>
              <a:defRPr/>
            </a:pPr>
            <a:r>
              <a:rPr lang="en-US" b="1" dirty="0" smtClean="0">
                <a:solidFill>
                  <a:srgbClr val="002060"/>
                </a:solidFill>
              </a:rPr>
              <a:t>ECB</a:t>
            </a:r>
            <a:r>
              <a:rPr lang="en-US" dirty="0" smtClean="0"/>
              <a:t>, European Central Bank</a:t>
            </a:r>
          </a:p>
          <a:p>
            <a:pPr lvl="1" fontAlgn="auto">
              <a:spcAft>
                <a:spcPts val="0"/>
              </a:spcAft>
              <a:buFont typeface="Arial" pitchFamily="34" charset="0"/>
              <a:buChar char="–"/>
              <a:defRPr/>
            </a:pPr>
            <a:r>
              <a:rPr lang="en-US" dirty="0" smtClean="0"/>
              <a:t>Single monetary policy</a:t>
            </a:r>
          </a:p>
          <a:p>
            <a:pPr lvl="1" fontAlgn="auto">
              <a:spcAft>
                <a:spcPts val="0"/>
              </a:spcAft>
              <a:buFont typeface="Arial" pitchFamily="34" charset="0"/>
              <a:buChar char="–"/>
              <a:defRPr/>
            </a:pPr>
            <a:r>
              <a:rPr lang="en-US" dirty="0" smtClean="0"/>
              <a:t>The euro is the </a:t>
            </a:r>
            <a:r>
              <a:rPr lang="en-US" sz="3300" b="1" dirty="0" smtClean="0">
                <a:solidFill>
                  <a:srgbClr val="002060"/>
                </a:solidFill>
              </a:rPr>
              <a:t>single currency shared by 19 </a:t>
            </a:r>
            <a:r>
              <a:rPr lang="en-US" dirty="0" smtClean="0"/>
              <a:t>of the 26 </a:t>
            </a:r>
            <a:r>
              <a:rPr lang="en-US" b="1" dirty="0" smtClean="0"/>
              <a:t>MS, Member States </a:t>
            </a:r>
          </a:p>
          <a:p>
            <a:pPr lvl="1" fontAlgn="auto">
              <a:spcAft>
                <a:spcPts val="0"/>
              </a:spcAft>
              <a:buFont typeface="Arial" pitchFamily="34" charset="0"/>
              <a:buChar char="–"/>
              <a:defRPr/>
            </a:pPr>
            <a:r>
              <a:rPr lang="en-US" sz="3300" b="1" dirty="0" smtClean="0">
                <a:solidFill>
                  <a:srgbClr val="002060"/>
                </a:solidFill>
              </a:rPr>
              <a:t>The euro is not the currency of all EU Member States. </a:t>
            </a:r>
          </a:p>
          <a:p>
            <a:pPr lvl="2" fontAlgn="auto">
              <a:spcAft>
                <a:spcPts val="0"/>
              </a:spcAft>
              <a:buFont typeface="Arial" pitchFamily="34" charset="0"/>
              <a:buChar char="•"/>
              <a:defRPr/>
            </a:pPr>
            <a:r>
              <a:rPr lang="en-US" dirty="0" smtClean="0"/>
              <a:t>Two countries (</a:t>
            </a:r>
            <a:r>
              <a:rPr lang="en-US" b="1" dirty="0" smtClean="0">
                <a:solidFill>
                  <a:srgbClr val="7030A0"/>
                </a:solidFill>
              </a:rPr>
              <a:t>Denmark and the United Kingdom</a:t>
            </a:r>
            <a:r>
              <a:rPr lang="en-US" dirty="0" smtClean="0"/>
              <a:t>) have ‘opt-out’ clauses in the Treaty exempting them from participation, while the remainder (several of the more recently acceded EU members plus </a:t>
            </a:r>
            <a:r>
              <a:rPr lang="en-US" b="1" dirty="0" smtClean="0">
                <a:solidFill>
                  <a:srgbClr val="7030A0"/>
                </a:solidFill>
              </a:rPr>
              <a:t>Sweden</a:t>
            </a:r>
            <a:r>
              <a:rPr lang="en-US" dirty="0" smtClean="0"/>
              <a:t>) have yet to meet the conditions for adopting the single currency.</a:t>
            </a:r>
          </a:p>
          <a:p>
            <a:pPr lvl="1" fontAlgn="auto">
              <a:spcAft>
                <a:spcPts val="0"/>
              </a:spcAft>
              <a:buFont typeface="Arial" pitchFamily="34" charset="0"/>
              <a:buChar char="–"/>
              <a:defRPr/>
            </a:pPr>
            <a:r>
              <a:rPr lang="en-US" dirty="0" smtClean="0"/>
              <a:t>Andorra, Monaco, San Marino and the Vatican City have adopted the euro as their national currency by virtue of specific monetary agreements with the EU, and may issue their own euro coins within certain limits. However, as they are not EU Member States, they are not part of the euro area.</a:t>
            </a:r>
          </a:p>
          <a:p>
            <a:pPr lvl="1" fontAlgn="auto">
              <a:spcAft>
                <a:spcPts val="0"/>
              </a:spcAft>
              <a:buFont typeface="Arial" pitchFamily="34" charset="0"/>
              <a:buChar char="–"/>
              <a:defRPr/>
            </a:pPr>
            <a:r>
              <a:rPr lang="en-US" dirty="0" smtClean="0"/>
              <a:t>See: </a:t>
            </a:r>
            <a:r>
              <a:rPr lang="en-US" dirty="0" smtClean="0">
                <a:hlinkClick r:id="rId3"/>
              </a:rPr>
              <a:t>http://ec.europa.eu/economy_finance/euro/index_en.htm</a:t>
            </a:r>
            <a:endParaRPr lang="en-US" dirty="0" smtClean="0"/>
          </a:p>
          <a:p>
            <a:pPr lvl="1" fontAlgn="auto">
              <a:spcAft>
                <a:spcPts val="0"/>
              </a:spcAft>
              <a:buFont typeface="Arial" pitchFamily="34" charset="0"/>
              <a:buChar char="–"/>
              <a:defRPr/>
            </a:pPr>
            <a:r>
              <a:rPr lang="en-US" b="1" dirty="0" smtClean="0">
                <a:solidFill>
                  <a:srgbClr val="C00000"/>
                </a:solidFill>
              </a:rPr>
              <a:t>Fiscal and structural policies</a:t>
            </a:r>
            <a:r>
              <a:rPr lang="en-US" dirty="0" smtClean="0"/>
              <a:t> remain in the hands of individual </a:t>
            </a:r>
            <a:r>
              <a:rPr lang="en-US" b="1" dirty="0" smtClean="0">
                <a:solidFill>
                  <a:srgbClr val="0070C0"/>
                </a:solidFill>
              </a:rPr>
              <a:t>national authorities</a:t>
            </a:r>
            <a:r>
              <a:rPr lang="en-US" dirty="0" smtClean="0"/>
              <a:t>. </a:t>
            </a:r>
          </a:p>
          <a:p>
            <a:pPr lvl="2" fontAlgn="auto">
              <a:spcAft>
                <a:spcPts val="0"/>
              </a:spcAft>
              <a:buFont typeface="Arial" pitchFamily="34" charset="0"/>
              <a:buChar char="•"/>
              <a:defRPr/>
            </a:pPr>
            <a:r>
              <a:rPr lang="en-US" dirty="0" smtClean="0"/>
              <a:t>However, they </a:t>
            </a:r>
            <a:r>
              <a:rPr lang="en-US" b="1" dirty="0" smtClean="0">
                <a:solidFill>
                  <a:srgbClr val="002060"/>
                </a:solidFill>
              </a:rPr>
              <a:t>must coordinate these policies </a:t>
            </a:r>
            <a:r>
              <a:rPr lang="en-US" dirty="0" smtClean="0"/>
              <a:t>in order to attain the </a:t>
            </a:r>
            <a:r>
              <a:rPr lang="en-US" b="1" dirty="0" smtClean="0">
                <a:solidFill>
                  <a:srgbClr val="002060"/>
                </a:solidFill>
              </a:rPr>
              <a:t>common objectives of stability</a:t>
            </a:r>
            <a:r>
              <a:rPr lang="en-US" dirty="0" smtClean="0"/>
              <a:t>, </a:t>
            </a:r>
            <a:r>
              <a:rPr lang="en-US" b="1" dirty="0" smtClean="0">
                <a:solidFill>
                  <a:srgbClr val="002060"/>
                </a:solidFill>
              </a:rPr>
              <a:t>growth and employment</a:t>
            </a:r>
            <a:r>
              <a:rPr lang="en-US" dirty="0" smtClean="0"/>
              <a:t>. </a:t>
            </a:r>
          </a:p>
          <a:p>
            <a:pPr lvl="2" fontAlgn="auto">
              <a:spcAft>
                <a:spcPts val="0"/>
              </a:spcAft>
              <a:buFont typeface="Arial" pitchFamily="34" charset="0"/>
              <a:buChar char="•"/>
              <a:defRPr/>
            </a:pPr>
            <a:r>
              <a:rPr lang="en-US" dirty="0" smtClean="0"/>
              <a:t>A major coordination structure is the </a:t>
            </a:r>
            <a:r>
              <a:rPr lang="en-US" u="sng" dirty="0" smtClean="0">
                <a:hlinkClick r:id="rId4"/>
              </a:rPr>
              <a:t>Stability and Growth pact</a:t>
            </a:r>
            <a:r>
              <a:rPr lang="en-US" dirty="0" smtClean="0"/>
              <a:t>, which contains agreed rules on fiscal discipline.</a:t>
            </a:r>
          </a:p>
          <a:p>
            <a:pPr lvl="1" fontAlgn="auto">
              <a:spcAft>
                <a:spcPts val="0"/>
              </a:spcAft>
              <a:buFont typeface="Arial" pitchFamily="34" charset="0"/>
              <a:buChar char="–"/>
              <a:defRPr/>
            </a:pPr>
            <a:endParaRPr lang="en-US" dirty="0"/>
          </a:p>
        </p:txBody>
      </p:sp>
      <p:sp>
        <p:nvSpPr>
          <p:cNvPr id="4" name="3 Marcador de número de diapositiva"/>
          <p:cNvSpPr>
            <a:spLocks noGrp="1"/>
          </p:cNvSpPr>
          <p:nvPr>
            <p:ph type="sldNum" sz="quarter" idx="12"/>
          </p:nvPr>
        </p:nvSpPr>
        <p:spPr/>
        <p:txBody>
          <a:bodyPr/>
          <a:lstStyle/>
          <a:p>
            <a:pPr>
              <a:defRPr/>
            </a:pPr>
            <a:fld id="{C2FCED21-292D-46A6-8F8C-8B4FA0C4CA75}" type="slidenum">
              <a:rPr lang="en-US"/>
              <a:pPr>
                <a:defRPr/>
              </a:pPr>
              <a:t>2</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dirty="0" smtClean="0"/>
              <a:t>Deficit expansion in Spain after the great recession of Sept.-08</a:t>
            </a:r>
            <a:endParaRPr lang="en-US" dirty="0"/>
          </a:p>
        </p:txBody>
      </p:sp>
      <p:pic>
        <p:nvPicPr>
          <p:cNvPr id="40962" name="Picture 2"/>
          <p:cNvPicPr>
            <a:picLocks noGrp="1" noChangeAspect="1" noChangeArrowheads="1"/>
          </p:cNvPicPr>
          <p:nvPr>
            <p:ph idx="1"/>
          </p:nvPr>
        </p:nvPicPr>
        <p:blipFill>
          <a:blip r:embed="rId2"/>
          <a:srcRect/>
          <a:stretch>
            <a:fillRect/>
          </a:stretch>
        </p:blipFill>
        <p:spPr>
          <a:xfrm>
            <a:off x="457200" y="1828800"/>
            <a:ext cx="8229600" cy="4068763"/>
          </a:xfrm>
        </p:spPr>
      </p:pic>
      <p:sp>
        <p:nvSpPr>
          <p:cNvPr id="40963" name="4 CuadroTexto"/>
          <p:cNvSpPr txBox="1">
            <a:spLocks noChangeArrowheads="1"/>
          </p:cNvSpPr>
          <p:nvPr/>
        </p:nvSpPr>
        <p:spPr bwMode="auto">
          <a:xfrm>
            <a:off x="611188" y="6237288"/>
            <a:ext cx="4392612" cy="369887"/>
          </a:xfrm>
          <a:prstGeom prst="rect">
            <a:avLst/>
          </a:prstGeom>
          <a:noFill/>
          <a:ln w="9525">
            <a:noFill/>
            <a:miter lim="800000"/>
            <a:headEnd/>
            <a:tailEnd/>
          </a:ln>
        </p:spPr>
        <p:txBody>
          <a:bodyPr>
            <a:spAutoFit/>
          </a:bodyPr>
          <a:lstStyle/>
          <a:p>
            <a:r>
              <a:rPr lang="en-US">
                <a:latin typeface="Calibri" pitchFamily="34" charset="0"/>
              </a:rPr>
              <a:t>Source : FUNCAS, SEFO, Nº 5  2013</a:t>
            </a:r>
          </a:p>
        </p:txBody>
      </p:sp>
      <p:sp>
        <p:nvSpPr>
          <p:cNvPr id="6" name="5 Marcador de número de diapositiva"/>
          <p:cNvSpPr>
            <a:spLocks noGrp="1"/>
          </p:cNvSpPr>
          <p:nvPr>
            <p:ph type="sldNum" sz="quarter" idx="12"/>
          </p:nvPr>
        </p:nvSpPr>
        <p:spPr/>
        <p:txBody>
          <a:bodyPr/>
          <a:lstStyle/>
          <a:p>
            <a:pPr>
              <a:defRPr/>
            </a:pPr>
            <a:fld id="{0D057DDF-2606-44EE-BAEA-8F3C2919A27E}" type="slidenum">
              <a:rPr lang="en-US"/>
              <a:pPr>
                <a:defRPr/>
              </a:pPr>
              <a:t>20</a:t>
            </a:fld>
            <a:endParaRPr lang="en-US"/>
          </a:p>
        </p:txBody>
      </p:sp>
      <p:sp>
        <p:nvSpPr>
          <p:cNvPr id="7" name="6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1 Título"/>
          <p:cNvSpPr>
            <a:spLocks noGrp="1"/>
          </p:cNvSpPr>
          <p:nvPr>
            <p:ph type="title"/>
          </p:nvPr>
        </p:nvSpPr>
        <p:spPr/>
        <p:txBody>
          <a:bodyPr/>
          <a:lstStyle/>
          <a:p>
            <a:r>
              <a:rPr lang="en-US" sz="2800" smtClean="0"/>
              <a:t>Assessing the sign of budgetary policy and fiscal consolidation in Spain </a:t>
            </a:r>
            <a:br>
              <a:rPr lang="en-US" sz="2800" smtClean="0"/>
            </a:br>
            <a:r>
              <a:rPr lang="en-US" sz="1600" smtClean="0"/>
              <a:t>(Austerity policy means -1.7 pp of GDP in 2012 excluding support to financial institutions)</a:t>
            </a:r>
          </a:p>
        </p:txBody>
      </p:sp>
      <p:pic>
        <p:nvPicPr>
          <p:cNvPr id="41986" name="Picture 2"/>
          <p:cNvPicPr>
            <a:picLocks noGrp="1" noChangeAspect="1" noChangeArrowheads="1"/>
          </p:cNvPicPr>
          <p:nvPr>
            <p:ph idx="1"/>
          </p:nvPr>
        </p:nvPicPr>
        <p:blipFill>
          <a:blip r:embed="rId2"/>
          <a:srcRect/>
          <a:stretch>
            <a:fillRect/>
          </a:stretch>
        </p:blipFill>
        <p:spPr>
          <a:xfrm>
            <a:off x="468313" y="1484313"/>
            <a:ext cx="8207375" cy="4824412"/>
          </a:xfrm>
        </p:spPr>
      </p:pic>
      <p:sp>
        <p:nvSpPr>
          <p:cNvPr id="4" name="3 Marcador de número de diapositiva"/>
          <p:cNvSpPr>
            <a:spLocks noGrp="1"/>
          </p:cNvSpPr>
          <p:nvPr>
            <p:ph type="sldNum" sz="quarter" idx="12"/>
          </p:nvPr>
        </p:nvSpPr>
        <p:spPr/>
        <p:txBody>
          <a:bodyPr/>
          <a:lstStyle/>
          <a:p>
            <a:pPr>
              <a:defRPr/>
            </a:pPr>
            <a:fld id="{9C35DF31-438A-45AA-A19C-3171183AF2F4}" type="slidenum">
              <a:rPr lang="en-US"/>
              <a:pPr>
                <a:defRPr/>
              </a:pPr>
              <a:t>21</a:t>
            </a:fld>
            <a:endParaRPr lang="en-US"/>
          </a:p>
        </p:txBody>
      </p:sp>
      <p:sp>
        <p:nvSpPr>
          <p:cNvPr id="5" name="4 Marcador de pie de página"/>
          <p:cNvSpPr>
            <a:spLocks noGrp="1"/>
          </p:cNvSpPr>
          <p:nvPr>
            <p:ph type="ftr" sz="quarter" idx="11"/>
          </p:nvPr>
        </p:nvSpPr>
        <p:spPr/>
        <p:txBody>
          <a:bodyPr/>
          <a:lstStyle/>
          <a:p>
            <a:pPr>
              <a:defRPr/>
            </a:pPr>
            <a:r>
              <a:rPr lang="es-ES" dirty="0"/>
              <a:t>Carlos San Juan </a:t>
            </a:r>
            <a:r>
              <a:rPr lang="es-ES" dirty="0" err="1"/>
              <a:t>Mesonada</a:t>
            </a:r>
            <a:r>
              <a:rPr lang="es-ES" dirty="0"/>
              <a:t>. Universidad Carlos III de Madrid</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1 Título"/>
          <p:cNvSpPr>
            <a:spLocks noGrp="1"/>
          </p:cNvSpPr>
          <p:nvPr>
            <p:ph type="title"/>
          </p:nvPr>
        </p:nvSpPr>
        <p:spPr/>
        <p:txBody>
          <a:bodyPr/>
          <a:lstStyle/>
          <a:p>
            <a:r>
              <a:rPr lang="en-US" smtClean="0"/>
              <a:t>II. Endogeneity of the OCA Criteria</a:t>
            </a:r>
          </a:p>
        </p:txBody>
      </p:sp>
      <p:sp>
        <p:nvSpPr>
          <p:cNvPr id="3" name="2 Marcador de contenido"/>
          <p:cNvSpPr>
            <a:spLocks noGrp="1"/>
          </p:cNvSpPr>
          <p:nvPr>
            <p:ph idx="1"/>
          </p:nvPr>
        </p:nvSpPr>
        <p:spPr/>
        <p:txBody>
          <a:bodyPr rtlCol="0">
            <a:normAutofit fontScale="62500" lnSpcReduction="20000"/>
          </a:bodyPr>
          <a:lstStyle/>
          <a:p>
            <a:pPr fontAlgn="auto">
              <a:spcAft>
                <a:spcPts val="0"/>
              </a:spcAft>
              <a:buFont typeface="Arial" pitchFamily="34" charset="0"/>
              <a:buChar char="•"/>
              <a:defRPr/>
            </a:pPr>
            <a:r>
              <a:rPr lang="en-US" dirty="0" smtClean="0"/>
              <a:t>Frankel and Rose (1998) came up with the idea that the OCA criteria are endogenous. By that they meant that these criteria are affected by the very decision to start a monetary union. </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Thus countries that before the start of the union fail to satisfy the OCA criteria may, by the very fact that they form a monetary union, change economic conditions in such a way that these conditions get satisfied. </a:t>
            </a:r>
          </a:p>
          <a:p>
            <a:pPr fontAlgn="auto">
              <a:spcAft>
                <a:spcPts val="0"/>
              </a:spcAft>
              <a:buFont typeface="Arial" pitchFamily="34" charset="0"/>
              <a:buChar char="•"/>
              <a:defRPr/>
            </a:pPr>
            <a:r>
              <a:rPr lang="en-US" b="1" dirty="0" smtClean="0">
                <a:solidFill>
                  <a:srgbClr val="0070C0"/>
                </a:solidFill>
              </a:rPr>
              <a:t>As a result the decision to start a monetary union has a self-fulfilling property. </a:t>
            </a:r>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By starting the monetary union the conditions that are </a:t>
            </a:r>
            <a:r>
              <a:rPr lang="en-US" dirty="0" err="1" smtClean="0"/>
              <a:t>favourable</a:t>
            </a:r>
            <a:r>
              <a:rPr lang="en-US" dirty="0" smtClean="0"/>
              <a:t> for a monetary union get satisfied, making the decision to form a monetary union the right one. </a:t>
            </a:r>
          </a:p>
          <a:p>
            <a:pPr fontAlgn="auto">
              <a:spcAft>
                <a:spcPts val="0"/>
              </a:spcAft>
              <a:buFont typeface="Arial" pitchFamily="34" charset="0"/>
              <a:buChar char="•"/>
              <a:defRPr/>
            </a:pPr>
            <a:r>
              <a:rPr lang="en-US" b="1" dirty="0" smtClean="0"/>
              <a:t>Conversely, </a:t>
            </a:r>
            <a:r>
              <a:rPr lang="en-US" dirty="0" smtClean="0"/>
              <a:t>a decision </a:t>
            </a:r>
            <a:r>
              <a:rPr lang="en-US" b="1" dirty="0" smtClean="0">
                <a:solidFill>
                  <a:srgbClr val="0070C0"/>
                </a:solidFill>
              </a:rPr>
              <a:t>not to start a union </a:t>
            </a:r>
            <a:r>
              <a:rPr lang="en-US" dirty="0" smtClean="0"/>
              <a:t>when the </a:t>
            </a:r>
            <a:r>
              <a:rPr lang="en-US" b="1" dirty="0" smtClean="0">
                <a:solidFill>
                  <a:srgbClr val="0070C0"/>
                </a:solidFill>
              </a:rPr>
              <a:t>conditions are not satisfied</a:t>
            </a:r>
            <a:r>
              <a:rPr lang="en-US" dirty="0" smtClean="0"/>
              <a:t> helps to maintain </a:t>
            </a:r>
            <a:r>
              <a:rPr lang="en-US" b="1" dirty="0" smtClean="0">
                <a:solidFill>
                  <a:srgbClr val="0070C0"/>
                </a:solidFill>
              </a:rPr>
              <a:t>unfavorable</a:t>
            </a:r>
            <a:r>
              <a:rPr lang="en-US" dirty="0" smtClean="0"/>
              <a:t> conditions so that </a:t>
            </a:r>
            <a:r>
              <a:rPr lang="en-US" dirty="0" smtClean="0">
                <a:solidFill>
                  <a:srgbClr val="0070C0"/>
                </a:solidFill>
              </a:rPr>
              <a:t>the negative decision also appears to have been the right one. </a:t>
            </a:r>
            <a:endParaRPr lang="en-US" dirty="0">
              <a:solidFill>
                <a:srgbClr val="0070C0"/>
              </a:solidFill>
            </a:endParaRPr>
          </a:p>
        </p:txBody>
      </p:sp>
      <p:sp>
        <p:nvSpPr>
          <p:cNvPr id="4" name="3 Marcador de número de diapositiva"/>
          <p:cNvSpPr>
            <a:spLocks noGrp="1"/>
          </p:cNvSpPr>
          <p:nvPr>
            <p:ph type="sldNum" sz="quarter" idx="12"/>
          </p:nvPr>
        </p:nvSpPr>
        <p:spPr/>
        <p:txBody>
          <a:bodyPr/>
          <a:lstStyle/>
          <a:p>
            <a:pPr>
              <a:defRPr/>
            </a:pPr>
            <a:fld id="{1F1BB3FE-6C20-44BE-BF84-B57D4EF87C4C}" type="slidenum">
              <a:rPr lang="en-US"/>
              <a:pPr>
                <a:defRPr/>
              </a:pPr>
              <a:t>22</a:t>
            </a:fld>
            <a:endParaRPr lang="en-US" dirty="0"/>
          </a:p>
        </p:txBody>
      </p:sp>
      <p:sp>
        <p:nvSpPr>
          <p:cNvPr id="5" name="4 Marcador de pie de página"/>
          <p:cNvSpPr>
            <a:spLocks noGrp="1"/>
          </p:cNvSpPr>
          <p:nvPr>
            <p:ph type="ftr" sz="quarter" idx="11"/>
          </p:nvPr>
        </p:nvSpPr>
        <p:spPr/>
        <p:txBody>
          <a:bodyPr/>
          <a:lstStyle/>
          <a:p>
            <a:pPr>
              <a:defRPr/>
            </a:pPr>
            <a:r>
              <a:rPr lang="es-ES" dirty="0"/>
              <a:t>Carlos San Juan </a:t>
            </a:r>
            <a:r>
              <a:rPr lang="es-ES" dirty="0" err="1"/>
              <a:t>Mesonada</a:t>
            </a:r>
            <a:r>
              <a:rPr lang="es-ES" dirty="0"/>
              <a:t>. Universidad Carlos III de Madrid</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dirty="0" smtClean="0"/>
              <a:t>II. Endogeneity of the OCA Criteria/2</a:t>
            </a:r>
            <a:endParaRPr lang="en-US" dirty="0"/>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n-US" dirty="0" smtClean="0"/>
              <a:t>There are different mechanisms that can make the OCA criteria endogenous. </a:t>
            </a:r>
          </a:p>
          <a:p>
            <a:pPr marL="514350" indent="-514350" fontAlgn="auto">
              <a:spcAft>
                <a:spcPts val="0"/>
              </a:spcAft>
              <a:buFont typeface="+mj-lt"/>
              <a:buAutoNum type="arabicParenR"/>
              <a:defRPr/>
            </a:pPr>
            <a:r>
              <a:rPr lang="en-US" dirty="0" smtClean="0"/>
              <a:t>First, monetary union </a:t>
            </a:r>
            <a:r>
              <a:rPr lang="en-US" b="1" dirty="0" smtClean="0">
                <a:solidFill>
                  <a:srgbClr val="0070C0"/>
                </a:solidFill>
              </a:rPr>
              <a:t>can affect trade flows and intensify trade integration</a:t>
            </a:r>
            <a:r>
              <a:rPr lang="en-US" dirty="0" smtClean="0"/>
              <a:t>, thus increasing the benefits of the monetary union. </a:t>
            </a:r>
          </a:p>
          <a:p>
            <a:pPr marL="514350" indent="-514350" fontAlgn="auto">
              <a:spcAft>
                <a:spcPts val="0"/>
              </a:spcAft>
              <a:buFont typeface="+mj-lt"/>
              <a:buAutoNum type="arabicParenR"/>
              <a:defRPr/>
            </a:pPr>
            <a:r>
              <a:rPr lang="en-US" dirty="0" smtClean="0"/>
              <a:t>Second, monetary integration leads to more intense </a:t>
            </a:r>
            <a:r>
              <a:rPr lang="en-US" b="1" dirty="0" smtClean="0">
                <a:solidFill>
                  <a:srgbClr val="0070C0"/>
                </a:solidFill>
              </a:rPr>
              <a:t>financial integration </a:t>
            </a:r>
            <a:r>
              <a:rPr lang="en-US" dirty="0" smtClean="0"/>
              <a:t>thereby facilitating the emergence of </a:t>
            </a:r>
            <a:r>
              <a:rPr lang="en-US" b="1" dirty="0" smtClean="0">
                <a:solidFill>
                  <a:srgbClr val="0070C0"/>
                </a:solidFill>
              </a:rPr>
              <a:t>insurance mechanisms </a:t>
            </a:r>
            <a:r>
              <a:rPr lang="en-US" dirty="0" smtClean="0">
                <a:solidFill>
                  <a:srgbClr val="7030A0"/>
                </a:solidFill>
              </a:rPr>
              <a:t>[e.g.: European Bank Authority, </a:t>
            </a:r>
            <a:r>
              <a:rPr lang="en-US" dirty="0" err="1" smtClean="0">
                <a:solidFill>
                  <a:srgbClr val="7030A0"/>
                </a:solidFill>
              </a:rPr>
              <a:t>EBA</a:t>
            </a:r>
            <a:r>
              <a:rPr lang="en-US" dirty="0" smtClean="0">
                <a:solidFill>
                  <a:srgbClr val="7030A0"/>
                </a:solidFill>
              </a:rPr>
              <a:t>]</a:t>
            </a:r>
            <a:r>
              <a:rPr lang="en-US" dirty="0" smtClean="0"/>
              <a:t>. </a:t>
            </a:r>
          </a:p>
          <a:p>
            <a:pPr marL="914400" lvl="1" indent="-514350" fontAlgn="auto">
              <a:spcAft>
                <a:spcPts val="0"/>
              </a:spcAft>
              <a:buFont typeface="+mj-lt"/>
              <a:buAutoNum type="alphaLcParenR"/>
              <a:defRPr/>
            </a:pPr>
            <a:r>
              <a:rPr lang="en-US" dirty="0" smtClean="0"/>
              <a:t>The latter </a:t>
            </a:r>
            <a:r>
              <a:rPr lang="en-US" b="1" dirty="0" smtClean="0">
                <a:solidFill>
                  <a:srgbClr val="0070C0"/>
                </a:solidFill>
              </a:rPr>
              <a:t>reduce the costs of asymmetric shocks. </a:t>
            </a:r>
          </a:p>
          <a:p>
            <a:pPr marL="514350" indent="-514350" fontAlgn="auto">
              <a:spcAft>
                <a:spcPts val="0"/>
              </a:spcAft>
              <a:buFont typeface="+mj-lt"/>
              <a:buAutoNum type="arabicParenR"/>
              <a:defRPr/>
            </a:pPr>
            <a:r>
              <a:rPr lang="en-US" dirty="0" smtClean="0"/>
              <a:t>Third, a monetary union affects the functioning of the labor markets and can </a:t>
            </a:r>
            <a:r>
              <a:rPr lang="en-US" b="1" dirty="0" smtClean="0">
                <a:solidFill>
                  <a:srgbClr val="0070C0"/>
                </a:solidFill>
              </a:rPr>
              <a:t>potentially increase their flexibility</a:t>
            </a:r>
            <a:r>
              <a:rPr lang="en-US" dirty="0" smtClean="0"/>
              <a:t>, thereby </a:t>
            </a:r>
            <a:r>
              <a:rPr lang="en-US" b="1" dirty="0" smtClean="0">
                <a:solidFill>
                  <a:srgbClr val="0070C0"/>
                </a:solidFill>
              </a:rPr>
              <a:t>reducing the costs of adjusting to asymmetric shocks </a:t>
            </a:r>
            <a:r>
              <a:rPr lang="en-US" dirty="0" smtClean="0"/>
              <a:t>in the monetary union.</a:t>
            </a:r>
            <a:endParaRPr lang="en-US" dirty="0"/>
          </a:p>
        </p:txBody>
      </p:sp>
      <p:sp>
        <p:nvSpPr>
          <p:cNvPr id="4" name="3 Marcador de número de diapositiva"/>
          <p:cNvSpPr>
            <a:spLocks noGrp="1"/>
          </p:cNvSpPr>
          <p:nvPr>
            <p:ph type="sldNum" sz="quarter" idx="12"/>
          </p:nvPr>
        </p:nvSpPr>
        <p:spPr/>
        <p:txBody>
          <a:bodyPr/>
          <a:lstStyle/>
          <a:p>
            <a:pPr>
              <a:defRPr/>
            </a:pPr>
            <a:fld id="{6B3034ED-ACCB-4906-9BE2-42A0D570B8B1}" type="slidenum">
              <a:rPr lang="en-US"/>
              <a:pPr>
                <a:defRPr/>
              </a:pPr>
              <a:t>23</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dirty="0" smtClean="0"/>
              <a:t>II. Endogeneity of the OCA Criteria/3</a:t>
            </a:r>
            <a:endParaRPr lang="en-US" dirty="0"/>
          </a:p>
        </p:txBody>
      </p:sp>
      <p:sp>
        <p:nvSpPr>
          <p:cNvPr id="3" name="2 Marcador de contenido"/>
          <p:cNvSpPr>
            <a:spLocks noGrp="1"/>
          </p:cNvSpPr>
          <p:nvPr>
            <p:ph idx="1"/>
          </p:nvPr>
        </p:nvSpPr>
        <p:spPr/>
        <p:txBody>
          <a:bodyPr rtlCol="0">
            <a:normAutofit fontScale="85000" lnSpcReduction="10000"/>
          </a:bodyPr>
          <a:lstStyle/>
          <a:p>
            <a:pPr fontAlgn="auto">
              <a:spcAft>
                <a:spcPts val="0"/>
              </a:spcAft>
              <a:buFont typeface="Arial" pitchFamily="34" charset="0"/>
              <a:buChar char="•"/>
              <a:defRPr/>
            </a:pPr>
            <a:r>
              <a:rPr lang="en-US" dirty="0" smtClean="0"/>
              <a:t>We show the effects of these mechanisms in Figures 4 and 5 which are the same as Figures 1 and 2. </a:t>
            </a:r>
          </a:p>
          <a:p>
            <a:pPr fontAlgn="auto">
              <a:spcAft>
                <a:spcPts val="0"/>
              </a:spcAft>
              <a:buFont typeface="Arial" pitchFamily="34" charset="0"/>
              <a:buChar char="•"/>
              <a:defRPr/>
            </a:pPr>
            <a:r>
              <a:rPr lang="en-US" dirty="0" smtClean="0"/>
              <a:t>We have now put the euro area to the left of the OCA line, taking the view that when the euro area was started its members were not yet ready to form a monetary union.</a:t>
            </a:r>
          </a:p>
          <a:p>
            <a:pPr fontAlgn="auto">
              <a:spcAft>
                <a:spcPts val="0"/>
              </a:spcAft>
              <a:buFont typeface="Arial" pitchFamily="34" charset="0"/>
              <a:buChar char="•"/>
              <a:defRPr/>
            </a:pPr>
            <a:r>
              <a:rPr lang="en-US" dirty="0" smtClean="0"/>
              <a:t>The endogenous mechanisms have the effect of moving the euro area towards the OCA area in Figures 4 and 5. This happens because monetary union increases the degree of economic (trade) integration (Figure 5).</a:t>
            </a:r>
          </a:p>
          <a:p>
            <a:pPr fontAlgn="auto">
              <a:spcAft>
                <a:spcPts val="0"/>
              </a:spcAft>
              <a:buFont typeface="Arial" pitchFamily="34" charset="0"/>
              <a:buChar char="•"/>
              <a:defRPr/>
            </a:pPr>
            <a:endParaRPr lang="en-US" dirty="0"/>
          </a:p>
        </p:txBody>
      </p:sp>
      <p:sp>
        <p:nvSpPr>
          <p:cNvPr id="4" name="3 Marcador de número de diapositiva"/>
          <p:cNvSpPr>
            <a:spLocks noGrp="1"/>
          </p:cNvSpPr>
          <p:nvPr>
            <p:ph type="sldNum" sz="quarter" idx="12"/>
          </p:nvPr>
        </p:nvSpPr>
        <p:spPr/>
        <p:txBody>
          <a:bodyPr/>
          <a:lstStyle/>
          <a:p>
            <a:pPr>
              <a:defRPr/>
            </a:pPr>
            <a:fld id="{15DF10EB-BF79-4AA2-A9D8-4F63452035A8}" type="slidenum">
              <a:rPr lang="en-US"/>
              <a:pPr>
                <a:defRPr/>
              </a:pPr>
              <a:t>24</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1 Título"/>
          <p:cNvSpPr>
            <a:spLocks noGrp="1"/>
          </p:cNvSpPr>
          <p:nvPr>
            <p:ph type="title"/>
          </p:nvPr>
        </p:nvSpPr>
        <p:spPr/>
        <p:txBody>
          <a:bodyPr/>
          <a:lstStyle/>
          <a:p>
            <a:r>
              <a:rPr lang="en-US" smtClean="0"/>
              <a:t>Symetry &amp; Flexibility: EMU</a:t>
            </a:r>
          </a:p>
        </p:txBody>
      </p:sp>
      <p:pic>
        <p:nvPicPr>
          <p:cNvPr id="46082" name="Picture 2"/>
          <p:cNvPicPr>
            <a:picLocks noGrp="1" noChangeAspect="1" noChangeArrowheads="1"/>
          </p:cNvPicPr>
          <p:nvPr>
            <p:ph idx="1"/>
          </p:nvPr>
        </p:nvPicPr>
        <p:blipFill>
          <a:blip r:embed="rId2"/>
          <a:srcRect/>
          <a:stretch>
            <a:fillRect/>
          </a:stretch>
        </p:blipFill>
        <p:spPr>
          <a:xfrm>
            <a:off x="3492500" y="1700213"/>
            <a:ext cx="5213350" cy="3960812"/>
          </a:xfrm>
        </p:spPr>
      </p:pic>
      <p:sp>
        <p:nvSpPr>
          <p:cNvPr id="46083" name="3 CuadroTexto"/>
          <p:cNvSpPr txBox="1">
            <a:spLocks noChangeArrowheads="1"/>
          </p:cNvSpPr>
          <p:nvPr/>
        </p:nvSpPr>
        <p:spPr bwMode="auto">
          <a:xfrm>
            <a:off x="539750" y="1844675"/>
            <a:ext cx="3671888" cy="3232150"/>
          </a:xfrm>
          <a:prstGeom prst="rect">
            <a:avLst/>
          </a:prstGeom>
          <a:noFill/>
          <a:ln w="9525">
            <a:noFill/>
            <a:miter lim="800000"/>
            <a:headEnd/>
            <a:tailEnd/>
          </a:ln>
        </p:spPr>
        <p:txBody>
          <a:bodyPr>
            <a:spAutoFit/>
          </a:bodyPr>
          <a:lstStyle/>
          <a:p>
            <a:r>
              <a:rPr lang="en-US" sz="2000">
                <a:latin typeface="Calibri" pitchFamily="34" charset="0"/>
              </a:rPr>
              <a:t>Is safe to conclude that a monetary union has a significant </a:t>
            </a:r>
            <a:r>
              <a:rPr lang="en-US" sz="2000" b="1">
                <a:solidFill>
                  <a:srgbClr val="0070C0"/>
                </a:solidFill>
                <a:latin typeface="Calibri" pitchFamily="34" charset="0"/>
              </a:rPr>
              <a:t>positive effect on economic integration</a:t>
            </a:r>
            <a:r>
              <a:rPr lang="en-US" sz="2000">
                <a:latin typeface="Calibri" pitchFamily="34" charset="0"/>
              </a:rPr>
              <a:t>, thereby moving the euro area towards the OCA area. </a:t>
            </a:r>
          </a:p>
          <a:p>
            <a:endParaRPr lang="en-US" sz="2000">
              <a:latin typeface="Calibri" pitchFamily="34" charset="0"/>
            </a:endParaRPr>
          </a:p>
          <a:p>
            <a:r>
              <a:rPr lang="en-US" sz="2400" b="1">
                <a:latin typeface="Calibri" pitchFamily="34" charset="0"/>
              </a:rPr>
              <a:t>What about flexibility? </a:t>
            </a:r>
            <a:r>
              <a:rPr lang="en-US" sz="2000">
                <a:latin typeface="Calibri" pitchFamily="34" charset="0"/>
              </a:rPr>
              <a:t>If monetary union increases the pressure for </a:t>
            </a:r>
            <a:r>
              <a:rPr lang="en-US" sz="2000">
                <a:solidFill>
                  <a:srgbClr val="0070C0"/>
                </a:solidFill>
                <a:latin typeface="Calibri" pitchFamily="34" charset="0"/>
              </a:rPr>
              <a:t>labor markets </a:t>
            </a:r>
            <a:r>
              <a:rPr lang="en-US" sz="2000">
                <a:latin typeface="Calibri" pitchFamily="34" charset="0"/>
              </a:rPr>
              <a:t>to become </a:t>
            </a:r>
            <a:r>
              <a:rPr lang="en-US" sz="2000" b="1">
                <a:solidFill>
                  <a:srgbClr val="0070C0"/>
                </a:solidFill>
                <a:latin typeface="Calibri" pitchFamily="34" charset="0"/>
              </a:rPr>
              <a:t>more flexible</a:t>
            </a:r>
            <a:endParaRPr lang="en-US" sz="2000">
              <a:latin typeface="Calibri" pitchFamily="34" charset="0"/>
            </a:endParaRPr>
          </a:p>
        </p:txBody>
      </p:sp>
      <p:sp>
        <p:nvSpPr>
          <p:cNvPr id="46084" name="4 CuadroTexto"/>
          <p:cNvSpPr txBox="1">
            <a:spLocks noChangeArrowheads="1"/>
          </p:cNvSpPr>
          <p:nvPr/>
        </p:nvSpPr>
        <p:spPr bwMode="auto">
          <a:xfrm>
            <a:off x="611188" y="5445125"/>
            <a:ext cx="8208962" cy="923925"/>
          </a:xfrm>
          <a:prstGeom prst="rect">
            <a:avLst/>
          </a:prstGeom>
          <a:noFill/>
          <a:ln w="9525">
            <a:noFill/>
            <a:miter lim="800000"/>
            <a:headEnd/>
            <a:tailEnd/>
          </a:ln>
        </p:spPr>
        <p:txBody>
          <a:bodyPr>
            <a:spAutoFit/>
          </a:bodyPr>
          <a:lstStyle/>
          <a:p>
            <a:r>
              <a:rPr lang="en-US">
                <a:latin typeface="Calibri" pitchFamily="34" charset="0"/>
              </a:rPr>
              <a:t>The </a:t>
            </a:r>
            <a:r>
              <a:rPr lang="en-US" b="1">
                <a:solidFill>
                  <a:srgbClr val="002060"/>
                </a:solidFill>
                <a:latin typeface="Calibri" pitchFamily="34" charset="0"/>
              </a:rPr>
              <a:t>decision to enter </a:t>
            </a:r>
            <a:r>
              <a:rPr lang="en-US">
                <a:latin typeface="Calibri" pitchFamily="34" charset="0"/>
              </a:rPr>
              <a:t>a monetary union also </a:t>
            </a:r>
            <a:r>
              <a:rPr lang="en-US" b="1">
                <a:solidFill>
                  <a:srgbClr val="002060"/>
                </a:solidFill>
                <a:latin typeface="Calibri" pitchFamily="34" charset="0"/>
              </a:rPr>
              <a:t>improves the OCA criteria </a:t>
            </a:r>
            <a:r>
              <a:rPr lang="en-US">
                <a:latin typeface="Calibri" pitchFamily="34" charset="0"/>
              </a:rPr>
              <a:t>tending to shift the euro area upwards towards the OCA area. </a:t>
            </a:r>
          </a:p>
          <a:p>
            <a:r>
              <a:rPr lang="en-US" b="1">
                <a:solidFill>
                  <a:srgbClr val="0070C0"/>
                </a:solidFill>
                <a:latin typeface="Calibri" pitchFamily="34" charset="0"/>
              </a:rPr>
              <a:t>It must be admitted that there is no consensus about this flexibility effect. </a:t>
            </a:r>
          </a:p>
        </p:txBody>
      </p:sp>
      <p:sp>
        <p:nvSpPr>
          <p:cNvPr id="6" name="5 Marcador de número de diapositiva"/>
          <p:cNvSpPr>
            <a:spLocks noGrp="1"/>
          </p:cNvSpPr>
          <p:nvPr>
            <p:ph type="sldNum" sz="quarter" idx="12"/>
          </p:nvPr>
        </p:nvSpPr>
        <p:spPr/>
        <p:txBody>
          <a:bodyPr/>
          <a:lstStyle/>
          <a:p>
            <a:pPr>
              <a:defRPr/>
            </a:pPr>
            <a:fld id="{68D6300B-B8B1-4E4E-9F6C-D54ACFB8CB98}" type="slidenum">
              <a:rPr lang="en-US"/>
              <a:pPr>
                <a:defRPr/>
              </a:pPr>
              <a:t>25</a:t>
            </a:fld>
            <a:endParaRPr lang="en-US"/>
          </a:p>
        </p:txBody>
      </p:sp>
      <p:sp>
        <p:nvSpPr>
          <p:cNvPr id="7" name="6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17 Elipse"/>
          <p:cNvSpPr/>
          <p:nvPr/>
        </p:nvSpPr>
        <p:spPr>
          <a:xfrm>
            <a:off x="6732588" y="3573463"/>
            <a:ext cx="1800225" cy="1223962"/>
          </a:xfrm>
          <a:prstGeom prst="ellipse">
            <a:avLst/>
          </a:prstGeom>
        </p:spPr>
        <p:style>
          <a:lnRef idx="2">
            <a:schemeClr val="accent6"/>
          </a:lnRef>
          <a:fillRef idx="1">
            <a:schemeClr val="lt1"/>
          </a:fillRef>
          <a:effectRef idx="0">
            <a:schemeClr val="accent6"/>
          </a:effectRef>
          <a:fontRef idx="minor">
            <a:schemeClr val="dk1"/>
          </a:fontRef>
        </p:style>
        <p:txBody>
          <a:bodyPr anchor="ctr"/>
          <a:lstStyle/>
          <a:p>
            <a:pPr algn="ctr" fontAlgn="auto">
              <a:spcBef>
                <a:spcPts val="0"/>
              </a:spcBef>
              <a:spcAft>
                <a:spcPts val="0"/>
              </a:spcAft>
              <a:defRPr/>
            </a:pPr>
            <a:endParaRPr lang="en-US"/>
          </a:p>
        </p:txBody>
      </p:sp>
      <p:sp>
        <p:nvSpPr>
          <p:cNvPr id="2" name="1 Título"/>
          <p:cNvSpPr>
            <a:spLocks noGrp="1"/>
          </p:cNvSpPr>
          <p:nvPr>
            <p:ph type="title"/>
          </p:nvPr>
        </p:nvSpPr>
        <p:spPr/>
        <p:txBody>
          <a:bodyPr rtlCol="0">
            <a:normAutofit fontScale="90000"/>
          </a:bodyPr>
          <a:lstStyle/>
          <a:p>
            <a:pPr fontAlgn="auto">
              <a:spcAft>
                <a:spcPts val="0"/>
              </a:spcAft>
              <a:defRPr/>
            </a:pPr>
            <a:r>
              <a:rPr lang="en-US" sz="4000" dirty="0" err="1" smtClean="0"/>
              <a:t>UCL</a:t>
            </a:r>
            <a:r>
              <a:rPr lang="en-US" sz="4000" dirty="0" smtClean="0"/>
              <a:t>: Unit Labor Cost Breakdown,</a:t>
            </a:r>
            <a:br>
              <a:rPr lang="en-US" sz="4000" dirty="0" smtClean="0"/>
            </a:br>
            <a:r>
              <a:rPr lang="en-US" sz="4000" dirty="0" smtClean="0"/>
              <a:t> Spain </a:t>
            </a:r>
            <a:r>
              <a:rPr lang="en-US" dirty="0" smtClean="0"/>
              <a:t/>
            </a:r>
            <a:br>
              <a:rPr lang="en-US" dirty="0" smtClean="0"/>
            </a:br>
            <a:endParaRPr lang="en-US" dirty="0"/>
          </a:p>
        </p:txBody>
      </p:sp>
      <p:pic>
        <p:nvPicPr>
          <p:cNvPr id="47107" name="Picture 2"/>
          <p:cNvPicPr>
            <a:picLocks noGrp="1" noChangeAspect="1" noChangeArrowheads="1"/>
          </p:cNvPicPr>
          <p:nvPr>
            <p:ph idx="1"/>
          </p:nvPr>
        </p:nvPicPr>
        <p:blipFill>
          <a:blip r:embed="rId2"/>
          <a:srcRect/>
          <a:stretch>
            <a:fillRect/>
          </a:stretch>
        </p:blipFill>
        <p:spPr>
          <a:xfrm>
            <a:off x="2916238" y="1196975"/>
            <a:ext cx="5765800" cy="5111750"/>
          </a:xfrm>
        </p:spPr>
      </p:pic>
      <p:sp>
        <p:nvSpPr>
          <p:cNvPr id="5" name="4 CuadroTexto"/>
          <p:cNvSpPr txBox="1"/>
          <p:nvPr/>
        </p:nvSpPr>
        <p:spPr>
          <a:xfrm>
            <a:off x="323850" y="2420938"/>
            <a:ext cx="2303463" cy="2586037"/>
          </a:xfrm>
          <a:prstGeom prst="rect">
            <a:avLst/>
          </a:prstGeom>
        </p:spPr>
        <p:style>
          <a:lnRef idx="2">
            <a:schemeClr val="accent5"/>
          </a:lnRef>
          <a:fillRef idx="1">
            <a:schemeClr val="lt1"/>
          </a:fillRef>
          <a:effectRef idx="0">
            <a:schemeClr val="accent5"/>
          </a:effectRef>
          <a:fontRef idx="minor">
            <a:schemeClr val="dk1"/>
          </a:fontRef>
        </p:style>
        <p:txBody>
          <a:bodyPr>
            <a:spAutoFit/>
          </a:bodyPr>
          <a:lstStyle/>
          <a:p>
            <a:pPr fontAlgn="auto">
              <a:spcBef>
                <a:spcPts val="0"/>
              </a:spcBef>
              <a:spcAft>
                <a:spcPts val="0"/>
              </a:spcAft>
              <a:defRPr/>
            </a:pPr>
            <a:r>
              <a:rPr lang="en-US" b="1" dirty="0" err="1">
                <a:solidFill>
                  <a:srgbClr val="C00000"/>
                </a:solidFill>
              </a:rPr>
              <a:t>UCL</a:t>
            </a:r>
            <a:r>
              <a:rPr lang="en-US" dirty="0">
                <a:solidFill>
                  <a:srgbClr val="C00000"/>
                </a:solidFill>
              </a:rPr>
              <a:t>: Unit Labor Cost</a:t>
            </a:r>
          </a:p>
          <a:p>
            <a:pPr fontAlgn="auto">
              <a:spcBef>
                <a:spcPts val="0"/>
              </a:spcBef>
              <a:spcAft>
                <a:spcPts val="0"/>
              </a:spcAft>
              <a:defRPr/>
            </a:pPr>
            <a:endParaRPr lang="en-US" dirty="0">
              <a:solidFill>
                <a:srgbClr val="C00000"/>
              </a:solidFill>
            </a:endParaRPr>
          </a:p>
          <a:p>
            <a:pPr fontAlgn="auto">
              <a:spcBef>
                <a:spcPts val="0"/>
              </a:spcBef>
              <a:spcAft>
                <a:spcPts val="0"/>
              </a:spcAft>
              <a:defRPr/>
            </a:pPr>
            <a:r>
              <a:rPr lang="en-US" b="1" dirty="0">
                <a:solidFill>
                  <a:srgbClr val="00B0F0"/>
                </a:solidFill>
              </a:rPr>
              <a:t>Nominal </a:t>
            </a:r>
            <a:r>
              <a:rPr lang="en-US" b="1" dirty="0" err="1">
                <a:solidFill>
                  <a:srgbClr val="00B0F0"/>
                </a:solidFill>
              </a:rPr>
              <a:t>UCL</a:t>
            </a:r>
            <a:endParaRPr lang="en-US" b="1" dirty="0">
              <a:solidFill>
                <a:srgbClr val="00B0F0"/>
              </a:solidFill>
            </a:endParaRPr>
          </a:p>
          <a:p>
            <a:pPr fontAlgn="auto">
              <a:spcBef>
                <a:spcPts val="0"/>
              </a:spcBef>
              <a:spcAft>
                <a:spcPts val="0"/>
              </a:spcAft>
              <a:defRPr/>
            </a:pPr>
            <a:endParaRPr lang="en-US" dirty="0">
              <a:solidFill>
                <a:srgbClr val="C00000"/>
              </a:solidFill>
            </a:endParaRPr>
          </a:p>
          <a:p>
            <a:pPr fontAlgn="auto">
              <a:spcBef>
                <a:spcPts val="0"/>
              </a:spcBef>
              <a:spcAft>
                <a:spcPts val="0"/>
              </a:spcAft>
              <a:defRPr/>
            </a:pPr>
            <a:r>
              <a:rPr lang="en-US" b="1" dirty="0">
                <a:solidFill>
                  <a:srgbClr val="002060"/>
                </a:solidFill>
              </a:rPr>
              <a:t>Productivity   gain contributions</a:t>
            </a:r>
          </a:p>
          <a:p>
            <a:pPr fontAlgn="auto">
              <a:spcBef>
                <a:spcPts val="0"/>
              </a:spcBef>
              <a:spcAft>
                <a:spcPts val="0"/>
              </a:spcAft>
              <a:defRPr/>
            </a:pPr>
            <a:endParaRPr lang="en-US" b="1" dirty="0">
              <a:solidFill>
                <a:srgbClr val="002060"/>
              </a:solidFill>
            </a:endParaRPr>
          </a:p>
          <a:p>
            <a:pPr fontAlgn="auto">
              <a:spcBef>
                <a:spcPts val="0"/>
              </a:spcBef>
              <a:spcAft>
                <a:spcPts val="0"/>
              </a:spcAft>
              <a:defRPr/>
            </a:pPr>
            <a:endParaRPr lang="en-US" b="1" dirty="0">
              <a:solidFill>
                <a:srgbClr val="002060"/>
              </a:solidFill>
            </a:endParaRPr>
          </a:p>
          <a:p>
            <a:pPr fontAlgn="auto">
              <a:spcBef>
                <a:spcPts val="0"/>
              </a:spcBef>
              <a:spcAft>
                <a:spcPts val="0"/>
              </a:spcAft>
              <a:defRPr/>
            </a:pPr>
            <a:endParaRPr lang="en-US" b="1" dirty="0">
              <a:solidFill>
                <a:srgbClr val="002060"/>
              </a:solidFill>
            </a:endParaRPr>
          </a:p>
        </p:txBody>
      </p:sp>
      <p:sp>
        <p:nvSpPr>
          <p:cNvPr id="47109" name="5 CuadroTexto"/>
          <p:cNvSpPr txBox="1">
            <a:spLocks noChangeArrowheads="1"/>
          </p:cNvSpPr>
          <p:nvPr/>
        </p:nvSpPr>
        <p:spPr bwMode="auto">
          <a:xfrm>
            <a:off x="395288" y="4149725"/>
            <a:ext cx="1944687" cy="646113"/>
          </a:xfrm>
          <a:prstGeom prst="rect">
            <a:avLst/>
          </a:prstGeom>
          <a:solidFill>
            <a:srgbClr val="FFFF00"/>
          </a:solidFill>
          <a:ln w="9525">
            <a:solidFill>
              <a:srgbClr val="FFFF00"/>
            </a:solidFill>
            <a:miter lim="800000"/>
            <a:headEnd/>
            <a:tailEnd/>
          </a:ln>
        </p:spPr>
        <p:txBody>
          <a:bodyPr>
            <a:spAutoFit/>
          </a:bodyPr>
          <a:lstStyle/>
          <a:p>
            <a:r>
              <a:rPr lang="en-US">
                <a:latin typeface="Calibri" pitchFamily="34" charset="0"/>
              </a:rPr>
              <a:t>GDP deflator</a:t>
            </a:r>
          </a:p>
          <a:p>
            <a:endParaRPr lang="en-US">
              <a:latin typeface="Calibri" pitchFamily="34" charset="0"/>
            </a:endParaRPr>
          </a:p>
        </p:txBody>
      </p:sp>
      <p:sp>
        <p:nvSpPr>
          <p:cNvPr id="9" name="8 Flecha abajo"/>
          <p:cNvSpPr/>
          <p:nvPr/>
        </p:nvSpPr>
        <p:spPr>
          <a:xfrm>
            <a:off x="2124075" y="3500438"/>
            <a:ext cx="360363" cy="360362"/>
          </a:xfrm>
          <a:prstGeom prst="downArrow">
            <a:avLst>
              <a:gd name="adj1" fmla="val 50000"/>
              <a:gd name="adj2" fmla="val 58466"/>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sz="1400"/>
          </a:p>
        </p:txBody>
      </p:sp>
      <p:sp>
        <p:nvSpPr>
          <p:cNvPr id="10" name="9 Flecha arriba"/>
          <p:cNvSpPr/>
          <p:nvPr/>
        </p:nvSpPr>
        <p:spPr>
          <a:xfrm>
            <a:off x="1908175" y="4221163"/>
            <a:ext cx="484188" cy="287337"/>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47112" name="7 CuadroTexto"/>
          <p:cNvSpPr txBox="1">
            <a:spLocks noChangeArrowheads="1"/>
          </p:cNvSpPr>
          <p:nvPr/>
        </p:nvSpPr>
        <p:spPr bwMode="auto">
          <a:xfrm>
            <a:off x="3924300" y="2420938"/>
            <a:ext cx="863600" cy="369887"/>
          </a:xfrm>
          <a:prstGeom prst="rect">
            <a:avLst/>
          </a:prstGeom>
          <a:noFill/>
          <a:ln w="9525">
            <a:noFill/>
            <a:miter lim="800000"/>
            <a:headEnd/>
            <a:tailEnd/>
          </a:ln>
        </p:spPr>
        <p:txBody>
          <a:bodyPr>
            <a:spAutoFit/>
          </a:bodyPr>
          <a:lstStyle/>
          <a:p>
            <a:r>
              <a:rPr lang="en-US">
                <a:latin typeface="Calibri" pitchFamily="34" charset="0"/>
              </a:rPr>
              <a:t>EMU</a:t>
            </a:r>
          </a:p>
        </p:txBody>
      </p:sp>
      <p:cxnSp>
        <p:nvCxnSpPr>
          <p:cNvPr id="12" name="11 Conector recto de flecha"/>
          <p:cNvCxnSpPr/>
          <p:nvPr/>
        </p:nvCxnSpPr>
        <p:spPr>
          <a:xfrm>
            <a:off x="4067175" y="2781300"/>
            <a:ext cx="0" cy="50323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7114" name="12 CuadroTexto"/>
          <p:cNvSpPr txBox="1">
            <a:spLocks noChangeArrowheads="1"/>
          </p:cNvSpPr>
          <p:nvPr/>
        </p:nvSpPr>
        <p:spPr bwMode="auto">
          <a:xfrm>
            <a:off x="7019925" y="2708275"/>
            <a:ext cx="1439863" cy="647700"/>
          </a:xfrm>
          <a:prstGeom prst="rect">
            <a:avLst/>
          </a:prstGeom>
          <a:noFill/>
          <a:ln w="9525">
            <a:noFill/>
            <a:miter lim="800000"/>
            <a:headEnd/>
            <a:tailEnd/>
          </a:ln>
        </p:spPr>
        <p:txBody>
          <a:bodyPr>
            <a:spAutoFit/>
          </a:bodyPr>
          <a:lstStyle/>
          <a:p>
            <a:r>
              <a:rPr lang="en-US">
                <a:latin typeface="Calibri" pitchFamily="34" charset="0"/>
              </a:rPr>
              <a:t>Austerity policy</a:t>
            </a:r>
          </a:p>
        </p:txBody>
      </p:sp>
      <p:cxnSp>
        <p:nvCxnSpPr>
          <p:cNvPr id="15" name="14 Conector recto de flecha"/>
          <p:cNvCxnSpPr>
            <a:cxnSpLocks noChangeShapeType="1"/>
            <a:stCxn id="47114" idx="1"/>
          </p:cNvCxnSpPr>
          <p:nvPr/>
        </p:nvCxnSpPr>
        <p:spPr bwMode="auto">
          <a:xfrm>
            <a:off x="7019925" y="3032125"/>
            <a:ext cx="293688" cy="576263"/>
          </a:xfrm>
          <a:prstGeom prst="straightConnector1">
            <a:avLst/>
          </a:prstGeom>
          <a:noFill/>
          <a:ln w="9525" algn="ctr">
            <a:solidFill>
              <a:srgbClr val="4A7EBB"/>
            </a:solidFill>
            <a:round/>
            <a:headEnd/>
            <a:tailEnd type="arrow" w="med" len="med"/>
          </a:ln>
        </p:spPr>
      </p:cxnSp>
      <p:sp>
        <p:nvSpPr>
          <p:cNvPr id="19" name="18 Decisión"/>
          <p:cNvSpPr/>
          <p:nvPr/>
        </p:nvSpPr>
        <p:spPr>
          <a:xfrm>
            <a:off x="1835696" y="3068960"/>
            <a:ext cx="288032" cy="216024"/>
          </a:xfrm>
          <a:prstGeom prst="flowChartDecision">
            <a:avLst/>
          </a:prstGeom>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dirty="0">
              <a:solidFill>
                <a:srgbClr val="00B0F0"/>
              </a:solidFill>
            </a:endParaRPr>
          </a:p>
        </p:txBody>
      </p:sp>
      <p:sp>
        <p:nvSpPr>
          <p:cNvPr id="14" name="13 Marcador de número de diapositiva"/>
          <p:cNvSpPr>
            <a:spLocks noGrp="1"/>
          </p:cNvSpPr>
          <p:nvPr>
            <p:ph type="sldNum" sz="quarter" idx="12"/>
          </p:nvPr>
        </p:nvSpPr>
        <p:spPr/>
        <p:txBody>
          <a:bodyPr/>
          <a:lstStyle/>
          <a:p>
            <a:pPr>
              <a:defRPr/>
            </a:pPr>
            <a:fld id="{D0AFA1C5-759E-486B-9638-87409CA2074E}" type="slidenum">
              <a:rPr lang="en-US"/>
              <a:pPr>
                <a:defRPr/>
              </a:pPr>
              <a:t>26</a:t>
            </a:fld>
            <a:endParaRPr lang="en-US" dirty="0"/>
          </a:p>
        </p:txBody>
      </p:sp>
      <p:sp>
        <p:nvSpPr>
          <p:cNvPr id="16" name="15 Marcador de pie de página"/>
          <p:cNvSpPr>
            <a:spLocks noGrp="1"/>
          </p:cNvSpPr>
          <p:nvPr>
            <p:ph type="ftr" sz="quarter" idx="11"/>
          </p:nvPr>
        </p:nvSpPr>
        <p:spPr/>
        <p:txBody>
          <a:bodyPr/>
          <a:lstStyle/>
          <a:p>
            <a:pPr>
              <a:defRPr/>
            </a:pPr>
            <a:r>
              <a:rPr lang="es-ES" dirty="0"/>
              <a:t>Carlos San Juan </a:t>
            </a:r>
            <a:r>
              <a:rPr lang="es-ES" dirty="0" err="1"/>
              <a:t>Mesonada</a:t>
            </a:r>
            <a:r>
              <a:rPr lang="es-ES" dirty="0"/>
              <a:t>. Universidad Carlos III de Madrid</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1 Título"/>
          <p:cNvSpPr>
            <a:spLocks noGrp="1"/>
          </p:cNvSpPr>
          <p:nvPr>
            <p:ph type="title"/>
          </p:nvPr>
        </p:nvSpPr>
        <p:spPr/>
        <p:txBody>
          <a:bodyPr/>
          <a:lstStyle/>
          <a:p>
            <a:r>
              <a:rPr lang="en-US" smtClean="0"/>
              <a:t>Unit labor cost in Spain</a:t>
            </a:r>
          </a:p>
        </p:txBody>
      </p:sp>
      <p:pic>
        <p:nvPicPr>
          <p:cNvPr id="48130" name="Picture 2"/>
          <p:cNvPicPr>
            <a:picLocks noGrp="1" noChangeAspect="1" noChangeArrowheads="1"/>
          </p:cNvPicPr>
          <p:nvPr>
            <p:ph idx="1"/>
          </p:nvPr>
        </p:nvPicPr>
        <p:blipFill>
          <a:blip r:embed="rId2"/>
          <a:srcRect/>
          <a:stretch>
            <a:fillRect/>
          </a:stretch>
        </p:blipFill>
        <p:spPr>
          <a:xfrm>
            <a:off x="2778125" y="1912938"/>
            <a:ext cx="3587750" cy="3900487"/>
          </a:xfrm>
        </p:spPr>
      </p:pic>
      <p:sp>
        <p:nvSpPr>
          <p:cNvPr id="5" name="4 CuadroTexto"/>
          <p:cNvSpPr txBox="1"/>
          <p:nvPr/>
        </p:nvSpPr>
        <p:spPr>
          <a:xfrm>
            <a:off x="684213" y="2420938"/>
            <a:ext cx="1943100" cy="3416300"/>
          </a:xfrm>
          <a:prstGeom prst="rect">
            <a:avLst/>
          </a:prstGeom>
          <a:ln>
            <a:solidFill>
              <a:srgbClr val="7030A0"/>
            </a:solidFill>
          </a:ln>
        </p:spPr>
        <p:style>
          <a:lnRef idx="1">
            <a:schemeClr val="accent6"/>
          </a:lnRef>
          <a:fillRef idx="2">
            <a:schemeClr val="accent6"/>
          </a:fillRef>
          <a:effectRef idx="1">
            <a:schemeClr val="accent6"/>
          </a:effectRef>
          <a:fontRef idx="minor">
            <a:schemeClr val="dk1"/>
          </a:fontRef>
        </p:style>
        <p:txBody>
          <a:bodyPr>
            <a:spAutoFit/>
          </a:bodyPr>
          <a:lstStyle/>
          <a:p>
            <a:pPr fontAlgn="auto">
              <a:spcBef>
                <a:spcPts val="0"/>
              </a:spcBef>
              <a:spcAft>
                <a:spcPts val="0"/>
              </a:spcAft>
              <a:defRPr/>
            </a:pPr>
            <a:r>
              <a:rPr lang="en-US" dirty="0" err="1">
                <a:solidFill>
                  <a:srgbClr val="C00000"/>
                </a:solidFill>
              </a:rPr>
              <a:t>UCL</a:t>
            </a:r>
            <a:r>
              <a:rPr lang="en-US" dirty="0">
                <a:solidFill>
                  <a:srgbClr val="C00000"/>
                </a:solidFill>
              </a:rPr>
              <a:t>: Unit Labor Cost</a:t>
            </a:r>
          </a:p>
          <a:p>
            <a:pPr fontAlgn="auto">
              <a:spcBef>
                <a:spcPts val="0"/>
              </a:spcBef>
              <a:spcAft>
                <a:spcPts val="0"/>
              </a:spcAft>
              <a:defRPr/>
            </a:pPr>
            <a:endParaRPr lang="en-US" dirty="0">
              <a:solidFill>
                <a:srgbClr val="C00000"/>
              </a:solidFill>
            </a:endParaRPr>
          </a:p>
          <a:p>
            <a:pPr fontAlgn="auto">
              <a:spcBef>
                <a:spcPts val="0"/>
              </a:spcBef>
              <a:spcAft>
                <a:spcPts val="0"/>
              </a:spcAft>
              <a:defRPr/>
            </a:pPr>
            <a:r>
              <a:rPr lang="en-US" b="1" dirty="0" err="1">
                <a:solidFill>
                  <a:srgbClr val="FFFF00"/>
                </a:solidFill>
              </a:rPr>
              <a:t>NEER</a:t>
            </a:r>
            <a:r>
              <a:rPr lang="en-US" dirty="0"/>
              <a:t>: Nominal </a:t>
            </a:r>
            <a:r>
              <a:rPr lang="en-US" dirty="0" err="1"/>
              <a:t>Exachange</a:t>
            </a:r>
            <a:r>
              <a:rPr lang="en-US" dirty="0"/>
              <a:t> Rate</a:t>
            </a:r>
          </a:p>
          <a:p>
            <a:pPr fontAlgn="auto">
              <a:spcBef>
                <a:spcPts val="0"/>
              </a:spcBef>
              <a:spcAft>
                <a:spcPts val="0"/>
              </a:spcAft>
              <a:defRPr/>
            </a:pPr>
            <a:endParaRPr lang="en-US" dirty="0"/>
          </a:p>
          <a:p>
            <a:pPr fontAlgn="auto">
              <a:spcBef>
                <a:spcPts val="0"/>
              </a:spcBef>
              <a:spcAft>
                <a:spcPts val="0"/>
              </a:spcAft>
              <a:defRPr/>
            </a:pPr>
            <a:r>
              <a:rPr lang="en-US" dirty="0" err="1">
                <a:solidFill>
                  <a:srgbClr val="0070C0"/>
                </a:solidFill>
              </a:rPr>
              <a:t>REER</a:t>
            </a:r>
            <a:r>
              <a:rPr lang="en-US" dirty="0"/>
              <a:t>: Real </a:t>
            </a:r>
            <a:r>
              <a:rPr lang="en-US" dirty="0" err="1"/>
              <a:t>Exachange</a:t>
            </a:r>
            <a:r>
              <a:rPr lang="en-US" dirty="0"/>
              <a:t> Rate</a:t>
            </a:r>
          </a:p>
          <a:p>
            <a:pPr fontAlgn="auto">
              <a:spcBef>
                <a:spcPts val="0"/>
              </a:spcBef>
              <a:spcAft>
                <a:spcPts val="0"/>
              </a:spcAft>
              <a:defRPr/>
            </a:pPr>
            <a:endParaRPr lang="en-US" dirty="0"/>
          </a:p>
          <a:p>
            <a:pPr fontAlgn="auto">
              <a:spcBef>
                <a:spcPts val="0"/>
              </a:spcBef>
              <a:spcAft>
                <a:spcPts val="0"/>
              </a:spcAft>
              <a:defRPr/>
            </a:pPr>
            <a:r>
              <a:rPr lang="en-US" b="1" dirty="0" err="1"/>
              <a:t>HICP</a:t>
            </a:r>
            <a:r>
              <a:rPr lang="en-US" dirty="0"/>
              <a:t>: Harmonized Consumer Price Index</a:t>
            </a:r>
            <a:endParaRPr lang="en-US" dirty="0"/>
          </a:p>
        </p:txBody>
      </p:sp>
      <p:pic>
        <p:nvPicPr>
          <p:cNvPr id="48132" name="Picture 3"/>
          <p:cNvPicPr>
            <a:picLocks noChangeAspect="1" noChangeArrowheads="1"/>
          </p:cNvPicPr>
          <p:nvPr/>
        </p:nvPicPr>
        <p:blipFill>
          <a:blip r:embed="rId2"/>
          <a:srcRect/>
          <a:stretch>
            <a:fillRect/>
          </a:stretch>
        </p:blipFill>
        <p:spPr bwMode="auto">
          <a:xfrm>
            <a:off x="2987675" y="1268413"/>
            <a:ext cx="5113338" cy="5113337"/>
          </a:xfrm>
          <a:prstGeom prst="rect">
            <a:avLst/>
          </a:prstGeom>
          <a:noFill/>
          <a:ln w="9525">
            <a:noFill/>
            <a:miter lim="800000"/>
            <a:headEnd/>
            <a:tailEnd/>
          </a:ln>
        </p:spPr>
      </p:pic>
      <p:sp>
        <p:nvSpPr>
          <p:cNvPr id="6" name="5 Marcador de número de diapositiva"/>
          <p:cNvSpPr>
            <a:spLocks noGrp="1"/>
          </p:cNvSpPr>
          <p:nvPr>
            <p:ph type="sldNum" sz="quarter" idx="12"/>
          </p:nvPr>
        </p:nvSpPr>
        <p:spPr/>
        <p:txBody>
          <a:bodyPr/>
          <a:lstStyle/>
          <a:p>
            <a:pPr>
              <a:defRPr/>
            </a:pPr>
            <a:fld id="{93401549-7C74-4254-B39B-771A38177AEA}" type="slidenum">
              <a:rPr lang="en-US"/>
              <a:pPr>
                <a:defRPr/>
              </a:pPr>
              <a:t>27</a:t>
            </a:fld>
            <a:endParaRPr lang="en-US"/>
          </a:p>
        </p:txBody>
      </p:sp>
      <p:sp>
        <p:nvSpPr>
          <p:cNvPr id="7" name="6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dirty="0" smtClean="0"/>
              <a:t>The effect of monetary union on symmetry</a:t>
            </a:r>
            <a:endParaRPr lang="en-US" dirty="0"/>
          </a:p>
        </p:txBody>
      </p:sp>
      <p:pic>
        <p:nvPicPr>
          <p:cNvPr id="49154" name="Picture 2"/>
          <p:cNvPicPr>
            <a:picLocks noGrp="1" noChangeAspect="1" noChangeArrowheads="1"/>
          </p:cNvPicPr>
          <p:nvPr>
            <p:ph idx="1"/>
          </p:nvPr>
        </p:nvPicPr>
        <p:blipFill>
          <a:blip r:embed="rId2"/>
          <a:srcRect/>
          <a:stretch>
            <a:fillRect/>
          </a:stretch>
        </p:blipFill>
        <p:spPr>
          <a:xfrm>
            <a:off x="250825" y="1773238"/>
            <a:ext cx="4770438" cy="3298825"/>
          </a:xfrm>
        </p:spPr>
      </p:pic>
      <p:sp>
        <p:nvSpPr>
          <p:cNvPr id="49155" name="3 CuadroTexto"/>
          <p:cNvSpPr txBox="1">
            <a:spLocks noChangeArrowheads="1"/>
          </p:cNvSpPr>
          <p:nvPr/>
        </p:nvSpPr>
        <p:spPr bwMode="auto">
          <a:xfrm>
            <a:off x="5148263" y="1412875"/>
            <a:ext cx="3816350" cy="5078413"/>
          </a:xfrm>
          <a:prstGeom prst="rect">
            <a:avLst/>
          </a:prstGeom>
          <a:noFill/>
          <a:ln w="9525">
            <a:noFill/>
            <a:miter lim="800000"/>
            <a:headEnd/>
            <a:tailEnd/>
          </a:ln>
        </p:spPr>
        <p:txBody>
          <a:bodyPr>
            <a:spAutoFit/>
          </a:bodyPr>
          <a:lstStyle/>
          <a:p>
            <a:r>
              <a:rPr lang="en-US">
                <a:latin typeface="Calibri" pitchFamily="34" charset="0"/>
              </a:rPr>
              <a:t>Has been heavily debated among economists (see De Grauwe, 2005). </a:t>
            </a:r>
          </a:p>
          <a:p>
            <a:r>
              <a:rPr lang="en-US" b="1">
                <a:solidFill>
                  <a:srgbClr val="0070C0"/>
                </a:solidFill>
                <a:latin typeface="Calibri" pitchFamily="34" charset="0"/>
              </a:rPr>
              <a:t>No consensus seems to have emerged here</a:t>
            </a:r>
            <a:r>
              <a:rPr lang="en-US">
                <a:latin typeface="Calibri" pitchFamily="34" charset="0"/>
              </a:rPr>
              <a:t>, although the empirical work of Frankel and Rose (1998) indicating that </a:t>
            </a:r>
            <a:r>
              <a:rPr lang="en-US" b="1">
                <a:solidFill>
                  <a:srgbClr val="0070C0"/>
                </a:solidFill>
                <a:latin typeface="Calibri" pitchFamily="34" charset="0"/>
              </a:rPr>
              <a:t>trade integration and output correlation </a:t>
            </a:r>
            <a:r>
              <a:rPr lang="en-US">
                <a:latin typeface="Calibri" pitchFamily="34" charset="0"/>
              </a:rPr>
              <a:t>go hand-in-hand has become </a:t>
            </a:r>
            <a:r>
              <a:rPr lang="en-US" b="1">
                <a:solidFill>
                  <a:srgbClr val="0070C0"/>
                </a:solidFill>
                <a:latin typeface="Calibri" pitchFamily="34" charset="0"/>
              </a:rPr>
              <a:t>quite influential</a:t>
            </a:r>
            <a:r>
              <a:rPr lang="en-US">
                <a:latin typeface="Calibri" pitchFamily="34" charset="0"/>
              </a:rPr>
              <a:t>. </a:t>
            </a:r>
          </a:p>
          <a:p>
            <a:endParaRPr lang="en-US">
              <a:latin typeface="Calibri" pitchFamily="34" charset="0"/>
            </a:endParaRPr>
          </a:p>
          <a:p>
            <a:r>
              <a:rPr lang="en-US">
                <a:latin typeface="Calibri" pitchFamily="34" charset="0"/>
              </a:rPr>
              <a:t>On the whole the theory and the evidence seem to suggest that there is a </a:t>
            </a:r>
            <a:r>
              <a:rPr lang="en-US" b="1">
                <a:solidFill>
                  <a:srgbClr val="0070C0"/>
                </a:solidFill>
                <a:latin typeface="Calibri" pitchFamily="34" charset="0"/>
              </a:rPr>
              <a:t>dynamics of endogeneity </a:t>
            </a:r>
            <a:r>
              <a:rPr lang="en-US">
                <a:latin typeface="Calibri" pitchFamily="34" charset="0"/>
              </a:rPr>
              <a:t>that has the potential of moving the euro area countries towards the OCA area. </a:t>
            </a:r>
          </a:p>
          <a:p>
            <a:endParaRPr lang="en-US">
              <a:latin typeface="Calibri" pitchFamily="34" charset="0"/>
            </a:endParaRPr>
          </a:p>
          <a:p>
            <a:r>
              <a:rPr lang="en-US">
                <a:solidFill>
                  <a:srgbClr val="0070C0"/>
                </a:solidFill>
                <a:latin typeface="Calibri" pitchFamily="34" charset="0"/>
              </a:rPr>
              <a:t>How important this endogeneity </a:t>
            </a:r>
            <a:r>
              <a:rPr lang="en-US">
                <a:latin typeface="Calibri" pitchFamily="34" charset="0"/>
              </a:rPr>
              <a:t>effect is, however, </a:t>
            </a:r>
            <a:r>
              <a:rPr lang="en-US">
                <a:solidFill>
                  <a:srgbClr val="0070C0"/>
                </a:solidFill>
                <a:latin typeface="Calibri" pitchFamily="34" charset="0"/>
              </a:rPr>
              <a:t>cannot be determined </a:t>
            </a:r>
            <a:r>
              <a:rPr lang="en-US">
                <a:latin typeface="Calibri" pitchFamily="34" charset="0"/>
              </a:rPr>
              <a:t>at this stage of our knowledge. </a:t>
            </a:r>
          </a:p>
        </p:txBody>
      </p:sp>
      <p:sp>
        <p:nvSpPr>
          <p:cNvPr id="5" name="4 Marcador de número de diapositiva"/>
          <p:cNvSpPr>
            <a:spLocks noGrp="1"/>
          </p:cNvSpPr>
          <p:nvPr>
            <p:ph type="sldNum" sz="quarter" idx="12"/>
          </p:nvPr>
        </p:nvSpPr>
        <p:spPr/>
        <p:txBody>
          <a:bodyPr/>
          <a:lstStyle/>
          <a:p>
            <a:pPr>
              <a:defRPr/>
            </a:pPr>
            <a:fld id="{C02A49FE-2C43-4C8C-A061-52C284E11702}" type="slidenum">
              <a:rPr lang="en-US"/>
              <a:pPr>
                <a:defRPr/>
              </a:pPr>
              <a:t>28</a:t>
            </a:fld>
            <a:endParaRPr lang="en-US"/>
          </a:p>
        </p:txBody>
      </p:sp>
      <p:sp>
        <p:nvSpPr>
          <p:cNvPr id="6" name="5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dirty="0" smtClean="0"/>
              <a:t>III. The Governance of Monetary Union</a:t>
            </a:r>
            <a:endParaRPr lang="en-US" dirty="0"/>
          </a:p>
        </p:txBody>
      </p:sp>
      <p:pic>
        <p:nvPicPr>
          <p:cNvPr id="50178" name="Picture 2"/>
          <p:cNvPicPr>
            <a:picLocks noGrp="1" noChangeAspect="1" noChangeArrowheads="1"/>
          </p:cNvPicPr>
          <p:nvPr>
            <p:ph idx="1"/>
          </p:nvPr>
        </p:nvPicPr>
        <p:blipFill>
          <a:blip r:embed="rId2"/>
          <a:srcRect/>
          <a:stretch>
            <a:fillRect/>
          </a:stretch>
        </p:blipFill>
        <p:spPr>
          <a:xfrm>
            <a:off x="4175125" y="1844675"/>
            <a:ext cx="4968875" cy="3413125"/>
          </a:xfrm>
        </p:spPr>
      </p:pic>
      <p:sp>
        <p:nvSpPr>
          <p:cNvPr id="50179" name="3 CuadroTexto"/>
          <p:cNvSpPr txBox="1">
            <a:spLocks noChangeArrowheads="1"/>
          </p:cNvSpPr>
          <p:nvPr/>
        </p:nvSpPr>
        <p:spPr bwMode="auto">
          <a:xfrm>
            <a:off x="684213" y="1412875"/>
            <a:ext cx="3527425" cy="3970338"/>
          </a:xfrm>
          <a:prstGeom prst="rect">
            <a:avLst/>
          </a:prstGeom>
          <a:noFill/>
          <a:ln w="9525">
            <a:noFill/>
            <a:miter lim="800000"/>
            <a:headEnd/>
            <a:tailEnd/>
          </a:ln>
        </p:spPr>
        <p:txBody>
          <a:bodyPr>
            <a:spAutoFit/>
          </a:bodyPr>
          <a:lstStyle/>
          <a:p>
            <a:r>
              <a:rPr lang="en-US">
                <a:latin typeface="Calibri" pitchFamily="34" charset="0"/>
              </a:rPr>
              <a:t>There is a </a:t>
            </a:r>
            <a:r>
              <a:rPr lang="en-US" b="1">
                <a:solidFill>
                  <a:srgbClr val="0070C0"/>
                </a:solidFill>
                <a:latin typeface="Calibri" pitchFamily="34" charset="0"/>
              </a:rPr>
              <a:t>fundamental difference between the monetary union among the US states and the European monetary union</a:t>
            </a:r>
            <a:r>
              <a:rPr lang="en-US">
                <a:latin typeface="Calibri" pitchFamily="34" charset="0"/>
              </a:rPr>
              <a:t>. </a:t>
            </a:r>
          </a:p>
          <a:p>
            <a:endParaRPr lang="en-US">
              <a:latin typeface="Calibri" pitchFamily="34" charset="0"/>
            </a:endParaRPr>
          </a:p>
          <a:p>
            <a:r>
              <a:rPr lang="en-US">
                <a:latin typeface="Calibri" pitchFamily="34" charset="0"/>
              </a:rPr>
              <a:t>The </a:t>
            </a:r>
            <a:r>
              <a:rPr lang="en-US" b="1">
                <a:solidFill>
                  <a:srgbClr val="0070C0"/>
                </a:solidFill>
                <a:latin typeface="Calibri" pitchFamily="34" charset="0"/>
              </a:rPr>
              <a:t>US federal government </a:t>
            </a:r>
            <a:r>
              <a:rPr lang="en-US">
                <a:latin typeface="Calibri" pitchFamily="34" charset="0"/>
              </a:rPr>
              <a:t>has a monopoly of the use of coercive power within the union and will </a:t>
            </a:r>
            <a:r>
              <a:rPr lang="en-US" b="1">
                <a:solidFill>
                  <a:srgbClr val="0070C0"/>
                </a:solidFill>
                <a:latin typeface="Calibri" pitchFamily="34" charset="0"/>
              </a:rPr>
              <a:t>surely prevent any state from seceding from the monetary union</a:t>
            </a:r>
            <a:r>
              <a:rPr lang="en-US">
                <a:latin typeface="Calibri" pitchFamily="34" charset="0"/>
              </a:rPr>
              <a:t>. </a:t>
            </a:r>
          </a:p>
          <a:p>
            <a:endParaRPr lang="en-US">
              <a:latin typeface="Calibri" pitchFamily="34" charset="0"/>
            </a:endParaRPr>
          </a:p>
          <a:p>
            <a:r>
              <a:rPr lang="en-US">
                <a:latin typeface="Calibri" pitchFamily="34" charset="0"/>
              </a:rPr>
              <a:t>The contrast with the Member States of the euro area is a very strong one</a:t>
            </a:r>
          </a:p>
        </p:txBody>
      </p:sp>
      <p:sp>
        <p:nvSpPr>
          <p:cNvPr id="5" name="4 Marcador de número de diapositiva"/>
          <p:cNvSpPr>
            <a:spLocks noGrp="1"/>
          </p:cNvSpPr>
          <p:nvPr>
            <p:ph type="sldNum" sz="quarter" idx="12"/>
          </p:nvPr>
        </p:nvSpPr>
        <p:spPr/>
        <p:txBody>
          <a:bodyPr/>
          <a:lstStyle/>
          <a:p>
            <a:pPr>
              <a:defRPr/>
            </a:pPr>
            <a:fld id="{C08935AC-A610-4971-BDAC-DCB868396ABF}" type="slidenum">
              <a:rPr lang="en-US"/>
              <a:pPr>
                <a:defRPr/>
              </a:pPr>
              <a:t>29</a:t>
            </a:fld>
            <a:endParaRPr lang="en-US"/>
          </a:p>
        </p:txBody>
      </p:sp>
      <p:sp>
        <p:nvSpPr>
          <p:cNvPr id="6" name="5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dirty="0" smtClean="0"/>
              <a:t>What started as a banking crisis became a sovereign debt crisis/1</a:t>
            </a:r>
            <a:endParaRPr lang="en-US" dirty="0"/>
          </a:p>
        </p:txBody>
      </p:sp>
      <p:sp>
        <p:nvSpPr>
          <p:cNvPr id="3" name="2 Marcador de contenido"/>
          <p:cNvSpPr>
            <a:spLocks noGrp="1"/>
          </p:cNvSpPr>
          <p:nvPr>
            <p:ph idx="1"/>
          </p:nvPr>
        </p:nvSpPr>
        <p:spPr/>
        <p:txBody>
          <a:bodyPr rtlCol="0">
            <a:normAutofit fontScale="25000" lnSpcReduction="20000"/>
          </a:bodyPr>
          <a:lstStyle/>
          <a:p>
            <a:pPr marL="1371600" indent="-1371600" fontAlgn="auto">
              <a:spcAft>
                <a:spcPts val="0"/>
              </a:spcAft>
              <a:buFont typeface="+mj-lt"/>
              <a:buAutoNum type="romanLcPeriod"/>
              <a:defRPr/>
            </a:pPr>
            <a:r>
              <a:rPr lang="en-US" sz="8000" dirty="0" smtClean="0"/>
              <a:t>Europe’s debt crisis was initially triggered by events in the American banking sector. </a:t>
            </a:r>
          </a:p>
          <a:p>
            <a:pPr marL="1371600" indent="-1371600" fontAlgn="auto">
              <a:spcAft>
                <a:spcPts val="0"/>
              </a:spcAft>
              <a:buFont typeface="+mj-lt"/>
              <a:buAutoNum type="romanLcPeriod"/>
              <a:defRPr/>
            </a:pPr>
            <a:r>
              <a:rPr lang="en-US" sz="8000" b="1" dirty="0" smtClean="0">
                <a:solidFill>
                  <a:srgbClr val="C00000"/>
                </a:solidFill>
              </a:rPr>
              <a:t>Deregulation in the US financial sector, main cause.</a:t>
            </a:r>
          </a:p>
          <a:p>
            <a:pPr marL="1371600" indent="-1371600" fontAlgn="auto">
              <a:spcAft>
                <a:spcPts val="0"/>
              </a:spcAft>
              <a:buFont typeface="+mj-lt"/>
              <a:buAutoNum type="romanLcPeriod"/>
              <a:defRPr/>
            </a:pPr>
            <a:r>
              <a:rPr lang="en-US" sz="8000" dirty="0" smtClean="0"/>
              <a:t>When a slowdown in the US economy caused </a:t>
            </a:r>
            <a:r>
              <a:rPr lang="en-US" sz="8000" b="1" dirty="0" smtClean="0">
                <a:solidFill>
                  <a:srgbClr val="0070C0"/>
                </a:solidFill>
              </a:rPr>
              <a:t>over-extended American homeowners </a:t>
            </a:r>
            <a:r>
              <a:rPr lang="en-US" sz="8000" dirty="0" smtClean="0"/>
              <a:t>to </a:t>
            </a:r>
            <a:r>
              <a:rPr lang="en-US" sz="8000" dirty="0" smtClean="0">
                <a:solidFill>
                  <a:srgbClr val="C00000"/>
                </a:solidFill>
              </a:rPr>
              <a:t>default on their mortgages</a:t>
            </a:r>
            <a:r>
              <a:rPr lang="en-US" sz="8000" dirty="0" smtClean="0"/>
              <a:t>, banks all over the world with </a:t>
            </a:r>
            <a:r>
              <a:rPr lang="en-US" sz="8000" b="1" dirty="0" smtClean="0">
                <a:solidFill>
                  <a:srgbClr val="002060"/>
                </a:solidFill>
              </a:rPr>
              <a:t>investments linked to those mortgages</a:t>
            </a:r>
            <a:r>
              <a:rPr lang="en-US" sz="8000" dirty="0" smtClean="0"/>
              <a:t> started </a:t>
            </a:r>
            <a:r>
              <a:rPr lang="en-US" sz="8000" dirty="0" smtClean="0">
                <a:solidFill>
                  <a:srgbClr val="FF0000"/>
                </a:solidFill>
              </a:rPr>
              <a:t>losing money</a:t>
            </a:r>
            <a:r>
              <a:rPr lang="en-US" sz="8000" dirty="0" smtClean="0"/>
              <a:t>.</a:t>
            </a:r>
          </a:p>
          <a:p>
            <a:pPr marL="1371600" indent="-1371600" fontAlgn="auto">
              <a:spcAft>
                <a:spcPts val="0"/>
              </a:spcAft>
              <a:buFont typeface="+mj-lt"/>
              <a:buAutoNum type="romanLcPeriod"/>
              <a:defRPr/>
            </a:pPr>
            <a:r>
              <a:rPr lang="en-US" sz="8000" dirty="0" smtClean="0"/>
              <a:t>America’s fourth largest investment bank, </a:t>
            </a:r>
            <a:r>
              <a:rPr lang="en-US" sz="8000" b="1" dirty="0" smtClean="0">
                <a:solidFill>
                  <a:srgbClr val="0070C0"/>
                </a:solidFill>
              </a:rPr>
              <a:t>Lehman Brothers</a:t>
            </a:r>
            <a:r>
              <a:rPr lang="en-US" sz="8000" dirty="0" smtClean="0"/>
              <a:t>, </a:t>
            </a:r>
            <a:r>
              <a:rPr lang="en-US" sz="8000" b="1" dirty="0" smtClean="0"/>
              <a:t>collapsed under the weight of its bad investments</a:t>
            </a:r>
            <a:r>
              <a:rPr lang="en-US" sz="8000" dirty="0" smtClean="0"/>
              <a:t>, </a:t>
            </a:r>
            <a:r>
              <a:rPr lang="en-US" sz="8000" dirty="0" smtClean="0">
                <a:solidFill>
                  <a:srgbClr val="FF0000"/>
                </a:solidFill>
              </a:rPr>
              <a:t>scaring other banks and investors </a:t>
            </a:r>
            <a:r>
              <a:rPr lang="en-US" sz="8000" dirty="0" smtClean="0"/>
              <a:t>with which it did business.</a:t>
            </a:r>
          </a:p>
          <a:p>
            <a:pPr marL="1771650" lvl="1" indent="-1371600" fontAlgn="auto">
              <a:spcAft>
                <a:spcPts val="0"/>
              </a:spcAft>
              <a:buFont typeface="+mj-lt"/>
              <a:buAutoNum type="romanLcPeriod"/>
              <a:defRPr/>
            </a:pPr>
            <a:r>
              <a:rPr lang="en-US" sz="7600" dirty="0" smtClean="0"/>
              <a:t>The fear that more banks could fail </a:t>
            </a:r>
            <a:r>
              <a:rPr lang="en-US" sz="7600" b="1" dirty="0" smtClean="0">
                <a:solidFill>
                  <a:srgbClr val="0070C0"/>
                </a:solidFill>
              </a:rPr>
              <a:t>caused investors and banks to take extreme precautions</a:t>
            </a:r>
            <a:r>
              <a:rPr lang="en-US" sz="7600" dirty="0" smtClean="0"/>
              <a:t>. </a:t>
            </a:r>
          </a:p>
          <a:p>
            <a:pPr marL="1771650" lvl="1" indent="-1371600" fontAlgn="auto">
              <a:spcAft>
                <a:spcPts val="0"/>
              </a:spcAft>
              <a:buFont typeface="+mj-lt"/>
              <a:buAutoNum type="romanLcPeriod"/>
              <a:defRPr/>
            </a:pPr>
            <a:r>
              <a:rPr lang="en-US" sz="7600" b="1" dirty="0" smtClean="0">
                <a:solidFill>
                  <a:srgbClr val="0070C0"/>
                </a:solidFill>
              </a:rPr>
              <a:t>Banks stopped lending to each other</a:t>
            </a:r>
            <a:r>
              <a:rPr lang="en-US" sz="7600" dirty="0" smtClean="0"/>
              <a:t>, pushing those reliant on such loans close to the edge. </a:t>
            </a:r>
          </a:p>
          <a:p>
            <a:pPr marL="1371600" indent="-1371600" fontAlgn="auto">
              <a:spcAft>
                <a:spcPts val="0"/>
              </a:spcAft>
              <a:buFont typeface="+mj-lt"/>
              <a:buAutoNum type="romanLcPeriod"/>
              <a:defRPr/>
            </a:pPr>
            <a:r>
              <a:rPr lang="en-US" sz="6400" b="1" dirty="0" smtClean="0">
                <a:solidFill>
                  <a:srgbClr val="0070C0"/>
                </a:solidFill>
              </a:rPr>
              <a:t>European banks </a:t>
            </a:r>
            <a:r>
              <a:rPr lang="en-US" sz="6400" dirty="0" smtClean="0"/>
              <a:t>that had invested heavily in the American mortgage market </a:t>
            </a:r>
            <a:r>
              <a:rPr lang="en-US" sz="6400" b="1" dirty="0" smtClean="0">
                <a:solidFill>
                  <a:srgbClr val="0070C0"/>
                </a:solidFill>
              </a:rPr>
              <a:t>were hit hard</a:t>
            </a:r>
            <a:r>
              <a:rPr lang="en-US" sz="6400" dirty="0" smtClean="0"/>
              <a:t>. </a:t>
            </a:r>
            <a:br>
              <a:rPr lang="en-US" sz="6400" dirty="0" smtClean="0"/>
            </a:br>
            <a:r>
              <a:rPr lang="en-US" sz="6400" dirty="0" smtClean="0"/>
              <a:t/>
            </a:r>
            <a:br>
              <a:rPr lang="en-US" sz="6400" dirty="0" smtClean="0"/>
            </a:br>
            <a:r>
              <a:rPr lang="en-US" sz="6400" dirty="0" smtClean="0"/>
              <a:t/>
            </a:r>
            <a:br>
              <a:rPr lang="en-US" sz="6400" dirty="0" smtClean="0"/>
            </a:br>
            <a:r>
              <a:rPr lang="en-US" sz="6400" dirty="0" smtClean="0"/>
              <a:t/>
            </a:r>
            <a:br>
              <a:rPr lang="en-US" sz="6400" dirty="0" smtClean="0"/>
            </a:br>
            <a:endParaRPr lang="en-US" sz="6400" dirty="0" smtClean="0"/>
          </a:p>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endParaRPr lang="en-US" dirty="0"/>
          </a:p>
        </p:txBody>
      </p:sp>
      <p:sp>
        <p:nvSpPr>
          <p:cNvPr id="4" name="3 Marcador de número de diapositiva"/>
          <p:cNvSpPr>
            <a:spLocks noGrp="1"/>
          </p:cNvSpPr>
          <p:nvPr>
            <p:ph type="sldNum" sz="quarter" idx="12"/>
          </p:nvPr>
        </p:nvSpPr>
        <p:spPr/>
        <p:txBody>
          <a:bodyPr/>
          <a:lstStyle/>
          <a:p>
            <a:pPr>
              <a:defRPr/>
            </a:pPr>
            <a:fld id="{24CA1B16-CB9F-4E15-9804-3357DFEA07E6}" type="slidenum">
              <a:rPr lang="en-US"/>
              <a:pPr>
                <a:defRPr/>
              </a:pPr>
              <a:t>3</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1 Título"/>
          <p:cNvSpPr>
            <a:spLocks noGrp="1"/>
          </p:cNvSpPr>
          <p:nvPr>
            <p:ph type="title"/>
          </p:nvPr>
        </p:nvSpPr>
        <p:spPr/>
        <p:txBody>
          <a:bodyPr/>
          <a:lstStyle/>
          <a:p>
            <a:r>
              <a:rPr lang="en-US" smtClean="0"/>
              <a:t>Public Deficit in US versus EMU</a:t>
            </a:r>
          </a:p>
        </p:txBody>
      </p:sp>
      <p:pic>
        <p:nvPicPr>
          <p:cNvPr id="51202" name="Picture 2"/>
          <p:cNvPicPr>
            <a:picLocks noGrp="1" noChangeAspect="1" noChangeArrowheads="1"/>
          </p:cNvPicPr>
          <p:nvPr>
            <p:ph idx="1"/>
          </p:nvPr>
        </p:nvPicPr>
        <p:blipFill>
          <a:blip r:embed="rId2"/>
          <a:srcRect/>
          <a:stretch>
            <a:fillRect/>
          </a:stretch>
        </p:blipFill>
        <p:spPr>
          <a:xfrm>
            <a:off x="2987675" y="1341438"/>
            <a:ext cx="5688013" cy="4824412"/>
          </a:xfrm>
        </p:spPr>
      </p:pic>
      <p:sp>
        <p:nvSpPr>
          <p:cNvPr id="4" name="3 Marcador de número de diapositiva"/>
          <p:cNvSpPr>
            <a:spLocks noGrp="1"/>
          </p:cNvSpPr>
          <p:nvPr>
            <p:ph type="sldNum" sz="quarter" idx="12"/>
          </p:nvPr>
        </p:nvSpPr>
        <p:spPr/>
        <p:txBody>
          <a:bodyPr/>
          <a:lstStyle/>
          <a:p>
            <a:pPr>
              <a:defRPr/>
            </a:pPr>
            <a:fld id="{C56435E9-E13D-4413-A2EF-B4B86B5E8D32}" type="slidenum">
              <a:rPr lang="en-US"/>
              <a:pPr>
                <a:defRPr/>
              </a:pPr>
              <a:t>30</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GB" b="1" dirty="0" smtClean="0"/>
              <a:t>Panic driven austerity</a:t>
            </a:r>
            <a:r>
              <a:rPr lang="es-ES" dirty="0" smtClean="0"/>
              <a:t/>
            </a:r>
            <a:br>
              <a:rPr lang="es-ES" dirty="0" smtClean="0"/>
            </a:br>
            <a:endParaRPr lang="en-US" dirty="0"/>
          </a:p>
        </p:txBody>
      </p:sp>
      <p:sp>
        <p:nvSpPr>
          <p:cNvPr id="3" name="2 Marcador de contenido"/>
          <p:cNvSpPr>
            <a:spLocks noGrp="1"/>
          </p:cNvSpPr>
          <p:nvPr>
            <p:ph idx="1"/>
          </p:nvPr>
        </p:nvSpPr>
        <p:spPr/>
        <p:txBody>
          <a:bodyPr rtlCol="0">
            <a:normAutofit fontScale="92500" lnSpcReduction="10000"/>
          </a:bodyPr>
          <a:lstStyle/>
          <a:p>
            <a:pPr fontAlgn="auto">
              <a:spcAft>
                <a:spcPts val="0"/>
              </a:spcAft>
              <a:buFont typeface="Arial" pitchFamily="34" charset="0"/>
              <a:buChar char="•"/>
              <a:defRPr/>
            </a:pPr>
            <a:r>
              <a:rPr lang="en-GB" dirty="0" smtClean="0"/>
              <a:t>One question then remain, why was a such severe austerity plan implemented if from the early stage many economists did predict its negative GDP consequence and why did the BCE didn’t take earlier measures?</a:t>
            </a:r>
            <a:endParaRPr lang="es-ES" dirty="0" smtClean="0"/>
          </a:p>
          <a:p>
            <a:pPr fontAlgn="auto">
              <a:spcAft>
                <a:spcPts val="0"/>
              </a:spcAft>
              <a:buFont typeface="Arial" pitchFamily="34" charset="0"/>
              <a:buChar char="•"/>
              <a:defRPr/>
            </a:pPr>
            <a:r>
              <a:rPr lang="en-GB" dirty="0" smtClean="0"/>
              <a:t>The financial market directly drove the intensity of each country’s austerity program. </a:t>
            </a:r>
          </a:p>
          <a:p>
            <a:pPr fontAlgn="auto">
              <a:spcAft>
                <a:spcPts val="0"/>
              </a:spcAft>
              <a:buFont typeface="Arial" pitchFamily="34" charset="0"/>
              <a:buChar char="•"/>
              <a:defRPr/>
            </a:pPr>
            <a:r>
              <a:rPr lang="nl-NL" sz="1600" dirty="0" smtClean="0"/>
              <a:t>Paul de Grauwe &amp; Yuemei Ji, “Panic driven austerity in the eurozone and its implications”, Social Europe, Colums&amp;Interviews, (online), 25/02/2013, </a:t>
            </a:r>
            <a:r>
              <a:rPr lang="nl-NL" sz="1600" u="sng" dirty="0" smtClean="0">
                <a:hlinkClick r:id="rId2"/>
              </a:rPr>
              <a:t>http://www.socialeurope.eu/2013/02/panic-driven-austerity-in-the-eurozone-and-its-implications/?utm_source=feedburner&amp;utm_medium=feed&amp;utm_campaign=Feed%3A+social-europe%2FwmyH+%28Social+Europe+Journal%29</a:t>
            </a:r>
            <a:r>
              <a:rPr lang="fr-FR" sz="1600" dirty="0" smtClean="0"/>
              <a:t> </a:t>
            </a:r>
            <a:endParaRPr lang="es-ES" sz="1600" dirty="0" smtClean="0"/>
          </a:p>
          <a:p>
            <a:pPr fontAlgn="auto">
              <a:spcAft>
                <a:spcPts val="0"/>
              </a:spcAft>
              <a:buFont typeface="Arial" pitchFamily="34" charset="0"/>
              <a:buChar char="•"/>
              <a:defRPr/>
            </a:pPr>
            <a:endParaRPr lang="en-US" dirty="0"/>
          </a:p>
        </p:txBody>
      </p:sp>
      <p:sp>
        <p:nvSpPr>
          <p:cNvPr id="4" name="3 Marcador de número de diapositiva"/>
          <p:cNvSpPr>
            <a:spLocks noGrp="1"/>
          </p:cNvSpPr>
          <p:nvPr>
            <p:ph type="sldNum" sz="quarter" idx="12"/>
          </p:nvPr>
        </p:nvSpPr>
        <p:spPr/>
        <p:txBody>
          <a:bodyPr/>
          <a:lstStyle/>
          <a:p>
            <a:pPr>
              <a:defRPr/>
            </a:pPr>
            <a:fld id="{0A297181-CAC3-4290-ABDF-310247053D76}" type="slidenum">
              <a:rPr lang="en-US"/>
              <a:pPr>
                <a:defRPr/>
              </a:pPr>
              <a:t>31</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1 Título"/>
          <p:cNvSpPr>
            <a:spLocks noGrp="1"/>
          </p:cNvSpPr>
          <p:nvPr>
            <p:ph type="title"/>
          </p:nvPr>
        </p:nvSpPr>
        <p:spPr/>
        <p:txBody>
          <a:bodyPr/>
          <a:lstStyle/>
          <a:p>
            <a:r>
              <a:rPr lang="en-US" smtClean="0"/>
              <a:t>Impact of austerity in GDP growth</a:t>
            </a:r>
          </a:p>
        </p:txBody>
      </p:sp>
      <p:sp>
        <p:nvSpPr>
          <p:cNvPr id="3" name="2 Marcador de contenido"/>
          <p:cNvSpPr>
            <a:spLocks noGrp="1"/>
          </p:cNvSpPr>
          <p:nvPr>
            <p:ph idx="1"/>
          </p:nvPr>
        </p:nvSpPr>
        <p:spPr/>
        <p:txBody>
          <a:bodyPr rtlCol="0">
            <a:normAutofit fontScale="85000" lnSpcReduction="20000"/>
          </a:bodyPr>
          <a:lstStyle/>
          <a:p>
            <a:pPr fontAlgn="auto">
              <a:spcAft>
                <a:spcPts val="0"/>
              </a:spcAft>
              <a:buFont typeface="Arial" pitchFamily="34" charset="0"/>
              <a:buChar char="•"/>
              <a:defRPr/>
            </a:pPr>
            <a:r>
              <a:rPr lang="en-GB" dirty="0" smtClean="0"/>
              <a:t>The </a:t>
            </a:r>
            <a:r>
              <a:rPr lang="en-GB" b="1" dirty="0" smtClean="0">
                <a:solidFill>
                  <a:srgbClr val="0070C0"/>
                </a:solidFill>
              </a:rPr>
              <a:t>negative impact of the consolidation measures taken by the ECB on the GDP</a:t>
            </a:r>
            <a:r>
              <a:rPr lang="en-GB" dirty="0" smtClean="0"/>
              <a:t> was confirmed by Holland and </a:t>
            </a:r>
            <a:r>
              <a:rPr lang="en-GB" dirty="0" err="1" smtClean="0"/>
              <a:t>Portes</a:t>
            </a:r>
            <a:r>
              <a:rPr lang="en-GB" dirty="0" smtClean="0"/>
              <a:t> (2012). </a:t>
            </a:r>
          </a:p>
          <a:p>
            <a:pPr fontAlgn="auto">
              <a:spcAft>
                <a:spcPts val="0"/>
              </a:spcAft>
              <a:buFont typeface="Arial" pitchFamily="34" charset="0"/>
              <a:buChar char="•"/>
              <a:defRPr/>
            </a:pPr>
            <a:r>
              <a:rPr lang="en-GB" dirty="0" smtClean="0"/>
              <a:t>They implemented policy plans based on fiscal impulse (tax based and spending based) and considered two alternatives scenarios, </a:t>
            </a:r>
          </a:p>
          <a:p>
            <a:pPr lvl="1" fontAlgn="auto">
              <a:spcAft>
                <a:spcPts val="0"/>
              </a:spcAft>
              <a:buFont typeface="Arial" pitchFamily="34" charset="0"/>
              <a:buChar char="–"/>
              <a:defRPr/>
            </a:pPr>
            <a:r>
              <a:rPr lang="en-GB" dirty="0" smtClean="0"/>
              <a:t>under the </a:t>
            </a:r>
            <a:r>
              <a:rPr lang="en-GB" b="1" dirty="0" smtClean="0"/>
              <a:t>first assumptions </a:t>
            </a:r>
            <a:r>
              <a:rPr lang="en-GB" dirty="0" smtClean="0"/>
              <a:t>the economy is behaving in </a:t>
            </a:r>
            <a:r>
              <a:rPr lang="en-GB" b="1" dirty="0" smtClean="0"/>
              <a:t>normal times </a:t>
            </a:r>
            <a:r>
              <a:rPr lang="en-GB" dirty="0" smtClean="0"/>
              <a:t>and under </a:t>
            </a:r>
          </a:p>
          <a:p>
            <a:pPr lvl="1" fontAlgn="auto">
              <a:spcAft>
                <a:spcPts val="0"/>
              </a:spcAft>
              <a:buFont typeface="Arial" pitchFamily="34" charset="0"/>
              <a:buChar char="–"/>
              <a:defRPr/>
            </a:pPr>
            <a:r>
              <a:rPr lang="en-GB" dirty="0" smtClean="0"/>
              <a:t>the </a:t>
            </a:r>
            <a:r>
              <a:rPr lang="en-GB" b="1" dirty="0" smtClean="0">
                <a:solidFill>
                  <a:srgbClr val="0070C0"/>
                </a:solidFill>
              </a:rPr>
              <a:t>second assumption </a:t>
            </a:r>
            <a:r>
              <a:rPr lang="en-GB" dirty="0" smtClean="0"/>
              <a:t>they allowed </a:t>
            </a:r>
            <a:r>
              <a:rPr lang="en-GB" b="1" dirty="0" smtClean="0">
                <a:solidFill>
                  <a:srgbClr val="0070C0"/>
                </a:solidFill>
              </a:rPr>
              <a:t>liquidity constraints and an impaired interest rate channel </a:t>
            </a:r>
            <a:r>
              <a:rPr lang="en-GB" dirty="0" smtClean="0"/>
              <a:t>to reflect the </a:t>
            </a:r>
            <a:r>
              <a:rPr lang="en-GB" b="1" dirty="0" smtClean="0">
                <a:solidFill>
                  <a:srgbClr val="0070C0"/>
                </a:solidFill>
              </a:rPr>
              <a:t>current</a:t>
            </a:r>
            <a:r>
              <a:rPr lang="en-GB" dirty="0" smtClean="0"/>
              <a:t> conditions.</a:t>
            </a:r>
          </a:p>
          <a:p>
            <a:pPr lvl="3" fontAlgn="auto">
              <a:spcAft>
                <a:spcPts val="0"/>
              </a:spcAft>
              <a:buFont typeface="Arial" pitchFamily="34" charset="0"/>
              <a:buChar char="–"/>
              <a:defRPr/>
            </a:pPr>
            <a:r>
              <a:rPr lang="en-GB" dirty="0" smtClean="0"/>
              <a:t>The results were striking,  see next graph with the simulations results on </a:t>
            </a:r>
            <a:r>
              <a:rPr lang="en-GB" b="1" dirty="0" smtClean="0">
                <a:solidFill>
                  <a:srgbClr val="0070C0"/>
                </a:solidFill>
              </a:rPr>
              <a:t>the debt to GDP ratio</a:t>
            </a:r>
            <a:r>
              <a:rPr lang="en-GB" dirty="0" smtClean="0"/>
              <a:t>....</a:t>
            </a:r>
            <a:endParaRPr lang="es-ES" dirty="0" smtClean="0"/>
          </a:p>
          <a:p>
            <a:pPr fontAlgn="auto">
              <a:spcAft>
                <a:spcPts val="0"/>
              </a:spcAft>
              <a:buFont typeface="Arial" pitchFamily="34" charset="0"/>
              <a:buChar char="•"/>
              <a:defRPr/>
            </a:pPr>
            <a:endParaRPr lang="en-US" dirty="0"/>
          </a:p>
        </p:txBody>
      </p:sp>
      <p:sp>
        <p:nvSpPr>
          <p:cNvPr id="4" name="3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
        <p:nvSpPr>
          <p:cNvPr id="5" name="4 Marcador de número de diapositiva"/>
          <p:cNvSpPr>
            <a:spLocks noGrp="1"/>
          </p:cNvSpPr>
          <p:nvPr>
            <p:ph type="sldNum" sz="quarter" idx="12"/>
          </p:nvPr>
        </p:nvSpPr>
        <p:spPr/>
        <p:txBody>
          <a:bodyPr/>
          <a:lstStyle/>
          <a:p>
            <a:pPr>
              <a:defRPr/>
            </a:pPr>
            <a:fld id="{1AABBE24-B882-48E6-954B-8F86BCCAE85F}" type="slidenum">
              <a:rPr lang="en-US"/>
              <a:pPr>
                <a:defRPr/>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GB" dirty="0" smtClean="0"/>
              <a:t> </a:t>
            </a:r>
            <a:r>
              <a:rPr lang="es-ES" dirty="0" smtClean="0"/>
              <a:t/>
            </a:r>
            <a:br>
              <a:rPr lang="es-ES" dirty="0" smtClean="0"/>
            </a:br>
            <a:r>
              <a:rPr lang="fr-FR" b="1" dirty="0" smtClean="0"/>
              <a:t> Impact of fiscal consolidation</a:t>
            </a:r>
            <a:r>
              <a:rPr lang="fr-FR" sz="2700" b="1" dirty="0" smtClean="0"/>
              <a:t> </a:t>
            </a:r>
            <a:br>
              <a:rPr lang="fr-FR" sz="2700" b="1" dirty="0" smtClean="0"/>
            </a:br>
            <a:r>
              <a:rPr lang="fr-FR" sz="2200" b="1" dirty="0" smtClean="0"/>
              <a:t>on fiscal balance 2013 and on </a:t>
            </a:r>
            <a:r>
              <a:rPr lang="fr-FR" sz="2200" b="1" dirty="0" err="1" smtClean="0"/>
              <a:t>government</a:t>
            </a:r>
            <a:r>
              <a:rPr lang="fr-FR" sz="2200" b="1" dirty="0" smtClean="0"/>
              <a:t> </a:t>
            </a:r>
            <a:r>
              <a:rPr lang="fr-FR" sz="2200" b="1" dirty="0" err="1" smtClean="0"/>
              <a:t>debt</a:t>
            </a:r>
            <a:r>
              <a:rPr lang="fr-FR" sz="2200" b="1" dirty="0" smtClean="0"/>
              <a:t> to </a:t>
            </a:r>
            <a:r>
              <a:rPr lang="fr-FR" sz="2200" b="1" dirty="0" err="1" smtClean="0"/>
              <a:t>GDP</a:t>
            </a:r>
            <a:r>
              <a:rPr lang="fr-FR" sz="2200" b="1" dirty="0" smtClean="0"/>
              <a:t> ratio 2013</a:t>
            </a:r>
            <a:r>
              <a:rPr lang="es-ES" sz="2700" b="1" dirty="0" smtClean="0"/>
              <a:t/>
            </a:r>
            <a:br>
              <a:rPr lang="es-ES" sz="2700" b="1" dirty="0" smtClean="0"/>
            </a:br>
            <a:endParaRPr lang="en-US" dirty="0"/>
          </a:p>
        </p:txBody>
      </p:sp>
      <p:pic>
        <p:nvPicPr>
          <p:cNvPr id="4" name="Image 9"/>
          <p:cNvPicPr>
            <a:picLocks noGrp="1"/>
          </p:cNvPicPr>
          <p:nvPr>
            <p:ph idx="1"/>
          </p:nvPr>
        </p:nvPicPr>
        <p:blipFill>
          <a:blip r:embed="rId3"/>
          <a:stretch>
            <a:fillRect/>
          </a:stretch>
        </p:blipFill>
        <p:spPr>
          <a:xfrm>
            <a:off x="323850" y="1341438"/>
            <a:ext cx="8362950" cy="4233862"/>
          </a:xfrm>
          <a:ln w="6350" cap="sq">
            <a:solidFill>
              <a:srgbClr val="000000"/>
            </a:solidFill>
          </a:ln>
          <a:effectLst>
            <a:outerShdw blurRad="50800" dist="38100" dir="2700000" algn="tl" rotWithShape="0">
              <a:srgbClr val="000000">
                <a:alpha val="43000"/>
              </a:srgbClr>
            </a:outerShdw>
          </a:effectLst>
        </p:spPr>
      </p:pic>
      <p:sp>
        <p:nvSpPr>
          <p:cNvPr id="54275" name="4 CuadroTexto"/>
          <p:cNvSpPr txBox="1">
            <a:spLocks noChangeArrowheads="1"/>
          </p:cNvSpPr>
          <p:nvPr/>
        </p:nvSpPr>
        <p:spPr bwMode="auto">
          <a:xfrm>
            <a:off x="395288" y="5661025"/>
            <a:ext cx="8353425" cy="1373188"/>
          </a:xfrm>
          <a:prstGeom prst="rect">
            <a:avLst/>
          </a:prstGeom>
          <a:noFill/>
          <a:ln w="9525">
            <a:noFill/>
            <a:miter lim="800000"/>
            <a:headEnd/>
            <a:tailEnd/>
          </a:ln>
        </p:spPr>
        <p:txBody>
          <a:bodyPr>
            <a:spAutoFit/>
          </a:bodyPr>
          <a:lstStyle/>
          <a:p>
            <a:r>
              <a:rPr lang="en-GB">
                <a:latin typeface="Calibri" pitchFamily="34" charset="0"/>
              </a:rPr>
              <a:t>The results were striking, </a:t>
            </a:r>
            <a:r>
              <a:rPr lang="en-GB" b="1">
                <a:solidFill>
                  <a:srgbClr val="0070C0"/>
                </a:solidFill>
                <a:latin typeface="Calibri" pitchFamily="34" charset="0"/>
              </a:rPr>
              <a:t>fiscal consolidation </a:t>
            </a:r>
            <a:r>
              <a:rPr lang="en-GB">
                <a:latin typeface="Calibri" pitchFamily="34" charset="0"/>
              </a:rPr>
              <a:t>in Europe </a:t>
            </a:r>
            <a:r>
              <a:rPr lang="en-GB" b="1">
                <a:solidFill>
                  <a:srgbClr val="0070C0"/>
                </a:solidFill>
                <a:latin typeface="Calibri" pitchFamily="34" charset="0"/>
              </a:rPr>
              <a:t>has increased </a:t>
            </a:r>
            <a:r>
              <a:rPr lang="en-GB">
                <a:latin typeface="Calibri" pitchFamily="34" charset="0"/>
              </a:rPr>
              <a:t>rather than decreased </a:t>
            </a:r>
            <a:r>
              <a:rPr lang="en-GB" b="1">
                <a:solidFill>
                  <a:srgbClr val="0070C0"/>
                </a:solidFill>
                <a:latin typeface="Calibri" pitchFamily="34" charset="0"/>
              </a:rPr>
              <a:t>the debt to GDP ratio</a:t>
            </a:r>
            <a:r>
              <a:rPr lang="en-GB">
                <a:latin typeface="Calibri" pitchFamily="34" charset="0"/>
              </a:rPr>
              <a:t>, not only in countries with high debt and deficit but also in Germany and the U.K. </a:t>
            </a:r>
          </a:p>
          <a:p>
            <a:r>
              <a:rPr lang="en-US" sz="1200">
                <a:latin typeface="Calibri" pitchFamily="34" charset="0"/>
              </a:rPr>
              <a:t>See: </a:t>
            </a:r>
            <a:r>
              <a:rPr lang="nl-NL" sz="1200">
                <a:latin typeface="Calibri" pitchFamily="34" charset="0"/>
              </a:rPr>
              <a:t>Holland D. &amp; Portes J. 2012, “Self defeating austerity?”, National Economic Institute Review, n°222 October.</a:t>
            </a:r>
            <a:endParaRPr lang="es-ES" sz="1200">
              <a:latin typeface="Calibri" pitchFamily="34" charset="0"/>
            </a:endParaRPr>
          </a:p>
          <a:p>
            <a:endParaRPr lang="en-US">
              <a:latin typeface="Calibri" pitchFamily="34" charset="0"/>
            </a:endParaRPr>
          </a:p>
        </p:txBody>
      </p:sp>
      <p:sp>
        <p:nvSpPr>
          <p:cNvPr id="6" name="5 Marcador de número de diapositiva"/>
          <p:cNvSpPr>
            <a:spLocks noGrp="1"/>
          </p:cNvSpPr>
          <p:nvPr>
            <p:ph type="sldNum" sz="quarter" idx="12"/>
          </p:nvPr>
        </p:nvSpPr>
        <p:spPr/>
        <p:txBody>
          <a:bodyPr/>
          <a:lstStyle/>
          <a:p>
            <a:pPr>
              <a:defRPr/>
            </a:pPr>
            <a:fld id="{CE4C7F30-5392-4019-8BA4-A09471F9BFC5}" type="slidenum">
              <a:rPr lang="en-US"/>
              <a:pPr>
                <a:defRPr/>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GB" dirty="0" smtClean="0"/>
              <a:t>Austerity measure and spread 2011 </a:t>
            </a:r>
            <a:r>
              <a:rPr lang="en-GB" sz="2700" dirty="0" smtClean="0"/>
              <a:t>(source: Financial Times)</a:t>
            </a:r>
            <a:endParaRPr lang="en-US" dirty="0"/>
          </a:p>
        </p:txBody>
      </p:sp>
      <p:pic>
        <p:nvPicPr>
          <p:cNvPr id="4" name="Image 10"/>
          <p:cNvPicPr>
            <a:picLocks noGrp="1"/>
          </p:cNvPicPr>
          <p:nvPr>
            <p:ph idx="1"/>
          </p:nvPr>
        </p:nvPicPr>
        <p:blipFill rotWithShape="1">
          <a:blip r:embed="rId3"/>
          <a:srcRect b="12419"/>
          <a:stretch/>
        </p:blipFill>
        <p:spPr>
          <a:xfrm>
            <a:off x="2411413" y="1341438"/>
            <a:ext cx="6337300" cy="4535487"/>
          </a:xfrm>
          <a:ln w="6350" cap="sq">
            <a:solidFill>
              <a:srgbClr val="000000"/>
            </a:solidFill>
          </a:ln>
          <a:effectLst>
            <a:outerShdw blurRad="50800" dist="38100" dir="2700000" algn="tl" rotWithShape="0">
              <a:srgbClr val="000000">
                <a:alpha val="43000"/>
              </a:srgbClr>
            </a:outerShdw>
          </a:effectLst>
          <a:extLst>
            <a:ext uri="{53640926-AAD7-44d8-BBD7-CCE9431645EC}"/>
          </a:extLst>
        </p:spPr>
      </p:pic>
      <p:sp>
        <p:nvSpPr>
          <p:cNvPr id="56323" name="4 CuadroTexto"/>
          <p:cNvSpPr txBox="1">
            <a:spLocks noChangeArrowheads="1"/>
          </p:cNvSpPr>
          <p:nvPr/>
        </p:nvSpPr>
        <p:spPr bwMode="auto">
          <a:xfrm>
            <a:off x="468313" y="1557338"/>
            <a:ext cx="1800225" cy="2584450"/>
          </a:xfrm>
          <a:prstGeom prst="rect">
            <a:avLst/>
          </a:prstGeom>
          <a:noFill/>
          <a:ln w="9525">
            <a:noFill/>
            <a:miter lim="800000"/>
            <a:headEnd/>
            <a:tailEnd/>
          </a:ln>
        </p:spPr>
        <p:txBody>
          <a:bodyPr>
            <a:spAutoFit/>
          </a:bodyPr>
          <a:lstStyle/>
          <a:p>
            <a:r>
              <a:rPr lang="en-GB">
                <a:latin typeface="Calibri" pitchFamily="34" charset="0"/>
              </a:rPr>
              <a:t>Indeed according to the Financial Time </a:t>
            </a:r>
            <a:r>
              <a:rPr lang="en-GB" b="1">
                <a:solidFill>
                  <a:srgbClr val="0070C0"/>
                </a:solidFill>
                <a:latin typeface="Calibri" pitchFamily="34" charset="0"/>
              </a:rPr>
              <a:t>the higher the spread </a:t>
            </a:r>
            <a:r>
              <a:rPr lang="en-GB">
                <a:latin typeface="Calibri" pitchFamily="34" charset="0"/>
              </a:rPr>
              <a:t>in 2011, </a:t>
            </a:r>
            <a:r>
              <a:rPr lang="en-GB" b="1">
                <a:solidFill>
                  <a:srgbClr val="0070C0"/>
                </a:solidFill>
                <a:latin typeface="Calibri" pitchFamily="34" charset="0"/>
              </a:rPr>
              <a:t>the more intense were the austerity measures</a:t>
            </a:r>
            <a:r>
              <a:rPr lang="en-GB">
                <a:latin typeface="Calibri" pitchFamily="34" charset="0"/>
              </a:rPr>
              <a:t>.  </a:t>
            </a:r>
            <a:endParaRPr lang="es-ES">
              <a:latin typeface="Calibri" pitchFamily="34" charset="0"/>
            </a:endParaRPr>
          </a:p>
          <a:p>
            <a:endParaRPr lang="en-US">
              <a:latin typeface="Calibri" pitchFamily="34" charset="0"/>
            </a:endParaRPr>
          </a:p>
        </p:txBody>
      </p:sp>
      <p:sp>
        <p:nvSpPr>
          <p:cNvPr id="6" name="5 Marcador de número de diapositiva"/>
          <p:cNvSpPr>
            <a:spLocks noGrp="1"/>
          </p:cNvSpPr>
          <p:nvPr>
            <p:ph type="sldNum" sz="quarter" idx="12"/>
          </p:nvPr>
        </p:nvSpPr>
        <p:spPr/>
        <p:txBody>
          <a:bodyPr/>
          <a:lstStyle/>
          <a:p>
            <a:pPr>
              <a:defRPr/>
            </a:pPr>
            <a:fld id="{168557C8-7716-4A2A-966B-4E62E0AF4295}" type="slidenum">
              <a:rPr lang="en-US"/>
              <a:pPr>
                <a:defRPr/>
              </a:pPr>
              <a:t>34</a:t>
            </a:fld>
            <a:endParaRPr lang="en-US"/>
          </a:p>
        </p:txBody>
      </p:sp>
      <p:sp>
        <p:nvSpPr>
          <p:cNvPr id="7" name="6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Grp="1"/>
          </p:cNvSpPr>
          <p:nvPr>
            <p:ph type="title"/>
          </p:nvPr>
        </p:nvSpPr>
        <p:spPr/>
        <p:txBody>
          <a:bodyPr/>
          <a:lstStyle/>
          <a:p>
            <a:r>
              <a:rPr lang="en-US" sz="4000" smtClean="0"/>
              <a:t>Eurozone policy seems driven by market sentiment.  </a:t>
            </a:r>
          </a:p>
        </p:txBody>
      </p:sp>
      <p:sp>
        <p:nvSpPr>
          <p:cNvPr id="139267" name="Rectangle 3"/>
          <p:cNvSpPr>
            <a:spLocks noGrp="1"/>
          </p:cNvSpPr>
          <p:nvPr>
            <p:ph type="body" idx="1"/>
          </p:nvPr>
        </p:nvSpPr>
        <p:spPr>
          <a:noFill/>
        </p:spPr>
        <p:txBody>
          <a:bodyPr/>
          <a:lstStyle/>
          <a:p>
            <a:pPr>
              <a:lnSpc>
                <a:spcPct val="80000"/>
              </a:lnSpc>
            </a:pPr>
            <a:r>
              <a:rPr lang="en-US" sz="2800" b="1" smtClean="0"/>
              <a:t>De Grauwe</a:t>
            </a:r>
            <a:r>
              <a:rPr lang="en-US" sz="2800" smtClean="0"/>
              <a:t> </a:t>
            </a:r>
            <a:r>
              <a:rPr lang="en-US" sz="2800" b="1" smtClean="0"/>
              <a:t> </a:t>
            </a:r>
            <a:r>
              <a:rPr lang="en-US" sz="2800" smtClean="0"/>
              <a:t> and </a:t>
            </a:r>
            <a:r>
              <a:rPr lang="en-US" sz="2800" b="1" smtClean="0"/>
              <a:t>JI,</a:t>
            </a:r>
            <a:r>
              <a:rPr lang="en-US" sz="2800" smtClean="0"/>
              <a:t> (2013) argues that fear and panic led to </a:t>
            </a:r>
            <a:r>
              <a:rPr lang="en-US" sz="2800" b="1" smtClean="0">
                <a:solidFill>
                  <a:schemeClr val="hlink"/>
                </a:solidFill>
              </a:rPr>
              <a:t>excessive</a:t>
            </a:r>
            <a:r>
              <a:rPr lang="en-US" sz="2800" smtClean="0"/>
              <a:t>, and possibly self-defeating, austerity in the south while </a:t>
            </a:r>
            <a:r>
              <a:rPr lang="en-US" sz="2800" b="1" smtClean="0">
                <a:solidFill>
                  <a:schemeClr val="hlink"/>
                </a:solidFill>
              </a:rPr>
              <a:t>failing to induce offsetting stimulus</a:t>
            </a:r>
            <a:r>
              <a:rPr lang="en-US" sz="2800" smtClean="0"/>
              <a:t> in the north. </a:t>
            </a:r>
          </a:p>
          <a:p>
            <a:pPr>
              <a:lnSpc>
                <a:spcPct val="80000"/>
              </a:lnSpc>
            </a:pPr>
            <a:r>
              <a:rPr lang="en-US" sz="2800" smtClean="0"/>
              <a:t>The resulting </a:t>
            </a:r>
            <a:r>
              <a:rPr lang="en-US" sz="2800" b="1" smtClean="0">
                <a:solidFill>
                  <a:schemeClr val="hlink"/>
                </a:solidFill>
              </a:rPr>
              <a:t>deflation bias</a:t>
            </a:r>
            <a:r>
              <a:rPr lang="en-US" sz="2800" smtClean="0"/>
              <a:t> produced the </a:t>
            </a:r>
            <a:r>
              <a:rPr lang="en-US" sz="2800" b="1" smtClean="0">
                <a:solidFill>
                  <a:schemeClr val="hlink"/>
                </a:solidFill>
              </a:rPr>
              <a:t>double-dip recession</a:t>
            </a:r>
            <a:r>
              <a:rPr lang="en-US" sz="2800" smtClean="0"/>
              <a:t> and perhaps more dire consequences. </a:t>
            </a:r>
          </a:p>
          <a:p>
            <a:pPr>
              <a:lnSpc>
                <a:spcPct val="80000"/>
              </a:lnSpc>
            </a:pPr>
            <a:r>
              <a:rPr lang="en-US" sz="2800" smtClean="0"/>
              <a:t>As it becomes obvious that austerity produces </a:t>
            </a:r>
            <a:r>
              <a:rPr lang="en-US" sz="2800" b="1" smtClean="0"/>
              <a:t>unnecessary suffering</a:t>
            </a:r>
            <a:r>
              <a:rPr lang="en-US" sz="2800" smtClean="0"/>
              <a:t>, millions may seek liberation from ‘euro shackles’. </a:t>
            </a:r>
          </a:p>
          <a:p>
            <a:pPr>
              <a:lnSpc>
                <a:spcPct val="80000"/>
              </a:lnSpc>
            </a:pPr>
            <a:r>
              <a:rPr lang="en-US" sz="2800" smtClean="0">
                <a:solidFill>
                  <a:schemeClr val="hlink"/>
                </a:solidFill>
              </a:rPr>
              <a:t>Southern Eurozone</a:t>
            </a:r>
            <a:r>
              <a:rPr lang="en-US" sz="2800" smtClean="0"/>
              <a:t> countries have been forced to introduce </a:t>
            </a:r>
            <a:r>
              <a:rPr lang="en-US" sz="2800" smtClean="0">
                <a:solidFill>
                  <a:schemeClr val="hlink"/>
                </a:solidFill>
              </a:rPr>
              <a:t>severe austerity programs since 2011</a:t>
            </a:r>
            <a:r>
              <a:rPr lang="en-US" sz="2800" smtClean="0"/>
              <a: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2"/>
          <p:cNvSpPr>
            <a:spLocks noGrp="1"/>
          </p:cNvSpPr>
          <p:nvPr>
            <p:ph type="title"/>
          </p:nvPr>
        </p:nvSpPr>
        <p:spPr/>
        <p:txBody>
          <a:bodyPr/>
          <a:lstStyle/>
          <a:p>
            <a:r>
              <a:rPr lang="en-US" sz="4000" smtClean="0"/>
              <a:t>Where did the forces that led these countries into austerity come from?</a:t>
            </a:r>
          </a:p>
        </p:txBody>
      </p:sp>
      <p:sp>
        <p:nvSpPr>
          <p:cNvPr id="140291" name="Rectangle 3"/>
          <p:cNvSpPr>
            <a:spLocks noGrp="1"/>
          </p:cNvSpPr>
          <p:nvPr>
            <p:ph type="body" idx="1"/>
          </p:nvPr>
        </p:nvSpPr>
        <p:spPr/>
        <p:txBody>
          <a:bodyPr/>
          <a:lstStyle/>
          <a:p>
            <a:pPr>
              <a:buFont typeface="Arial" charset="0"/>
              <a:buNone/>
            </a:pPr>
            <a:r>
              <a:rPr lang="en-US" sz="2800" b="1" smtClean="0"/>
              <a:t>Are these forces the result of deteriorating economic fundamentals that made austerity inevitable?</a:t>
            </a:r>
          </a:p>
          <a:p>
            <a:r>
              <a:rPr lang="en-US" sz="2800" smtClean="0"/>
              <a:t>Or could it be that the austerity dynamics were forced by </a:t>
            </a:r>
            <a:r>
              <a:rPr lang="en-US" sz="2800" b="1" smtClean="0">
                <a:solidFill>
                  <a:schemeClr val="hlink"/>
                </a:solidFill>
              </a:rPr>
              <a:t>fear and panic</a:t>
            </a:r>
            <a:r>
              <a:rPr lang="en-US" sz="2800" smtClean="0"/>
              <a:t> that erupted in the </a:t>
            </a:r>
            <a:r>
              <a:rPr lang="en-US" sz="2800" b="1" smtClean="0">
                <a:solidFill>
                  <a:schemeClr val="hlink"/>
                </a:solidFill>
              </a:rPr>
              <a:t>financial markets</a:t>
            </a:r>
            <a:r>
              <a:rPr lang="en-US" sz="2800" smtClean="0"/>
              <a:t> and then </a:t>
            </a:r>
            <a:r>
              <a:rPr lang="en-US" sz="2800" b="1" smtClean="0">
                <a:solidFill>
                  <a:schemeClr val="hlink"/>
                </a:solidFill>
              </a:rPr>
              <a:t>gripped policymakers</a:t>
            </a:r>
            <a:r>
              <a:rPr lang="en-US" sz="2800" smtClean="0"/>
              <a:t>. </a:t>
            </a:r>
          </a:p>
          <a:p>
            <a:r>
              <a:rPr lang="en-US" sz="2800" smtClean="0"/>
              <a:t>Furthermore, </a:t>
            </a:r>
            <a:r>
              <a:rPr lang="en-US" sz="2800" b="1" smtClean="0"/>
              <a:t>what are the implications of these severe austerity programs for the countries involved? </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dirty="0" smtClean="0"/>
              <a:t>What should we think of these two strongly opposing views?</a:t>
            </a:r>
            <a:br>
              <a:rPr lang="en-US" dirty="0" smtClean="0"/>
            </a:br>
            <a:r>
              <a:rPr lang="en-US" sz="2700" dirty="0">
                <a:solidFill>
                  <a:prstClr val="black"/>
                </a:solidFill>
              </a:rPr>
              <a:t> Brussels–Frankfurt </a:t>
            </a:r>
            <a:r>
              <a:rPr lang="en-US" sz="2700" dirty="0" smtClean="0">
                <a:solidFill>
                  <a:prstClr val="black"/>
                </a:solidFill>
              </a:rPr>
              <a:t>consensus/1</a:t>
            </a:r>
            <a:endParaRPr lang="en-US" dirty="0"/>
          </a:p>
        </p:txBody>
      </p:sp>
      <p:sp>
        <p:nvSpPr>
          <p:cNvPr id="3" name="2 Marcador de contenido"/>
          <p:cNvSpPr>
            <a:spLocks noGrp="1"/>
          </p:cNvSpPr>
          <p:nvPr>
            <p:ph idx="1"/>
          </p:nvPr>
        </p:nvSpPr>
        <p:spPr>
          <a:xfrm>
            <a:off x="468313" y="1773238"/>
            <a:ext cx="8229600" cy="4525962"/>
          </a:xfrm>
        </p:spPr>
        <p:txBody>
          <a:bodyPr rtlCol="0">
            <a:normAutofit fontScale="77500" lnSpcReduction="20000"/>
          </a:bodyPr>
          <a:lstStyle/>
          <a:p>
            <a:pPr fontAlgn="auto">
              <a:spcAft>
                <a:spcPts val="0"/>
              </a:spcAft>
              <a:buFont typeface="Arial" pitchFamily="34" charset="0"/>
              <a:buChar char="•"/>
              <a:defRPr/>
            </a:pPr>
            <a:r>
              <a:rPr lang="en-US" dirty="0" smtClean="0"/>
              <a:t>The </a:t>
            </a:r>
            <a:r>
              <a:rPr lang="en-US" b="1" dirty="0" smtClean="0">
                <a:solidFill>
                  <a:srgbClr val="0070C0"/>
                </a:solidFill>
              </a:rPr>
              <a:t>Brussels–Frankfurt consensus </a:t>
            </a:r>
            <a:r>
              <a:rPr lang="en-US" dirty="0" smtClean="0"/>
              <a:t>is based on two academic theories: </a:t>
            </a:r>
          </a:p>
          <a:p>
            <a:pPr marL="971550" lvl="1" indent="-514350" fontAlgn="auto">
              <a:spcAft>
                <a:spcPts val="0"/>
              </a:spcAft>
              <a:buFont typeface="+mj-lt"/>
              <a:buAutoNum type="arabicPeriod"/>
              <a:defRPr/>
            </a:pPr>
            <a:r>
              <a:rPr lang="en-US" b="1" dirty="0" smtClean="0">
                <a:solidFill>
                  <a:srgbClr val="002060"/>
                </a:solidFill>
              </a:rPr>
              <a:t>monetarist theory</a:t>
            </a:r>
          </a:p>
          <a:p>
            <a:pPr marL="971550" lvl="1" indent="-514350" fontAlgn="auto">
              <a:spcAft>
                <a:spcPts val="0"/>
              </a:spcAft>
              <a:buFont typeface="+mj-lt"/>
              <a:buAutoNum type="arabicPeriod"/>
              <a:defRPr/>
            </a:pPr>
            <a:r>
              <a:rPr lang="en-US" b="1" dirty="0" smtClean="0">
                <a:solidFill>
                  <a:srgbClr val="002060"/>
                </a:solidFill>
              </a:rPr>
              <a:t>real business cycle theory</a:t>
            </a:r>
          </a:p>
          <a:p>
            <a:pPr fontAlgn="auto">
              <a:spcAft>
                <a:spcPts val="0"/>
              </a:spcAft>
              <a:buFont typeface="Arial" pitchFamily="34" charset="0"/>
              <a:buChar char="•"/>
              <a:defRPr/>
            </a:pPr>
            <a:r>
              <a:rPr lang="en-US" dirty="0" smtClean="0"/>
              <a:t>1. The </a:t>
            </a:r>
            <a:r>
              <a:rPr lang="en-US" b="1" dirty="0" smtClean="0">
                <a:solidFill>
                  <a:srgbClr val="0070C0"/>
                </a:solidFill>
              </a:rPr>
              <a:t>monetarist theory</a:t>
            </a:r>
            <a:r>
              <a:rPr lang="en-US" dirty="0" smtClean="0"/>
              <a:t>, in which</a:t>
            </a:r>
          </a:p>
          <a:p>
            <a:pPr fontAlgn="auto">
              <a:spcAft>
                <a:spcPts val="0"/>
              </a:spcAft>
              <a:buFont typeface="Arial" pitchFamily="34" charset="0"/>
              <a:buChar char="•"/>
              <a:defRPr/>
            </a:pPr>
            <a:r>
              <a:rPr lang="en-US" dirty="0" smtClean="0"/>
              <a:t> the central bank </a:t>
            </a:r>
            <a:r>
              <a:rPr lang="en-US" dirty="0" smtClean="0">
                <a:solidFill>
                  <a:srgbClr val="0070C0"/>
                </a:solidFill>
              </a:rPr>
              <a:t>cannot do much to stabilize </a:t>
            </a:r>
            <a:r>
              <a:rPr lang="en-US" dirty="0" smtClean="0"/>
              <a:t>the economy. </a:t>
            </a:r>
          </a:p>
          <a:p>
            <a:pPr lvl="1" fontAlgn="auto">
              <a:spcAft>
                <a:spcPts val="0"/>
              </a:spcAft>
              <a:buFont typeface="Arial" pitchFamily="34" charset="0"/>
              <a:buChar char="–"/>
              <a:defRPr/>
            </a:pPr>
            <a:r>
              <a:rPr lang="en-US" dirty="0" smtClean="0"/>
              <a:t>If it tries too hard to ‘fine-tune’ the economy it will end up with more inflation. </a:t>
            </a:r>
          </a:p>
          <a:p>
            <a:pPr lvl="1" fontAlgn="auto">
              <a:spcAft>
                <a:spcPts val="0"/>
              </a:spcAft>
              <a:buFont typeface="Arial" pitchFamily="34" charset="0"/>
              <a:buChar char="–"/>
              <a:defRPr/>
            </a:pPr>
            <a:r>
              <a:rPr lang="en-US" dirty="0" smtClean="0"/>
              <a:t>Thus the best thing a central bank can do is to </a:t>
            </a:r>
            <a:r>
              <a:rPr lang="en-US" b="1" dirty="0" smtClean="0">
                <a:solidFill>
                  <a:srgbClr val="0070C0"/>
                </a:solidFill>
              </a:rPr>
              <a:t>stabilize the price level. [inflation target]</a:t>
            </a:r>
          </a:p>
          <a:p>
            <a:pPr lvl="1" fontAlgn="auto">
              <a:spcAft>
                <a:spcPts val="0"/>
              </a:spcAft>
              <a:buFont typeface="Arial" pitchFamily="34" charset="0"/>
              <a:buChar char="–"/>
              <a:defRPr/>
            </a:pPr>
            <a:r>
              <a:rPr lang="en-US" dirty="0" smtClean="0"/>
              <a:t>This will have the incidental effect of producing the best possible outcome in terms of </a:t>
            </a:r>
            <a:r>
              <a:rPr lang="en-US" dirty="0" smtClean="0">
                <a:solidFill>
                  <a:srgbClr val="0070C0"/>
                </a:solidFill>
              </a:rPr>
              <a:t>stability of the economic cycle. [but the main target is long term stability]</a:t>
            </a:r>
            <a:endParaRPr lang="en-US" dirty="0">
              <a:solidFill>
                <a:srgbClr val="0070C0"/>
              </a:solidFill>
            </a:endParaRPr>
          </a:p>
        </p:txBody>
      </p:sp>
      <p:sp>
        <p:nvSpPr>
          <p:cNvPr id="4" name="3 Marcador de número de diapositiva"/>
          <p:cNvSpPr>
            <a:spLocks noGrp="1"/>
          </p:cNvSpPr>
          <p:nvPr>
            <p:ph type="sldNum" sz="quarter" idx="12"/>
          </p:nvPr>
        </p:nvSpPr>
        <p:spPr/>
        <p:txBody>
          <a:bodyPr/>
          <a:lstStyle/>
          <a:p>
            <a:pPr>
              <a:defRPr/>
            </a:pPr>
            <a:fld id="{C45C01C3-0E15-42B5-968B-90B691776785}" type="slidenum">
              <a:rPr lang="en-US"/>
              <a:pPr>
                <a:defRPr/>
              </a:pPr>
              <a:t>37</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dirty="0"/>
              <a:t>T</a:t>
            </a:r>
            <a:r>
              <a:rPr lang="en-US" dirty="0" smtClean="0"/>
              <a:t>he real business cycle theory</a:t>
            </a:r>
            <a:br>
              <a:rPr lang="en-US" dirty="0" smtClean="0"/>
            </a:br>
            <a:r>
              <a:rPr lang="en-US" sz="2700" dirty="0">
                <a:solidFill>
                  <a:prstClr val="black"/>
                </a:solidFill>
              </a:rPr>
              <a:t> Brussels–Frankfurt </a:t>
            </a:r>
            <a:r>
              <a:rPr lang="en-US" sz="2700" dirty="0" smtClean="0">
                <a:solidFill>
                  <a:prstClr val="black"/>
                </a:solidFill>
              </a:rPr>
              <a:t>consensus/2</a:t>
            </a:r>
            <a:endParaRPr lang="en-US" dirty="0"/>
          </a:p>
        </p:txBody>
      </p:sp>
      <p:sp>
        <p:nvSpPr>
          <p:cNvPr id="3" name="2 Marcador de contenido"/>
          <p:cNvSpPr>
            <a:spLocks noGrp="1"/>
          </p:cNvSpPr>
          <p:nvPr>
            <p:ph idx="1"/>
          </p:nvPr>
        </p:nvSpPr>
        <p:spPr/>
        <p:txBody>
          <a:bodyPr rtlCol="0">
            <a:normAutofit fontScale="85000" lnSpcReduction="10000"/>
          </a:bodyPr>
          <a:lstStyle/>
          <a:p>
            <a:pPr fontAlgn="auto">
              <a:spcAft>
                <a:spcPts val="0"/>
              </a:spcAft>
              <a:buFont typeface="Arial" pitchFamily="34" charset="0"/>
              <a:buChar char="•"/>
              <a:defRPr/>
            </a:pPr>
            <a:r>
              <a:rPr lang="en-US" dirty="0" smtClean="0"/>
              <a:t>the sources of economic cycles are:</a:t>
            </a:r>
          </a:p>
          <a:p>
            <a:pPr lvl="1" fontAlgn="auto">
              <a:spcAft>
                <a:spcPts val="0"/>
              </a:spcAft>
              <a:buFont typeface="Arial" pitchFamily="34" charset="0"/>
              <a:buChar char="–"/>
              <a:defRPr/>
            </a:pPr>
            <a:r>
              <a:rPr lang="en-US" dirty="0" smtClean="0"/>
              <a:t> shocks in technology (supply-side shocks) and </a:t>
            </a:r>
          </a:p>
          <a:p>
            <a:pPr lvl="1" fontAlgn="auto">
              <a:spcAft>
                <a:spcPts val="0"/>
              </a:spcAft>
              <a:buFont typeface="Arial" pitchFamily="34" charset="0"/>
              <a:buChar char="–"/>
              <a:defRPr/>
            </a:pPr>
            <a:r>
              <a:rPr lang="en-US" dirty="0" smtClean="0"/>
              <a:t>changes in preferences (unemployment being mainly the result of workers taking more leisure). </a:t>
            </a:r>
          </a:p>
          <a:p>
            <a:pPr fontAlgn="auto">
              <a:spcAft>
                <a:spcPts val="0"/>
              </a:spcAft>
              <a:buFont typeface="Arial" pitchFamily="34" charset="0"/>
              <a:buChar char="•"/>
              <a:defRPr/>
            </a:pPr>
            <a:r>
              <a:rPr lang="en-US" dirty="0" smtClean="0"/>
              <a:t>There is very little the central bank can do about these movements. </a:t>
            </a:r>
          </a:p>
          <a:p>
            <a:pPr fontAlgn="auto">
              <a:spcAft>
                <a:spcPts val="0"/>
              </a:spcAft>
              <a:buFont typeface="Arial" pitchFamily="34" charset="0"/>
              <a:buChar char="•"/>
              <a:defRPr/>
            </a:pPr>
            <a:r>
              <a:rPr lang="en-US" dirty="0" smtClean="0"/>
              <a:t>The best is to keep the </a:t>
            </a:r>
            <a:r>
              <a:rPr lang="en-US" b="1" dirty="0" smtClean="0">
                <a:solidFill>
                  <a:srgbClr val="0070C0"/>
                </a:solidFill>
              </a:rPr>
              <a:t>price level on a steady </a:t>
            </a:r>
            <a:r>
              <a:rPr lang="en-US" dirty="0" smtClean="0"/>
              <a:t>course.</a:t>
            </a:r>
          </a:p>
          <a:p>
            <a:pPr lvl="1" fontAlgn="auto">
              <a:spcAft>
                <a:spcPts val="0"/>
              </a:spcAft>
              <a:buFont typeface="Arial" pitchFamily="34" charset="0"/>
              <a:buChar char="–"/>
              <a:defRPr/>
            </a:pPr>
            <a:r>
              <a:rPr lang="en-US" dirty="0" smtClean="0"/>
              <a:t>This will minimize the effects of these shocks.</a:t>
            </a:r>
          </a:p>
          <a:p>
            <a:pPr fontAlgn="auto">
              <a:spcAft>
                <a:spcPts val="0"/>
              </a:spcAft>
              <a:buFont typeface="Arial" pitchFamily="34" charset="0"/>
              <a:buChar char="•"/>
              <a:defRPr/>
            </a:pPr>
            <a:r>
              <a:rPr lang="en-US" dirty="0" smtClean="0"/>
              <a:t> In addition, a macroeconomic policy based on the </a:t>
            </a:r>
            <a:r>
              <a:rPr lang="en-US" b="1" dirty="0" smtClean="0">
                <a:solidFill>
                  <a:srgbClr val="0070C0"/>
                </a:solidFill>
              </a:rPr>
              <a:t>objective of price stability is the best thing </a:t>
            </a:r>
            <a:r>
              <a:rPr lang="en-US" dirty="0" smtClean="0"/>
              <a:t>the central bank can do </a:t>
            </a:r>
            <a:r>
              <a:rPr lang="en-US" b="1" dirty="0" smtClean="0">
                <a:solidFill>
                  <a:srgbClr val="0070C0"/>
                </a:solidFill>
              </a:rPr>
              <a:t>to promote growth</a:t>
            </a:r>
            <a:r>
              <a:rPr lang="en-US" dirty="0" smtClean="0"/>
              <a:t>.</a:t>
            </a:r>
            <a:endParaRPr lang="en-US" dirty="0"/>
          </a:p>
        </p:txBody>
      </p:sp>
      <p:sp>
        <p:nvSpPr>
          <p:cNvPr id="4" name="3 Marcador de número de diapositiva"/>
          <p:cNvSpPr>
            <a:spLocks noGrp="1"/>
          </p:cNvSpPr>
          <p:nvPr>
            <p:ph type="sldNum" sz="quarter" idx="12"/>
          </p:nvPr>
        </p:nvSpPr>
        <p:spPr/>
        <p:txBody>
          <a:bodyPr/>
          <a:lstStyle/>
          <a:p>
            <a:pPr>
              <a:defRPr/>
            </a:pPr>
            <a:fld id="{F39552F6-E461-4B08-848D-6DEDD74D2653}" type="slidenum">
              <a:rPr lang="en-US"/>
              <a:pPr>
                <a:defRPr/>
              </a:pPr>
              <a:t>38</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dirty="0" smtClean="0"/>
              <a:t>The real business cycle theory</a:t>
            </a:r>
            <a:br>
              <a:rPr lang="en-US" dirty="0" smtClean="0"/>
            </a:br>
            <a:r>
              <a:rPr lang="en-US" sz="2700" dirty="0" smtClean="0"/>
              <a:t>Brussels–Frankfurt consensus/3</a:t>
            </a:r>
            <a:endParaRPr lang="en-US" dirty="0"/>
          </a:p>
        </p:txBody>
      </p:sp>
      <p:sp>
        <p:nvSpPr>
          <p:cNvPr id="3" name="2 Marcador de contenido"/>
          <p:cNvSpPr>
            <a:spLocks noGrp="1"/>
          </p:cNvSpPr>
          <p:nvPr>
            <p:ph idx="1"/>
          </p:nvPr>
        </p:nvSpPr>
        <p:spPr/>
        <p:txBody>
          <a:bodyPr rtlCol="0">
            <a:normAutofit fontScale="85000" lnSpcReduction="10000"/>
          </a:bodyPr>
          <a:lstStyle/>
          <a:p>
            <a:pPr fontAlgn="auto">
              <a:spcAft>
                <a:spcPts val="0"/>
              </a:spcAft>
              <a:buFont typeface="Arial" pitchFamily="34" charset="0"/>
              <a:buChar char="•"/>
              <a:defRPr/>
            </a:pPr>
            <a:r>
              <a:rPr lang="en-US" b="1" dirty="0" smtClean="0">
                <a:solidFill>
                  <a:srgbClr val="0070C0"/>
                </a:solidFill>
              </a:rPr>
              <a:t>Lucas: </a:t>
            </a:r>
            <a:r>
              <a:rPr lang="en-US" dirty="0" smtClean="0"/>
              <a:t>the central bank’s contribution to economic </a:t>
            </a:r>
            <a:r>
              <a:rPr lang="en-US" b="1" dirty="0" smtClean="0">
                <a:solidFill>
                  <a:srgbClr val="0070C0"/>
                </a:solidFill>
              </a:rPr>
              <a:t>growth</a:t>
            </a:r>
            <a:r>
              <a:rPr lang="en-US" dirty="0" smtClean="0"/>
              <a:t> by maintaining </a:t>
            </a:r>
            <a:r>
              <a:rPr lang="en-US" b="1" dirty="0" smtClean="0">
                <a:solidFill>
                  <a:srgbClr val="0070C0"/>
                </a:solidFill>
              </a:rPr>
              <a:t>price stability</a:t>
            </a:r>
            <a:r>
              <a:rPr lang="en-US" dirty="0" smtClean="0"/>
              <a:t> is immensely more important than an ephemeral success in reducing business cycle movements.</a:t>
            </a:r>
          </a:p>
          <a:p>
            <a:pPr fontAlgn="auto">
              <a:spcAft>
                <a:spcPts val="0"/>
              </a:spcAft>
              <a:buFont typeface="Arial" pitchFamily="34" charset="0"/>
              <a:buChar char="•"/>
              <a:defRPr/>
            </a:pPr>
            <a:r>
              <a:rPr lang="en-US" dirty="0" smtClean="0"/>
              <a:t>That was the background to solve the crisis in 2010:</a:t>
            </a:r>
          </a:p>
          <a:p>
            <a:pPr lvl="1" fontAlgn="auto">
              <a:spcAft>
                <a:spcPts val="0"/>
              </a:spcAft>
              <a:buFont typeface="Arial" pitchFamily="34" charset="0"/>
              <a:buChar char="–"/>
              <a:defRPr/>
            </a:pPr>
            <a:r>
              <a:rPr lang="en-US" b="1" dirty="0" smtClean="0">
                <a:solidFill>
                  <a:srgbClr val="0070C0"/>
                </a:solidFill>
              </a:rPr>
              <a:t>BCE</a:t>
            </a:r>
            <a:r>
              <a:rPr lang="en-US" dirty="0" smtClean="0"/>
              <a:t> cares about price stability and </a:t>
            </a:r>
          </a:p>
          <a:p>
            <a:pPr lvl="2" fontAlgn="auto">
              <a:spcAft>
                <a:spcPts val="0"/>
              </a:spcAft>
              <a:buFont typeface="Arial" pitchFamily="34" charset="0"/>
              <a:buChar char="•"/>
              <a:defRPr/>
            </a:pPr>
            <a:r>
              <a:rPr lang="en-US" dirty="0" smtClean="0"/>
              <a:t>in so doing makes the best possible contribution to maintaining</a:t>
            </a:r>
          </a:p>
          <a:p>
            <a:pPr lvl="2" fontAlgn="auto">
              <a:spcAft>
                <a:spcPts val="0"/>
              </a:spcAft>
              <a:buFont typeface="Wingdings" pitchFamily="2" charset="2"/>
              <a:buChar char="Ø"/>
              <a:defRPr/>
            </a:pPr>
            <a:r>
              <a:rPr lang="en-US" dirty="0" smtClean="0">
                <a:solidFill>
                  <a:srgbClr val="0070C0"/>
                </a:solidFill>
              </a:rPr>
              <a:t>macroeconomic stability </a:t>
            </a:r>
            <a:r>
              <a:rPr lang="en-US" dirty="0" smtClean="0"/>
              <a:t>and </a:t>
            </a:r>
          </a:p>
          <a:p>
            <a:pPr lvl="2" fontAlgn="auto">
              <a:spcAft>
                <a:spcPts val="0"/>
              </a:spcAft>
              <a:buFont typeface="Wingdings" pitchFamily="2" charset="2"/>
              <a:buChar char="Ø"/>
              <a:defRPr/>
            </a:pPr>
            <a:r>
              <a:rPr lang="en-US" dirty="0" smtClean="0"/>
              <a:t>to </a:t>
            </a:r>
            <a:r>
              <a:rPr lang="en-US" dirty="0" smtClean="0">
                <a:solidFill>
                  <a:srgbClr val="0070C0"/>
                </a:solidFill>
              </a:rPr>
              <a:t>fostering economic growth</a:t>
            </a:r>
            <a:r>
              <a:rPr lang="en-US" dirty="0" smtClean="0"/>
              <a:t>; and</a:t>
            </a:r>
          </a:p>
          <a:p>
            <a:pPr lvl="1" fontAlgn="auto">
              <a:spcAft>
                <a:spcPts val="0"/>
              </a:spcAft>
              <a:buFont typeface="Arial" pitchFamily="34" charset="0"/>
              <a:buChar char="–"/>
              <a:defRPr/>
            </a:pPr>
            <a:r>
              <a:rPr lang="en-US" b="1" dirty="0" smtClean="0">
                <a:solidFill>
                  <a:srgbClr val="0070C0"/>
                </a:solidFill>
              </a:rPr>
              <a:t>national </a:t>
            </a:r>
            <a:r>
              <a:rPr lang="en-US" b="1" dirty="0">
                <a:solidFill>
                  <a:srgbClr val="0070C0"/>
                </a:solidFill>
              </a:rPr>
              <a:t>governments </a:t>
            </a:r>
            <a:r>
              <a:rPr lang="en-US" sz="2500" dirty="0"/>
              <a:t>that </a:t>
            </a:r>
          </a:p>
          <a:p>
            <a:pPr lvl="2" fontAlgn="auto">
              <a:spcAft>
                <a:spcPts val="0"/>
              </a:spcAft>
              <a:buFont typeface="Arial" pitchFamily="34" charset="0"/>
              <a:buChar char="•"/>
              <a:defRPr/>
            </a:pPr>
            <a:r>
              <a:rPr lang="en-US" b="1" dirty="0" smtClean="0">
                <a:solidFill>
                  <a:srgbClr val="0070C0"/>
                </a:solidFill>
              </a:rPr>
              <a:t>keep </a:t>
            </a:r>
            <a:r>
              <a:rPr lang="en-US" b="1" dirty="0">
                <a:solidFill>
                  <a:srgbClr val="0070C0"/>
                </a:solidFill>
              </a:rPr>
              <a:t>budgetary discipline </a:t>
            </a:r>
            <a:r>
              <a:rPr lang="en-US" dirty="0"/>
              <a:t>and</a:t>
            </a:r>
            <a:r>
              <a:rPr lang="en-US" b="1" dirty="0">
                <a:solidFill>
                  <a:srgbClr val="0070C0"/>
                </a:solidFill>
              </a:rPr>
              <a:t> </a:t>
            </a:r>
            <a:endParaRPr lang="en-US" b="1" dirty="0" smtClean="0">
              <a:solidFill>
                <a:srgbClr val="0070C0"/>
              </a:solidFill>
            </a:endParaRPr>
          </a:p>
          <a:p>
            <a:pPr lvl="2" fontAlgn="auto">
              <a:spcAft>
                <a:spcPts val="0"/>
              </a:spcAft>
              <a:buFont typeface="Arial" pitchFamily="34" charset="0"/>
              <a:buChar char="•"/>
              <a:defRPr/>
            </a:pPr>
            <a:r>
              <a:rPr lang="en-US" dirty="0" smtClean="0"/>
              <a:t>do </a:t>
            </a:r>
            <a:r>
              <a:rPr lang="en-US" dirty="0"/>
              <a:t>their utmost to introduce </a:t>
            </a:r>
            <a:r>
              <a:rPr lang="en-US" b="1" dirty="0">
                <a:solidFill>
                  <a:srgbClr val="0070C0"/>
                </a:solidFill>
              </a:rPr>
              <a:t>market flexibility.</a:t>
            </a:r>
          </a:p>
        </p:txBody>
      </p:sp>
      <p:sp>
        <p:nvSpPr>
          <p:cNvPr id="4" name="3 Marcador de número de diapositiva"/>
          <p:cNvSpPr>
            <a:spLocks noGrp="1"/>
          </p:cNvSpPr>
          <p:nvPr>
            <p:ph type="sldNum" sz="quarter" idx="12"/>
          </p:nvPr>
        </p:nvSpPr>
        <p:spPr/>
        <p:txBody>
          <a:bodyPr/>
          <a:lstStyle/>
          <a:p>
            <a:pPr>
              <a:defRPr/>
            </a:pPr>
            <a:fld id="{5F5627DC-321F-4E4D-8652-B975DD683E0C}" type="slidenum">
              <a:rPr lang="en-US"/>
              <a:pPr>
                <a:defRPr/>
              </a:pPr>
              <a:t>39</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b="1" dirty="0" smtClean="0">
                <a:solidFill>
                  <a:srgbClr val="0070C0"/>
                </a:solidFill>
              </a:rPr>
              <a:t>What started as a banking crisis became a sovereign debt crisis/2</a:t>
            </a:r>
            <a:br>
              <a:rPr lang="en-US" b="1" dirty="0" smtClean="0">
                <a:solidFill>
                  <a:srgbClr val="0070C0"/>
                </a:solidFill>
              </a:rPr>
            </a:br>
            <a:endParaRPr lang="en-US" dirty="0"/>
          </a:p>
        </p:txBody>
      </p:sp>
      <p:sp>
        <p:nvSpPr>
          <p:cNvPr id="3" name="2 Marcador de contenido"/>
          <p:cNvSpPr>
            <a:spLocks noGrp="1"/>
          </p:cNvSpPr>
          <p:nvPr>
            <p:ph idx="1"/>
          </p:nvPr>
        </p:nvSpPr>
        <p:spPr>
          <a:xfrm>
            <a:off x="457200" y="1125538"/>
            <a:ext cx="8229600" cy="5543550"/>
          </a:xfrm>
        </p:spPr>
        <p:txBody>
          <a:bodyPr rtlCol="0">
            <a:normAutofit fontScale="32500" lnSpcReduction="20000"/>
          </a:bodyPr>
          <a:lstStyle/>
          <a:p>
            <a:pPr marL="857250" indent="-857250" fontAlgn="auto">
              <a:spcAft>
                <a:spcPts val="0"/>
              </a:spcAft>
              <a:buFont typeface="+mj-lt"/>
              <a:buAutoNum type="romanUcPeriod"/>
              <a:defRPr/>
            </a:pPr>
            <a:r>
              <a:rPr lang="en-US" sz="5500" dirty="0" smtClean="0"/>
              <a:t>In an attempt to stop some banks from failing</a:t>
            </a:r>
            <a:r>
              <a:rPr lang="en-US" sz="5500" b="1" dirty="0" smtClean="0">
                <a:solidFill>
                  <a:srgbClr val="0070C0"/>
                </a:solidFill>
              </a:rPr>
              <a:t>,  governments came to the rescue in many EU </a:t>
            </a:r>
            <a:r>
              <a:rPr lang="en-US" sz="5500" dirty="0" smtClean="0"/>
              <a:t>countries like Germany, France, the UK, Ireland, Denmark, the Netherlands and Belgium. Also in Spain, Italy and Portugal.</a:t>
            </a:r>
          </a:p>
          <a:p>
            <a:pPr marL="857250" indent="-857250" fontAlgn="auto">
              <a:spcAft>
                <a:spcPts val="0"/>
              </a:spcAft>
              <a:buFont typeface="+mj-lt"/>
              <a:buAutoNum type="romanUcPeriod"/>
              <a:defRPr/>
            </a:pPr>
            <a:r>
              <a:rPr lang="en-US" sz="5500" b="1" dirty="0" smtClean="0"/>
              <a:t>But the cost of bailing out the banks proved very high</a:t>
            </a:r>
            <a:r>
              <a:rPr lang="en-US" sz="5500" dirty="0" smtClean="0"/>
              <a:t>. </a:t>
            </a:r>
          </a:p>
          <a:p>
            <a:pPr marL="1428750" lvl="1" indent="-1028700" fontAlgn="auto">
              <a:spcAft>
                <a:spcPts val="0"/>
              </a:spcAft>
              <a:buFont typeface="+mj-lt"/>
              <a:buAutoNum type="romanLcPeriod"/>
              <a:defRPr/>
            </a:pPr>
            <a:r>
              <a:rPr lang="en-US" sz="5100" dirty="0" smtClean="0"/>
              <a:t>In </a:t>
            </a:r>
            <a:r>
              <a:rPr lang="en-US" sz="5100" b="1" dirty="0" smtClean="0"/>
              <a:t>Ireland,</a:t>
            </a:r>
            <a:r>
              <a:rPr lang="en-US" sz="5100" dirty="0" smtClean="0"/>
              <a:t> it almost bankrupted the government until fellow EU countries stepped in with financial assistance. </a:t>
            </a:r>
          </a:p>
          <a:p>
            <a:pPr marL="857250" indent="-857250" fontAlgn="auto">
              <a:spcAft>
                <a:spcPts val="0"/>
              </a:spcAft>
              <a:buFont typeface="+mj-lt"/>
              <a:buAutoNum type="romanUcPeriod"/>
              <a:defRPr/>
            </a:pPr>
            <a:r>
              <a:rPr lang="en-US" sz="5500" dirty="0" smtClean="0"/>
              <a:t>As Europe slipped into recession in 2009, </a:t>
            </a:r>
            <a:r>
              <a:rPr lang="en-US" sz="5500" b="1" dirty="0" smtClean="0">
                <a:solidFill>
                  <a:srgbClr val="0070C0"/>
                </a:solidFill>
              </a:rPr>
              <a:t>a problem that started in the banks began to affect governments </a:t>
            </a:r>
            <a:r>
              <a:rPr lang="en-US" sz="5500" dirty="0" smtClean="0"/>
              <a:t>more and more, as markets </a:t>
            </a:r>
            <a:r>
              <a:rPr lang="en-US" sz="5500" b="1" dirty="0" smtClean="0">
                <a:solidFill>
                  <a:srgbClr val="0070C0"/>
                </a:solidFill>
              </a:rPr>
              <a:t>worried that some countries could not afford to rescue </a:t>
            </a:r>
            <a:r>
              <a:rPr lang="en-US" sz="5500" dirty="0" smtClean="0"/>
              <a:t>banks in trouble.</a:t>
            </a:r>
          </a:p>
          <a:p>
            <a:pPr marL="1257300" lvl="1" indent="-857250" fontAlgn="auto">
              <a:spcAft>
                <a:spcPts val="0"/>
              </a:spcAft>
              <a:buFont typeface="+mj-lt"/>
              <a:buAutoNum type="romanLcPeriod"/>
              <a:defRPr/>
            </a:pPr>
            <a:r>
              <a:rPr lang="en-US" sz="4900" dirty="0" smtClean="0"/>
              <a:t>Investors began to look more closely at the finances of governments. </a:t>
            </a:r>
          </a:p>
          <a:p>
            <a:pPr marL="1257300" lvl="1" indent="-857250" fontAlgn="auto">
              <a:spcAft>
                <a:spcPts val="0"/>
              </a:spcAft>
              <a:buFont typeface="+mj-lt"/>
              <a:buAutoNum type="romanLcPeriod"/>
              <a:defRPr/>
            </a:pPr>
            <a:r>
              <a:rPr lang="en-US" sz="4900" b="1" dirty="0" smtClean="0">
                <a:solidFill>
                  <a:srgbClr val="0070C0"/>
                </a:solidFill>
              </a:rPr>
              <a:t>Greece came under particular scrutiny </a:t>
            </a:r>
            <a:r>
              <a:rPr lang="en-US" sz="4900" dirty="0" smtClean="0"/>
              <a:t>because its economy was in very bad shape and successive </a:t>
            </a:r>
            <a:r>
              <a:rPr lang="en-US" sz="4900" b="1" dirty="0" smtClean="0">
                <a:solidFill>
                  <a:srgbClr val="0070C0"/>
                </a:solidFill>
              </a:rPr>
              <a:t>governments had racked up debts </a:t>
            </a:r>
            <a:r>
              <a:rPr lang="en-US" sz="4900" dirty="0" smtClean="0"/>
              <a:t>nearly </a:t>
            </a:r>
            <a:r>
              <a:rPr lang="en-US" sz="4900" b="1" dirty="0" smtClean="0">
                <a:solidFill>
                  <a:srgbClr val="0070C0"/>
                </a:solidFill>
              </a:rPr>
              <a:t>twice</a:t>
            </a:r>
            <a:r>
              <a:rPr lang="en-US" sz="4900" dirty="0" smtClean="0"/>
              <a:t> the size of the economy.</a:t>
            </a:r>
          </a:p>
          <a:p>
            <a:pPr marL="1257300" lvl="1" indent="-857250" fontAlgn="auto">
              <a:spcAft>
                <a:spcPts val="0"/>
              </a:spcAft>
              <a:buFont typeface="+mj-lt"/>
              <a:buAutoNum type="romanLcPeriod"/>
              <a:defRPr/>
            </a:pPr>
            <a:r>
              <a:rPr lang="en-US" sz="4900" dirty="0" smtClean="0"/>
              <a:t>Other MS suffer contagion and become suspicious: Ireland, Spain, Italy and Portugal</a:t>
            </a:r>
          </a:p>
          <a:p>
            <a:pPr marL="857250" indent="-857250" fontAlgn="auto">
              <a:spcAft>
                <a:spcPts val="0"/>
              </a:spcAft>
              <a:buFont typeface="+mj-lt"/>
              <a:buAutoNum type="romanUcPeriod"/>
              <a:defRPr/>
            </a:pPr>
            <a:r>
              <a:rPr lang="en-US" sz="5500" b="1" dirty="0" smtClean="0"/>
              <a:t>The threat of bank failures meant that the health of government finances became more important than ever. </a:t>
            </a:r>
          </a:p>
          <a:p>
            <a:pPr marL="1257300" lvl="1" indent="-857250" fontAlgn="auto">
              <a:spcAft>
                <a:spcPts val="0"/>
              </a:spcAft>
              <a:buFont typeface="+mj-lt"/>
              <a:buAutoNum type="romanUcPeriod"/>
              <a:defRPr/>
            </a:pPr>
            <a:r>
              <a:rPr lang="en-US" sz="4900" dirty="0" smtClean="0"/>
              <a:t>Governments that had grown accustomed to borrowing large amounts each year to finance their budgets and that had accumulated massive debts in the process, suddenly found </a:t>
            </a:r>
            <a:r>
              <a:rPr lang="en-US" sz="4900" b="1" dirty="0" smtClean="0">
                <a:solidFill>
                  <a:srgbClr val="0070C0"/>
                </a:solidFill>
              </a:rPr>
              <a:t>markets less willing to keep lending </a:t>
            </a:r>
            <a:r>
              <a:rPr lang="en-US" sz="4900" dirty="0" smtClean="0"/>
              <a:t>to them.</a:t>
            </a:r>
          </a:p>
          <a:p>
            <a:pPr marL="1257300" lvl="1" indent="-857250" fontAlgn="auto">
              <a:spcAft>
                <a:spcPts val="0"/>
              </a:spcAft>
              <a:buFont typeface="+mj-lt"/>
              <a:buAutoNum type="romanUcPeriod"/>
              <a:defRPr/>
            </a:pPr>
            <a:endParaRPr lang="en-US" sz="3600" dirty="0" smtClean="0"/>
          </a:p>
          <a:p>
            <a:pPr fontAlgn="auto">
              <a:spcAft>
                <a:spcPts val="0"/>
              </a:spcAft>
              <a:buFont typeface="Arial" pitchFamily="34" charset="0"/>
              <a:buNone/>
              <a:defRPr/>
            </a:pPr>
            <a:r>
              <a:rPr lang="en-US" sz="4000" dirty="0" smtClean="0"/>
              <a:t>Source: EU Commission, 2015</a:t>
            </a:r>
            <a:endParaRPr lang="en-US" sz="4000" b="1" dirty="0" smtClean="0"/>
          </a:p>
          <a:p>
            <a:pPr fontAlgn="auto">
              <a:spcAft>
                <a:spcPts val="0"/>
              </a:spcAft>
              <a:buFont typeface="Arial" pitchFamily="34" charset="0"/>
              <a:buNone/>
              <a:defRPr/>
            </a:pPr>
            <a:r>
              <a:rPr lang="en-US" sz="4000" dirty="0" smtClean="0"/>
              <a:t>See: Panic driven austerity for a critical view of the Council response to the debt crisis in 2010.</a:t>
            </a:r>
          </a:p>
        </p:txBody>
      </p:sp>
      <p:sp>
        <p:nvSpPr>
          <p:cNvPr id="4" name="3 Marcador de número de diapositiva"/>
          <p:cNvSpPr>
            <a:spLocks noGrp="1"/>
          </p:cNvSpPr>
          <p:nvPr>
            <p:ph type="sldNum" sz="quarter" idx="12"/>
          </p:nvPr>
        </p:nvSpPr>
        <p:spPr/>
        <p:txBody>
          <a:bodyPr/>
          <a:lstStyle/>
          <a:p>
            <a:pPr>
              <a:defRPr/>
            </a:pPr>
            <a:fld id="{65F1CA02-3E13-427C-9A11-BC80D77B8897}" type="slidenum">
              <a:rPr lang="en-US"/>
              <a:pPr>
                <a:defRPr/>
              </a:pPr>
              <a:t>4</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dirty="0" smtClean="0"/>
              <a:t>The real business cycle theory</a:t>
            </a:r>
            <a:br>
              <a:rPr lang="en-US" dirty="0" smtClean="0"/>
            </a:br>
            <a:r>
              <a:rPr lang="en-US" sz="2700" dirty="0" smtClean="0"/>
              <a:t>Brussels–Frankfurt consensus/4</a:t>
            </a:r>
            <a:endParaRPr lang="en-US" dirty="0"/>
          </a:p>
        </p:txBody>
      </p:sp>
      <p:sp>
        <p:nvSpPr>
          <p:cNvPr id="3" name="2 Marcador de contenido"/>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US" dirty="0" smtClean="0"/>
              <a:t>In such a world the productivity driven shocks can best be dealt with by governments </a:t>
            </a:r>
            <a:r>
              <a:rPr lang="en-US" b="1" dirty="0" smtClean="0">
                <a:solidFill>
                  <a:srgbClr val="0070C0"/>
                </a:solidFill>
              </a:rPr>
              <a:t>keeping budgets in balance. </a:t>
            </a:r>
          </a:p>
          <a:p>
            <a:pPr fontAlgn="auto">
              <a:spcAft>
                <a:spcPts val="0"/>
              </a:spcAft>
              <a:buFont typeface="Arial" pitchFamily="34" charset="0"/>
              <a:buChar char="•"/>
              <a:defRPr/>
            </a:pPr>
            <a:r>
              <a:rPr lang="en-US" dirty="0" smtClean="0"/>
              <a:t>Furthermore, in such a world the need to have an active budgetary policy at the euro area level does not exist.</a:t>
            </a:r>
          </a:p>
          <a:p>
            <a:pPr lvl="1" fontAlgn="auto">
              <a:spcAft>
                <a:spcPts val="0"/>
              </a:spcAft>
              <a:buFont typeface="Arial" pitchFamily="34" charset="0"/>
              <a:buChar char="–"/>
              <a:defRPr/>
            </a:pPr>
            <a:r>
              <a:rPr lang="en-US" dirty="0" smtClean="0"/>
              <a:t> It will also come as no surprise to those who have studied economic history that these were also the </a:t>
            </a:r>
            <a:r>
              <a:rPr lang="en-US" b="1" dirty="0" smtClean="0"/>
              <a:t>views that prevailed prior to the Great Depression</a:t>
            </a:r>
            <a:r>
              <a:rPr lang="en-US" dirty="0" smtClean="0"/>
              <a:t>.</a:t>
            </a:r>
          </a:p>
          <a:p>
            <a:pPr lvl="1" fontAlgn="auto">
              <a:spcAft>
                <a:spcPts val="0"/>
              </a:spcAft>
              <a:buFont typeface="Arial" pitchFamily="34" charset="0"/>
              <a:buChar char="–"/>
              <a:defRPr/>
            </a:pPr>
            <a:endParaRPr lang="en-US" dirty="0"/>
          </a:p>
        </p:txBody>
      </p:sp>
      <p:sp>
        <p:nvSpPr>
          <p:cNvPr id="4" name="3 Marcador de número de diapositiva"/>
          <p:cNvSpPr>
            <a:spLocks noGrp="1"/>
          </p:cNvSpPr>
          <p:nvPr>
            <p:ph type="sldNum" sz="quarter" idx="12"/>
          </p:nvPr>
        </p:nvSpPr>
        <p:spPr/>
        <p:txBody>
          <a:bodyPr/>
          <a:lstStyle/>
          <a:p>
            <a:pPr>
              <a:defRPr/>
            </a:pPr>
            <a:fld id="{A6186D5D-7245-423C-8590-9193806F101A}" type="slidenum">
              <a:rPr lang="en-US"/>
              <a:pPr>
                <a:defRPr/>
              </a:pPr>
              <a:t>40</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1 Título"/>
          <p:cNvSpPr>
            <a:spLocks noGrp="1"/>
          </p:cNvSpPr>
          <p:nvPr>
            <p:ph type="title"/>
          </p:nvPr>
        </p:nvSpPr>
        <p:spPr/>
        <p:txBody>
          <a:bodyPr/>
          <a:lstStyle/>
          <a:p>
            <a:r>
              <a:rPr lang="en-US" smtClean="0"/>
              <a:t>The Brussels-Frankfurt Consensus</a:t>
            </a:r>
          </a:p>
        </p:txBody>
      </p:sp>
      <p:pic>
        <p:nvPicPr>
          <p:cNvPr id="63490" name="Picture 2"/>
          <p:cNvPicPr>
            <a:picLocks noGrp="1" noChangeAspect="1" noChangeArrowheads="1"/>
          </p:cNvPicPr>
          <p:nvPr>
            <p:ph idx="1"/>
          </p:nvPr>
        </p:nvPicPr>
        <p:blipFill>
          <a:blip r:embed="rId2"/>
          <a:srcRect/>
          <a:stretch>
            <a:fillRect/>
          </a:stretch>
        </p:blipFill>
        <p:spPr>
          <a:xfrm>
            <a:off x="1874838" y="2125663"/>
            <a:ext cx="5394325" cy="3475037"/>
          </a:xfrm>
        </p:spPr>
      </p:pic>
      <p:sp>
        <p:nvSpPr>
          <p:cNvPr id="4" name="3 Marcador de número de diapositiva"/>
          <p:cNvSpPr>
            <a:spLocks noGrp="1"/>
          </p:cNvSpPr>
          <p:nvPr>
            <p:ph type="sldNum" sz="quarter" idx="12"/>
          </p:nvPr>
        </p:nvSpPr>
        <p:spPr/>
        <p:txBody>
          <a:bodyPr/>
          <a:lstStyle/>
          <a:p>
            <a:pPr>
              <a:defRPr/>
            </a:pPr>
            <a:fld id="{630858EA-C71C-49EF-96DF-60DB6E0C3AC2}" type="slidenum">
              <a:rPr lang="en-US"/>
              <a:pPr>
                <a:defRPr/>
              </a:pPr>
              <a:t>41</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1 Título"/>
          <p:cNvSpPr>
            <a:spLocks noGrp="1"/>
          </p:cNvSpPr>
          <p:nvPr>
            <p:ph type="title"/>
          </p:nvPr>
        </p:nvSpPr>
        <p:spPr/>
        <p:txBody>
          <a:bodyPr/>
          <a:lstStyle/>
          <a:p>
            <a:r>
              <a:rPr lang="en-US" smtClean="0"/>
              <a:t> The alternative OCA/1</a:t>
            </a:r>
          </a:p>
        </p:txBody>
      </p:sp>
      <p:sp>
        <p:nvSpPr>
          <p:cNvPr id="3" name="2 Marcador de contenido"/>
          <p:cNvSpPr>
            <a:spLocks noGrp="1"/>
          </p:cNvSpPr>
          <p:nvPr>
            <p:ph idx="1"/>
          </p:nvPr>
        </p:nvSpPr>
        <p:spPr/>
        <p:txBody>
          <a:bodyPr rtlCol="0">
            <a:normAutofit fontScale="85000" lnSpcReduction="20000"/>
          </a:bodyPr>
          <a:lstStyle/>
          <a:p>
            <a:pPr fontAlgn="auto">
              <a:spcAft>
                <a:spcPts val="0"/>
              </a:spcAft>
              <a:buFont typeface="Arial" pitchFamily="34" charset="0"/>
              <a:buNone/>
              <a:defRPr/>
            </a:pPr>
            <a:r>
              <a:rPr lang="en-US" dirty="0" smtClean="0"/>
              <a:t>Deeply rooted in Keynesian and neo-Keynesian ideas:</a:t>
            </a:r>
          </a:p>
          <a:p>
            <a:pPr fontAlgn="auto">
              <a:spcAft>
                <a:spcPts val="0"/>
              </a:spcAft>
              <a:buFont typeface="Arial" pitchFamily="34" charset="0"/>
              <a:buChar char="•"/>
              <a:defRPr/>
            </a:pPr>
            <a:r>
              <a:rPr lang="en-US" b="1" dirty="0" smtClean="0">
                <a:solidFill>
                  <a:srgbClr val="0070C0"/>
                </a:solidFill>
              </a:rPr>
              <a:t>shocks</a:t>
            </a:r>
            <a:r>
              <a:rPr lang="en-US" dirty="0" smtClean="0"/>
              <a:t> in the economy that do not originate in the supply side but find their origin in the </a:t>
            </a:r>
            <a:r>
              <a:rPr lang="en-US" b="1" dirty="0" smtClean="0">
                <a:solidFill>
                  <a:srgbClr val="0070C0"/>
                </a:solidFill>
              </a:rPr>
              <a:t>demand side.</a:t>
            </a:r>
          </a:p>
          <a:p>
            <a:pPr lvl="1" fontAlgn="auto">
              <a:spcAft>
                <a:spcPts val="0"/>
              </a:spcAft>
              <a:buFont typeface="Arial" pitchFamily="34" charset="0"/>
              <a:buChar char="–"/>
              <a:defRPr/>
            </a:pPr>
            <a:r>
              <a:rPr lang="en-US" b="1" dirty="0" smtClean="0">
                <a:solidFill>
                  <a:srgbClr val="0070C0"/>
                </a:solidFill>
              </a:rPr>
              <a:t>‘Animal spirits’</a:t>
            </a:r>
            <a:r>
              <a:rPr lang="en-US" dirty="0" smtClean="0"/>
              <a:t>,</a:t>
            </a:r>
            <a:r>
              <a:rPr lang="en-US" b="1" dirty="0" smtClean="0">
                <a:solidFill>
                  <a:srgbClr val="0070C0"/>
                </a:solidFill>
              </a:rPr>
              <a:t> </a:t>
            </a:r>
            <a:r>
              <a:rPr lang="en-US" dirty="0" smtClean="0"/>
              <a:t>i.e.</a:t>
            </a:r>
            <a:r>
              <a:rPr lang="en-US" b="1" dirty="0" smtClean="0">
                <a:solidFill>
                  <a:srgbClr val="0070C0"/>
                </a:solidFill>
              </a:rPr>
              <a:t> </a:t>
            </a:r>
            <a:r>
              <a:rPr lang="en-US" dirty="0" smtClean="0"/>
              <a:t>waves of </a:t>
            </a:r>
            <a:r>
              <a:rPr lang="en-US" dirty="0" smtClean="0">
                <a:solidFill>
                  <a:srgbClr val="0070C0"/>
                </a:solidFill>
              </a:rPr>
              <a:t>optimism</a:t>
            </a:r>
          </a:p>
          <a:p>
            <a:pPr lvl="1" fontAlgn="auto">
              <a:spcAft>
                <a:spcPts val="0"/>
              </a:spcAft>
              <a:buFont typeface="Arial" pitchFamily="34" charset="0"/>
              <a:buNone/>
              <a:defRPr/>
            </a:pPr>
            <a:r>
              <a:rPr lang="en-US" dirty="0" smtClean="0"/>
              <a:t>and </a:t>
            </a:r>
            <a:r>
              <a:rPr lang="en-US" dirty="0" smtClean="0">
                <a:solidFill>
                  <a:srgbClr val="0070C0"/>
                </a:solidFill>
              </a:rPr>
              <a:t>pessimism</a:t>
            </a:r>
            <a:r>
              <a:rPr lang="en-US" dirty="0" smtClean="0"/>
              <a:t> capture consumers and investors. </a:t>
            </a:r>
          </a:p>
          <a:p>
            <a:pPr lvl="1" fontAlgn="auto">
              <a:spcAft>
                <a:spcPts val="0"/>
              </a:spcAft>
              <a:buFont typeface="Arial" pitchFamily="34" charset="0"/>
              <a:buChar char="–"/>
              <a:defRPr/>
            </a:pPr>
            <a:r>
              <a:rPr lang="en-US" b="1" dirty="0">
                <a:solidFill>
                  <a:srgbClr val="0070C0"/>
                </a:solidFill>
              </a:rPr>
              <a:t>These waves have a </a:t>
            </a:r>
            <a:r>
              <a:rPr lang="en-US" b="1" dirty="0" smtClean="0">
                <a:solidFill>
                  <a:srgbClr val="0070C0"/>
                </a:solidFill>
              </a:rPr>
              <a:t>strong element </a:t>
            </a:r>
            <a:r>
              <a:rPr lang="en-US" b="1" dirty="0">
                <a:solidFill>
                  <a:srgbClr val="0070C0"/>
                </a:solidFill>
              </a:rPr>
              <a:t>of self-fulfilling prophesy</a:t>
            </a:r>
            <a:r>
              <a:rPr lang="en-US" dirty="0" smtClean="0"/>
              <a:t>. </a:t>
            </a:r>
          </a:p>
          <a:p>
            <a:pPr lvl="2" fontAlgn="auto">
              <a:spcAft>
                <a:spcPts val="0"/>
              </a:spcAft>
              <a:buFont typeface="Arial" pitchFamily="34" charset="0"/>
              <a:buChar char="•"/>
              <a:defRPr/>
            </a:pPr>
            <a:r>
              <a:rPr lang="en-US" dirty="0"/>
              <a:t>When pessimism prevails, consumers and investors alike hold back their spending, thereby reducing output and income, </a:t>
            </a:r>
            <a:r>
              <a:rPr lang="en-US" dirty="0" smtClean="0"/>
              <a:t>and</a:t>
            </a:r>
          </a:p>
          <a:p>
            <a:pPr lvl="3" fontAlgn="auto">
              <a:spcAft>
                <a:spcPts val="0"/>
              </a:spcAft>
              <a:buFont typeface="Arial" pitchFamily="34" charset="0"/>
              <a:buChar char="–"/>
              <a:defRPr/>
            </a:pPr>
            <a:r>
              <a:rPr lang="en-US" dirty="0" smtClean="0"/>
              <a:t>&gt; validating </a:t>
            </a:r>
            <a:r>
              <a:rPr lang="en-US" dirty="0"/>
              <a:t>their pessimism. </a:t>
            </a:r>
          </a:p>
          <a:p>
            <a:pPr lvl="2" fontAlgn="auto">
              <a:spcAft>
                <a:spcPts val="0"/>
              </a:spcAft>
              <a:buFont typeface="Arial" pitchFamily="34" charset="0"/>
              <a:buChar char="•"/>
              <a:defRPr/>
            </a:pPr>
            <a:r>
              <a:rPr lang="en-US" dirty="0" smtClean="0"/>
              <a:t>when optimism prevails, consumers and investors will spend a lot, thereby increasing output and income, and </a:t>
            </a:r>
          </a:p>
          <a:p>
            <a:pPr lvl="3" fontAlgn="auto">
              <a:spcAft>
                <a:spcPts val="0"/>
              </a:spcAft>
              <a:buFont typeface="Arial" pitchFamily="34" charset="0"/>
              <a:buChar char="–"/>
              <a:defRPr/>
            </a:pPr>
            <a:r>
              <a:rPr lang="en-US" dirty="0" smtClean="0"/>
              <a:t>&gt; validating their optimism. </a:t>
            </a:r>
          </a:p>
          <a:p>
            <a:pPr fontAlgn="auto">
              <a:spcAft>
                <a:spcPts val="0"/>
              </a:spcAft>
              <a:buFont typeface="Arial" pitchFamily="34" charset="0"/>
              <a:buChar char="•"/>
              <a:defRPr/>
            </a:pPr>
            <a:endParaRPr lang="en-US" dirty="0"/>
          </a:p>
        </p:txBody>
      </p:sp>
      <p:sp>
        <p:nvSpPr>
          <p:cNvPr id="4" name="3 Marcador de número de diapositiva"/>
          <p:cNvSpPr>
            <a:spLocks noGrp="1"/>
          </p:cNvSpPr>
          <p:nvPr>
            <p:ph type="sldNum" sz="quarter" idx="12"/>
          </p:nvPr>
        </p:nvSpPr>
        <p:spPr/>
        <p:txBody>
          <a:bodyPr/>
          <a:lstStyle/>
          <a:p>
            <a:pPr>
              <a:defRPr/>
            </a:pPr>
            <a:fld id="{790AD8DC-A097-4EDB-8D4C-5B48C21BC4E9}" type="slidenum">
              <a:rPr lang="en-US"/>
              <a:pPr>
                <a:defRPr/>
              </a:pPr>
              <a:t>42</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dirty="0" smtClean="0"/>
              <a:t>The savings paradox.</a:t>
            </a:r>
            <a:br>
              <a:rPr lang="en-US" dirty="0" smtClean="0"/>
            </a:br>
            <a:r>
              <a:rPr lang="en-US" dirty="0" smtClean="0"/>
              <a:t> </a:t>
            </a:r>
            <a:r>
              <a:rPr lang="en-US" sz="3100" dirty="0" smtClean="0"/>
              <a:t>The alternative OCA/2 </a:t>
            </a:r>
            <a:endParaRPr lang="en-US" dirty="0"/>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n-US" dirty="0" smtClean="0"/>
              <a:t>The corollary of this effect is the well-known savings paradox. </a:t>
            </a:r>
          </a:p>
          <a:p>
            <a:pPr fontAlgn="auto">
              <a:spcAft>
                <a:spcPts val="0"/>
              </a:spcAft>
              <a:buFont typeface="Arial" pitchFamily="34" charset="0"/>
              <a:buChar char="•"/>
              <a:defRPr/>
            </a:pPr>
            <a:r>
              <a:rPr lang="en-US" dirty="0" smtClean="0"/>
              <a:t>When </a:t>
            </a:r>
            <a:r>
              <a:rPr lang="en-US" b="1" dirty="0" smtClean="0">
                <a:solidFill>
                  <a:srgbClr val="0070C0"/>
                </a:solidFill>
              </a:rPr>
              <a:t>pessimism prevails </a:t>
            </a:r>
            <a:r>
              <a:rPr lang="en-US" dirty="0" smtClean="0"/>
              <a:t>and consumers attempt to </a:t>
            </a:r>
            <a:r>
              <a:rPr lang="en-US" dirty="0" smtClean="0">
                <a:solidFill>
                  <a:srgbClr val="0070C0"/>
                </a:solidFill>
              </a:rPr>
              <a:t>save more</a:t>
            </a:r>
            <a:r>
              <a:rPr lang="en-US" dirty="0" smtClean="0"/>
              <a:t>, </a:t>
            </a:r>
          </a:p>
          <a:p>
            <a:pPr lvl="1" fontAlgn="auto">
              <a:spcAft>
                <a:spcPts val="0"/>
              </a:spcAft>
              <a:buFont typeface="Arial" pitchFamily="34" charset="0"/>
              <a:buChar char="–"/>
              <a:defRPr/>
            </a:pPr>
            <a:r>
              <a:rPr lang="en-US" dirty="0" smtClean="0"/>
              <a:t>the ensuing </a:t>
            </a:r>
            <a:r>
              <a:rPr lang="en-US" dirty="0" smtClean="0">
                <a:solidFill>
                  <a:srgbClr val="0070C0"/>
                </a:solidFill>
              </a:rPr>
              <a:t>decline in income</a:t>
            </a:r>
            <a:r>
              <a:rPr lang="en-US" dirty="0" smtClean="0"/>
              <a:t> will prevent them from increasing their savings ex post. </a:t>
            </a:r>
          </a:p>
          <a:p>
            <a:pPr lvl="2" fontAlgn="auto">
              <a:spcAft>
                <a:spcPts val="0"/>
              </a:spcAft>
              <a:buFont typeface="Arial" pitchFamily="34" charset="0"/>
              <a:buChar char="•"/>
              <a:defRPr/>
            </a:pPr>
            <a:r>
              <a:rPr lang="en-US" dirty="0" smtClean="0"/>
              <a:t>These phenomena were analyzed by Keynes long ago, but have been thrown in the dustbins of economic history. </a:t>
            </a:r>
          </a:p>
          <a:p>
            <a:pPr lvl="2" fontAlgn="auto">
              <a:spcAft>
                <a:spcPts val="0"/>
              </a:spcAft>
              <a:buFont typeface="Arial" pitchFamily="34" charset="0"/>
              <a:buChar char="•"/>
              <a:defRPr/>
            </a:pPr>
            <a:r>
              <a:rPr lang="en-US" dirty="0" smtClean="0"/>
              <a:t>Yet these ideas remain powerful, and have important influences on the governance of the monetary union. </a:t>
            </a:r>
          </a:p>
          <a:p>
            <a:pPr fontAlgn="auto">
              <a:spcAft>
                <a:spcPts val="0"/>
              </a:spcAft>
              <a:buFont typeface="Arial" pitchFamily="34" charset="0"/>
              <a:buChar char="•"/>
              <a:defRPr/>
            </a:pPr>
            <a:r>
              <a:rPr lang="en-US" dirty="0" smtClean="0"/>
              <a:t>In the logic of these Keynesian ideas, a monetary union needs a </a:t>
            </a:r>
            <a:r>
              <a:rPr lang="en-US" b="1" dirty="0" smtClean="0">
                <a:solidFill>
                  <a:srgbClr val="0070C0"/>
                </a:solidFill>
              </a:rPr>
              <a:t>central budgetary authority </a:t>
            </a:r>
          </a:p>
          <a:p>
            <a:pPr lvl="1" fontAlgn="auto">
              <a:spcAft>
                <a:spcPts val="0"/>
              </a:spcAft>
              <a:buFont typeface="Arial" pitchFamily="34" charset="0"/>
              <a:buChar char="–"/>
              <a:defRPr/>
            </a:pPr>
            <a:r>
              <a:rPr lang="en-US" dirty="0" smtClean="0"/>
              <a:t>capable of offsetting the desire of consumers </a:t>
            </a:r>
            <a:r>
              <a:rPr lang="en-US" b="1" dirty="0" smtClean="0">
                <a:solidFill>
                  <a:srgbClr val="0070C0"/>
                </a:solidFill>
              </a:rPr>
              <a:t>gripped by pessimism </a:t>
            </a:r>
            <a:r>
              <a:rPr lang="en-US" dirty="0" smtClean="0"/>
              <a:t>to increase their savings, by </a:t>
            </a:r>
            <a:r>
              <a:rPr lang="en-US" b="1" dirty="0" smtClean="0">
                <a:solidFill>
                  <a:srgbClr val="0070C0"/>
                </a:solidFill>
              </a:rPr>
              <a:t>dissaving of the central government</a:t>
            </a:r>
            <a:r>
              <a:rPr lang="en-US" dirty="0" smtClean="0"/>
              <a:t>.</a:t>
            </a:r>
            <a:endParaRPr lang="en-US" dirty="0"/>
          </a:p>
        </p:txBody>
      </p:sp>
      <p:sp>
        <p:nvSpPr>
          <p:cNvPr id="4" name="3 Marcador de número de diapositiva"/>
          <p:cNvSpPr>
            <a:spLocks noGrp="1"/>
          </p:cNvSpPr>
          <p:nvPr>
            <p:ph type="sldNum" sz="quarter" idx="12"/>
          </p:nvPr>
        </p:nvSpPr>
        <p:spPr/>
        <p:txBody>
          <a:bodyPr/>
          <a:lstStyle/>
          <a:p>
            <a:pPr>
              <a:defRPr/>
            </a:pPr>
            <a:fld id="{789CEB11-4CC9-45E8-84EA-20268B2526EA}" type="slidenum">
              <a:rPr lang="en-US"/>
              <a:pPr>
                <a:defRPr/>
              </a:pPr>
              <a:t>43</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1 Título"/>
          <p:cNvSpPr>
            <a:spLocks noGrp="1"/>
          </p:cNvSpPr>
          <p:nvPr>
            <p:ph type="title"/>
          </p:nvPr>
        </p:nvSpPr>
        <p:spPr/>
        <p:txBody>
          <a:bodyPr/>
          <a:lstStyle/>
          <a:p>
            <a:r>
              <a:rPr lang="en-US" sz="4000" smtClean="0">
                <a:solidFill>
                  <a:srgbClr val="000000"/>
                </a:solidFill>
              </a:rPr>
              <a:t>The logic of these Keynesian ideas </a:t>
            </a:r>
            <a:r>
              <a:rPr lang="en-US" sz="2800" smtClean="0">
                <a:solidFill>
                  <a:srgbClr val="000000"/>
                </a:solidFill>
              </a:rPr>
              <a:t/>
            </a:r>
            <a:br>
              <a:rPr lang="en-US" sz="2800" smtClean="0">
                <a:solidFill>
                  <a:srgbClr val="000000"/>
                </a:solidFill>
              </a:rPr>
            </a:br>
            <a:r>
              <a:rPr lang="en-US" sz="2800" smtClean="0">
                <a:solidFill>
                  <a:srgbClr val="000000"/>
                </a:solidFill>
              </a:rPr>
              <a:t>The alternative OCA/2</a:t>
            </a:r>
            <a:endParaRPr lang="en-US" smtClean="0"/>
          </a:p>
        </p:txBody>
      </p:sp>
      <p:sp>
        <p:nvSpPr>
          <p:cNvPr id="3" name="2 Marcador de contenido"/>
          <p:cNvSpPr>
            <a:spLocks noGrp="1"/>
          </p:cNvSpPr>
          <p:nvPr>
            <p:ph idx="1"/>
          </p:nvPr>
        </p:nvSpPr>
        <p:spPr/>
        <p:txBody>
          <a:bodyPr rtlCol="0">
            <a:normAutofit fontScale="92500" lnSpcReduction="20000"/>
          </a:bodyPr>
          <a:lstStyle/>
          <a:p>
            <a:pPr fontAlgn="auto">
              <a:spcAft>
                <a:spcPts val="0"/>
              </a:spcAft>
              <a:buFont typeface="Arial" pitchFamily="34" charset="0"/>
              <a:buChar char="•"/>
              <a:defRPr/>
            </a:pPr>
            <a:r>
              <a:rPr lang="en-US" dirty="0" smtClean="0"/>
              <a:t>To the extent that there are asymmetric developments in demand at the national level,</a:t>
            </a:r>
          </a:p>
          <a:p>
            <a:pPr lvl="1" fontAlgn="auto">
              <a:spcAft>
                <a:spcPts val="0"/>
              </a:spcAft>
              <a:buFont typeface="Arial" pitchFamily="34" charset="0"/>
              <a:buChar char="–"/>
              <a:defRPr/>
            </a:pPr>
            <a:r>
              <a:rPr lang="en-US" dirty="0" smtClean="0"/>
              <a:t>the existence of an </a:t>
            </a:r>
            <a:r>
              <a:rPr lang="en-US" b="1" dirty="0" smtClean="0">
                <a:solidFill>
                  <a:srgbClr val="0070C0"/>
                </a:solidFill>
              </a:rPr>
              <a:t>automatic redistributive mechanism </a:t>
            </a:r>
            <a:r>
              <a:rPr lang="en-US" dirty="0" smtClean="0"/>
              <a:t>through a centralized budget can be a powerful </a:t>
            </a:r>
            <a:r>
              <a:rPr lang="en-US" b="1" dirty="0" smtClean="0">
                <a:solidFill>
                  <a:srgbClr val="0070C0"/>
                </a:solidFill>
              </a:rPr>
              <a:t>stabilizing force</a:t>
            </a:r>
          </a:p>
          <a:p>
            <a:pPr fontAlgn="auto">
              <a:spcAft>
                <a:spcPts val="0"/>
              </a:spcAft>
              <a:buFont typeface="Arial" pitchFamily="34" charset="0"/>
              <a:buChar char="•"/>
              <a:defRPr/>
            </a:pPr>
            <a:r>
              <a:rPr lang="en-US" b="1" dirty="0">
                <a:solidFill>
                  <a:srgbClr val="0070C0"/>
                </a:solidFill>
              </a:rPr>
              <a:t>T</a:t>
            </a:r>
            <a:r>
              <a:rPr lang="en-US" b="1" dirty="0" smtClean="0">
                <a:solidFill>
                  <a:srgbClr val="0070C0"/>
                </a:solidFill>
              </a:rPr>
              <a:t>he responsibility of a central bank extends beyond price stability</a:t>
            </a:r>
          </a:p>
          <a:p>
            <a:pPr lvl="1" fontAlgn="auto">
              <a:spcAft>
                <a:spcPts val="0"/>
              </a:spcAft>
              <a:buFont typeface="Arial" pitchFamily="34" charset="0"/>
              <a:buChar char="–"/>
              <a:defRPr/>
            </a:pPr>
            <a:r>
              <a:rPr lang="en-US" dirty="0" smtClean="0"/>
              <a:t>even if this remains its primary objective of ECB.</a:t>
            </a:r>
          </a:p>
          <a:p>
            <a:pPr lvl="1" fontAlgn="auto">
              <a:spcAft>
                <a:spcPts val="0"/>
              </a:spcAft>
              <a:buFont typeface="Arial" pitchFamily="34" charset="0"/>
              <a:buChar char="–"/>
              <a:defRPr/>
            </a:pPr>
            <a:r>
              <a:rPr lang="en-US" dirty="0" smtClean="0"/>
              <a:t>There are movements in demand that cannot be stabilized by only caring about price stability.</a:t>
            </a:r>
          </a:p>
          <a:p>
            <a:pPr lvl="2" fontAlgn="auto">
              <a:spcAft>
                <a:spcPts val="0"/>
              </a:spcAft>
              <a:buFont typeface="Arial" pitchFamily="34" charset="0"/>
              <a:buChar char="•"/>
              <a:defRPr/>
            </a:pPr>
            <a:r>
              <a:rPr lang="en-US" b="1" dirty="0" smtClean="0">
                <a:solidFill>
                  <a:srgbClr val="0070C0"/>
                </a:solidFill>
              </a:rPr>
              <a:t>Quantitative easy</a:t>
            </a:r>
            <a:endParaRPr lang="en-US" b="1" dirty="0">
              <a:solidFill>
                <a:srgbClr val="0070C0"/>
              </a:solidFill>
            </a:endParaRPr>
          </a:p>
        </p:txBody>
      </p:sp>
      <p:sp>
        <p:nvSpPr>
          <p:cNvPr id="4" name="3 Marcador de número de diapositiva"/>
          <p:cNvSpPr>
            <a:spLocks noGrp="1"/>
          </p:cNvSpPr>
          <p:nvPr>
            <p:ph type="sldNum" sz="quarter" idx="12"/>
          </p:nvPr>
        </p:nvSpPr>
        <p:spPr/>
        <p:txBody>
          <a:bodyPr/>
          <a:lstStyle/>
          <a:p>
            <a:pPr>
              <a:defRPr/>
            </a:pPr>
            <a:fld id="{D57AAA75-ADC6-41CE-8FB0-C5A99A8272EF}" type="slidenum">
              <a:rPr lang="en-US"/>
              <a:pPr>
                <a:defRPr/>
              </a:pPr>
              <a:t>44</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dirty="0"/>
              <a:t>T</a:t>
            </a:r>
            <a:r>
              <a:rPr lang="en-US" dirty="0" smtClean="0"/>
              <a:t>he monetarist-real-business-cycle (MRBC) theory policy implications</a:t>
            </a:r>
            <a:endParaRPr lang="en-US" dirty="0"/>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n-US" dirty="0" smtClean="0"/>
              <a:t>From the preceding analysis it appears that the present governance of the euro area has been devised based on the assumption that the world is one which fits the monetarist-real-business-cycle (MRBC) theory.</a:t>
            </a:r>
          </a:p>
          <a:p>
            <a:pPr lvl="1" fontAlgn="auto">
              <a:spcAft>
                <a:spcPts val="0"/>
              </a:spcAft>
              <a:buFont typeface="Arial" pitchFamily="34" charset="0"/>
              <a:buChar char="–"/>
              <a:defRPr/>
            </a:pPr>
            <a:r>
              <a:rPr lang="en-US" dirty="0" smtClean="0"/>
              <a:t> If the latter theory is indeed the correct view of the world, there is little need to move on with political integration in the euro area, and the present political governance of the euro area is perfectly adapted to the world in which we live.</a:t>
            </a:r>
          </a:p>
          <a:p>
            <a:pPr fontAlgn="auto">
              <a:spcAft>
                <a:spcPts val="0"/>
              </a:spcAft>
              <a:buFont typeface="Arial" pitchFamily="34" charset="0"/>
              <a:buChar char="•"/>
              <a:defRPr/>
            </a:pPr>
            <a:r>
              <a:rPr lang="en-US" sz="3800" b="1" dirty="0" smtClean="0"/>
              <a:t>But what if the MRBC theory is not a correct representation of the world?</a:t>
            </a:r>
          </a:p>
          <a:p>
            <a:pPr fontAlgn="auto">
              <a:spcAft>
                <a:spcPts val="0"/>
              </a:spcAft>
              <a:buFont typeface="Arial" pitchFamily="34" charset="0"/>
              <a:buChar char="•"/>
              <a:defRPr/>
            </a:pPr>
            <a:r>
              <a:rPr lang="en-US" b="1" dirty="0" smtClean="0">
                <a:solidFill>
                  <a:srgbClr val="0070C0"/>
                </a:solidFill>
              </a:rPr>
              <a:t>What if there are large movements in optimism and pessimism that affect consumers’ and investors’ behavior? </a:t>
            </a:r>
          </a:p>
          <a:p>
            <a:pPr fontAlgn="auto">
              <a:spcAft>
                <a:spcPts val="0"/>
              </a:spcAft>
              <a:buFont typeface="Arial" pitchFamily="34" charset="0"/>
              <a:buChar char="•"/>
              <a:defRPr/>
            </a:pPr>
            <a:r>
              <a:rPr lang="en-US" dirty="0" smtClean="0"/>
              <a:t>If we live in a world where such large movements are possible, then the </a:t>
            </a:r>
            <a:r>
              <a:rPr lang="en-US" b="1" dirty="0" smtClean="0">
                <a:solidFill>
                  <a:srgbClr val="C00000"/>
                </a:solidFill>
              </a:rPr>
              <a:t>euro area may have the wrong institutional design</a:t>
            </a:r>
            <a:r>
              <a:rPr lang="en-US" dirty="0" smtClean="0"/>
              <a:t>.</a:t>
            </a:r>
            <a:endParaRPr lang="en-US" dirty="0"/>
          </a:p>
        </p:txBody>
      </p:sp>
      <p:sp>
        <p:nvSpPr>
          <p:cNvPr id="4" name="3 Marcador de número de diapositiva"/>
          <p:cNvSpPr>
            <a:spLocks noGrp="1"/>
          </p:cNvSpPr>
          <p:nvPr>
            <p:ph type="sldNum" sz="quarter" idx="12"/>
          </p:nvPr>
        </p:nvSpPr>
        <p:spPr/>
        <p:txBody>
          <a:bodyPr/>
          <a:lstStyle/>
          <a:p>
            <a:pPr>
              <a:defRPr/>
            </a:pPr>
            <a:fld id="{7C3F8727-EB9C-45C1-BDDA-DE6FBBEFB02D}" type="slidenum">
              <a:rPr lang="en-US"/>
              <a:pPr>
                <a:defRPr/>
              </a:pPr>
              <a:t>45</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fr-FR" b="1" dirty="0" smtClean="0"/>
              <a:t>Central </a:t>
            </a:r>
            <a:r>
              <a:rPr lang="fr-FR" b="1" dirty="0" err="1" smtClean="0"/>
              <a:t>banks</a:t>
            </a:r>
            <a:r>
              <a:rPr lang="fr-FR" b="1" dirty="0" smtClean="0"/>
              <a:t>' </a:t>
            </a:r>
            <a:r>
              <a:rPr lang="fr-FR" b="1" dirty="0" err="1" smtClean="0"/>
              <a:t>securities</a:t>
            </a:r>
            <a:r>
              <a:rPr lang="fr-FR" b="1" dirty="0" smtClean="0"/>
              <a:t> </a:t>
            </a:r>
            <a:r>
              <a:rPr lang="fr-FR" b="1" dirty="0" err="1" smtClean="0"/>
              <a:t>purchase</a:t>
            </a:r>
            <a:r>
              <a:rPr lang="fr-FR" b="1" dirty="0" smtClean="0"/>
              <a:t> as % of </a:t>
            </a:r>
            <a:r>
              <a:rPr lang="fr-FR" b="1" dirty="0" err="1" smtClean="0"/>
              <a:t>GDP</a:t>
            </a:r>
            <a:r>
              <a:rPr lang="fr-FR" b="1" dirty="0" smtClean="0"/>
              <a:t>  </a:t>
            </a:r>
            <a:endParaRPr lang="es-ES" b="1" dirty="0"/>
          </a:p>
        </p:txBody>
      </p:sp>
      <p:pic>
        <p:nvPicPr>
          <p:cNvPr id="4" name="Image 11"/>
          <p:cNvPicPr>
            <a:picLocks noGrp="1"/>
          </p:cNvPicPr>
          <p:nvPr>
            <p:ph idx="1"/>
          </p:nvPr>
        </p:nvPicPr>
        <p:blipFill>
          <a:blip r:embed="rId3"/>
          <a:stretch>
            <a:fillRect/>
          </a:stretch>
        </p:blipFill>
        <p:spPr>
          <a:xfrm>
            <a:off x="684213" y="1600200"/>
            <a:ext cx="7548562" cy="3989388"/>
          </a:xfrm>
          <a:ln w="6350" cap="sq">
            <a:solidFill>
              <a:srgbClr val="000000"/>
            </a:solidFill>
          </a:ln>
          <a:effectLst>
            <a:outerShdw blurRad="50800" dist="38100" dir="2700000" algn="tl" rotWithShape="0">
              <a:srgbClr val="000000">
                <a:alpha val="43000"/>
              </a:srgbClr>
            </a:outerShdw>
          </a:effectLst>
        </p:spPr>
      </p:pic>
      <p:sp>
        <p:nvSpPr>
          <p:cNvPr id="68611" name="4 CuadroTexto"/>
          <p:cNvSpPr txBox="1">
            <a:spLocks noChangeArrowheads="1"/>
          </p:cNvSpPr>
          <p:nvPr/>
        </p:nvSpPr>
        <p:spPr bwMode="auto">
          <a:xfrm>
            <a:off x="358775" y="5661025"/>
            <a:ext cx="8785225" cy="1016000"/>
          </a:xfrm>
          <a:prstGeom prst="rect">
            <a:avLst/>
          </a:prstGeom>
          <a:noFill/>
          <a:ln w="9525">
            <a:noFill/>
            <a:miter lim="800000"/>
            <a:headEnd/>
            <a:tailEnd/>
          </a:ln>
        </p:spPr>
        <p:txBody>
          <a:bodyPr>
            <a:spAutoFit/>
          </a:bodyPr>
          <a:lstStyle/>
          <a:p>
            <a:r>
              <a:rPr lang="fr-FR" sz="1400" b="1">
                <a:latin typeface="Calibri" pitchFamily="34" charset="0"/>
              </a:rPr>
              <a:t>Source: </a:t>
            </a:r>
            <a:r>
              <a:rPr lang="en-GB" sz="1400">
                <a:latin typeface="Calibri" pitchFamily="34" charset="0"/>
              </a:rPr>
              <a:t>Daniel Gros, Cinzia Alcidi and Alessandro Giovanni, «Central banks in times of crisis : the FED vs the ECB », Economic policy, CEPS Policy Brief, (online), n°276 11 July 2012, </a:t>
            </a:r>
            <a:r>
              <a:rPr lang="en-GB" sz="1400" u="sng">
                <a:latin typeface="Calibri" pitchFamily="34" charset="0"/>
                <a:hlinkClick r:id="rId4"/>
              </a:rPr>
              <a:t>http://www.ceps.eu/book/central-banks-times-crisis-fed-vs-ecb</a:t>
            </a:r>
            <a:r>
              <a:rPr lang="fr-FR" sz="1400">
                <a:latin typeface="Calibri" pitchFamily="34" charset="0"/>
              </a:rPr>
              <a:t> </a:t>
            </a:r>
            <a:endParaRPr lang="es-ES" sz="1400">
              <a:latin typeface="Calibri" pitchFamily="34" charset="0"/>
            </a:endParaRPr>
          </a:p>
          <a:p>
            <a:endParaRPr lang="en-US">
              <a:latin typeface="Calibri" pitchFamily="34" charset="0"/>
            </a:endParaRPr>
          </a:p>
        </p:txBody>
      </p:sp>
      <p:sp>
        <p:nvSpPr>
          <p:cNvPr id="6" name="5 Marcador de número de diapositiva"/>
          <p:cNvSpPr>
            <a:spLocks noGrp="1"/>
          </p:cNvSpPr>
          <p:nvPr>
            <p:ph type="sldNum" sz="quarter" idx="12"/>
          </p:nvPr>
        </p:nvSpPr>
        <p:spPr/>
        <p:txBody>
          <a:bodyPr/>
          <a:lstStyle/>
          <a:p>
            <a:pPr>
              <a:defRPr/>
            </a:pPr>
            <a:fld id="{EF78A3F7-2180-48E2-96A1-C2300F80CAD2}" type="slidenum">
              <a:rPr lang="en-US"/>
              <a:pPr>
                <a:defRPr/>
              </a:pPr>
              <a:t>46</a:t>
            </a:fld>
            <a:endParaRPr lang="en-US"/>
          </a:p>
        </p:txBody>
      </p:sp>
      <p:sp>
        <p:nvSpPr>
          <p:cNvPr id="7" name="6 Marcador de pie de página"/>
          <p:cNvSpPr>
            <a:spLocks noGrp="1"/>
          </p:cNvSpPr>
          <p:nvPr>
            <p:ph type="ftr" sz="quarter" idx="11"/>
          </p:nvPr>
        </p:nvSpPr>
        <p:spPr/>
        <p:txBody>
          <a:bodyPr/>
          <a:lstStyle/>
          <a:p>
            <a:pPr>
              <a:defRPr/>
            </a:pPr>
            <a:r>
              <a:rPr lang="es-ES" dirty="0"/>
              <a:t>Carlos San Juan </a:t>
            </a:r>
            <a:r>
              <a:rPr lang="es-ES" dirty="0" err="1"/>
              <a:t>Mesonada</a:t>
            </a:r>
            <a:r>
              <a:rPr lang="es-ES" dirty="0"/>
              <a:t>. Universidad Carlos III de Madrid</a:t>
            </a:r>
            <a:endParaRPr lang="en-US" dirty="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7" name="1 Título"/>
          <p:cNvSpPr>
            <a:spLocks noGrp="1"/>
          </p:cNvSpPr>
          <p:nvPr>
            <p:ph type="title"/>
          </p:nvPr>
        </p:nvSpPr>
        <p:spPr/>
        <p:txBody>
          <a:bodyPr/>
          <a:lstStyle/>
          <a:p>
            <a:r>
              <a:rPr lang="en-US" smtClean="0"/>
              <a:t>Conclusions</a:t>
            </a:r>
          </a:p>
        </p:txBody>
      </p:sp>
      <p:sp>
        <p:nvSpPr>
          <p:cNvPr id="3" name="2 Marcador de contenido"/>
          <p:cNvSpPr>
            <a:spLocks noGrp="1"/>
          </p:cNvSpPr>
          <p:nvPr>
            <p:ph idx="1"/>
          </p:nvPr>
        </p:nvSpPr>
        <p:spPr/>
        <p:txBody>
          <a:bodyPr rtlCol="0">
            <a:normAutofit fontScale="77500" lnSpcReduction="20000"/>
          </a:bodyPr>
          <a:lstStyle/>
          <a:p>
            <a:pPr fontAlgn="auto">
              <a:spcAft>
                <a:spcPts val="0"/>
              </a:spcAft>
              <a:buFont typeface="Arial" pitchFamily="34" charset="0"/>
              <a:buNone/>
              <a:defRPr/>
            </a:pPr>
            <a:r>
              <a:rPr lang="en-US" b="1" dirty="0" smtClean="0"/>
              <a:t>What have we learnt about monetary unions since the Treaty of Maastricht?</a:t>
            </a:r>
          </a:p>
          <a:p>
            <a:pPr fontAlgn="auto">
              <a:spcAft>
                <a:spcPts val="0"/>
              </a:spcAft>
              <a:buFont typeface="Arial" pitchFamily="34" charset="0"/>
              <a:buChar char="•"/>
              <a:defRPr/>
            </a:pPr>
            <a:r>
              <a:rPr lang="en-US" dirty="0" smtClean="0"/>
              <a:t>A first idea which may have helped to convince the critics of monetary union is that, </a:t>
            </a:r>
          </a:p>
          <a:p>
            <a:pPr lvl="1" fontAlgn="auto">
              <a:spcAft>
                <a:spcPts val="0"/>
              </a:spcAft>
              <a:buFont typeface="Arial" pitchFamily="34" charset="0"/>
              <a:buChar char="–"/>
              <a:defRPr/>
            </a:pPr>
            <a:r>
              <a:rPr lang="en-US" dirty="0" smtClean="0"/>
              <a:t>even if the euro area countries do not yet satisfy the OCA criteria, they will in the future </a:t>
            </a:r>
          </a:p>
          <a:p>
            <a:pPr lvl="2" fontAlgn="auto">
              <a:spcAft>
                <a:spcPts val="0"/>
              </a:spcAft>
              <a:buFont typeface="Arial" pitchFamily="34" charset="0"/>
              <a:buChar char="•"/>
              <a:defRPr/>
            </a:pPr>
            <a:r>
              <a:rPr lang="en-US" dirty="0" smtClean="0"/>
              <a:t>as the monetary union sets in motion a process of more intense integration. </a:t>
            </a:r>
          </a:p>
          <a:p>
            <a:pPr lvl="2" fontAlgn="auto">
              <a:spcAft>
                <a:spcPts val="0"/>
              </a:spcAft>
              <a:buFont typeface="Arial" pitchFamily="34" charset="0"/>
              <a:buChar char="•"/>
              <a:defRPr/>
            </a:pPr>
            <a:r>
              <a:rPr lang="en-US" dirty="0" smtClean="0"/>
              <a:t>This good-news-theory suggests that the euro area may be moving safely into the OCA area by the very fact that the euro area was started.</a:t>
            </a:r>
          </a:p>
          <a:p>
            <a:pPr fontAlgn="auto">
              <a:spcAft>
                <a:spcPts val="0"/>
              </a:spcAft>
              <a:buFont typeface="Arial" pitchFamily="34" charset="0"/>
              <a:buChar char="•"/>
              <a:defRPr/>
            </a:pPr>
            <a:r>
              <a:rPr lang="en-US" dirty="0" smtClean="0"/>
              <a:t>The central idea here is that </a:t>
            </a:r>
            <a:r>
              <a:rPr lang="en-US" b="1" dirty="0" smtClean="0">
                <a:solidFill>
                  <a:srgbClr val="0070C0"/>
                </a:solidFill>
              </a:rPr>
              <a:t>the absence of a political union is an important flaw in the governance </a:t>
            </a:r>
            <a:r>
              <a:rPr lang="en-US" dirty="0" smtClean="0"/>
              <a:t>of the euro area.</a:t>
            </a:r>
            <a:endParaRPr lang="en-US" dirty="0"/>
          </a:p>
        </p:txBody>
      </p:sp>
      <p:sp>
        <p:nvSpPr>
          <p:cNvPr id="4" name="3 Marcador de número de diapositiva"/>
          <p:cNvSpPr>
            <a:spLocks noGrp="1"/>
          </p:cNvSpPr>
          <p:nvPr>
            <p:ph type="sldNum" sz="quarter" idx="12"/>
          </p:nvPr>
        </p:nvSpPr>
        <p:spPr/>
        <p:txBody>
          <a:bodyPr/>
          <a:lstStyle/>
          <a:p>
            <a:pPr>
              <a:defRPr/>
            </a:pPr>
            <a:fld id="{1FC5C104-17BA-4E8A-8F35-A29D03501AF6}" type="slidenum">
              <a:rPr lang="en-US"/>
              <a:pPr>
                <a:defRPr/>
              </a:pPr>
              <a:t>47</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1 Título"/>
          <p:cNvSpPr>
            <a:spLocks noGrp="1"/>
          </p:cNvSpPr>
          <p:nvPr>
            <p:ph type="title"/>
          </p:nvPr>
        </p:nvSpPr>
        <p:spPr/>
        <p:txBody>
          <a:bodyPr/>
          <a:lstStyle/>
          <a:p>
            <a:r>
              <a:rPr lang="en-US" sz="4000" smtClean="0"/>
              <a:t>Conclusions: </a:t>
            </a:r>
            <a:br>
              <a:rPr lang="en-US" sz="4000" smtClean="0"/>
            </a:br>
            <a:r>
              <a:rPr lang="en-US" sz="4000" smtClean="0"/>
              <a:t>ECB versus FED</a:t>
            </a:r>
          </a:p>
        </p:txBody>
      </p:sp>
      <p:sp>
        <p:nvSpPr>
          <p:cNvPr id="3" name="2 Marcador de contenido"/>
          <p:cNvSpPr>
            <a:spLocks noGrp="1"/>
          </p:cNvSpPr>
          <p:nvPr>
            <p:ph idx="1"/>
          </p:nvPr>
        </p:nvSpPr>
        <p:spPr/>
        <p:txBody>
          <a:bodyPr rtlCol="0">
            <a:normAutofit lnSpcReduction="10000"/>
          </a:bodyPr>
          <a:lstStyle/>
          <a:p>
            <a:pPr fontAlgn="auto">
              <a:spcAft>
                <a:spcPts val="0"/>
              </a:spcAft>
              <a:buFont typeface="Arial" pitchFamily="34" charset="0"/>
              <a:buChar char="•"/>
              <a:defRPr/>
            </a:pPr>
            <a:r>
              <a:rPr lang="en-US" dirty="0" smtClean="0"/>
              <a:t>Council of the EU is putting all the burden of macroeconomic management in the euro area on the shoulders of the ECB [2001; 2010]</a:t>
            </a:r>
          </a:p>
          <a:p>
            <a:pPr lvl="1" fontAlgn="auto">
              <a:spcAft>
                <a:spcPts val="0"/>
              </a:spcAft>
              <a:buFont typeface="Arial" pitchFamily="34" charset="0"/>
              <a:buChar char="–"/>
              <a:defRPr/>
            </a:pPr>
            <a:r>
              <a:rPr lang="en-US" dirty="0" smtClean="0">
                <a:solidFill>
                  <a:srgbClr val="0070C0"/>
                </a:solidFill>
              </a:rPr>
              <a:t>The ECB alone cannot fulfill this role</a:t>
            </a:r>
            <a:r>
              <a:rPr lang="en-US" dirty="0" smtClean="0"/>
              <a:t>. </a:t>
            </a:r>
          </a:p>
          <a:p>
            <a:pPr fontAlgn="auto">
              <a:spcAft>
                <a:spcPts val="0"/>
              </a:spcAft>
              <a:buFont typeface="Arial" pitchFamily="34" charset="0"/>
              <a:buChar char="•"/>
              <a:defRPr/>
            </a:pPr>
            <a:r>
              <a:rPr lang="en-US" dirty="0" smtClean="0"/>
              <a:t>This contrasts very much with the US where we have seen that both </a:t>
            </a:r>
          </a:p>
          <a:p>
            <a:pPr lvl="1" fontAlgn="auto">
              <a:spcAft>
                <a:spcPts val="0"/>
              </a:spcAft>
              <a:buFont typeface="Arial" pitchFamily="34" charset="0"/>
              <a:buChar char="–"/>
              <a:defRPr/>
            </a:pPr>
            <a:r>
              <a:rPr lang="en-US" dirty="0" smtClean="0"/>
              <a:t>the central bank and </a:t>
            </a:r>
          </a:p>
          <a:p>
            <a:pPr lvl="1" fontAlgn="auto">
              <a:spcAft>
                <a:spcPts val="0"/>
              </a:spcAft>
              <a:buFont typeface="Arial" pitchFamily="34" charset="0"/>
              <a:buChar char="–"/>
              <a:defRPr/>
            </a:pPr>
            <a:r>
              <a:rPr lang="en-US" dirty="0" smtClean="0"/>
              <a:t>the federal government have used their respective instruments to stabilize the business cycle.</a:t>
            </a:r>
            <a:endParaRPr lang="en-US" dirty="0"/>
          </a:p>
        </p:txBody>
      </p:sp>
      <p:sp>
        <p:nvSpPr>
          <p:cNvPr id="4" name="3 Marcador de número de diapositiva"/>
          <p:cNvSpPr>
            <a:spLocks noGrp="1"/>
          </p:cNvSpPr>
          <p:nvPr>
            <p:ph type="sldNum" sz="quarter" idx="12"/>
          </p:nvPr>
        </p:nvSpPr>
        <p:spPr/>
        <p:txBody>
          <a:bodyPr/>
          <a:lstStyle/>
          <a:p>
            <a:pPr>
              <a:defRPr/>
            </a:pPr>
            <a:fld id="{53AE48E2-F7FB-432C-9B58-FCF444126562}" type="slidenum">
              <a:rPr lang="en-US"/>
              <a:pPr>
                <a:defRPr/>
              </a:pPr>
              <a:t>48</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4000" smtClean="0"/>
              <a:t>Conclusions </a:t>
            </a:r>
            <a:br>
              <a:rPr lang="en-US" sz="4000" smtClean="0"/>
            </a:br>
            <a:r>
              <a:rPr lang="en-US" sz="4000" smtClean="0"/>
              <a:t>The EU needs a budgetary integration</a:t>
            </a:r>
          </a:p>
        </p:txBody>
      </p:sp>
      <p:sp>
        <p:nvSpPr>
          <p:cNvPr id="3" name="2 Marcador de contenido"/>
          <p:cNvSpPr>
            <a:spLocks noGrp="1"/>
          </p:cNvSpPr>
          <p:nvPr>
            <p:ph idx="1"/>
          </p:nvPr>
        </p:nvSpPr>
        <p:spPr/>
        <p:txBody>
          <a:bodyPr rtlCol="0">
            <a:normAutofit fontScale="70000" lnSpcReduction="20000"/>
          </a:bodyPr>
          <a:lstStyle/>
          <a:p>
            <a:pPr fontAlgn="auto">
              <a:spcAft>
                <a:spcPts val="0"/>
              </a:spcAft>
              <a:buFont typeface="Arial" pitchFamily="34" charset="0"/>
              <a:buChar char="•"/>
              <a:defRPr/>
            </a:pPr>
            <a:r>
              <a:rPr lang="en-US" dirty="0"/>
              <a:t>T</a:t>
            </a:r>
            <a:r>
              <a:rPr lang="en-US" dirty="0" smtClean="0"/>
              <a:t>he </a:t>
            </a:r>
            <a:r>
              <a:rPr lang="en-US" b="1" dirty="0" smtClean="0">
                <a:solidFill>
                  <a:srgbClr val="0070C0"/>
                </a:solidFill>
              </a:rPr>
              <a:t>absence of a minimal degree of budgetary integration </a:t>
            </a:r>
            <a:r>
              <a:rPr lang="en-US" dirty="0" smtClean="0"/>
              <a:t>that can form the basis of an insurance mechanism </a:t>
            </a:r>
            <a:r>
              <a:rPr lang="en-US" b="1" dirty="0" smtClean="0">
                <a:solidFill>
                  <a:srgbClr val="0070C0"/>
                </a:solidFill>
              </a:rPr>
              <a:t>is another flaw in the design</a:t>
            </a:r>
            <a:r>
              <a:rPr lang="en-US" dirty="0" smtClean="0"/>
              <a:t> of European monetary union.</a:t>
            </a:r>
          </a:p>
          <a:p>
            <a:pPr fontAlgn="auto">
              <a:spcAft>
                <a:spcPts val="0"/>
              </a:spcAft>
              <a:buFont typeface="Arial" pitchFamily="34" charset="0"/>
              <a:buChar char="•"/>
              <a:defRPr/>
            </a:pPr>
            <a:r>
              <a:rPr lang="en-US" dirty="0" smtClean="0"/>
              <a:t>Such an insurance mechanism does </a:t>
            </a:r>
            <a:r>
              <a:rPr lang="en-US" b="1" dirty="0" smtClean="0">
                <a:solidFill>
                  <a:srgbClr val="0070C0"/>
                </a:solidFill>
              </a:rPr>
              <a:t>not have to be as large and unconditional as </a:t>
            </a:r>
            <a:r>
              <a:rPr lang="en-US" dirty="0" smtClean="0"/>
              <a:t>those that exist within centralized countries. </a:t>
            </a:r>
          </a:p>
          <a:p>
            <a:pPr fontAlgn="auto">
              <a:spcAft>
                <a:spcPts val="0"/>
              </a:spcAft>
              <a:buFont typeface="Arial" pitchFamily="34" charset="0"/>
              <a:buChar char="•"/>
              <a:defRPr/>
            </a:pPr>
            <a:r>
              <a:rPr lang="en-US" dirty="0" smtClean="0"/>
              <a:t>It is </a:t>
            </a:r>
            <a:r>
              <a:rPr lang="en-US" b="1" dirty="0" smtClean="0">
                <a:solidFill>
                  <a:srgbClr val="0070C0"/>
                </a:solidFill>
              </a:rPr>
              <a:t>important</a:t>
            </a:r>
            <a:r>
              <a:rPr lang="en-US" dirty="0" smtClean="0"/>
              <a:t>, however, </a:t>
            </a:r>
            <a:r>
              <a:rPr lang="en-US" b="1" dirty="0" smtClean="0">
                <a:solidFill>
                  <a:srgbClr val="0070C0"/>
                </a:solidFill>
              </a:rPr>
              <a:t>as a mechanism of solidarity </a:t>
            </a:r>
            <a:r>
              <a:rPr lang="en-US" dirty="0" smtClean="0"/>
              <a:t>even if its size is limited. </a:t>
            </a:r>
          </a:p>
          <a:p>
            <a:pPr fontAlgn="auto">
              <a:spcAft>
                <a:spcPts val="0"/>
              </a:spcAft>
              <a:buFont typeface="Arial" pitchFamily="34" charset="0"/>
              <a:buChar char="•"/>
              <a:defRPr/>
            </a:pPr>
            <a:r>
              <a:rPr lang="en-US" dirty="0" smtClean="0"/>
              <a:t>It is difficult to conceive how a union can be politically sustainable if each time a country of the union gets into </a:t>
            </a:r>
            <a:r>
              <a:rPr lang="en-US" b="1" dirty="0" smtClean="0">
                <a:solidFill>
                  <a:srgbClr val="FF0000"/>
                </a:solidFill>
              </a:rPr>
              <a:t>trouble because of asymmetric developments,</a:t>
            </a:r>
          </a:p>
          <a:p>
            <a:pPr fontAlgn="auto">
              <a:spcAft>
                <a:spcPts val="0"/>
              </a:spcAft>
              <a:buFont typeface="Arial" pitchFamily="34" charset="0"/>
              <a:buChar char="•"/>
              <a:defRPr/>
            </a:pPr>
            <a:r>
              <a:rPr lang="en-US" dirty="0" smtClean="0"/>
              <a:t>it </a:t>
            </a:r>
            <a:r>
              <a:rPr lang="en-US" dirty="0" smtClean="0">
                <a:solidFill>
                  <a:srgbClr val="FF0000"/>
                </a:solidFill>
              </a:rPr>
              <a:t>is told by the other members that it is entirely its own fault </a:t>
            </a:r>
            <a:r>
              <a:rPr lang="en-US" dirty="0" smtClean="0"/>
              <a:t>and that it should not count on any help. </a:t>
            </a:r>
          </a:p>
          <a:p>
            <a:pPr fontAlgn="auto">
              <a:spcAft>
                <a:spcPts val="0"/>
              </a:spcAft>
              <a:buFont typeface="Arial" pitchFamily="34" charset="0"/>
              <a:buChar char="•"/>
              <a:defRPr/>
            </a:pPr>
            <a:r>
              <a:rPr lang="en-US" b="1" dirty="0" smtClean="0">
                <a:solidFill>
                  <a:srgbClr val="002060"/>
                </a:solidFill>
              </a:rPr>
              <a:t>Such a union will not last</a:t>
            </a:r>
            <a:r>
              <a:rPr lang="en-US" dirty="0" smtClean="0"/>
              <a:t> (De </a:t>
            </a:r>
            <a:r>
              <a:rPr lang="en-US" dirty="0" err="1" smtClean="0"/>
              <a:t>Grauwe</a:t>
            </a:r>
            <a:r>
              <a:rPr lang="en-US" dirty="0" smtClean="0"/>
              <a:t>, 2006)</a:t>
            </a:r>
            <a:endParaRPr lang="en-US" dirty="0"/>
          </a:p>
        </p:txBody>
      </p:sp>
      <p:sp>
        <p:nvSpPr>
          <p:cNvPr id="4" name="3 Marcador de número de diapositiva"/>
          <p:cNvSpPr>
            <a:spLocks noGrp="1"/>
          </p:cNvSpPr>
          <p:nvPr>
            <p:ph type="sldNum" sz="quarter" idx="12"/>
          </p:nvPr>
        </p:nvSpPr>
        <p:spPr/>
        <p:txBody>
          <a:bodyPr/>
          <a:lstStyle/>
          <a:p>
            <a:pPr>
              <a:defRPr/>
            </a:pPr>
            <a:fld id="{B16AE3B3-6329-41CF-A4FE-D02CFA33D738}" type="slidenum">
              <a:rPr lang="en-US"/>
              <a:pPr>
                <a:defRPr/>
              </a:pPr>
              <a:t>49</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1 Título"/>
          <p:cNvSpPr>
            <a:spLocks noGrp="1"/>
          </p:cNvSpPr>
          <p:nvPr>
            <p:ph type="title"/>
          </p:nvPr>
        </p:nvSpPr>
        <p:spPr/>
        <p:txBody>
          <a:bodyPr/>
          <a:lstStyle/>
          <a:p>
            <a:r>
              <a:rPr lang="en-US" smtClean="0"/>
              <a:t>Governance in the EMU/1</a:t>
            </a:r>
          </a:p>
        </p:txBody>
      </p:sp>
      <p:sp>
        <p:nvSpPr>
          <p:cNvPr id="21506" name="2 Marcador de contenido"/>
          <p:cNvSpPr>
            <a:spLocks noGrp="1"/>
          </p:cNvSpPr>
          <p:nvPr>
            <p:ph idx="1"/>
          </p:nvPr>
        </p:nvSpPr>
        <p:spPr/>
        <p:txBody>
          <a:bodyPr/>
          <a:lstStyle/>
          <a:p>
            <a:r>
              <a:rPr lang="en-US" smtClean="0"/>
              <a:t>What started as a banking crisis became a sovereign debt crisis.</a:t>
            </a:r>
          </a:p>
          <a:p>
            <a:r>
              <a:rPr lang="en-US" smtClean="0"/>
              <a:t>Stability and Growth Pact show several shortcoming.</a:t>
            </a:r>
          </a:p>
          <a:p>
            <a:r>
              <a:rPr lang="en-US" smtClean="0"/>
              <a:t>The debate about the governance in the EMU was re-open in the academic and political field</a:t>
            </a:r>
          </a:p>
          <a:p>
            <a:pPr algn="ctr">
              <a:buFont typeface="Arial" charset="0"/>
              <a:buNone/>
            </a:pPr>
            <a:r>
              <a:rPr lang="en-US" sz="3600" b="1" smtClean="0">
                <a:solidFill>
                  <a:srgbClr val="0070C0"/>
                </a:solidFill>
              </a:rPr>
              <a:t>Which theory better explain the real world?</a:t>
            </a:r>
          </a:p>
          <a:p>
            <a:endParaRPr lang="en-US" smtClean="0"/>
          </a:p>
        </p:txBody>
      </p:sp>
      <p:sp>
        <p:nvSpPr>
          <p:cNvPr id="4" name="3 Marcador de número de diapositiva"/>
          <p:cNvSpPr>
            <a:spLocks noGrp="1"/>
          </p:cNvSpPr>
          <p:nvPr>
            <p:ph type="sldNum" sz="quarter" idx="12"/>
          </p:nvPr>
        </p:nvSpPr>
        <p:spPr/>
        <p:txBody>
          <a:bodyPr/>
          <a:lstStyle/>
          <a:p>
            <a:pPr>
              <a:defRPr/>
            </a:pPr>
            <a:fld id="{5377EC48-D667-44DD-A4FF-CDE3EE046C89}" type="slidenum">
              <a:rPr lang="en-US"/>
              <a:pPr>
                <a:defRPr/>
              </a:pPr>
              <a:t>5</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1 Título"/>
          <p:cNvSpPr>
            <a:spLocks noGrp="1"/>
          </p:cNvSpPr>
          <p:nvPr>
            <p:ph type="title"/>
          </p:nvPr>
        </p:nvSpPr>
        <p:spPr/>
        <p:txBody>
          <a:bodyPr/>
          <a:lstStyle/>
          <a:p>
            <a:r>
              <a:rPr lang="en-US" sz="4000" smtClean="0"/>
              <a:t>Conclusions </a:t>
            </a:r>
            <a:br>
              <a:rPr lang="en-US" sz="4000" smtClean="0"/>
            </a:br>
            <a:r>
              <a:rPr lang="en-US" sz="4000" smtClean="0"/>
              <a:t>Quantitative easy</a:t>
            </a:r>
          </a:p>
        </p:txBody>
      </p:sp>
      <p:sp>
        <p:nvSpPr>
          <p:cNvPr id="3" name="2 Marcador de contenido"/>
          <p:cNvSpPr>
            <a:spLocks noGrp="1"/>
          </p:cNvSpPr>
          <p:nvPr>
            <p:ph idx="1"/>
          </p:nvPr>
        </p:nvSpPr>
        <p:spPr>
          <a:xfrm>
            <a:off x="0" y="1600200"/>
            <a:ext cx="2268538" cy="4525963"/>
          </a:xfrm>
        </p:spPr>
        <p:txBody>
          <a:bodyPr rtlCol="0">
            <a:normAutofit fontScale="85000" lnSpcReduction="20000"/>
          </a:bodyPr>
          <a:lstStyle/>
          <a:p>
            <a:pPr fontAlgn="auto">
              <a:spcAft>
                <a:spcPts val="0"/>
              </a:spcAft>
              <a:buFont typeface="Arial" pitchFamily="34" charset="0"/>
              <a:buChar char="•"/>
              <a:defRPr/>
            </a:pPr>
            <a:r>
              <a:rPr lang="es-ES_tradnl" dirty="0" smtClean="0">
                <a:cs typeface="Arial" charset="0"/>
              </a:rPr>
              <a:t>Ben </a:t>
            </a:r>
            <a:r>
              <a:rPr lang="es-ES_tradnl" dirty="0" err="1" smtClean="0">
                <a:cs typeface="Arial" charset="0"/>
              </a:rPr>
              <a:t>Bernake</a:t>
            </a:r>
            <a:r>
              <a:rPr lang="es-ES_tradnl" dirty="0" smtClean="0">
                <a:cs typeface="Arial" charset="0"/>
              </a:rPr>
              <a:t>: 2008 plan </a:t>
            </a:r>
            <a:r>
              <a:rPr lang="es-ES_tradnl" dirty="0" err="1" smtClean="0">
                <a:cs typeface="Arial" charset="0"/>
              </a:rPr>
              <a:t>to</a:t>
            </a:r>
            <a:r>
              <a:rPr lang="es-ES_tradnl" dirty="0" smtClean="0">
                <a:cs typeface="Arial" charset="0"/>
              </a:rPr>
              <a:t> </a:t>
            </a:r>
            <a:r>
              <a:rPr lang="es-ES_tradnl" dirty="0" err="1" smtClean="0">
                <a:cs typeface="Arial" charset="0"/>
              </a:rPr>
              <a:t>bay</a:t>
            </a:r>
            <a:r>
              <a:rPr lang="es-ES_tradnl" dirty="0" smtClean="0">
                <a:cs typeface="Arial" charset="0"/>
              </a:rPr>
              <a:t> $5000 </a:t>
            </a:r>
            <a:r>
              <a:rPr lang="es-ES_tradnl" dirty="0" err="1" smtClean="0">
                <a:cs typeface="Arial" charset="0"/>
              </a:rPr>
              <a:t>mill</a:t>
            </a:r>
            <a:r>
              <a:rPr lang="es-ES_tradnl" dirty="0" smtClean="0">
                <a:cs typeface="Arial" charset="0"/>
              </a:rPr>
              <a:t>. </a:t>
            </a:r>
            <a:r>
              <a:rPr lang="es-ES_tradnl" dirty="0" err="1" smtClean="0">
                <a:cs typeface="Arial" charset="0"/>
              </a:rPr>
              <a:t>Trash</a:t>
            </a:r>
            <a:r>
              <a:rPr lang="es-ES_tradnl" dirty="0" smtClean="0">
                <a:cs typeface="Arial" charset="0"/>
              </a:rPr>
              <a:t> </a:t>
            </a:r>
            <a:r>
              <a:rPr lang="es-ES_tradnl" dirty="0" err="1" smtClean="0">
                <a:cs typeface="Arial" charset="0"/>
              </a:rPr>
              <a:t>assets</a:t>
            </a:r>
            <a:r>
              <a:rPr lang="es-ES_tradnl" dirty="0" smtClean="0">
                <a:cs typeface="Arial" charset="0"/>
              </a:rPr>
              <a:t> base </a:t>
            </a:r>
            <a:r>
              <a:rPr lang="es-ES_tradnl" dirty="0" err="1" smtClean="0">
                <a:cs typeface="Arial" charset="0"/>
              </a:rPr>
              <a:t>on</a:t>
            </a:r>
            <a:r>
              <a:rPr lang="es-ES_tradnl" dirty="0" smtClean="0">
                <a:cs typeface="Arial" charset="0"/>
              </a:rPr>
              <a:t> </a:t>
            </a:r>
            <a:r>
              <a:rPr lang="es-ES_tradnl" dirty="0" err="1" smtClean="0">
                <a:cs typeface="Arial" charset="0"/>
              </a:rPr>
              <a:t>morgates</a:t>
            </a:r>
            <a:r>
              <a:rPr lang="es-ES_tradnl" dirty="0" smtClean="0">
                <a:cs typeface="Arial" charset="0"/>
              </a:rPr>
              <a:t>.</a:t>
            </a:r>
          </a:p>
          <a:p>
            <a:pPr fontAlgn="auto">
              <a:spcAft>
                <a:spcPts val="0"/>
              </a:spcAft>
              <a:buFont typeface="Arial" pitchFamily="34" charset="0"/>
              <a:buChar char="•"/>
              <a:defRPr/>
            </a:pPr>
            <a:r>
              <a:rPr lang="es-ES_tradnl" dirty="0" smtClean="0">
                <a:cs typeface="Arial" charset="0"/>
              </a:rPr>
              <a:t>-2009: $300 </a:t>
            </a:r>
            <a:r>
              <a:rPr lang="es-ES_tradnl" dirty="0" err="1" smtClean="0">
                <a:cs typeface="Arial" charset="0"/>
              </a:rPr>
              <a:t>mill</a:t>
            </a:r>
            <a:r>
              <a:rPr lang="es-ES_tradnl" dirty="0" smtClean="0">
                <a:cs typeface="Arial" charset="0"/>
              </a:rPr>
              <a:t>. </a:t>
            </a:r>
            <a:r>
              <a:rPr lang="es-ES_tradnl" dirty="0" err="1" smtClean="0">
                <a:cs typeface="Arial" charset="0"/>
              </a:rPr>
              <a:t>Adquisitions</a:t>
            </a:r>
            <a:r>
              <a:rPr lang="es-ES_tradnl" dirty="0" smtClean="0">
                <a:cs typeface="Arial" charset="0"/>
              </a:rPr>
              <a:t> of </a:t>
            </a:r>
            <a:r>
              <a:rPr lang="es-ES_tradnl" dirty="0" err="1" smtClean="0">
                <a:cs typeface="Arial" charset="0"/>
              </a:rPr>
              <a:t>Iong</a:t>
            </a:r>
            <a:r>
              <a:rPr lang="es-ES_tradnl" dirty="0" smtClean="0">
                <a:cs typeface="Arial" charset="0"/>
              </a:rPr>
              <a:t> </a:t>
            </a:r>
            <a:r>
              <a:rPr lang="es-ES_tradnl" dirty="0" err="1" smtClean="0">
                <a:cs typeface="Arial" charset="0"/>
              </a:rPr>
              <a:t>term</a:t>
            </a:r>
            <a:r>
              <a:rPr lang="es-ES_tradnl" dirty="0" smtClean="0">
                <a:cs typeface="Arial" charset="0"/>
              </a:rPr>
              <a:t> </a:t>
            </a:r>
            <a:r>
              <a:rPr lang="es-ES_tradnl" dirty="0" err="1" smtClean="0">
                <a:cs typeface="Arial" charset="0"/>
              </a:rPr>
              <a:t>bonds</a:t>
            </a:r>
            <a:r>
              <a:rPr lang="es-ES_tradnl" dirty="0" smtClean="0">
                <a:cs typeface="Arial" charset="0"/>
              </a:rPr>
              <a:t> </a:t>
            </a:r>
            <a:endParaRPr lang="en-US" dirty="0"/>
          </a:p>
        </p:txBody>
      </p:sp>
      <p:pic>
        <p:nvPicPr>
          <p:cNvPr id="74755" name="Picture 5" descr="saupload_fed_balance_sheet_5"/>
          <p:cNvPicPr>
            <a:picLocks noChangeAspect="1" noChangeArrowheads="1"/>
          </p:cNvPicPr>
          <p:nvPr/>
        </p:nvPicPr>
        <p:blipFill>
          <a:blip r:embed="rId2"/>
          <a:srcRect/>
          <a:stretch>
            <a:fillRect/>
          </a:stretch>
        </p:blipFill>
        <p:spPr bwMode="auto">
          <a:xfrm>
            <a:off x="2339975" y="2205038"/>
            <a:ext cx="6642100" cy="4191000"/>
          </a:xfrm>
          <a:prstGeom prst="rect">
            <a:avLst/>
          </a:prstGeom>
          <a:noFill/>
          <a:ln w="9525">
            <a:solidFill>
              <a:schemeClr val="tx1"/>
            </a:solidFill>
            <a:miter lim="800000"/>
            <a:headEnd/>
            <a:tailEnd/>
          </a:ln>
        </p:spPr>
      </p:pic>
      <p:sp>
        <p:nvSpPr>
          <p:cNvPr id="5" name="4 Marcador de número de diapositiva"/>
          <p:cNvSpPr>
            <a:spLocks noGrp="1"/>
          </p:cNvSpPr>
          <p:nvPr>
            <p:ph type="sldNum" sz="quarter" idx="12"/>
          </p:nvPr>
        </p:nvSpPr>
        <p:spPr/>
        <p:txBody>
          <a:bodyPr/>
          <a:lstStyle/>
          <a:p>
            <a:pPr>
              <a:defRPr/>
            </a:pPr>
            <a:fld id="{C0FD9948-A9E2-4691-8EAA-993F125AF6D5}" type="slidenum">
              <a:rPr lang="en-US"/>
              <a:pPr>
                <a:defRPr/>
              </a:pPr>
              <a:t>50</a:t>
            </a:fld>
            <a:endParaRPr lang="en-US"/>
          </a:p>
        </p:txBody>
      </p:sp>
      <p:sp>
        <p:nvSpPr>
          <p:cNvPr id="6" name="5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4000" smtClean="0"/>
              <a:t>Conclusions: The BCE unconventional monetary policy: later an smaller</a:t>
            </a:r>
          </a:p>
        </p:txBody>
      </p:sp>
      <p:pic>
        <p:nvPicPr>
          <p:cNvPr id="75778" name="Picture 5" descr="economist portfolio"/>
          <p:cNvPicPr>
            <a:picLocks noGrp="1" noChangeAspect="1" noChangeArrowheads="1"/>
          </p:cNvPicPr>
          <p:nvPr>
            <p:ph idx="1"/>
          </p:nvPr>
        </p:nvPicPr>
        <p:blipFill>
          <a:blip r:embed="rId3"/>
          <a:srcRect/>
          <a:stretch>
            <a:fillRect/>
          </a:stretch>
        </p:blipFill>
        <p:spPr>
          <a:xfrm>
            <a:off x="3467100" y="1628775"/>
            <a:ext cx="5353050" cy="4895850"/>
          </a:xfrm>
        </p:spPr>
      </p:pic>
      <p:sp>
        <p:nvSpPr>
          <p:cNvPr id="75779" name="7 CuadroTexto"/>
          <p:cNvSpPr txBox="1">
            <a:spLocks noChangeArrowheads="1"/>
          </p:cNvSpPr>
          <p:nvPr/>
        </p:nvSpPr>
        <p:spPr bwMode="auto">
          <a:xfrm>
            <a:off x="331788" y="2357438"/>
            <a:ext cx="2089150" cy="369887"/>
          </a:xfrm>
          <a:prstGeom prst="rect">
            <a:avLst/>
          </a:prstGeom>
          <a:noFill/>
          <a:ln w="9525">
            <a:noFill/>
            <a:miter lim="800000"/>
            <a:headEnd/>
            <a:tailEnd/>
          </a:ln>
        </p:spPr>
        <p:txBody>
          <a:bodyPr>
            <a:spAutoFit/>
          </a:bodyPr>
          <a:lstStyle/>
          <a:p>
            <a:endParaRPr lang="en-US">
              <a:latin typeface="Calibri" pitchFamily="34" charset="0"/>
            </a:endParaRPr>
          </a:p>
        </p:txBody>
      </p:sp>
      <p:sp>
        <p:nvSpPr>
          <p:cNvPr id="75780" name="14 CuadroTexto"/>
          <p:cNvSpPr txBox="1">
            <a:spLocks noChangeArrowheads="1"/>
          </p:cNvSpPr>
          <p:nvPr/>
        </p:nvSpPr>
        <p:spPr bwMode="auto">
          <a:xfrm>
            <a:off x="179388" y="1628775"/>
            <a:ext cx="3384550" cy="5354638"/>
          </a:xfrm>
          <a:prstGeom prst="rect">
            <a:avLst/>
          </a:prstGeom>
          <a:noFill/>
          <a:ln w="9525">
            <a:noFill/>
            <a:miter lim="800000"/>
            <a:headEnd/>
            <a:tailEnd/>
          </a:ln>
        </p:spPr>
        <p:txBody>
          <a:bodyPr>
            <a:spAutoFit/>
          </a:bodyPr>
          <a:lstStyle/>
          <a:p>
            <a:r>
              <a:rPr lang="en-US">
                <a:latin typeface="Calibri" pitchFamily="34" charset="0"/>
              </a:rPr>
              <a:t>According to Gagnon et al. (2011), the </a:t>
            </a:r>
            <a:r>
              <a:rPr lang="en-US" b="1">
                <a:solidFill>
                  <a:srgbClr val="002060"/>
                </a:solidFill>
                <a:latin typeface="Calibri" pitchFamily="34" charset="0"/>
              </a:rPr>
              <a:t>FED large-scale asset purchases of 2010 lead to a reduction of the ten-year term premium</a:t>
            </a:r>
            <a:r>
              <a:rPr lang="en-US">
                <a:latin typeface="Calibri" pitchFamily="34" charset="0"/>
              </a:rPr>
              <a:t> between 30 and 100 basis points. </a:t>
            </a:r>
          </a:p>
          <a:p>
            <a:r>
              <a:rPr lang="en-US">
                <a:latin typeface="Calibri" pitchFamily="34" charset="0"/>
              </a:rPr>
              <a:t>Moreover by </a:t>
            </a:r>
            <a:r>
              <a:rPr lang="en-US" b="1">
                <a:solidFill>
                  <a:srgbClr val="002060"/>
                </a:solidFill>
                <a:latin typeface="Calibri" pitchFamily="34" charset="0"/>
              </a:rPr>
              <a:t>improving market liquidity and removing asset </a:t>
            </a:r>
            <a:r>
              <a:rPr lang="en-US">
                <a:latin typeface="Calibri" pitchFamily="34" charset="0"/>
              </a:rPr>
              <a:t>with high prepayment risk from private portfolio, the FED had an even </a:t>
            </a:r>
            <a:r>
              <a:rPr lang="en-US" b="1">
                <a:solidFill>
                  <a:srgbClr val="002060"/>
                </a:solidFill>
                <a:latin typeface="Calibri" pitchFamily="34" charset="0"/>
              </a:rPr>
              <a:t>stronger effect on the long-term interest rates on agency debt</a:t>
            </a:r>
            <a:r>
              <a:rPr lang="en-US">
                <a:latin typeface="Calibri" pitchFamily="34" charset="0"/>
              </a:rPr>
              <a:t> and agency back mortgage securities. </a:t>
            </a:r>
            <a:r>
              <a:rPr lang="en-US" b="1">
                <a:solidFill>
                  <a:srgbClr val="002060"/>
                </a:solidFill>
                <a:latin typeface="Calibri" pitchFamily="34" charset="0"/>
              </a:rPr>
              <a:t>The FED has therefore succeeded in stimulating the economic activity. </a:t>
            </a:r>
          </a:p>
          <a:p>
            <a:r>
              <a:rPr lang="en-US" b="1">
                <a:solidFill>
                  <a:srgbClr val="0070C0"/>
                </a:solidFill>
                <a:latin typeface="Calibri" pitchFamily="34" charset="0"/>
              </a:rPr>
              <a:t>Unfortunately the ECB policy was not as successful</a:t>
            </a:r>
            <a:r>
              <a:rPr lang="en-US">
                <a:latin typeface="Calibri" pitchFamily="34" charset="0"/>
              </a:rPr>
              <a:t>; </a:t>
            </a:r>
          </a:p>
          <a:p>
            <a:endParaRPr lang="en-US">
              <a:latin typeface="Calibri" pitchFamily="34" charset="0"/>
            </a:endParaRPr>
          </a:p>
        </p:txBody>
      </p:sp>
      <p:sp>
        <p:nvSpPr>
          <p:cNvPr id="7" name="6 Marcador de número de diapositiva"/>
          <p:cNvSpPr>
            <a:spLocks noGrp="1"/>
          </p:cNvSpPr>
          <p:nvPr>
            <p:ph type="sldNum" sz="quarter" idx="12"/>
          </p:nvPr>
        </p:nvSpPr>
        <p:spPr/>
        <p:txBody>
          <a:bodyPr/>
          <a:lstStyle/>
          <a:p>
            <a:pPr>
              <a:defRPr/>
            </a:pPr>
            <a:fld id="{695A9BD5-FFA2-494D-BB92-AE00CB25F399}" type="slidenum">
              <a:rPr lang="en-US"/>
              <a:pPr>
                <a:defRPr/>
              </a:pPr>
              <a:t>51</a:t>
            </a:fld>
            <a:endParaRPr lang="en-US"/>
          </a:p>
        </p:txBody>
      </p:sp>
      <p:sp>
        <p:nvSpPr>
          <p:cNvPr id="9" name="8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4000" smtClean="0"/>
              <a:t>Conclusions: FED Interest rate fast reduction since the BCE is lagging behind</a:t>
            </a:r>
          </a:p>
        </p:txBody>
      </p:sp>
      <p:pic>
        <p:nvPicPr>
          <p:cNvPr id="77826" name="Picture 5" descr="FEd interest rates"/>
          <p:cNvPicPr>
            <a:picLocks noGrp="1" noChangeAspect="1" noChangeArrowheads="1"/>
          </p:cNvPicPr>
          <p:nvPr>
            <p:ph idx="1"/>
          </p:nvPr>
        </p:nvPicPr>
        <p:blipFill>
          <a:blip r:embed="rId2"/>
          <a:srcRect/>
          <a:stretch>
            <a:fillRect/>
          </a:stretch>
        </p:blipFill>
        <p:spPr>
          <a:xfrm>
            <a:off x="468313" y="1773238"/>
            <a:ext cx="3671887" cy="4248150"/>
          </a:xfrm>
        </p:spPr>
      </p:pic>
      <p:pic>
        <p:nvPicPr>
          <p:cNvPr id="77827" name="Picture 5" descr="ECB interst rates"/>
          <p:cNvPicPr>
            <a:picLocks noChangeAspect="1" noChangeArrowheads="1"/>
          </p:cNvPicPr>
          <p:nvPr/>
        </p:nvPicPr>
        <p:blipFill>
          <a:blip r:embed="rId3"/>
          <a:srcRect/>
          <a:stretch>
            <a:fillRect/>
          </a:stretch>
        </p:blipFill>
        <p:spPr bwMode="auto">
          <a:xfrm>
            <a:off x="4284663" y="1773238"/>
            <a:ext cx="4414837" cy="4191000"/>
          </a:xfrm>
          <a:prstGeom prst="rect">
            <a:avLst/>
          </a:prstGeom>
          <a:noFill/>
          <a:ln w="9525">
            <a:solidFill>
              <a:schemeClr val="tx1"/>
            </a:solidFill>
            <a:miter lim="800000"/>
            <a:headEnd/>
            <a:tailEnd/>
          </a:ln>
        </p:spPr>
      </p:pic>
      <p:sp>
        <p:nvSpPr>
          <p:cNvPr id="6" name="5 Marcador de número de diapositiva"/>
          <p:cNvSpPr>
            <a:spLocks noGrp="1"/>
          </p:cNvSpPr>
          <p:nvPr>
            <p:ph type="sldNum" sz="quarter" idx="12"/>
          </p:nvPr>
        </p:nvSpPr>
        <p:spPr/>
        <p:txBody>
          <a:bodyPr/>
          <a:lstStyle/>
          <a:p>
            <a:pPr>
              <a:defRPr/>
            </a:pPr>
            <a:fld id="{6C07F03B-C3D4-4DA1-933C-5BBF2BC1D0FF}" type="slidenum">
              <a:rPr lang="en-US"/>
              <a:pPr>
                <a:defRPr/>
              </a:pPr>
              <a:t>52</a:t>
            </a:fld>
            <a:endParaRPr lang="en-US"/>
          </a:p>
        </p:txBody>
      </p:sp>
      <p:sp>
        <p:nvSpPr>
          <p:cNvPr id="7" name="6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n-US" sz="4000" smtClean="0"/>
              <a:t>Conclusions: Positive effects in the spread of corporations after the 2008 crisis in the US</a:t>
            </a:r>
          </a:p>
        </p:txBody>
      </p:sp>
      <p:pic>
        <p:nvPicPr>
          <p:cNvPr id="78850" name="Picture 5" descr="spreads"/>
          <p:cNvPicPr>
            <a:picLocks noGrp="1" noChangeAspect="1" noChangeArrowheads="1"/>
          </p:cNvPicPr>
          <p:nvPr>
            <p:ph idx="1"/>
          </p:nvPr>
        </p:nvPicPr>
        <p:blipFill>
          <a:blip r:embed="rId2"/>
          <a:srcRect/>
          <a:stretch>
            <a:fillRect/>
          </a:stretch>
        </p:blipFill>
        <p:spPr>
          <a:xfrm>
            <a:off x="971550" y="1773238"/>
            <a:ext cx="7056438" cy="4537075"/>
          </a:xfrm>
        </p:spPr>
      </p:pic>
      <p:sp>
        <p:nvSpPr>
          <p:cNvPr id="5" name="4 Marcador de número de diapositiva"/>
          <p:cNvSpPr>
            <a:spLocks noGrp="1"/>
          </p:cNvSpPr>
          <p:nvPr>
            <p:ph type="sldNum" sz="quarter" idx="12"/>
          </p:nvPr>
        </p:nvSpPr>
        <p:spPr/>
        <p:txBody>
          <a:bodyPr/>
          <a:lstStyle/>
          <a:p>
            <a:pPr>
              <a:defRPr/>
            </a:pPr>
            <a:fld id="{B55FEDD4-C7EC-4B5A-B3D5-491396E51557}" type="slidenum">
              <a:rPr lang="en-US"/>
              <a:pPr>
                <a:defRPr/>
              </a:pPr>
              <a:t>53</a:t>
            </a:fld>
            <a:endParaRPr lang="en-US"/>
          </a:p>
        </p:txBody>
      </p:sp>
      <p:sp>
        <p:nvSpPr>
          <p:cNvPr id="6" name="5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1 Título"/>
          <p:cNvSpPr>
            <a:spLocks noGrp="1"/>
          </p:cNvSpPr>
          <p:nvPr>
            <p:ph type="title"/>
          </p:nvPr>
        </p:nvSpPr>
        <p:spPr/>
        <p:txBody>
          <a:bodyPr/>
          <a:lstStyle/>
          <a:p>
            <a:endParaRPr lang="en-US" smtClean="0"/>
          </a:p>
        </p:txBody>
      </p:sp>
      <p:pic>
        <p:nvPicPr>
          <p:cNvPr id="116738" name="Picture 2"/>
          <p:cNvPicPr>
            <a:picLocks noGrp="1" noChangeAspect="1" noChangeArrowheads="1"/>
          </p:cNvPicPr>
          <p:nvPr>
            <p:ph idx="1"/>
          </p:nvPr>
        </p:nvPicPr>
        <p:blipFill>
          <a:blip r:embed="rId2"/>
          <a:srcRect/>
          <a:stretch>
            <a:fillRect/>
          </a:stretch>
        </p:blipFill>
        <p:spPr>
          <a:xfrm>
            <a:off x="476250" y="1676400"/>
            <a:ext cx="8191500" cy="4373563"/>
          </a:xfrm>
        </p:spPr>
      </p:pic>
      <p:sp>
        <p:nvSpPr>
          <p:cNvPr id="116739" name="4 CuadroTexto"/>
          <p:cNvSpPr txBox="1">
            <a:spLocks noChangeArrowheads="1"/>
          </p:cNvSpPr>
          <p:nvPr/>
        </p:nvSpPr>
        <p:spPr bwMode="auto">
          <a:xfrm>
            <a:off x="468313" y="6381750"/>
            <a:ext cx="2735262" cy="368300"/>
          </a:xfrm>
          <a:prstGeom prst="rect">
            <a:avLst/>
          </a:prstGeom>
          <a:noFill/>
          <a:ln w="9525">
            <a:noFill/>
            <a:miter lim="800000"/>
            <a:headEnd/>
            <a:tailEnd/>
          </a:ln>
        </p:spPr>
        <p:txBody>
          <a:bodyPr>
            <a:spAutoFit/>
          </a:bodyPr>
          <a:lstStyle/>
          <a:p>
            <a:r>
              <a:rPr lang="en-US">
                <a:latin typeface="Calibri" pitchFamily="34" charset="0"/>
              </a:rPr>
              <a:t>Source: FUNCAS, SEFO, 5</a:t>
            </a:r>
          </a:p>
        </p:txBody>
      </p:sp>
      <p:sp>
        <p:nvSpPr>
          <p:cNvPr id="6" name="5 Marcador de número de diapositiva"/>
          <p:cNvSpPr>
            <a:spLocks noGrp="1"/>
          </p:cNvSpPr>
          <p:nvPr>
            <p:ph type="sldNum" sz="quarter" idx="12"/>
          </p:nvPr>
        </p:nvSpPr>
        <p:spPr/>
        <p:txBody>
          <a:bodyPr/>
          <a:lstStyle/>
          <a:p>
            <a:pPr>
              <a:defRPr/>
            </a:pPr>
            <a:fld id="{6905AA72-9579-4EA5-BA46-723F0BE65353}" type="slidenum">
              <a:rPr lang="en-US"/>
              <a:pPr>
                <a:defRPr/>
              </a:pPr>
              <a:t>54</a:t>
            </a:fld>
            <a:endParaRPr lang="en-US"/>
          </a:p>
        </p:txBody>
      </p:sp>
      <p:sp>
        <p:nvSpPr>
          <p:cNvPr id="7" name="6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1 Título"/>
          <p:cNvSpPr>
            <a:spLocks noGrp="1"/>
          </p:cNvSpPr>
          <p:nvPr>
            <p:ph type="title"/>
          </p:nvPr>
        </p:nvSpPr>
        <p:spPr/>
        <p:txBody>
          <a:bodyPr/>
          <a:lstStyle/>
          <a:p>
            <a:r>
              <a:rPr lang="en-US" sz="4000" smtClean="0"/>
              <a:t>Exercises: explain the following graphs</a:t>
            </a:r>
          </a:p>
        </p:txBody>
      </p:sp>
      <p:sp>
        <p:nvSpPr>
          <p:cNvPr id="4" name="3 Marcador de número de diapositiva"/>
          <p:cNvSpPr>
            <a:spLocks noGrp="1"/>
          </p:cNvSpPr>
          <p:nvPr>
            <p:ph type="sldNum" sz="quarter" idx="12"/>
          </p:nvPr>
        </p:nvSpPr>
        <p:spPr/>
        <p:txBody>
          <a:bodyPr/>
          <a:lstStyle/>
          <a:p>
            <a:pPr>
              <a:defRPr/>
            </a:pPr>
            <a:fld id="{8D4621C6-373D-4B5C-8EA3-377553B2EB9F}" type="slidenum">
              <a:rPr lang="en-US"/>
              <a:pPr>
                <a:defRPr/>
              </a:pPr>
              <a:t>55</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pic>
        <p:nvPicPr>
          <p:cNvPr id="117766" name="Picture 5" descr="approval ratings FED"/>
          <p:cNvPicPr>
            <a:picLocks noGrp="1" noChangeAspect="1" noChangeArrowheads="1"/>
          </p:cNvPicPr>
          <p:nvPr>
            <p:ph idx="4294967295"/>
          </p:nvPr>
        </p:nvPicPr>
        <p:blipFill>
          <a:blip r:embed="rId2"/>
          <a:srcRect/>
          <a:stretch>
            <a:fillRect/>
          </a:stretch>
        </p:blipFill>
        <p:spPr>
          <a:xfrm>
            <a:off x="971550" y="1412875"/>
            <a:ext cx="5976938" cy="4608513"/>
          </a:xfrm>
          <a:noFill/>
          <a:ln>
            <a:solidFill>
              <a:schemeClr val="tx1"/>
            </a:solidFill>
          </a:ln>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dirty="0" smtClean="0"/>
              <a:t>Credit Default Swaps (CDS) Spread 2012</a:t>
            </a:r>
            <a:endParaRPr lang="en-US" dirty="0"/>
          </a:p>
        </p:txBody>
      </p:sp>
      <p:pic>
        <p:nvPicPr>
          <p:cNvPr id="118786" name="Picture 2"/>
          <p:cNvPicPr>
            <a:picLocks noGrp="1" noChangeAspect="1" noChangeArrowheads="1"/>
          </p:cNvPicPr>
          <p:nvPr>
            <p:ph idx="1"/>
          </p:nvPr>
        </p:nvPicPr>
        <p:blipFill>
          <a:blip r:embed="rId2"/>
          <a:srcRect/>
          <a:stretch>
            <a:fillRect/>
          </a:stretch>
        </p:blipFill>
        <p:spPr>
          <a:xfrm>
            <a:off x="849313" y="1600200"/>
            <a:ext cx="7445375" cy="4525963"/>
          </a:xfrm>
        </p:spPr>
      </p:pic>
      <p:sp>
        <p:nvSpPr>
          <p:cNvPr id="4" name="3 Marcador de número de diapositiva"/>
          <p:cNvSpPr>
            <a:spLocks noGrp="1"/>
          </p:cNvSpPr>
          <p:nvPr>
            <p:ph type="sldNum" sz="quarter" idx="12"/>
          </p:nvPr>
        </p:nvSpPr>
        <p:spPr/>
        <p:txBody>
          <a:bodyPr/>
          <a:lstStyle/>
          <a:p>
            <a:pPr>
              <a:defRPr/>
            </a:pPr>
            <a:fld id="{AA3A12B9-C76C-4941-8F0D-94482326FDC9}" type="slidenum">
              <a:rPr lang="en-US"/>
              <a:pPr>
                <a:defRPr/>
              </a:pPr>
              <a:t>56</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1 Título"/>
          <p:cNvSpPr>
            <a:spLocks noGrp="1"/>
          </p:cNvSpPr>
          <p:nvPr>
            <p:ph type="title" idx="4294967295"/>
          </p:nvPr>
        </p:nvSpPr>
        <p:spPr/>
        <p:txBody>
          <a:bodyPr/>
          <a:lstStyle/>
          <a:p>
            <a:r>
              <a:rPr lang="en-US" sz="4000" smtClean="0"/>
              <a:t>Public opinions and elections in UK</a:t>
            </a:r>
            <a:br>
              <a:rPr lang="en-US" sz="4000" smtClean="0"/>
            </a:br>
            <a:r>
              <a:rPr lang="en-US" sz="4000" smtClean="0"/>
              <a:t>Exercise: See the videos in CEP Elections economics in the UK and critically comment </a:t>
            </a:r>
          </a:p>
        </p:txBody>
      </p:sp>
      <p:sp>
        <p:nvSpPr>
          <p:cNvPr id="136195" name="2 Marcador de contenido"/>
          <p:cNvSpPr>
            <a:spLocks noGrp="1"/>
          </p:cNvSpPr>
          <p:nvPr>
            <p:ph idx="4294967295"/>
          </p:nvPr>
        </p:nvSpPr>
        <p:spPr/>
        <p:txBody>
          <a:bodyPr/>
          <a:lstStyle/>
          <a:p>
            <a:endParaRPr lang="en-US" smtClean="0"/>
          </a:p>
        </p:txBody>
      </p:sp>
      <p:sp>
        <p:nvSpPr>
          <p:cNvPr id="4" name="3 Marcador de número de diapositiva"/>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24B516C6-3AA5-4C77-80B8-A4560835E78E}" type="slidenum">
              <a:rPr lang="en-US" sz="1200">
                <a:solidFill>
                  <a:schemeClr val="tx1">
                    <a:tint val="75000"/>
                  </a:schemeClr>
                </a:solidFill>
                <a:latin typeface="+mn-lt"/>
              </a:rPr>
              <a:pPr algn="r" fontAlgn="auto">
                <a:spcBef>
                  <a:spcPts val="0"/>
                </a:spcBef>
                <a:spcAft>
                  <a:spcPts val="0"/>
                </a:spcAft>
                <a:defRPr/>
              </a:pPr>
              <a:t>57</a:t>
            </a:fld>
            <a:endParaRPr lang="en-US" sz="1200">
              <a:solidFill>
                <a:schemeClr val="tx1">
                  <a:tint val="75000"/>
                </a:schemeClr>
              </a:solidFill>
              <a:latin typeface="+mn-lt"/>
            </a:endParaRPr>
          </a:p>
        </p:txBody>
      </p:sp>
      <p:sp>
        <p:nvSpPr>
          <p:cNvPr id="5" name="4 Marcador de pie de página"/>
          <p:cNvSpPr txBox="1">
            <a:spLocks noGrp="1"/>
          </p:cNvSpPr>
          <p:nvPr/>
        </p:nvSpPr>
        <p:spPr>
          <a:xfrm>
            <a:off x="3124200" y="6356350"/>
            <a:ext cx="2895600" cy="365125"/>
          </a:xfrm>
          <a:prstGeom prst="rect">
            <a:avLst/>
          </a:prstGeom>
          <a:noFill/>
        </p:spPr>
        <p:txBody>
          <a:bodyPr anchor="ctr"/>
          <a:lstStyle/>
          <a:p>
            <a:pPr algn="ctr" fontAlgn="auto">
              <a:spcBef>
                <a:spcPts val="0"/>
              </a:spcBef>
              <a:spcAft>
                <a:spcPts val="0"/>
              </a:spcAft>
              <a:defRPr/>
            </a:pPr>
            <a:r>
              <a:rPr lang="es-ES" sz="1200">
                <a:solidFill>
                  <a:schemeClr val="tx1">
                    <a:tint val="75000"/>
                  </a:schemeClr>
                </a:solidFill>
                <a:latin typeface="+mn-lt"/>
              </a:rPr>
              <a:t>Carlos San Juan Mesonada. Universidad Carlos III de Madrid</a:t>
            </a:r>
            <a:endParaRPr lang="en-US" sz="1200">
              <a:solidFill>
                <a:schemeClr val="tx1">
                  <a:tint val="75000"/>
                </a:schemeClr>
              </a:solidFill>
              <a:latin typeface="+mn-lt"/>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1 Título"/>
          <p:cNvSpPr>
            <a:spLocks noGrp="1"/>
          </p:cNvSpPr>
          <p:nvPr>
            <p:ph type="title" idx="4294967295"/>
          </p:nvPr>
        </p:nvSpPr>
        <p:spPr/>
        <p:txBody>
          <a:bodyPr/>
          <a:lstStyle/>
          <a:p>
            <a:r>
              <a:rPr lang="en-US" smtClean="0"/>
              <a:t>CEP Elections economics in the UK</a:t>
            </a:r>
          </a:p>
        </p:txBody>
      </p:sp>
      <p:sp>
        <p:nvSpPr>
          <p:cNvPr id="138243" name="2 Marcador de contenido"/>
          <p:cNvSpPr>
            <a:spLocks noGrp="1"/>
          </p:cNvSpPr>
          <p:nvPr>
            <p:ph idx="4294967295"/>
          </p:nvPr>
        </p:nvSpPr>
        <p:spPr/>
        <p:txBody>
          <a:bodyPr/>
          <a:lstStyle/>
          <a:p>
            <a:r>
              <a:rPr lang="en-US" smtClean="0"/>
              <a:t>Austerity &amp; Productivity in UK elections videos:</a:t>
            </a:r>
          </a:p>
          <a:p>
            <a:r>
              <a:rPr lang="es-ES" sz="1400" smtClean="0"/>
              <a:t>1. Austerity | John Van Reenen</a:t>
            </a:r>
            <a:endParaRPr lang="en-US" smtClean="0"/>
          </a:p>
          <a:p>
            <a:r>
              <a:rPr lang="en-US" sz="1400" smtClean="0">
                <a:hlinkClick r:id="rId2"/>
              </a:rPr>
              <a:t>https://www.youtube.com/watch?v=ifv51GKGxmM&amp;index=2&amp;list=PLyYjq-iDxl32KwFj-BqAqXHHb0LXG9MhZ</a:t>
            </a:r>
            <a:endParaRPr lang="en-US" sz="1400" smtClean="0"/>
          </a:p>
          <a:p>
            <a:endParaRPr lang="en-US" sz="1400" smtClean="0"/>
          </a:p>
          <a:p>
            <a:r>
              <a:rPr lang="en-US" sz="1400" smtClean="0"/>
              <a:t>2. Productivity &amp; Business | Anna Valero: </a:t>
            </a:r>
          </a:p>
          <a:p>
            <a:r>
              <a:rPr lang="en-US" sz="1400" smtClean="0">
                <a:hlinkClick r:id="rId3"/>
              </a:rPr>
              <a:t>https://www.youtube.com/watch?v=Rn25PjLynDk&amp;list=PLyYjq-iDxl32KwFj-BqAqXHHb0LXG9MhZ&amp;index=7</a:t>
            </a:r>
            <a:endParaRPr lang="en-US" sz="1400" smtClean="0"/>
          </a:p>
          <a:p>
            <a:endParaRPr lang="en-US" sz="1400" smtClean="0"/>
          </a:p>
          <a:p>
            <a:r>
              <a:rPr lang="es-ES" sz="1400" smtClean="0"/>
              <a:t>3. Britain &amp; Europe | Thomas Sampson:</a:t>
            </a:r>
          </a:p>
          <a:p>
            <a:r>
              <a:rPr lang="es-ES" sz="1400" smtClean="0">
                <a:hlinkClick r:id="rId4"/>
              </a:rPr>
              <a:t>https://www.youtube.com/watch?v=BFQ_gJRcOfw&amp;index=8&amp;list=PLyYjq-iDxl32KwFj-BqAqXHHb0LXG9MhZ</a:t>
            </a:r>
            <a:endParaRPr lang="es-ES" sz="1400" smtClean="0"/>
          </a:p>
          <a:p>
            <a:endParaRPr lang="es-ES" sz="1400" smtClean="0"/>
          </a:p>
          <a:p>
            <a:endParaRPr lang="en-US" sz="1400" smtClean="0"/>
          </a:p>
        </p:txBody>
      </p:sp>
      <p:sp>
        <p:nvSpPr>
          <p:cNvPr id="4" name="3 Marcador de número de diapositiva"/>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89A6361C-400D-4CB4-A091-10A7E09F9F5A}" type="slidenum">
              <a:rPr lang="en-US" sz="1200">
                <a:solidFill>
                  <a:schemeClr val="tx1">
                    <a:tint val="75000"/>
                  </a:schemeClr>
                </a:solidFill>
                <a:latin typeface="+mn-lt"/>
              </a:rPr>
              <a:pPr algn="r" fontAlgn="auto">
                <a:spcBef>
                  <a:spcPts val="0"/>
                </a:spcBef>
                <a:spcAft>
                  <a:spcPts val="0"/>
                </a:spcAft>
                <a:defRPr/>
              </a:pPr>
              <a:t>58</a:t>
            </a:fld>
            <a:endParaRPr lang="en-US" sz="1200">
              <a:solidFill>
                <a:schemeClr val="tx1">
                  <a:tint val="75000"/>
                </a:schemeClr>
              </a:solidFill>
              <a:latin typeface="+mn-lt"/>
            </a:endParaRPr>
          </a:p>
        </p:txBody>
      </p:sp>
      <p:sp>
        <p:nvSpPr>
          <p:cNvPr id="5" name="4 Marcador de pie de página"/>
          <p:cNvSpPr txBox="1">
            <a:spLocks noGrp="1"/>
          </p:cNvSpPr>
          <p:nvPr/>
        </p:nvSpPr>
        <p:spPr>
          <a:xfrm>
            <a:off x="3124200" y="6356350"/>
            <a:ext cx="2895600" cy="365125"/>
          </a:xfrm>
          <a:prstGeom prst="rect">
            <a:avLst/>
          </a:prstGeom>
          <a:noFill/>
        </p:spPr>
        <p:txBody>
          <a:bodyPr anchor="ctr"/>
          <a:lstStyle/>
          <a:p>
            <a:pPr algn="ctr" fontAlgn="auto">
              <a:spcBef>
                <a:spcPts val="0"/>
              </a:spcBef>
              <a:spcAft>
                <a:spcPts val="0"/>
              </a:spcAft>
              <a:defRPr/>
            </a:pPr>
            <a:r>
              <a:rPr lang="es-ES" sz="1200">
                <a:solidFill>
                  <a:schemeClr val="tx1">
                    <a:tint val="75000"/>
                  </a:schemeClr>
                </a:solidFill>
                <a:latin typeface="+mn-lt"/>
              </a:rPr>
              <a:t>Carlos San Juan Mesonada. Universidad Carlos III de Madrid</a:t>
            </a:r>
            <a:endParaRPr lang="en-US" sz="1200">
              <a:solidFill>
                <a:schemeClr val="tx1">
                  <a:tint val="75000"/>
                </a:schemeClr>
              </a:solidFill>
              <a:latin typeface="+mn-lt"/>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1 Título"/>
          <p:cNvSpPr>
            <a:spLocks noGrp="1"/>
          </p:cNvSpPr>
          <p:nvPr>
            <p:ph type="title" idx="4294967295"/>
          </p:nvPr>
        </p:nvSpPr>
        <p:spPr/>
        <p:txBody>
          <a:bodyPr/>
          <a:lstStyle/>
          <a:p>
            <a:r>
              <a:rPr lang="en-US" smtClean="0"/>
              <a:t>Public opinion</a:t>
            </a:r>
          </a:p>
        </p:txBody>
      </p:sp>
      <p:pic>
        <p:nvPicPr>
          <p:cNvPr id="137219" name="Picture 5" descr="approval ratings FED"/>
          <p:cNvPicPr>
            <a:picLocks noGrp="1" noChangeAspect="1" noChangeArrowheads="1"/>
          </p:cNvPicPr>
          <p:nvPr>
            <p:ph idx="4294967295"/>
          </p:nvPr>
        </p:nvPicPr>
        <p:blipFill>
          <a:blip r:embed="rId2"/>
          <a:srcRect/>
          <a:stretch>
            <a:fillRect/>
          </a:stretch>
        </p:blipFill>
        <p:spPr>
          <a:xfrm>
            <a:off x="395288" y="1196975"/>
            <a:ext cx="8064500" cy="5111750"/>
          </a:xfrm>
          <a:ln>
            <a:solidFill>
              <a:schemeClr val="tx1"/>
            </a:solidFill>
          </a:ln>
        </p:spPr>
      </p:pic>
      <p:sp>
        <p:nvSpPr>
          <p:cNvPr id="5" name="4 Marcador de número de diapositiva"/>
          <p:cNvSpPr txBox="1">
            <a:spLocks noGrp="1"/>
          </p:cNvSpPr>
          <p:nvPr/>
        </p:nvSpPr>
        <p:spPr>
          <a:xfrm>
            <a:off x="6553200" y="6356350"/>
            <a:ext cx="2133600" cy="365125"/>
          </a:xfrm>
          <a:prstGeom prst="rect">
            <a:avLst/>
          </a:prstGeom>
          <a:noFill/>
        </p:spPr>
        <p:txBody>
          <a:bodyPr anchor="ctr"/>
          <a:lstStyle/>
          <a:p>
            <a:pPr algn="r" fontAlgn="auto">
              <a:spcBef>
                <a:spcPts val="0"/>
              </a:spcBef>
              <a:spcAft>
                <a:spcPts val="0"/>
              </a:spcAft>
              <a:defRPr/>
            </a:pPr>
            <a:fld id="{2C91C267-46F4-47B2-93B7-29307F64AB82}" type="slidenum">
              <a:rPr lang="en-US" sz="1200">
                <a:solidFill>
                  <a:schemeClr val="tx1">
                    <a:tint val="75000"/>
                  </a:schemeClr>
                </a:solidFill>
                <a:latin typeface="+mn-lt"/>
              </a:rPr>
              <a:pPr algn="r" fontAlgn="auto">
                <a:spcBef>
                  <a:spcPts val="0"/>
                </a:spcBef>
                <a:spcAft>
                  <a:spcPts val="0"/>
                </a:spcAft>
                <a:defRPr/>
              </a:pPr>
              <a:t>59</a:t>
            </a:fld>
            <a:endParaRPr lang="en-US" sz="1200">
              <a:solidFill>
                <a:schemeClr val="tx1">
                  <a:tint val="75000"/>
                </a:schemeClr>
              </a:solidFill>
              <a:latin typeface="+mn-lt"/>
            </a:endParaRPr>
          </a:p>
        </p:txBody>
      </p:sp>
      <p:sp>
        <p:nvSpPr>
          <p:cNvPr id="6" name="5 Marcador de pie de página"/>
          <p:cNvSpPr txBox="1">
            <a:spLocks noGrp="1"/>
          </p:cNvSpPr>
          <p:nvPr/>
        </p:nvSpPr>
        <p:spPr>
          <a:xfrm>
            <a:off x="3124200" y="6356350"/>
            <a:ext cx="2895600" cy="365125"/>
          </a:xfrm>
          <a:prstGeom prst="rect">
            <a:avLst/>
          </a:prstGeom>
          <a:noFill/>
        </p:spPr>
        <p:txBody>
          <a:bodyPr anchor="ctr"/>
          <a:lstStyle/>
          <a:p>
            <a:pPr algn="ctr" fontAlgn="auto">
              <a:spcBef>
                <a:spcPts val="0"/>
              </a:spcBef>
              <a:spcAft>
                <a:spcPts val="0"/>
              </a:spcAft>
              <a:defRPr/>
            </a:pPr>
            <a:r>
              <a:rPr lang="es-ES" sz="1200">
                <a:solidFill>
                  <a:schemeClr val="tx1">
                    <a:tint val="75000"/>
                  </a:schemeClr>
                </a:solidFill>
                <a:latin typeface="+mn-lt"/>
              </a:rPr>
              <a:t>Carlos San Juan Mesonada. Universidad Carlos III de Madrid</a:t>
            </a:r>
            <a:endParaRPr lang="en-US" sz="1200">
              <a:solidFill>
                <a:schemeClr val="tx1">
                  <a:tint val="75000"/>
                </a:schemeClr>
              </a:solidFill>
              <a:latin typeface="+mn-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rtlCol="0">
            <a:normAutofit fontScale="90000"/>
          </a:bodyPr>
          <a:lstStyle/>
          <a:p>
            <a:pPr fontAlgn="auto">
              <a:spcAft>
                <a:spcPts val="0"/>
              </a:spcAft>
              <a:defRPr/>
            </a:pPr>
            <a:r>
              <a:rPr lang="en-US" dirty="0" smtClean="0"/>
              <a:t>Governance of the EMU/2. </a:t>
            </a:r>
            <a:br>
              <a:rPr lang="en-US" dirty="0" smtClean="0"/>
            </a:br>
            <a:r>
              <a:rPr lang="en-US" sz="4000" dirty="0" smtClean="0"/>
              <a:t>Introducing, the Degrauwe point of view</a:t>
            </a:r>
            <a:endParaRPr lang="en-US" dirty="0"/>
          </a:p>
        </p:txBody>
      </p:sp>
      <p:sp>
        <p:nvSpPr>
          <p:cNvPr id="3" name="2 Marcador de contenido"/>
          <p:cNvSpPr>
            <a:spLocks noGrp="1"/>
          </p:cNvSpPr>
          <p:nvPr>
            <p:ph idx="1"/>
          </p:nvPr>
        </p:nvSpPr>
        <p:spPr/>
        <p:txBody>
          <a:bodyPr rtlCol="0">
            <a:normAutofit fontScale="92500" lnSpcReduction="10000"/>
          </a:bodyPr>
          <a:lstStyle/>
          <a:p>
            <a:pPr fontAlgn="auto">
              <a:spcAft>
                <a:spcPts val="0"/>
              </a:spcAft>
              <a:buFont typeface="Arial" pitchFamily="34" charset="0"/>
              <a:buChar char="•"/>
              <a:defRPr/>
            </a:pPr>
            <a:r>
              <a:rPr lang="en-US" dirty="0" smtClean="0"/>
              <a:t>The present governance of the euro area has been devised assuming that the world fits the </a:t>
            </a:r>
            <a:r>
              <a:rPr lang="en-US" b="1" dirty="0" smtClean="0">
                <a:solidFill>
                  <a:srgbClr val="0070C0"/>
                </a:solidFill>
              </a:rPr>
              <a:t>monetarist-real-business-cycle theory</a:t>
            </a:r>
            <a:r>
              <a:rPr lang="en-US" dirty="0" smtClean="0"/>
              <a:t>.</a:t>
            </a:r>
          </a:p>
          <a:p>
            <a:pPr fontAlgn="auto">
              <a:spcAft>
                <a:spcPts val="0"/>
              </a:spcAft>
              <a:buFont typeface="Arial" pitchFamily="34" charset="0"/>
              <a:buChar char="•"/>
              <a:defRPr/>
            </a:pPr>
            <a:r>
              <a:rPr lang="en-US" dirty="0" smtClean="0"/>
              <a:t> But that theory is not a correct representation of the world. </a:t>
            </a:r>
          </a:p>
          <a:p>
            <a:pPr fontAlgn="auto">
              <a:spcAft>
                <a:spcPts val="0"/>
              </a:spcAft>
              <a:buFont typeface="Arial" pitchFamily="34" charset="0"/>
              <a:buChar char="•"/>
              <a:defRPr/>
            </a:pPr>
            <a:r>
              <a:rPr lang="en-US" dirty="0" smtClean="0"/>
              <a:t>The European monetary union is a remarkable achievement, but remains </a:t>
            </a:r>
            <a:r>
              <a:rPr lang="en-US" b="1" dirty="0" smtClean="0">
                <a:solidFill>
                  <a:srgbClr val="0070C0"/>
                </a:solidFill>
              </a:rPr>
              <a:t>fragile</a:t>
            </a:r>
            <a:r>
              <a:rPr lang="en-US" dirty="0" smtClean="0"/>
              <a:t> because of the </a:t>
            </a:r>
            <a:r>
              <a:rPr lang="en-US" b="1" dirty="0" smtClean="0">
                <a:solidFill>
                  <a:srgbClr val="0070C0"/>
                </a:solidFill>
              </a:rPr>
              <a:t>absence of a sufficient degree of political union</a:t>
            </a:r>
          </a:p>
          <a:p>
            <a:pPr fontAlgn="auto">
              <a:spcAft>
                <a:spcPts val="0"/>
              </a:spcAft>
              <a:buFont typeface="Arial" pitchFamily="34" charset="0"/>
              <a:buChar char="•"/>
              <a:defRPr/>
            </a:pPr>
            <a:r>
              <a:rPr lang="en-US" b="1" dirty="0" smtClean="0">
                <a:solidFill>
                  <a:srgbClr val="002060"/>
                </a:solidFill>
              </a:rPr>
              <a:t>What have we learnt since the Treaty was signed? </a:t>
            </a:r>
            <a:endParaRPr lang="en-US" b="1" dirty="0">
              <a:solidFill>
                <a:srgbClr val="002060"/>
              </a:solidFill>
            </a:endParaRPr>
          </a:p>
        </p:txBody>
      </p:sp>
      <p:sp>
        <p:nvSpPr>
          <p:cNvPr id="4" name="3 Marcador de número de diapositiva"/>
          <p:cNvSpPr>
            <a:spLocks noGrp="1"/>
          </p:cNvSpPr>
          <p:nvPr>
            <p:ph type="sldNum" sz="quarter" idx="12"/>
          </p:nvPr>
        </p:nvSpPr>
        <p:spPr/>
        <p:txBody>
          <a:bodyPr/>
          <a:lstStyle/>
          <a:p>
            <a:pPr>
              <a:defRPr/>
            </a:pPr>
            <a:fld id="{DD11B4E2-6044-47C1-B38B-B56F0794CA1C}" type="slidenum">
              <a:rPr lang="en-US"/>
              <a:pPr>
                <a:defRPr/>
              </a:pPr>
              <a:t>6</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1 Título"/>
          <p:cNvSpPr>
            <a:spLocks noGrp="1"/>
          </p:cNvSpPr>
          <p:nvPr>
            <p:ph type="title"/>
          </p:nvPr>
        </p:nvSpPr>
        <p:spPr/>
        <p:txBody>
          <a:bodyPr/>
          <a:lstStyle/>
          <a:p>
            <a:r>
              <a:rPr lang="en-US" smtClean="0"/>
              <a:t>I. Mundell I and Mundell II</a:t>
            </a:r>
          </a:p>
        </p:txBody>
      </p:sp>
      <p:sp>
        <p:nvSpPr>
          <p:cNvPr id="3" name="2 Marcador de contenido"/>
          <p:cNvSpPr>
            <a:spLocks noGrp="1"/>
          </p:cNvSpPr>
          <p:nvPr>
            <p:ph idx="1"/>
          </p:nvPr>
        </p:nvSpPr>
        <p:spPr/>
        <p:txBody>
          <a:bodyPr rtlCol="0">
            <a:normAutofit fontScale="77500" lnSpcReduction="20000"/>
          </a:bodyPr>
          <a:lstStyle/>
          <a:p>
            <a:pPr fontAlgn="auto">
              <a:spcAft>
                <a:spcPts val="0"/>
              </a:spcAft>
              <a:buFont typeface="Arial" pitchFamily="34" charset="0"/>
              <a:buChar char="•"/>
              <a:defRPr/>
            </a:pPr>
            <a:endParaRPr lang="en-US" dirty="0" smtClean="0"/>
          </a:p>
          <a:p>
            <a:pPr fontAlgn="auto">
              <a:spcAft>
                <a:spcPts val="0"/>
              </a:spcAft>
              <a:buFont typeface="Arial" pitchFamily="34" charset="0"/>
              <a:buChar char="•"/>
              <a:defRPr/>
            </a:pPr>
            <a:r>
              <a:rPr lang="en-US" dirty="0" smtClean="0"/>
              <a:t>At the time of the signing of the Maastricht Treaty, the economic profession was still struggling with the </a:t>
            </a:r>
            <a:r>
              <a:rPr lang="en-US" b="1" dirty="0" smtClean="0"/>
              <a:t>pros and cons of monetary union.</a:t>
            </a:r>
          </a:p>
          <a:p>
            <a:pPr fontAlgn="auto">
              <a:spcAft>
                <a:spcPts val="0"/>
              </a:spcAft>
              <a:buFont typeface="Arial" pitchFamily="34" charset="0"/>
              <a:buChar char="•"/>
              <a:defRPr/>
            </a:pPr>
            <a:r>
              <a:rPr lang="en-US" b="1" dirty="0" err="1" smtClean="0">
                <a:solidFill>
                  <a:srgbClr val="0070C0"/>
                </a:solidFill>
              </a:rPr>
              <a:t>Delors</a:t>
            </a:r>
            <a:r>
              <a:rPr lang="en-US" b="1" dirty="0" smtClean="0">
                <a:solidFill>
                  <a:srgbClr val="0070C0"/>
                </a:solidFill>
              </a:rPr>
              <a:t> report:</a:t>
            </a:r>
            <a:r>
              <a:rPr lang="en-US" dirty="0" smtClean="0"/>
              <a:t> provided the intellectual basis of the Maastricht Treaty (1991). </a:t>
            </a:r>
          </a:p>
          <a:p>
            <a:pPr fontAlgn="auto">
              <a:spcAft>
                <a:spcPts val="0"/>
              </a:spcAft>
              <a:buFont typeface="Arial" pitchFamily="34" charset="0"/>
              <a:buChar char="•"/>
              <a:defRPr/>
            </a:pPr>
            <a:r>
              <a:rPr lang="en-US" dirty="0" smtClean="0"/>
              <a:t>At the time there were really two theories competing for academic attention, with very different policy implications. </a:t>
            </a:r>
          </a:p>
          <a:p>
            <a:pPr lvl="1" fontAlgn="auto">
              <a:spcAft>
                <a:spcPts val="0"/>
              </a:spcAft>
              <a:buFont typeface="Arial" pitchFamily="34" charset="0"/>
              <a:buChar char="–"/>
              <a:defRPr/>
            </a:pPr>
            <a:r>
              <a:rPr lang="en-US" b="1" dirty="0" smtClean="0"/>
              <a:t>Mundell I (OCAs)</a:t>
            </a:r>
            <a:r>
              <a:rPr lang="en-US" dirty="0" smtClean="0"/>
              <a:t> provided the basis for widespread </a:t>
            </a:r>
            <a:r>
              <a:rPr lang="en-US" b="1" dirty="0" smtClean="0">
                <a:solidFill>
                  <a:srgbClr val="C00000"/>
                </a:solidFill>
              </a:rPr>
              <a:t>skepticism about the desirability </a:t>
            </a:r>
            <a:r>
              <a:rPr lang="en-US" dirty="0" smtClean="0"/>
              <a:t>of a monetary union in Europe</a:t>
            </a:r>
          </a:p>
          <a:p>
            <a:pPr lvl="1" fontAlgn="auto">
              <a:spcAft>
                <a:spcPts val="0"/>
              </a:spcAft>
              <a:buFont typeface="Arial" pitchFamily="34" charset="0"/>
              <a:buChar char="–"/>
              <a:defRPr/>
            </a:pPr>
            <a:r>
              <a:rPr lang="en-US" dirty="0" smtClean="0"/>
              <a:t>while </a:t>
            </a:r>
            <a:r>
              <a:rPr lang="en-US" b="1" dirty="0" smtClean="0">
                <a:solidFill>
                  <a:srgbClr val="0070C0"/>
                </a:solidFill>
              </a:rPr>
              <a:t>Mundell II </a:t>
            </a:r>
            <a:r>
              <a:rPr lang="en-US" dirty="0" smtClean="0"/>
              <a:t>was used by the proponents of monetary union (The </a:t>
            </a:r>
            <a:r>
              <a:rPr lang="en-US" b="1" dirty="0" err="1" smtClean="0">
                <a:solidFill>
                  <a:srgbClr val="0070C0"/>
                </a:solidFill>
              </a:rPr>
              <a:t>Delors</a:t>
            </a:r>
            <a:r>
              <a:rPr lang="en-US" b="1" dirty="0" smtClean="0">
                <a:solidFill>
                  <a:srgbClr val="0070C0"/>
                </a:solidFill>
              </a:rPr>
              <a:t> report)</a:t>
            </a:r>
            <a:r>
              <a:rPr lang="en-US" dirty="0" smtClean="0"/>
              <a:t>.</a:t>
            </a:r>
          </a:p>
          <a:p>
            <a:pPr lvl="1" fontAlgn="auto">
              <a:spcAft>
                <a:spcPts val="0"/>
              </a:spcAft>
              <a:buFont typeface="Arial" pitchFamily="34" charset="0"/>
              <a:buChar char="–"/>
              <a:defRPr/>
            </a:pPr>
            <a:endParaRPr lang="en-US" dirty="0"/>
          </a:p>
        </p:txBody>
      </p:sp>
      <p:sp>
        <p:nvSpPr>
          <p:cNvPr id="4" name="3 Marcador de número de diapositiva"/>
          <p:cNvSpPr>
            <a:spLocks noGrp="1"/>
          </p:cNvSpPr>
          <p:nvPr>
            <p:ph type="sldNum" sz="quarter" idx="12"/>
          </p:nvPr>
        </p:nvSpPr>
        <p:spPr/>
        <p:txBody>
          <a:bodyPr/>
          <a:lstStyle/>
          <a:p>
            <a:pPr>
              <a:defRPr/>
            </a:pPr>
            <a:fld id="{CDFD4D48-B774-48A4-877C-263994B2C384}" type="slidenum">
              <a:rPr lang="en-US"/>
              <a:pPr>
                <a:defRPr/>
              </a:pPr>
              <a:t>7</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1 Título"/>
          <p:cNvSpPr>
            <a:spLocks noGrp="1"/>
          </p:cNvSpPr>
          <p:nvPr>
            <p:ph type="title"/>
          </p:nvPr>
        </p:nvSpPr>
        <p:spPr/>
        <p:txBody>
          <a:bodyPr/>
          <a:lstStyle/>
          <a:p>
            <a:r>
              <a:rPr lang="en-US" smtClean="0"/>
              <a:t>Optimal currency areas (OCA) </a:t>
            </a:r>
          </a:p>
        </p:txBody>
      </p:sp>
      <p:sp>
        <p:nvSpPr>
          <p:cNvPr id="3" name="2 Marcador de contenido"/>
          <p:cNvSpPr>
            <a:spLocks noGrp="1"/>
          </p:cNvSpPr>
          <p:nvPr>
            <p:ph idx="1"/>
          </p:nvPr>
        </p:nvSpPr>
        <p:spPr/>
        <p:txBody>
          <a:bodyPr rtlCol="0">
            <a:normAutofit fontScale="85000" lnSpcReduction="20000"/>
          </a:bodyPr>
          <a:lstStyle/>
          <a:p>
            <a:pPr fontAlgn="auto">
              <a:spcAft>
                <a:spcPts val="0"/>
              </a:spcAft>
              <a:buFont typeface="Arial" pitchFamily="34" charset="0"/>
              <a:buChar char="•"/>
              <a:defRPr/>
            </a:pPr>
            <a:r>
              <a:rPr lang="en-US" dirty="0" smtClean="0"/>
              <a:t>The OCA theory determines the </a:t>
            </a:r>
            <a:r>
              <a:rPr lang="en-US" i="1" dirty="0" smtClean="0">
                <a:solidFill>
                  <a:srgbClr val="0070C0"/>
                </a:solidFill>
              </a:rPr>
              <a:t>conditions</a:t>
            </a:r>
            <a:r>
              <a:rPr lang="en-US" dirty="0" smtClean="0"/>
              <a:t> that countries should satisfy to make a monetary union </a:t>
            </a:r>
            <a:r>
              <a:rPr lang="en-US" dirty="0" smtClean="0">
                <a:solidFill>
                  <a:srgbClr val="0070C0"/>
                </a:solidFill>
              </a:rPr>
              <a:t>attractive</a:t>
            </a:r>
            <a:r>
              <a:rPr lang="en-US" dirty="0" smtClean="0"/>
              <a:t>,</a:t>
            </a:r>
          </a:p>
          <a:p>
            <a:pPr fontAlgn="auto">
              <a:spcAft>
                <a:spcPts val="0"/>
              </a:spcAft>
              <a:buFont typeface="Arial" pitchFamily="34" charset="0"/>
              <a:buChar char="•"/>
              <a:defRPr/>
            </a:pPr>
            <a:r>
              <a:rPr lang="en-US" dirty="0" smtClean="0"/>
              <a:t>i.e. to ensure that the </a:t>
            </a:r>
            <a:r>
              <a:rPr lang="en-US" b="1" dirty="0" smtClean="0">
                <a:solidFill>
                  <a:srgbClr val="0070C0"/>
                </a:solidFill>
              </a:rPr>
              <a:t>benefits</a:t>
            </a:r>
            <a:r>
              <a:rPr lang="en-US" dirty="0" smtClean="0"/>
              <a:t> of the monetary union </a:t>
            </a:r>
            <a:r>
              <a:rPr lang="en-US" b="1" dirty="0" smtClean="0">
                <a:solidFill>
                  <a:srgbClr val="0070C0"/>
                </a:solidFill>
              </a:rPr>
              <a:t>exceed its costs</a:t>
            </a:r>
            <a:r>
              <a:rPr lang="en-US" dirty="0" smtClean="0"/>
              <a:t>.</a:t>
            </a:r>
          </a:p>
          <a:p>
            <a:pPr fontAlgn="auto">
              <a:spcAft>
                <a:spcPts val="0"/>
              </a:spcAft>
              <a:buFont typeface="Arial" pitchFamily="34" charset="0"/>
              <a:buChar char="•"/>
              <a:defRPr/>
            </a:pPr>
            <a:r>
              <a:rPr lang="en-US" dirty="0" smtClean="0"/>
              <a:t>The conditions that are needed to make a monetary union among candidate</a:t>
            </a:r>
          </a:p>
          <a:p>
            <a:pPr fontAlgn="auto">
              <a:spcAft>
                <a:spcPts val="0"/>
              </a:spcAft>
              <a:buFont typeface="Arial" pitchFamily="34" charset="0"/>
              <a:buChar char="•"/>
              <a:defRPr/>
            </a:pPr>
            <a:r>
              <a:rPr lang="en-US" dirty="0" smtClean="0"/>
              <a:t>Member States attractive can be summarized by three concepts:</a:t>
            </a:r>
          </a:p>
          <a:p>
            <a:pPr lvl="1" fontAlgn="auto">
              <a:spcAft>
                <a:spcPts val="0"/>
              </a:spcAft>
              <a:buFont typeface="Arial" pitchFamily="34" charset="0"/>
              <a:buNone/>
              <a:defRPr/>
            </a:pPr>
            <a:r>
              <a:rPr lang="en-US" b="1" dirty="0" smtClean="0">
                <a:solidFill>
                  <a:srgbClr val="0070C0"/>
                </a:solidFill>
              </a:rPr>
              <a:t>•</a:t>
            </a:r>
            <a:r>
              <a:rPr lang="en-US" dirty="0" smtClean="0">
                <a:solidFill>
                  <a:srgbClr val="0070C0"/>
                </a:solidFill>
              </a:rPr>
              <a:t> </a:t>
            </a:r>
            <a:r>
              <a:rPr lang="en-US" b="1" dirty="0" smtClean="0">
                <a:solidFill>
                  <a:srgbClr val="0070C0"/>
                </a:solidFill>
              </a:rPr>
              <a:t>Symmetry (of shocks)</a:t>
            </a:r>
          </a:p>
          <a:p>
            <a:pPr lvl="1" fontAlgn="auto">
              <a:spcAft>
                <a:spcPts val="0"/>
              </a:spcAft>
              <a:buFont typeface="Arial" pitchFamily="34" charset="0"/>
              <a:buNone/>
              <a:defRPr/>
            </a:pPr>
            <a:r>
              <a:rPr lang="en-US" b="1" dirty="0" smtClean="0">
                <a:solidFill>
                  <a:srgbClr val="0070C0"/>
                </a:solidFill>
              </a:rPr>
              <a:t>• Flexibility</a:t>
            </a:r>
          </a:p>
          <a:p>
            <a:pPr lvl="1" fontAlgn="auto">
              <a:spcAft>
                <a:spcPts val="0"/>
              </a:spcAft>
              <a:buFont typeface="Arial" pitchFamily="34" charset="0"/>
              <a:buNone/>
              <a:defRPr/>
            </a:pPr>
            <a:r>
              <a:rPr lang="en-US" b="1" dirty="0" smtClean="0">
                <a:solidFill>
                  <a:srgbClr val="0070C0"/>
                </a:solidFill>
              </a:rPr>
              <a:t>• Integration</a:t>
            </a:r>
            <a:endParaRPr lang="en-US" b="1" dirty="0">
              <a:solidFill>
                <a:srgbClr val="0070C0"/>
              </a:solidFill>
            </a:endParaRPr>
          </a:p>
        </p:txBody>
      </p:sp>
      <p:sp>
        <p:nvSpPr>
          <p:cNvPr id="4" name="3 Marcador de número de diapositiva"/>
          <p:cNvSpPr>
            <a:spLocks noGrp="1"/>
          </p:cNvSpPr>
          <p:nvPr>
            <p:ph type="sldNum" sz="quarter" idx="12"/>
          </p:nvPr>
        </p:nvSpPr>
        <p:spPr/>
        <p:txBody>
          <a:bodyPr/>
          <a:lstStyle/>
          <a:p>
            <a:pPr>
              <a:defRPr/>
            </a:pPr>
            <a:fld id="{C9DFD667-2B57-4BF4-AE2A-B03C2F6B347E}" type="slidenum">
              <a:rPr lang="en-US"/>
              <a:pPr>
                <a:defRPr/>
              </a:pPr>
              <a:t>8</a:t>
            </a:fld>
            <a:endParaRPr lang="en-US"/>
          </a:p>
        </p:txBody>
      </p:sp>
      <p:sp>
        <p:nvSpPr>
          <p:cNvPr id="5" name="4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1 Título"/>
          <p:cNvSpPr>
            <a:spLocks noGrp="1"/>
          </p:cNvSpPr>
          <p:nvPr>
            <p:ph type="title"/>
          </p:nvPr>
        </p:nvSpPr>
        <p:spPr/>
        <p:txBody>
          <a:bodyPr/>
          <a:lstStyle/>
          <a:p>
            <a:r>
              <a:rPr lang="en-US" smtClean="0"/>
              <a:t>Symmetry and flexibility in OCAs</a:t>
            </a:r>
          </a:p>
        </p:txBody>
      </p:sp>
      <p:pic>
        <p:nvPicPr>
          <p:cNvPr id="1026" name="Picture 2"/>
          <p:cNvPicPr>
            <a:picLocks noGrp="1" noChangeAspect="1" noChangeArrowheads="1"/>
          </p:cNvPicPr>
          <p:nvPr>
            <p:ph idx="1"/>
          </p:nvPr>
        </p:nvPicPr>
        <p:blipFill>
          <a:blip r:embed="rId2"/>
          <a:srcRect/>
          <a:stretch>
            <a:fillRect/>
          </a:stretch>
        </p:blipFill>
        <p:spPr>
          <a:xfrm>
            <a:off x="4500563" y="2420938"/>
            <a:ext cx="4392612" cy="3595687"/>
          </a:xfrm>
        </p:spPr>
        <p:style>
          <a:lnRef idx="1">
            <a:schemeClr val="accent1"/>
          </a:lnRef>
          <a:fillRef idx="2">
            <a:schemeClr val="accent1"/>
          </a:fillRef>
          <a:effectRef idx="1">
            <a:schemeClr val="accent1"/>
          </a:effectRef>
          <a:fontRef idx="minor">
            <a:schemeClr val="dk1"/>
          </a:fontRef>
        </p:style>
      </p:pic>
      <p:sp>
        <p:nvSpPr>
          <p:cNvPr id="4" name="3 CuadroTexto"/>
          <p:cNvSpPr txBox="1"/>
          <p:nvPr/>
        </p:nvSpPr>
        <p:spPr>
          <a:xfrm>
            <a:off x="250825" y="1844675"/>
            <a:ext cx="4033838" cy="4248150"/>
          </a:xfrm>
          <a:prstGeom prst="rect">
            <a:avLst/>
          </a:prstGeom>
        </p:spPr>
        <p:style>
          <a:lnRef idx="1">
            <a:schemeClr val="accent1"/>
          </a:lnRef>
          <a:fillRef idx="2">
            <a:schemeClr val="accent1"/>
          </a:fillRef>
          <a:effectRef idx="1">
            <a:schemeClr val="accent1"/>
          </a:effectRef>
          <a:fontRef idx="minor">
            <a:schemeClr val="dk1"/>
          </a:fontRef>
        </p:style>
        <p:txBody>
          <a:bodyPr>
            <a:spAutoFit/>
          </a:bodyPr>
          <a:lstStyle/>
          <a:p>
            <a:pPr fontAlgn="auto">
              <a:spcBef>
                <a:spcPts val="0"/>
              </a:spcBef>
              <a:spcAft>
                <a:spcPts val="0"/>
              </a:spcAft>
              <a:defRPr/>
            </a:pPr>
            <a:r>
              <a:rPr lang="en-US" b="1" dirty="0"/>
              <a:t>Figure 1</a:t>
            </a:r>
            <a:r>
              <a:rPr lang="en-US" dirty="0"/>
              <a:t> presents the minimal combinations of symmetry and flexibility that are needed to form an optimal currency area by the downward-sloping OCA line. </a:t>
            </a:r>
          </a:p>
          <a:p>
            <a:pPr fontAlgn="auto">
              <a:spcBef>
                <a:spcPts val="0"/>
              </a:spcBef>
              <a:spcAft>
                <a:spcPts val="0"/>
              </a:spcAft>
              <a:defRPr/>
            </a:pPr>
            <a:endParaRPr lang="en-US" dirty="0"/>
          </a:p>
          <a:p>
            <a:pPr fontAlgn="auto">
              <a:spcBef>
                <a:spcPts val="0"/>
              </a:spcBef>
              <a:spcAft>
                <a:spcPts val="0"/>
              </a:spcAft>
              <a:defRPr/>
            </a:pPr>
            <a:r>
              <a:rPr lang="en-US" b="1" dirty="0">
                <a:solidFill>
                  <a:srgbClr val="0070C0"/>
                </a:solidFill>
              </a:rPr>
              <a:t>Points on the OCA </a:t>
            </a:r>
            <a:r>
              <a:rPr lang="en-US" dirty="0"/>
              <a:t>line define </a:t>
            </a:r>
            <a:r>
              <a:rPr lang="en-US" dirty="0">
                <a:solidFill>
                  <a:srgbClr val="0070C0"/>
                </a:solidFill>
              </a:rPr>
              <a:t>combinations of symmetry and flexibility </a:t>
            </a:r>
            <a:r>
              <a:rPr lang="en-US" dirty="0"/>
              <a:t>for which the </a:t>
            </a:r>
            <a:r>
              <a:rPr lang="en-US" dirty="0">
                <a:solidFill>
                  <a:srgbClr val="0070C0"/>
                </a:solidFill>
              </a:rPr>
              <a:t>costs and the benefits </a:t>
            </a:r>
            <a:r>
              <a:rPr lang="en-US" dirty="0"/>
              <a:t>of a monetary union just </a:t>
            </a:r>
            <a:r>
              <a:rPr lang="en-US" dirty="0">
                <a:solidFill>
                  <a:srgbClr val="0070C0"/>
                </a:solidFill>
              </a:rPr>
              <a:t>balance.</a:t>
            </a:r>
          </a:p>
          <a:p>
            <a:pPr fontAlgn="auto">
              <a:spcBef>
                <a:spcPts val="0"/>
              </a:spcBef>
              <a:spcAft>
                <a:spcPts val="0"/>
              </a:spcAft>
              <a:defRPr/>
            </a:pPr>
            <a:endParaRPr lang="en-US" dirty="0">
              <a:solidFill>
                <a:srgbClr val="0070C0"/>
              </a:solidFill>
            </a:endParaRPr>
          </a:p>
          <a:p>
            <a:pPr fontAlgn="auto">
              <a:spcBef>
                <a:spcPts val="0"/>
              </a:spcBef>
              <a:spcAft>
                <a:spcPts val="0"/>
              </a:spcAft>
              <a:defRPr/>
            </a:pPr>
            <a:r>
              <a:rPr lang="en-US" dirty="0"/>
              <a:t>It is </a:t>
            </a:r>
            <a:r>
              <a:rPr lang="en-US" b="1" dirty="0">
                <a:solidFill>
                  <a:srgbClr val="0070C0"/>
                </a:solidFill>
              </a:rPr>
              <a:t>negatively sloped </a:t>
            </a:r>
            <a:r>
              <a:rPr lang="en-US" dirty="0"/>
              <a:t>because a declining degree of symmetry (which raises the costs) necessitates an increasing flexibility. </a:t>
            </a:r>
            <a:endParaRPr lang="en-US" dirty="0">
              <a:solidFill>
                <a:srgbClr val="0070C0"/>
              </a:solidFill>
            </a:endParaRPr>
          </a:p>
        </p:txBody>
      </p:sp>
      <p:sp>
        <p:nvSpPr>
          <p:cNvPr id="26628" name="4 CuadroTexto"/>
          <p:cNvSpPr txBox="1">
            <a:spLocks noChangeArrowheads="1"/>
          </p:cNvSpPr>
          <p:nvPr/>
        </p:nvSpPr>
        <p:spPr bwMode="auto">
          <a:xfrm>
            <a:off x="5003800" y="1412875"/>
            <a:ext cx="3744913" cy="954088"/>
          </a:xfrm>
          <a:prstGeom prst="rect">
            <a:avLst/>
          </a:prstGeom>
          <a:noFill/>
          <a:ln w="9525">
            <a:noFill/>
            <a:miter lim="800000"/>
            <a:headEnd/>
            <a:tailEnd/>
          </a:ln>
        </p:spPr>
        <p:txBody>
          <a:bodyPr>
            <a:spAutoFit/>
          </a:bodyPr>
          <a:lstStyle/>
          <a:p>
            <a:r>
              <a:rPr lang="en-US" sz="1400">
                <a:latin typeface="Calibri" pitchFamily="34" charset="0"/>
              </a:rPr>
              <a:t>To the right of the OCA line the degree of </a:t>
            </a:r>
            <a:r>
              <a:rPr lang="en-US" sz="1400" b="1">
                <a:solidFill>
                  <a:srgbClr val="0070C0"/>
                </a:solidFill>
                <a:latin typeface="Calibri" pitchFamily="34" charset="0"/>
              </a:rPr>
              <a:t>flexibility is sufficiently large </a:t>
            </a:r>
            <a:r>
              <a:rPr lang="en-US" sz="1400">
                <a:latin typeface="Calibri" pitchFamily="34" charset="0"/>
              </a:rPr>
              <a:t>given the degree of symmetry to ensure that the benefits of the union exceed the costs. </a:t>
            </a:r>
          </a:p>
        </p:txBody>
      </p:sp>
      <p:cxnSp>
        <p:nvCxnSpPr>
          <p:cNvPr id="7" name="6 Conector recto de flecha"/>
          <p:cNvCxnSpPr/>
          <p:nvPr/>
        </p:nvCxnSpPr>
        <p:spPr>
          <a:xfrm>
            <a:off x="6804025" y="2276475"/>
            <a:ext cx="576263" cy="12969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630" name="9 CuadroTexto"/>
          <p:cNvSpPr txBox="1">
            <a:spLocks noChangeArrowheads="1"/>
          </p:cNvSpPr>
          <p:nvPr/>
        </p:nvSpPr>
        <p:spPr bwMode="auto">
          <a:xfrm>
            <a:off x="1547813" y="6211888"/>
            <a:ext cx="7596187" cy="646112"/>
          </a:xfrm>
          <a:prstGeom prst="rect">
            <a:avLst/>
          </a:prstGeom>
          <a:noFill/>
          <a:ln w="9525">
            <a:noFill/>
            <a:miter lim="800000"/>
            <a:headEnd/>
            <a:tailEnd/>
          </a:ln>
        </p:spPr>
        <p:txBody>
          <a:bodyPr>
            <a:spAutoFit/>
          </a:bodyPr>
          <a:lstStyle/>
          <a:p>
            <a:r>
              <a:rPr lang="en-US">
                <a:latin typeface="Calibri" pitchFamily="34" charset="0"/>
              </a:rPr>
              <a:t>To the left of the OCA line there is </a:t>
            </a:r>
            <a:r>
              <a:rPr lang="en-US" b="1">
                <a:solidFill>
                  <a:srgbClr val="FF0000"/>
                </a:solidFill>
                <a:latin typeface="Calibri" pitchFamily="34" charset="0"/>
              </a:rPr>
              <a:t>insufficient flexibility </a:t>
            </a:r>
            <a:r>
              <a:rPr lang="en-US">
                <a:latin typeface="Calibri" pitchFamily="34" charset="0"/>
              </a:rPr>
              <a:t>for any given level of symmetry.</a:t>
            </a:r>
          </a:p>
        </p:txBody>
      </p:sp>
      <p:cxnSp>
        <p:nvCxnSpPr>
          <p:cNvPr id="12" name="11 Conector recto de flecha"/>
          <p:cNvCxnSpPr/>
          <p:nvPr/>
        </p:nvCxnSpPr>
        <p:spPr>
          <a:xfrm flipV="1">
            <a:off x="6227763" y="4581525"/>
            <a:ext cx="865187" cy="1727200"/>
          </a:xfrm>
          <a:prstGeom prst="straightConnector1">
            <a:avLst/>
          </a:prstGeom>
          <a:ln>
            <a:tailEnd type="arrow"/>
          </a:ln>
        </p:spPr>
        <p:style>
          <a:lnRef idx="2">
            <a:schemeClr val="accent2"/>
          </a:lnRef>
          <a:fillRef idx="0">
            <a:schemeClr val="accent2"/>
          </a:fillRef>
          <a:effectRef idx="1">
            <a:schemeClr val="accent2"/>
          </a:effectRef>
          <a:fontRef idx="minor">
            <a:schemeClr val="tx1"/>
          </a:fontRef>
        </p:style>
      </p:cxnSp>
      <p:sp>
        <p:nvSpPr>
          <p:cNvPr id="9" name="8 Marcador de número de diapositiva"/>
          <p:cNvSpPr>
            <a:spLocks noGrp="1"/>
          </p:cNvSpPr>
          <p:nvPr>
            <p:ph type="sldNum" sz="quarter" idx="12"/>
          </p:nvPr>
        </p:nvSpPr>
        <p:spPr/>
        <p:txBody>
          <a:bodyPr/>
          <a:lstStyle/>
          <a:p>
            <a:pPr>
              <a:defRPr/>
            </a:pPr>
            <a:fld id="{909EB9CD-48EF-4401-986F-55F96C4E1D0F}" type="slidenum">
              <a:rPr lang="en-US"/>
              <a:pPr>
                <a:defRPr/>
              </a:pPr>
              <a:t>9</a:t>
            </a:fld>
            <a:endParaRPr lang="en-US"/>
          </a:p>
        </p:txBody>
      </p:sp>
      <p:sp>
        <p:nvSpPr>
          <p:cNvPr id="11" name="10 Marcador de pie de página"/>
          <p:cNvSpPr>
            <a:spLocks noGrp="1"/>
          </p:cNvSpPr>
          <p:nvPr>
            <p:ph type="ftr" sz="quarter" idx="11"/>
          </p:nvPr>
        </p:nvSpPr>
        <p:spPr/>
        <p:txBody>
          <a:bodyPr/>
          <a:lstStyle/>
          <a:p>
            <a:pPr>
              <a:defRPr/>
            </a:pPr>
            <a:r>
              <a:rPr lang="es-ES"/>
              <a:t>Carlos San Juan Mesonada. Universidad Carlos III de Madrid</a:t>
            </a:r>
            <a:endParaRPr lang="en-US"/>
          </a:p>
        </p:txBody>
      </p:sp>
    </p:spTree>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2434</TotalTime>
  <Words>6387</Words>
  <Application>Microsoft Office PowerPoint</Application>
  <PresentationFormat>On-screen Show (4:3)</PresentationFormat>
  <Paragraphs>499</Paragraphs>
  <Slides>59</Slides>
  <Notes>13</Notes>
  <HiddenSlides>0</HiddenSlides>
  <MMClips>0</MMClips>
  <ScaleCrop>false</ScaleCrop>
  <HeadingPairs>
    <vt:vector size="6" baseType="variant">
      <vt:variant>
        <vt:lpstr>Fuentes usadas</vt:lpstr>
      </vt:variant>
      <vt:variant>
        <vt:i4>3</vt:i4>
      </vt:variant>
      <vt:variant>
        <vt:lpstr>Plantilla de diseño</vt:lpstr>
      </vt:variant>
      <vt:variant>
        <vt:i4>1</vt:i4>
      </vt:variant>
      <vt:variant>
        <vt:lpstr>Títulos de diapositiva</vt:lpstr>
      </vt:variant>
      <vt:variant>
        <vt:i4>59</vt:i4>
      </vt:variant>
    </vt:vector>
  </HeadingPairs>
  <TitlesOfParts>
    <vt:vector size="63" baseType="lpstr">
      <vt:lpstr>Calibri</vt:lpstr>
      <vt:lpstr>Arial</vt:lpstr>
      <vt:lpstr>Wingdings</vt:lpstr>
      <vt:lpstr>Tema de Office</vt:lpstr>
      <vt:lpstr>What Have we Learnt about Monetary Integration. </vt:lpstr>
      <vt:lpstr>Monetary policy in the EMU The Commission’s view</vt:lpstr>
      <vt:lpstr>What started as a banking crisis became a sovereign debt crisis/1</vt:lpstr>
      <vt:lpstr>What started as a banking crisis became a sovereign debt crisis/2 </vt:lpstr>
      <vt:lpstr>Governance in the EMU/1</vt:lpstr>
      <vt:lpstr>Governance of the EMU/2.  Introducing, the Degrauwe point of view</vt:lpstr>
      <vt:lpstr>I. Mundell I and Mundell II</vt:lpstr>
      <vt:lpstr>Optimal currency areas (OCA) </vt:lpstr>
      <vt:lpstr>Symmetry and flexibility in OCAs</vt:lpstr>
      <vt:lpstr>Symmetry and integration in OCAs</vt:lpstr>
      <vt:lpstr>Mundell II (1973)</vt:lpstr>
      <vt:lpstr>Mundell II (1973)/2</vt:lpstr>
      <vt:lpstr>Mundell II became a major promoter of monetary union/3</vt:lpstr>
      <vt:lpstr>Maastricht Treaty &amp; academic economists’ minds Mundell II/4</vt:lpstr>
      <vt:lpstr>Mandell II and Monetarism/5</vt:lpstr>
      <vt:lpstr>Mandell II and Monetarism/5 costs of a monetary union are small</vt:lpstr>
      <vt:lpstr>Mundell II, asymmetric shocks</vt:lpstr>
      <vt:lpstr>Real Effective Exchange rate</vt:lpstr>
      <vt:lpstr>Inflation Gap </vt:lpstr>
      <vt:lpstr>Deficit expansion in Spain after the great recession of Sept.-08</vt:lpstr>
      <vt:lpstr>Assessing the sign of budgetary policy and fiscal consolidation in Spain  (Austerity policy means -1.7 pp of GDP in 2012 excluding support to financial institutions)</vt:lpstr>
      <vt:lpstr>II. Endogeneity of the OCA Criteria</vt:lpstr>
      <vt:lpstr>II. Endogeneity of the OCA Criteria/2</vt:lpstr>
      <vt:lpstr>II. Endogeneity of the OCA Criteria/3</vt:lpstr>
      <vt:lpstr>Symetry &amp; Flexibility: EMU</vt:lpstr>
      <vt:lpstr>UCL: Unit Labor Cost Breakdown,  Spain  </vt:lpstr>
      <vt:lpstr>Unit labor cost in Spain</vt:lpstr>
      <vt:lpstr>The effect of monetary union on symmetry</vt:lpstr>
      <vt:lpstr>III. The Governance of Monetary Union</vt:lpstr>
      <vt:lpstr>Public Deficit in US versus EMU</vt:lpstr>
      <vt:lpstr>Panic driven austerity </vt:lpstr>
      <vt:lpstr>Impact of austerity in GDP growth</vt:lpstr>
      <vt:lpstr>   Impact of fiscal consolidation  on fiscal balance 2013 and on government debt to GDP ratio 2013 </vt:lpstr>
      <vt:lpstr>Austerity measure and spread 2011 (source: Financial Times)</vt:lpstr>
      <vt:lpstr>Eurozone policy seems driven by market sentiment.  </vt:lpstr>
      <vt:lpstr>Where did the forces that led these countries into austerity come from?</vt:lpstr>
      <vt:lpstr>What should we think of these two strongly opposing views?  Brussels–Frankfurt consensus/1</vt:lpstr>
      <vt:lpstr>The real business cycle theory  Brussels–Frankfurt consensus/2</vt:lpstr>
      <vt:lpstr>The real business cycle theory Brussels–Frankfurt consensus/3</vt:lpstr>
      <vt:lpstr>The real business cycle theory Brussels–Frankfurt consensus/4</vt:lpstr>
      <vt:lpstr>The Brussels-Frankfurt Consensus</vt:lpstr>
      <vt:lpstr> The alternative OCA/1</vt:lpstr>
      <vt:lpstr>The savings paradox.  The alternative OCA/2 </vt:lpstr>
      <vt:lpstr>The logic of these Keynesian ideas  The alternative OCA/2</vt:lpstr>
      <vt:lpstr>The monetarist-real-business-cycle (MRBC) theory policy implications</vt:lpstr>
      <vt:lpstr>Central banks' securities purchase as % of GDP  </vt:lpstr>
      <vt:lpstr>Conclusions</vt:lpstr>
      <vt:lpstr>Conclusions:  ECB versus FED</vt:lpstr>
      <vt:lpstr>Conclusions  The EU needs a budgetary integration</vt:lpstr>
      <vt:lpstr>Conclusions  Quantitative easy</vt:lpstr>
      <vt:lpstr>Conclusions: The BCE unconventional monetary policy: later an smaller</vt:lpstr>
      <vt:lpstr>Conclusions: FED Interest rate fast reduction since the BCE is lagging behind</vt:lpstr>
      <vt:lpstr>Conclusions: Positive effects in the spread of corporations after the 2008 crisis in the US</vt:lpstr>
      <vt:lpstr>Diapositiva 54</vt:lpstr>
      <vt:lpstr>Exercises: explain the following graphs</vt:lpstr>
      <vt:lpstr>Credit Default Swaps (CDS) Spread 2012</vt:lpstr>
      <vt:lpstr>Public opinions and elections in UK Exercise: See the videos in CEP Elections economics in the UK and critically comment </vt:lpstr>
      <vt:lpstr>CEP Elections economics in the UK</vt:lpstr>
      <vt:lpstr>Public opinion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Have we Learnt about Monetary Integration</dc:title>
  <dc:creator>Carlos San Juan</dc:creator>
  <cp:lastModifiedBy>CHAN</cp:lastModifiedBy>
  <cp:revision>50</cp:revision>
  <dcterms:created xsi:type="dcterms:W3CDTF">2015-03-23T11:01:25Z</dcterms:created>
  <dcterms:modified xsi:type="dcterms:W3CDTF">2015-04-09T09:42:45Z</dcterms:modified>
</cp:coreProperties>
</file>