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A97FEB-CC0F-4280-8639-AB8C838627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PAC 2023. </a:t>
            </a:r>
            <a:r>
              <a:rPr lang="es-ES" dirty="0" err="1"/>
              <a:t>pse</a:t>
            </a:r>
            <a:r>
              <a:rPr lang="es-ES" dirty="0"/>
              <a:t> v. osa</a:t>
            </a:r>
            <a:endParaRPr lang="en-US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A9359E1-8FEB-4B66-9BBE-0B0BA9317E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/>
              <a:t>THE PRODUCERS SUPPORT VERSUS OPEN STATAGREGIC AUTHONOMY </a:t>
            </a:r>
          </a:p>
          <a:p>
            <a:r>
              <a:rPr lang="es-ES" dirty="0"/>
              <a:t>Carlos san juan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960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F4517D-2932-42A5-B2C9-0CC51729D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PSE </a:t>
            </a:r>
            <a:r>
              <a:rPr lang="es-ES" dirty="0" err="1"/>
              <a:t>producer</a:t>
            </a:r>
            <a:r>
              <a:rPr lang="es-ES" dirty="0"/>
              <a:t> </a:t>
            </a:r>
            <a:r>
              <a:rPr lang="es-ES" dirty="0" err="1"/>
              <a:t>support</a:t>
            </a:r>
            <a:r>
              <a:rPr lang="es-ES" dirty="0"/>
              <a:t> </a:t>
            </a:r>
            <a:r>
              <a:rPr lang="es-ES" dirty="0" err="1"/>
              <a:t>equivalent</a:t>
            </a:r>
            <a:r>
              <a:rPr lang="es-ES" dirty="0"/>
              <a:t> 2020-22</a:t>
            </a:r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F7D4143-9E4A-4D65-A44C-2E7B183972A7}"/>
              </a:ext>
            </a:extLst>
          </p:cNvPr>
          <p:cNvSpPr txBox="1"/>
          <p:nvPr/>
        </p:nvSpPr>
        <p:spPr>
          <a:xfrm>
            <a:off x="1227667" y="1859340"/>
            <a:ext cx="7912099" cy="3631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3200" b="0" i="0" dirty="0">
                <a:solidFill>
                  <a:srgbClr val="4E81BD"/>
                </a:solidFill>
                <a:effectLst/>
                <a:latin typeface="Roboto" panose="02000000000000000000" pitchFamily="2" charset="0"/>
              </a:rPr>
              <a:t>Support to agriculture continues to grow</a:t>
            </a:r>
          </a:p>
          <a:p>
            <a:pPr algn="l"/>
            <a:endParaRPr lang="en-US" b="0" i="0" dirty="0">
              <a:solidFill>
                <a:srgbClr val="4E81BD"/>
              </a:solidFill>
              <a:effectLst/>
              <a:latin typeface="Roboto" panose="02000000000000000000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Total support to agriculture reached USD 851 billion per year during 2020-22 for the 54 countries covered by the OECD 2023 report.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This is a historical high and an almost 2.5-fold increase </a:t>
            </a:r>
            <a:r>
              <a:rPr lang="en-US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compared to 2000-02,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333333"/>
              </a:solidFill>
              <a:latin typeface="Roboto" panose="02000000000000000000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even if below the </a:t>
            </a:r>
            <a:r>
              <a:rPr lang="en-US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3.6-fold growth in the value of agricultural production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333333"/>
              </a:solidFill>
              <a:latin typeface="Roboto" panose="02000000000000000000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Support to the agricultural sector includes </a:t>
            </a:r>
            <a:r>
              <a:rPr lang="en-US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transfers to producers 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(both individually or collectively) </a:t>
            </a:r>
            <a:r>
              <a:rPr lang="en-US" b="0" i="0" dirty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  <a:t>and to </a:t>
            </a:r>
            <a:r>
              <a:rPr lang="en-US" b="1" i="0" dirty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  <a:t>consumers.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417179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C4232E-D5FC-413E-93E8-28E362FFA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Support remains highly concentrated in a few large producing economies: 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735C5A0-B107-4CC8-85D6-5C5E815514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People’s Republic of China 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(hereafter “China”), now representing </a:t>
            </a:r>
            <a:r>
              <a:rPr lang="en-US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36% of this total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has emerged as the country providing </a:t>
            </a:r>
            <a:r>
              <a:rPr lang="en-US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the most support, 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India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15%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The </a:t>
            </a:r>
            <a:r>
              <a:rPr lang="en-US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United States 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14% 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And the </a:t>
            </a:r>
            <a:r>
              <a:rPr lang="en-US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European Union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13%, so the </a:t>
            </a:r>
            <a:r>
              <a:rPr lang="en-US" b="0" i="0" dirty="0">
                <a:solidFill>
                  <a:srgbClr val="92D050"/>
                </a:solidFill>
                <a:effectLst/>
                <a:latin typeface="Roboto" panose="02000000000000000000" pitchFamily="2" charset="0"/>
              </a:rPr>
              <a:t>CAP is less protectionist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than other agricultural policies.</a:t>
            </a:r>
          </a:p>
          <a:p>
            <a:pPr marL="457200" indent="-457200">
              <a:buFont typeface="+mj-lt"/>
              <a:buAutoNum type="arabicPeriod"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55120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0136B0-6A85-4525-9226-921DAA9E3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Increase</a:t>
            </a:r>
            <a:r>
              <a:rPr lang="es-ES" dirty="0"/>
              <a:t> in </a:t>
            </a:r>
            <a:r>
              <a:rPr lang="es-ES" dirty="0" err="1"/>
              <a:t>consumers</a:t>
            </a:r>
            <a:r>
              <a:rPr lang="es-ES" dirty="0"/>
              <a:t> and </a:t>
            </a:r>
            <a:r>
              <a:rPr lang="es-ES" dirty="0" err="1"/>
              <a:t>producers</a:t>
            </a:r>
            <a:r>
              <a:rPr lang="es-ES" dirty="0"/>
              <a:t>’ </a:t>
            </a:r>
            <a:r>
              <a:rPr lang="es-ES" dirty="0" err="1"/>
              <a:t>support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A4B4A9F-DFA2-4905-8E2B-51450AAA5D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en-US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Higher prices 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on international markets </a:t>
            </a:r>
            <a:r>
              <a:rPr lang="en-US" b="0" i="0" dirty="0">
                <a:solidFill>
                  <a:srgbClr val="333333"/>
                </a:solidFill>
                <a:effectLst/>
                <a:highlight>
                  <a:srgbClr val="FFFF00"/>
                </a:highlight>
                <a:latin typeface="Roboto" panose="02000000000000000000" pitchFamily="2" charset="0"/>
              </a:rPr>
              <a:t>resulted in lower price support 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and counter-cyclical budgetary transfers in 2022. </a:t>
            </a:r>
          </a:p>
          <a:p>
            <a:r>
              <a:rPr lang="en-US" b="0" i="0" dirty="0">
                <a:solidFill>
                  <a:srgbClr val="FFFF00"/>
                </a:solidFill>
                <a:effectLst/>
                <a:latin typeface="Roboto" panose="02000000000000000000" pitchFamily="2" charset="0"/>
              </a:rPr>
              <a:t>Governments have taken significant policy actions to limit the market impacts of the war in Ukraine and to address inflationary pressures more broadly</a:t>
            </a:r>
          </a:p>
          <a:p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Global agriculture has experienced </a:t>
            </a:r>
            <a:r>
              <a:rPr lang="en-US" b="1" i="0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Roboto" panose="02000000000000000000" pitchFamily="2" charset="0"/>
              </a:rPr>
              <a:t>exceptional conditions 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with </a:t>
            </a:r>
            <a:r>
              <a:rPr lang="en-US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Russia’s war of aggression against Ukraine 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hitting agricultural markets that were still recovering from the impacts of the COVID-19 pandemic.</a:t>
            </a:r>
          </a:p>
          <a:p>
            <a:r>
              <a:rPr lang="en-US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Roboto" panose="02000000000000000000" pitchFamily="2" charset="0"/>
              </a:rPr>
              <a:t>C</a:t>
            </a:r>
            <a:r>
              <a:rPr lang="en-US" b="1" i="0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Roboto" panose="02000000000000000000" pitchFamily="2" charset="0"/>
              </a:rPr>
              <a:t>onsumers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received USD </a:t>
            </a:r>
            <a:r>
              <a:rPr lang="en-US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115 billion 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per year in budgetary support during 2020-22, </a:t>
            </a:r>
            <a:r>
              <a:rPr lang="en-US" b="1" i="0" dirty="0">
                <a:solidFill>
                  <a:srgbClr val="C00000"/>
                </a:solidFill>
                <a:effectLst/>
                <a:latin typeface="Roboto" panose="02000000000000000000" pitchFamily="2" charset="0"/>
              </a:rPr>
              <a:t>a four-fold increase 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relative to the beginning of the century in the OECD.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629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D9E972-4098-431D-A1D8-97B9ED42E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i="0" dirty="0">
                <a:solidFill>
                  <a:schemeClr val="accent1">
                    <a:lumMod val="75000"/>
                  </a:schemeClr>
                </a:solidFill>
                <a:effectLst/>
                <a:latin typeface="Roboto" panose="02000000000000000000" pitchFamily="2" charset="0"/>
              </a:rPr>
              <a:t>Governments are scaling up efforts to help agriculture adapt to climate change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AB6997A-51CD-406B-99C4-BAFE72E51E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2234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o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TM04033919[[fn=Circuito]]</Template>
  <TotalTime>1834</TotalTime>
  <Words>281</Words>
  <Application>Microsoft Office PowerPoint</Application>
  <PresentationFormat>Panorámica</PresentationFormat>
  <Paragraphs>24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Roboto</vt:lpstr>
      <vt:lpstr>Tw Cen MT</vt:lpstr>
      <vt:lpstr>Circuito</vt:lpstr>
      <vt:lpstr>PAC 2023. pse v. osa</vt:lpstr>
      <vt:lpstr>PSE producer support equivalent 2020-22</vt:lpstr>
      <vt:lpstr>Support remains highly concentrated in a few large producing economies: </vt:lpstr>
      <vt:lpstr>Increase in consumers and producers’ support</vt:lpstr>
      <vt:lpstr>Governments are scaling up efforts to help agriculture adapt to climate change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PAC 2023. pse v. osa</dc:title>
  <dc:creator>Carlos San Juan Mesonada</dc:creator>
  <cp:lastModifiedBy>Carlos San Juan Mesonada</cp:lastModifiedBy>
  <cp:revision>6</cp:revision>
  <dcterms:created xsi:type="dcterms:W3CDTF">2023-11-20T09:11:11Z</dcterms:created>
  <dcterms:modified xsi:type="dcterms:W3CDTF">2023-11-21T15:45:59Z</dcterms:modified>
</cp:coreProperties>
</file>