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70" autoAdjust="0"/>
    <p:restoredTop sz="94660"/>
  </p:normalViewPr>
  <p:slideViewPr>
    <p:cSldViewPr snapToGrid="0">
      <p:cViewPr varScale="1">
        <p:scale>
          <a:sx n="81" d="100"/>
          <a:sy n="81" d="100"/>
        </p:scale>
        <p:origin x="120" y="6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pic>
        <p:nvPicPr>
          <p:cNvPr id="66" name="Picture 2" descr="\\DROBO-FS\QuickDrops\JB\PPTX NG\Droplets\LightingOverlay.png"/>
          <p:cNvPicPr>
            <a:picLocks noChangeAspect="1" noChangeArrowheads="1"/>
          </p:cNvPicPr>
          <p:nvPr/>
        </p:nvPicPr>
        <p:blipFill>
          <a:blip r:embed="rId2">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 xmlns:a14="http://schemas.microsoft.com/office/drawing/2010/main">
                <a:solidFill>
                  <a:srgbClr val="FFFFFF"/>
                </a:solidFill>
              </a14:hiddenFill>
            </a:ext>
          </a:extLst>
        </p:spPr>
      </p:pic>
      <p:grpSp>
        <p:nvGrpSpPr>
          <p:cNvPr id="11" name="Group 10"/>
          <p:cNvGrpSpPr/>
          <p:nvPr/>
        </p:nvGrpSpPr>
        <p:grpSpPr>
          <a:xfrm>
            <a:off x="0" y="0"/>
            <a:ext cx="2305051" cy="6858001"/>
            <a:chOff x="0" y="0"/>
            <a:chExt cx="2305051" cy="6858001"/>
          </a:xfrm>
          <a:gradFill flip="none" rotWithShape="1">
            <a:gsLst>
              <a:gs pos="0">
                <a:schemeClr val="tx2"/>
              </a:gs>
              <a:gs pos="100000">
                <a:schemeClr val="bg2">
                  <a:lumMod val="60000"/>
                  <a:lumOff val="40000"/>
                </a:schemeClr>
              </a:gs>
            </a:gsLst>
            <a:lin ang="5400000" scaled="0"/>
            <a:tileRect/>
          </a:gradFill>
        </p:grpSpPr>
        <p:sp>
          <p:nvSpPr>
            <p:cNvPr id="12" name="Rectangle 5"/>
            <p:cNvSpPr>
              <a:spLocks noChangeArrowheads="1"/>
            </p:cNvSpPr>
            <p:nvPr/>
          </p:nvSpPr>
          <p:spPr bwMode="auto">
            <a:xfrm>
              <a:off x="1209675" y="4763"/>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13"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4"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5" name="Rectangle 8"/>
            <p:cNvSpPr>
              <a:spLocks noChangeArrowheads="1"/>
            </p:cNvSpPr>
            <p:nvPr/>
          </p:nvSpPr>
          <p:spPr bwMode="auto">
            <a:xfrm>
              <a:off x="414338" y="9525"/>
              <a:ext cx="28575" cy="448151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16"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7"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8"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9"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0"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1"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2"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3"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5"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6"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7"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8"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9"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0"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1"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2"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3"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4"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5"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6"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7"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8"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9"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0"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41"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2"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3"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4"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5"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6"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7"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8"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9"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0"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1"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2"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53"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4"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5"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6"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7"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8"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9"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0"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1"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2"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3"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4"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5"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ctrTitle"/>
          </p:nvPr>
        </p:nvSpPr>
        <p:spPr>
          <a:xfrm>
            <a:off x="1876424" y="1122363"/>
            <a:ext cx="8791575" cy="2387600"/>
          </a:xfrm>
        </p:spPr>
        <p:txBody>
          <a:bodyPr anchor="b">
            <a:normAutofit/>
          </a:bodyPr>
          <a:lstStyle>
            <a:lvl1pPr algn="l">
              <a:defRPr sz="48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876424" y="3602038"/>
            <a:ext cx="8791575"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a:xfrm>
            <a:off x="7077511" y="5410201"/>
            <a:ext cx="2743200" cy="365125"/>
          </a:xfrm>
        </p:spPr>
        <p:txBody>
          <a:bodyPr/>
          <a:lstStyle/>
          <a:p>
            <a:fld id="{48A87A34-81AB-432B-8DAE-1953F412C126}" type="datetimeFigureOut">
              <a:rPr lang="en-US" dirty="0"/>
              <a:t>11/21/2023</a:t>
            </a:fld>
            <a:endParaRPr lang="en-US" dirty="0"/>
          </a:p>
        </p:txBody>
      </p:sp>
      <p:sp>
        <p:nvSpPr>
          <p:cNvPr id="5" name="Footer Placeholder 4"/>
          <p:cNvSpPr>
            <a:spLocks noGrp="1"/>
          </p:cNvSpPr>
          <p:nvPr>
            <p:ph type="ftr" sz="quarter" idx="11"/>
          </p:nvPr>
        </p:nvSpPr>
        <p:spPr>
          <a:xfrm>
            <a:off x="1876424" y="5410201"/>
            <a:ext cx="5124886" cy="365125"/>
          </a:xfrm>
        </p:spPr>
        <p:txBody>
          <a:bodyPr/>
          <a:lstStyle/>
          <a:p>
            <a:endParaRPr lang="en-US" dirty="0"/>
          </a:p>
        </p:txBody>
      </p:sp>
      <p:sp>
        <p:nvSpPr>
          <p:cNvPr id="6" name="Slide Number Placeholder 5"/>
          <p:cNvSpPr>
            <a:spLocks noGrp="1"/>
          </p:cNvSpPr>
          <p:nvPr>
            <p:ph type="sldNum" sz="quarter" idx="12"/>
          </p:nvPr>
        </p:nvSpPr>
        <p:spPr>
          <a:xfrm>
            <a:off x="9896911" y="5410199"/>
            <a:ext cx="771089" cy="365125"/>
          </a:xfrm>
        </p:spPr>
        <p:txBody>
          <a:bodyPr/>
          <a:lstStyle/>
          <a:p>
            <a:fld id="{6D22F896-40B5-4ADD-8801-0D06FADFA095}" type="slidenum">
              <a:rPr lang="en-US" dirty="0"/>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41410" y="4304664"/>
            <a:ext cx="9912355" cy="819355"/>
          </a:xfrm>
        </p:spPr>
        <p:txBody>
          <a:bodyPr anchor="b">
            <a:normAutofit/>
          </a:bodyPr>
          <a:lstStyle>
            <a:lvl1pPr>
              <a:defRPr sz="32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1141411" y="606426"/>
            <a:ext cx="9912354" cy="3299778"/>
          </a:xfrm>
          <a:prstGeom prst="round2DiagRect">
            <a:avLst>
              <a:gd name="adj1" fmla="val 4860"/>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es-ES"/>
              <a:t>Haga clic en el icono para agregar una imagen</a:t>
            </a:r>
            <a:endParaRPr lang="en-US" dirty="0"/>
          </a:p>
        </p:txBody>
      </p:sp>
      <p:sp>
        <p:nvSpPr>
          <p:cNvPr id="4" name="Text Placeholder 3"/>
          <p:cNvSpPr>
            <a:spLocks noGrp="1"/>
          </p:cNvSpPr>
          <p:nvPr>
            <p:ph type="body" sz="half" idx="2"/>
          </p:nvPr>
        </p:nvSpPr>
        <p:spPr>
          <a:xfrm>
            <a:off x="1141364" y="5124020"/>
            <a:ext cx="9910859"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48A87A34-81AB-432B-8DAE-1953F412C126}" type="datetimeFigureOut">
              <a:rPr lang="en-US" dirty="0"/>
              <a:t>11/21/2023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41456" y="609600"/>
            <a:ext cx="9905955" cy="3429000"/>
          </a:xfrm>
        </p:spPr>
        <p:txBody>
          <a:bodyPr anchor="ctr">
            <a:normAutofit/>
          </a:bodyPr>
          <a:lstStyle>
            <a:lvl1pPr>
              <a:defRPr sz="3600"/>
            </a:lvl1pPr>
          </a:lstStyle>
          <a:p>
            <a:r>
              <a:rPr lang="es-ES"/>
              <a:t>Haga clic para modificar el estilo de título del patrón</a:t>
            </a:r>
            <a:endParaRPr lang="en-US" dirty="0"/>
          </a:p>
        </p:txBody>
      </p:sp>
      <p:sp>
        <p:nvSpPr>
          <p:cNvPr id="4" name="Text Placeholder 3"/>
          <p:cNvSpPr>
            <a:spLocks noGrp="1"/>
          </p:cNvSpPr>
          <p:nvPr>
            <p:ph type="body" sz="half" idx="2"/>
          </p:nvPr>
        </p:nvSpPr>
        <p:spPr>
          <a:xfrm>
            <a:off x="1141410" y="4419599"/>
            <a:ext cx="9904459"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48A87A34-81AB-432B-8DAE-1953F412C126}" type="datetimeFigureOut">
              <a:rPr lang="en-US" dirty="0"/>
              <a:t>11/21/2023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599"/>
            <a:ext cx="9302752" cy="2748429"/>
          </a:xfrm>
        </p:spPr>
        <p:txBody>
          <a:bodyPr anchor="ctr">
            <a:normAutofit/>
          </a:bodyPr>
          <a:lstStyle>
            <a:lvl1pPr>
              <a:defRPr sz="3600"/>
            </a:lvl1pPr>
          </a:lstStyle>
          <a:p>
            <a:r>
              <a:rPr lang="es-ES"/>
              <a:t>Haga clic para modificar el estilo de título del patrón</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4" name="Text Placeholder 3"/>
          <p:cNvSpPr>
            <a:spLocks noGrp="1"/>
          </p:cNvSpPr>
          <p:nvPr>
            <p:ph type="body" sz="half" idx="2"/>
          </p:nvPr>
        </p:nvSpPr>
        <p:spPr>
          <a:xfrm>
            <a:off x="1141411" y="4309919"/>
            <a:ext cx="99060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48A87A34-81AB-432B-8DAE-1953F412C126}" type="datetimeFigureOut">
              <a:rPr lang="en-US" dirty="0"/>
              <a:t>11/21/2023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
        <p:nvSpPr>
          <p:cNvPr id="60" name="TextBox 59"/>
          <p:cNvSpPr txBox="1"/>
          <p:nvPr/>
        </p:nvSpPr>
        <p:spPr>
          <a:xfrm>
            <a:off x="903512" y="73239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61" name="TextBox 60"/>
          <p:cNvSpPr txBox="1"/>
          <p:nvPr/>
        </p:nvSpPr>
        <p:spPr>
          <a:xfrm>
            <a:off x="10537370" y="2764972"/>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41410" y="2134041"/>
            <a:ext cx="9906001" cy="2511835"/>
          </a:xfrm>
        </p:spPr>
        <p:txBody>
          <a:bodyPr anchor="b">
            <a:normAutofit/>
          </a:bodyPr>
          <a:lstStyle>
            <a:lvl1pPr>
              <a:defRPr sz="3600"/>
            </a:lvl1pPr>
          </a:lstStyle>
          <a:p>
            <a:r>
              <a:rPr lang="es-ES"/>
              <a:t>Haga clic para modificar el estilo de título del patrón</a:t>
            </a:r>
            <a:endParaRPr lang="en-US" dirty="0"/>
          </a:p>
        </p:txBody>
      </p:sp>
      <p:sp>
        <p:nvSpPr>
          <p:cNvPr id="4" name="Text Placeholder 3"/>
          <p:cNvSpPr>
            <a:spLocks noGrp="1"/>
          </p:cNvSpPr>
          <p:nvPr>
            <p:ph type="body" sz="half" idx="2"/>
          </p:nvPr>
        </p:nvSpPr>
        <p:spPr>
          <a:xfrm>
            <a:off x="1141364" y="4657655"/>
            <a:ext cx="9904505"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48A87A34-81AB-432B-8DAE-1953F412C126}" type="datetimeFigureOut">
              <a:rPr lang="en-US" dirty="0"/>
              <a:t>11/21/2023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15" name="Title 1"/>
          <p:cNvSpPr>
            <a:spLocks noGrp="1"/>
          </p:cNvSpPr>
          <p:nvPr>
            <p:ph type="title"/>
          </p:nvPr>
        </p:nvSpPr>
        <p:spPr>
          <a:xfrm>
            <a:off x="1141413" y="609600"/>
            <a:ext cx="9905998" cy="1905000"/>
          </a:xfrm>
        </p:spPr>
        <p:txBody>
          <a:bodyPr/>
          <a:lstStyle/>
          <a:p>
            <a:r>
              <a:rPr lang="es-ES"/>
              <a:t>Haga clic para modificar el estilo de título del patrón</a:t>
            </a:r>
            <a:endParaRPr lang="en-US" dirty="0"/>
          </a:p>
        </p:txBody>
      </p:sp>
      <p:sp>
        <p:nvSpPr>
          <p:cNvPr id="7" name="Text Placeholder 2"/>
          <p:cNvSpPr>
            <a:spLocks noGrp="1"/>
          </p:cNvSpPr>
          <p:nvPr>
            <p:ph type="body" idx="1"/>
          </p:nvPr>
        </p:nvSpPr>
        <p:spPr>
          <a:xfrm>
            <a:off x="1141410" y="2674463"/>
            <a:ext cx="3196899"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8" name="Text Placeholder 3"/>
          <p:cNvSpPr>
            <a:spLocks noGrp="1"/>
          </p:cNvSpPr>
          <p:nvPr>
            <p:ph type="body" sz="half" idx="15"/>
          </p:nvPr>
        </p:nvSpPr>
        <p:spPr>
          <a:xfrm>
            <a:off x="1127918" y="3360263"/>
            <a:ext cx="3208735"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9" name="Text Placeholder 4"/>
          <p:cNvSpPr>
            <a:spLocks noGrp="1"/>
          </p:cNvSpPr>
          <p:nvPr>
            <p:ph type="body" sz="quarter" idx="3"/>
          </p:nvPr>
        </p:nvSpPr>
        <p:spPr>
          <a:xfrm>
            <a:off x="4514766" y="2677635"/>
            <a:ext cx="3184385"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10" name="Text Placeholder 3"/>
          <p:cNvSpPr>
            <a:spLocks noGrp="1"/>
          </p:cNvSpPr>
          <p:nvPr>
            <p:ph type="body" sz="half" idx="16"/>
          </p:nvPr>
        </p:nvSpPr>
        <p:spPr>
          <a:xfrm>
            <a:off x="4504213" y="3363435"/>
            <a:ext cx="3195830"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11" name="Text Placeholder 4"/>
          <p:cNvSpPr>
            <a:spLocks noGrp="1"/>
          </p:cNvSpPr>
          <p:nvPr>
            <p:ph type="body" sz="quarter" idx="13"/>
          </p:nvPr>
        </p:nvSpPr>
        <p:spPr>
          <a:xfrm>
            <a:off x="7852442" y="2674463"/>
            <a:ext cx="3194968"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12" name="Text Placeholder 3"/>
          <p:cNvSpPr>
            <a:spLocks noGrp="1"/>
          </p:cNvSpPr>
          <p:nvPr>
            <p:ph type="body" sz="half" idx="17"/>
          </p:nvPr>
        </p:nvSpPr>
        <p:spPr>
          <a:xfrm>
            <a:off x="7852442" y="3360263"/>
            <a:ext cx="319496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3" name="Date Placeholder 2"/>
          <p:cNvSpPr>
            <a:spLocks noGrp="1"/>
          </p:cNvSpPr>
          <p:nvPr>
            <p:ph type="dt" sz="half" idx="10"/>
          </p:nvPr>
        </p:nvSpPr>
        <p:spPr/>
        <p:txBody>
          <a:bodyPr/>
          <a:lstStyle/>
          <a:p>
            <a:fld id="{48A87A34-81AB-432B-8DAE-1953F412C126}" type="datetimeFigureOut">
              <a:rPr lang="en-US" dirty="0"/>
              <a:t>11/21/2023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30" name="Title 1"/>
          <p:cNvSpPr>
            <a:spLocks noGrp="1"/>
          </p:cNvSpPr>
          <p:nvPr>
            <p:ph type="title"/>
          </p:nvPr>
        </p:nvSpPr>
        <p:spPr>
          <a:xfrm>
            <a:off x="1141411" y="609600"/>
            <a:ext cx="9905999" cy="1905000"/>
          </a:xfrm>
        </p:spPr>
        <p:txBody>
          <a:bodyPr/>
          <a:lstStyle/>
          <a:p>
            <a:r>
              <a:rPr lang="es-ES"/>
              <a:t>Haga clic para modificar el estilo de título del patrón</a:t>
            </a:r>
            <a:endParaRPr lang="en-US" dirty="0"/>
          </a:p>
        </p:txBody>
      </p:sp>
      <p:sp>
        <p:nvSpPr>
          <p:cNvPr id="19" name="Text Placeholder 2"/>
          <p:cNvSpPr>
            <a:spLocks noGrp="1"/>
          </p:cNvSpPr>
          <p:nvPr>
            <p:ph type="body" idx="1"/>
          </p:nvPr>
        </p:nvSpPr>
        <p:spPr>
          <a:xfrm>
            <a:off x="1141413" y="4404596"/>
            <a:ext cx="319524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20" name="Picture Placeholder 2"/>
          <p:cNvSpPr>
            <a:spLocks noGrp="1" noChangeAspect="1"/>
          </p:cNvSpPr>
          <p:nvPr>
            <p:ph type="pic" idx="15"/>
          </p:nvPr>
        </p:nvSpPr>
        <p:spPr>
          <a:xfrm>
            <a:off x="1141413" y="2666998"/>
            <a:ext cx="31952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s-ES"/>
              <a:t>Haga clic en el icono para agregar una imagen</a:t>
            </a:r>
            <a:endParaRPr lang="en-US" dirty="0"/>
          </a:p>
        </p:txBody>
      </p:sp>
      <p:sp>
        <p:nvSpPr>
          <p:cNvPr id="21" name="Text Placeholder 3"/>
          <p:cNvSpPr>
            <a:spLocks noGrp="1"/>
          </p:cNvSpPr>
          <p:nvPr>
            <p:ph type="body" sz="half" idx="18"/>
          </p:nvPr>
        </p:nvSpPr>
        <p:spPr>
          <a:xfrm>
            <a:off x="1141413" y="4980858"/>
            <a:ext cx="319524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22" name="Text Placeholder 4"/>
          <p:cNvSpPr>
            <a:spLocks noGrp="1"/>
          </p:cNvSpPr>
          <p:nvPr>
            <p:ph type="body" sz="quarter" idx="3"/>
          </p:nvPr>
        </p:nvSpPr>
        <p:spPr>
          <a:xfrm>
            <a:off x="4489053" y="4404596"/>
            <a:ext cx="32004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23" name="Picture Placeholder 2"/>
          <p:cNvSpPr>
            <a:spLocks noGrp="1" noChangeAspect="1"/>
          </p:cNvSpPr>
          <p:nvPr>
            <p:ph type="pic" idx="21"/>
          </p:nvPr>
        </p:nvSpPr>
        <p:spPr>
          <a:xfrm>
            <a:off x="4489053" y="2666998"/>
            <a:ext cx="31989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s-ES"/>
              <a:t>Haga clic en el icono para agregar una imagen</a:t>
            </a:r>
            <a:endParaRPr lang="en-US" dirty="0"/>
          </a:p>
        </p:txBody>
      </p:sp>
      <p:sp>
        <p:nvSpPr>
          <p:cNvPr id="24" name="Text Placeholder 3"/>
          <p:cNvSpPr>
            <a:spLocks noGrp="1"/>
          </p:cNvSpPr>
          <p:nvPr>
            <p:ph type="body" sz="half" idx="19"/>
          </p:nvPr>
        </p:nvSpPr>
        <p:spPr>
          <a:xfrm>
            <a:off x="4487593" y="4980857"/>
            <a:ext cx="32004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25" name="Text Placeholder 4"/>
          <p:cNvSpPr>
            <a:spLocks noGrp="1"/>
          </p:cNvSpPr>
          <p:nvPr>
            <p:ph type="body" sz="quarter" idx="13"/>
          </p:nvPr>
        </p:nvSpPr>
        <p:spPr>
          <a:xfrm>
            <a:off x="7852567" y="4404595"/>
            <a:ext cx="3190741"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26" name="Picture Placeholder 2"/>
          <p:cNvSpPr>
            <a:spLocks noGrp="1" noChangeAspect="1"/>
          </p:cNvSpPr>
          <p:nvPr>
            <p:ph type="pic" idx="22"/>
          </p:nvPr>
        </p:nvSpPr>
        <p:spPr>
          <a:xfrm>
            <a:off x="7852442" y="2666998"/>
            <a:ext cx="3194969"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s-ES"/>
              <a:t>Haga clic en el icono para agregar una imagen</a:t>
            </a:r>
            <a:endParaRPr lang="en-US" dirty="0"/>
          </a:p>
        </p:txBody>
      </p:sp>
      <p:sp>
        <p:nvSpPr>
          <p:cNvPr id="27" name="Text Placeholder 3"/>
          <p:cNvSpPr>
            <a:spLocks noGrp="1"/>
          </p:cNvSpPr>
          <p:nvPr>
            <p:ph type="body" sz="half" idx="20"/>
          </p:nvPr>
        </p:nvSpPr>
        <p:spPr>
          <a:xfrm>
            <a:off x="7852442" y="4980854"/>
            <a:ext cx="3194968"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3" name="Date Placeholder 2"/>
          <p:cNvSpPr>
            <a:spLocks noGrp="1"/>
          </p:cNvSpPr>
          <p:nvPr>
            <p:ph type="dt" sz="half" idx="10"/>
          </p:nvPr>
        </p:nvSpPr>
        <p:spPr/>
        <p:txBody>
          <a:bodyPr/>
          <a:lstStyle/>
          <a:p>
            <a:fld id="{48A87A34-81AB-432B-8DAE-1953F412C126}" type="datetimeFigureOut">
              <a:rPr lang="en-US" dirty="0"/>
              <a:t>11/21/2023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11/21/2023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2400" y="609599"/>
            <a:ext cx="2005011" cy="5181601"/>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1141410" y="609599"/>
            <a:ext cx="7748590" cy="5181601"/>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11/21/2023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11/21/2023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141411" y="1419226"/>
            <a:ext cx="9906000" cy="2852737"/>
          </a:xfrm>
        </p:spPr>
        <p:txBody>
          <a:bodyPr anchor="b">
            <a:normAutofit/>
          </a:bodyPr>
          <a:lstStyle>
            <a:lvl1pPr>
              <a:defRPr sz="36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141411" y="4424362"/>
            <a:ext cx="99060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48A87A34-81AB-432B-8DAE-1953F412C126}" type="datetimeFigureOut">
              <a:rPr lang="en-US" dirty="0"/>
              <a:t>11/21/2023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141410" y="2249486"/>
            <a:ext cx="4878389" cy="3541714"/>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172200" y="2249486"/>
            <a:ext cx="4875211" cy="3541714"/>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11/21/2023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1141411" y="619126"/>
            <a:ext cx="9906000" cy="1477961"/>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370019" y="2249486"/>
            <a:ext cx="4649783"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Content Placeholder 3"/>
          <p:cNvSpPr>
            <a:spLocks noGrp="1"/>
          </p:cNvSpPr>
          <p:nvPr>
            <p:ph sz="half" idx="2"/>
          </p:nvPr>
        </p:nvSpPr>
        <p:spPr>
          <a:xfrm>
            <a:off x="1141410" y="3073397"/>
            <a:ext cx="4878391" cy="2717801"/>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400808" y="2249485"/>
            <a:ext cx="4646602"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Content Placeholder 5"/>
          <p:cNvSpPr>
            <a:spLocks noGrp="1"/>
          </p:cNvSpPr>
          <p:nvPr>
            <p:ph sz="quarter" idx="4"/>
          </p:nvPr>
        </p:nvSpPr>
        <p:spPr>
          <a:xfrm>
            <a:off x="6172200" y="3073397"/>
            <a:ext cx="4875210" cy="2717801"/>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11/21/2023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11/21/2023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11/21/2023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46705" y="609601"/>
            <a:ext cx="3856037" cy="1639884"/>
          </a:xfrm>
        </p:spPr>
        <p:txBody>
          <a:bodyPr anchor="b"/>
          <a:lstStyle>
            <a:lvl1pPr>
              <a:defRPr sz="32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5156200" y="592666"/>
            <a:ext cx="5891209" cy="5198534"/>
          </a:xfrm>
        </p:spPr>
        <p:txBody>
          <a:bodyPr anchor="ct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1146705" y="2249486"/>
            <a:ext cx="3856037"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48A87A34-81AB-432B-8DAE-1953F412C126}" type="datetimeFigureOut">
              <a:rPr lang="en-US" dirty="0"/>
              <a:t>11/21/2023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41413" y="609600"/>
            <a:ext cx="5934508" cy="1639886"/>
          </a:xfrm>
        </p:spPr>
        <p:txBody>
          <a:bodyPr anchor="b"/>
          <a:lstStyle>
            <a:lvl1pPr>
              <a:defRPr sz="32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7380721" y="609601"/>
            <a:ext cx="3666690" cy="5181599"/>
          </a:xfrm>
          <a:prstGeom prst="round2DiagRect">
            <a:avLst>
              <a:gd name="adj1" fmla="val 560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141410" y="2249486"/>
            <a:ext cx="5934511"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48A87A34-81AB-432B-8DAE-1953F412C126}" type="datetimeFigureOut">
              <a:rPr lang="en-US" dirty="0"/>
              <a:t>11/21/2023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19">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 xmlns:a14="http://schemas.microsoft.com/office/drawing/2010/main">
                <a:solidFill>
                  <a:srgbClr val="FFFFFF"/>
                </a:solidFill>
              </a14:hiddenFill>
            </a:ext>
          </a:extLst>
        </p:spPr>
      </p:pic>
      <p:grpSp>
        <p:nvGrpSpPr>
          <p:cNvPr id="8" name="Group 7"/>
          <p:cNvGrpSpPr/>
          <p:nvPr/>
        </p:nvGrpSpPr>
        <p:grpSpPr>
          <a:xfrm>
            <a:off x="-14288" y="0"/>
            <a:ext cx="12053888" cy="6858001"/>
            <a:chOff x="-14288" y="0"/>
            <a:chExt cx="12053888" cy="6858001"/>
          </a:xfrm>
        </p:grpSpPr>
        <p:grpSp>
          <p:nvGrpSpPr>
            <p:cNvPr id="9" name="Group 8"/>
            <p:cNvGrpSpPr/>
            <p:nvPr/>
          </p:nvGrpSpPr>
          <p:grpSpPr>
            <a:xfrm>
              <a:off x="-14288" y="0"/>
              <a:ext cx="1220788" cy="6858001"/>
              <a:chOff x="-14288" y="0"/>
              <a:chExt cx="1220788" cy="6858001"/>
            </a:xfrm>
            <a:gradFill flip="none" rotWithShape="1">
              <a:gsLst>
                <a:gs pos="0">
                  <a:schemeClr val="tx2"/>
                </a:gs>
                <a:gs pos="100000">
                  <a:schemeClr val="bg2">
                    <a:lumMod val="60000"/>
                    <a:lumOff val="40000"/>
                  </a:schemeClr>
                </a:gs>
              </a:gsLst>
              <a:lin ang="5400000" scaled="0"/>
              <a:tileRect/>
            </a:grad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grpSp>
        <p:grpSp>
          <p:nvGrpSpPr>
            <p:cNvPr id="10" name="Group 9"/>
            <p:cNvGrpSpPr/>
            <p:nvPr/>
          </p:nvGrpSpPr>
          <p:grpSpPr>
            <a:xfrm>
              <a:off x="11364912" y="0"/>
              <a:ext cx="674688" cy="6848476"/>
              <a:chOff x="11364912" y="0"/>
              <a:chExt cx="674688" cy="6848476"/>
            </a:xfrm>
            <a:gradFill flip="none" rotWithShape="1">
              <a:gsLst>
                <a:gs pos="0">
                  <a:schemeClr val="tx2">
                    <a:alpha val="80000"/>
                  </a:schemeClr>
                </a:gs>
                <a:gs pos="100000">
                  <a:schemeClr val="bg2">
                    <a:lumMod val="60000"/>
                    <a:lumOff val="40000"/>
                    <a:alpha val="60000"/>
                  </a:schemeClr>
                </a:gs>
              </a:gsLst>
              <a:lin ang="5400000" scaled="0"/>
              <a:tileRect/>
            </a:grad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grpSp>
      </p:grpSp>
      <p:sp>
        <p:nvSpPr>
          <p:cNvPr id="2" name="Title Placeholder 1"/>
          <p:cNvSpPr>
            <a:spLocks noGrp="1"/>
          </p:cNvSpPr>
          <p:nvPr>
            <p:ph type="title"/>
          </p:nvPr>
        </p:nvSpPr>
        <p:spPr>
          <a:xfrm>
            <a:off x="1141413" y="618518"/>
            <a:ext cx="9905998" cy="147857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1141412" y="2249487"/>
            <a:ext cx="9905999" cy="3541714"/>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7456921" y="5883276"/>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dirty="0"/>
              <a:pPr/>
              <a:t>11/21/2023</a:t>
            </a:fld>
            <a:endParaRPr lang="en-US" dirty="0"/>
          </a:p>
        </p:txBody>
      </p:sp>
      <p:sp>
        <p:nvSpPr>
          <p:cNvPr id="5" name="Footer Placeholder 4"/>
          <p:cNvSpPr>
            <a:spLocks noGrp="1"/>
          </p:cNvSpPr>
          <p:nvPr>
            <p:ph type="ftr" sz="quarter" idx="3"/>
          </p:nvPr>
        </p:nvSpPr>
        <p:spPr>
          <a:xfrm>
            <a:off x="1141411" y="5883275"/>
            <a:ext cx="6239309" cy="365125"/>
          </a:xfrm>
          <a:prstGeom prst="rect">
            <a:avLst/>
          </a:prstGeom>
        </p:spPr>
        <p:txBody>
          <a:bodyPr vert="horz" lIns="91440" tIns="45720" rIns="91440" bIns="45720" rtlCol="0" anchor="ctr"/>
          <a:lstStyle>
            <a:lvl1pPr algn="l">
              <a:defRPr sz="1050" cap="all" baseline="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276321" y="5883274"/>
            <a:ext cx="771089"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‹Nº›</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besjournals.onlinelibrary.wiley.com/doi/10.1002/pan3.10080#pan310080-bib-0071" TargetMode="External"/><Relationship Id="rId2" Type="http://schemas.openxmlformats.org/officeDocument/2006/relationships/hyperlink" Target="https://besjournals.onlinelibrary.wiley.com/doi/10.1002/pan3.10080#pan310080-bib-0005" TargetMode="External"/><Relationship Id="rId1" Type="http://schemas.openxmlformats.org/officeDocument/2006/relationships/slideLayout" Target="../slideLayouts/slideLayout2.xml"/><Relationship Id="rId4" Type="http://schemas.openxmlformats.org/officeDocument/2006/relationships/hyperlink" Target="https://besjournals.onlinelibrary.wiley.com/doi/10.1002/pan3.10080#pan310080-bib-0007"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s://besjournals.onlinelibrary.wiley.com/doi/10.1002/pan3.10080#pan310080-bib-0058" TargetMode="External"/><Relationship Id="rId2" Type="http://schemas.openxmlformats.org/officeDocument/2006/relationships/hyperlink" Target="https://besjournals.onlinelibrary.wiley.com/doi/10.1002/pan3.10080#pan310080-bib-0001"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besjournals.onlinelibrary.wiley.com/doi/10.1002/pan3.10080#pan310080-bib-0030" TargetMode="External"/><Relationship Id="rId2" Type="http://schemas.openxmlformats.org/officeDocument/2006/relationships/hyperlink" Target="https://besjournals.onlinelibrary.wiley.com/doi/10.1002/pan3.10080#pan310080-bib-0013" TargetMode="External"/><Relationship Id="rId1" Type="http://schemas.openxmlformats.org/officeDocument/2006/relationships/slideLayout" Target="../slideLayouts/slideLayout2.xml"/><Relationship Id="rId4" Type="http://schemas.openxmlformats.org/officeDocument/2006/relationships/hyperlink" Target="https://besjournals.onlinelibrary.wiley.com/doi/10.1002/pan3.10080#pan310080-bib-0050"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s://besjournals.onlinelibrary.wiley.com/doi/10.1002/pan3.10080#pan310080-bib-0058" TargetMode="External"/><Relationship Id="rId2" Type="http://schemas.openxmlformats.org/officeDocument/2006/relationships/hyperlink" Target="https://besjournals.onlinelibrary.wiley.com/doi/10.1002/pan3.10080#pan310080-bib-0013" TargetMode="External"/><Relationship Id="rId1" Type="http://schemas.openxmlformats.org/officeDocument/2006/relationships/slideLayout" Target="../slideLayouts/slideLayout2.xml"/><Relationship Id="rId6" Type="http://schemas.openxmlformats.org/officeDocument/2006/relationships/hyperlink" Target="https://besjournals.onlinelibrary.wiley.com/doi/10.1002/pan3.10080#pan310080-bib-0075" TargetMode="External"/><Relationship Id="rId5" Type="http://schemas.openxmlformats.org/officeDocument/2006/relationships/hyperlink" Target="https://besjournals.onlinelibrary.wiley.com/doi/10.1002/pan3.10080#pan310080-bib-0074" TargetMode="External"/><Relationship Id="rId4" Type="http://schemas.openxmlformats.org/officeDocument/2006/relationships/hyperlink" Target="https://besjournals.onlinelibrary.wiley.com/doi/10.1002/pan3.10080#pan310080-bib-0073"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besjournals.onlinelibrary.wiley.com/doi/10.1002/pan3.10080#pan310080-bib-0061" TargetMode="External"/><Relationship Id="rId2" Type="http://schemas.openxmlformats.org/officeDocument/2006/relationships/hyperlink" Target="https://besjournals.onlinelibrary.wiley.com/doi/10.1002/pan3.10080#pan310080-bib-0021"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besjournals.onlinelibrary.wiley.com/doi/10.1002/pan3.10080#pan310080-bib-0070" TargetMode="External"/><Relationship Id="rId2" Type="http://schemas.openxmlformats.org/officeDocument/2006/relationships/hyperlink" Target="https://besjournals.onlinelibrary.wiley.com/doi/10.1002/pan3.10080#pan310080-bib-0015"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besjournals.onlinelibrary.wiley.com/doi/10.1002/pan3.10080#pan310080-bib-0051" TargetMode="External"/><Relationship Id="rId2" Type="http://schemas.openxmlformats.org/officeDocument/2006/relationships/hyperlink" Target="https://besjournals.onlinelibrary.wiley.com/doi/10.1002/pan3.10080#pan310080-bib-0033"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besjournals.onlinelibrary.wiley.com/doi/10.1002/pan3.10080#pan310080-bib-0058" TargetMode="External"/><Relationship Id="rId2" Type="http://schemas.openxmlformats.org/officeDocument/2006/relationships/hyperlink" Target="https://besjournals.onlinelibrary.wiley.com/doi/10.1002/pan3.10080#pan310080-bib-0027"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s://doi.org/10.1002/pan3.10080"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ww.oecd-ilibrary.org/sites/b14de474-en/1/3/1/index.html?itemId=/content/publication/b14de474-en&amp;_csp_=a209f942fdf89c2476c9ec400d75ef2f&amp;itemIGO=oecd&amp;itemContentType=book#endnote50e49ad3654" TargetMode="External"/><Relationship Id="rId2" Type="http://schemas.openxmlformats.org/officeDocument/2006/relationships/hyperlink" Target="https://www.oecd-ilibrary.org/sites/b14de474-en/1/3/1/index.html?itemId=/content/publication/b14de474-en&amp;_csp_=a209f942fdf89c2476c9ec400d75ef2f&amp;itemIGO=oecd&amp;itemContentType=book#figure-d1e1247-50e49ad365"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doi.org/10.1002/pan3.10080"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besjournals.onlinelibrary.wiley.com/doi/10.1002/pan3.10080#pan310080-bib-0037" TargetMode="External"/><Relationship Id="rId2" Type="http://schemas.openxmlformats.org/officeDocument/2006/relationships/hyperlink" Target="https://besjournals.onlinelibrary.wiley.com/doi/10.1002/pan3.10080#pan310080-bib-0011"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2A97FEB-CC0F-4280-8639-AB8C8386277D}"/>
              </a:ext>
            </a:extLst>
          </p:cNvPr>
          <p:cNvSpPr>
            <a:spLocks noGrp="1"/>
          </p:cNvSpPr>
          <p:nvPr>
            <p:ph type="ctrTitle"/>
          </p:nvPr>
        </p:nvSpPr>
        <p:spPr/>
        <p:txBody>
          <a:bodyPr/>
          <a:lstStyle/>
          <a:p>
            <a:r>
              <a:rPr lang="es-ES" dirty="0"/>
              <a:t>PAC 2023. </a:t>
            </a:r>
            <a:r>
              <a:rPr lang="es-ES" dirty="0" err="1"/>
              <a:t>pse</a:t>
            </a:r>
            <a:r>
              <a:rPr lang="es-ES" dirty="0"/>
              <a:t> </a:t>
            </a:r>
            <a:r>
              <a:rPr lang="es-ES" dirty="0" err="1"/>
              <a:t>vERSUS</a:t>
            </a:r>
            <a:r>
              <a:rPr lang="es-ES" dirty="0"/>
              <a:t> osa</a:t>
            </a:r>
            <a:endParaRPr lang="en-US" dirty="0"/>
          </a:p>
        </p:txBody>
      </p:sp>
      <p:sp>
        <p:nvSpPr>
          <p:cNvPr id="3" name="Subtítulo 2">
            <a:extLst>
              <a:ext uri="{FF2B5EF4-FFF2-40B4-BE49-F238E27FC236}">
                <a16:creationId xmlns:a16="http://schemas.microsoft.com/office/drawing/2014/main" id="{0A9359E1-8FEB-4B66-9BBE-0B0BA9317EC1}"/>
              </a:ext>
            </a:extLst>
          </p:cNvPr>
          <p:cNvSpPr>
            <a:spLocks noGrp="1"/>
          </p:cNvSpPr>
          <p:nvPr>
            <p:ph type="subTitle" idx="1"/>
          </p:nvPr>
        </p:nvSpPr>
        <p:spPr/>
        <p:txBody>
          <a:bodyPr/>
          <a:lstStyle/>
          <a:p>
            <a:r>
              <a:rPr lang="es-ES" dirty="0"/>
              <a:t>THE PRODUCERS SUPPORT VERSUS OPEN STATAGREGIC AUTHONOMY </a:t>
            </a:r>
          </a:p>
          <a:p>
            <a:r>
              <a:rPr lang="es-ES" dirty="0"/>
              <a:t>Carlos san juan 2023</a:t>
            </a:r>
            <a:endParaRPr lang="en-US" dirty="0"/>
          </a:p>
        </p:txBody>
      </p:sp>
    </p:spTree>
    <p:extLst>
      <p:ext uri="{BB962C8B-B14F-4D97-AF65-F5344CB8AC3E}">
        <p14:creationId xmlns:p14="http://schemas.microsoft.com/office/powerpoint/2010/main" val="31779607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9B88F50-1552-4FE7-8A60-E3C0F3A366C6}"/>
              </a:ext>
            </a:extLst>
          </p:cNvPr>
          <p:cNvSpPr>
            <a:spLocks noGrp="1"/>
          </p:cNvSpPr>
          <p:nvPr>
            <p:ph type="title"/>
          </p:nvPr>
        </p:nvSpPr>
        <p:spPr/>
        <p:txBody>
          <a:bodyPr>
            <a:normAutofit fontScale="90000"/>
          </a:bodyPr>
          <a:lstStyle/>
          <a:p>
            <a:r>
              <a:rPr lang="en-US" b="1" dirty="0"/>
              <a:t>Budget cuts for Rural Development </a:t>
            </a:r>
            <a:r>
              <a:rPr lang="en-US" b="1" dirty="0" err="1"/>
              <a:t>Programmes</a:t>
            </a:r>
            <a:r>
              <a:rPr lang="en-US" b="1" dirty="0"/>
              <a:t> (so-called Pillar 2), including Agri-Environment-Climate Measures (AECM) </a:t>
            </a:r>
            <a:r>
              <a:rPr lang="es-ES" dirty="0"/>
              <a:t>are </a:t>
            </a:r>
            <a:r>
              <a:rPr lang="es-ES" dirty="0" err="1"/>
              <a:t>therefore</a:t>
            </a:r>
            <a:r>
              <a:rPr lang="es-ES" dirty="0">
                <a:solidFill>
                  <a:srgbClr val="00B050"/>
                </a:solidFill>
              </a:rPr>
              <a:t> </a:t>
            </a:r>
            <a:r>
              <a:rPr lang="es-ES" dirty="0" err="1">
                <a:solidFill>
                  <a:srgbClr val="00B050"/>
                </a:solidFill>
              </a:rPr>
              <a:t>counter</a:t>
            </a:r>
            <a:r>
              <a:rPr lang="es-ES" dirty="0">
                <a:solidFill>
                  <a:srgbClr val="00B050"/>
                </a:solidFill>
              </a:rPr>
              <a:t> </a:t>
            </a:r>
            <a:r>
              <a:rPr lang="es-ES" dirty="0" err="1">
                <a:solidFill>
                  <a:srgbClr val="00B050"/>
                </a:solidFill>
              </a:rPr>
              <a:t>productive</a:t>
            </a:r>
            <a:br>
              <a:rPr lang="en-US" b="1" dirty="0"/>
            </a:br>
            <a:endParaRPr lang="es-ES" dirty="0"/>
          </a:p>
        </p:txBody>
      </p:sp>
      <p:sp>
        <p:nvSpPr>
          <p:cNvPr id="3" name="Marcador de contenido 2">
            <a:extLst>
              <a:ext uri="{FF2B5EF4-FFF2-40B4-BE49-F238E27FC236}">
                <a16:creationId xmlns:a16="http://schemas.microsoft.com/office/drawing/2014/main" id="{772B2F2B-A871-4503-BFED-461DA482A5D4}"/>
              </a:ext>
            </a:extLst>
          </p:cNvPr>
          <p:cNvSpPr>
            <a:spLocks noGrp="1"/>
          </p:cNvSpPr>
          <p:nvPr>
            <p:ph idx="1"/>
          </p:nvPr>
        </p:nvSpPr>
        <p:spPr/>
        <p:txBody>
          <a:bodyPr>
            <a:normAutofit/>
          </a:bodyPr>
          <a:lstStyle/>
          <a:p>
            <a:r>
              <a:rPr lang="en-US" dirty="0"/>
              <a:t> If designed and implemented well, these policy tools are the most effective in supporting pro-environmental farming practices (</a:t>
            </a:r>
            <a:r>
              <a:rPr lang="en-US" dirty="0" err="1"/>
              <a:t>Batáry</a:t>
            </a:r>
            <a:r>
              <a:rPr lang="en-US" dirty="0"/>
              <a:t> et al., </a:t>
            </a:r>
            <a:r>
              <a:rPr lang="en-US" dirty="0">
                <a:hlinkClick r:id="rId2"/>
              </a:rPr>
              <a:t>2015</a:t>
            </a:r>
            <a:r>
              <a:rPr lang="en-US" dirty="0"/>
              <a:t>; Walker et al., </a:t>
            </a:r>
            <a:r>
              <a:rPr lang="en-US" dirty="0">
                <a:hlinkClick r:id="rId3"/>
              </a:rPr>
              <a:t>2018</a:t>
            </a:r>
            <a:r>
              <a:rPr lang="en-US" dirty="0"/>
              <a:t>). </a:t>
            </a:r>
          </a:p>
          <a:p>
            <a:r>
              <a:rPr lang="en-US" b="1" dirty="0">
                <a:solidFill>
                  <a:schemeClr val="accent2">
                    <a:lumMod val="60000"/>
                    <a:lumOff val="40000"/>
                  </a:schemeClr>
                </a:solidFill>
              </a:rPr>
              <a:t>Cutting the respective budgets</a:t>
            </a:r>
            <a:r>
              <a:rPr lang="en-US" dirty="0"/>
              <a:t>, rather than reducing barriers to effective implementation (such as insufficient funding, high administrative complexity and insufficient incentives for uptake), </a:t>
            </a:r>
            <a:r>
              <a:rPr lang="en-US" b="1" dirty="0">
                <a:solidFill>
                  <a:schemeClr val="accent2">
                    <a:lumMod val="60000"/>
                    <a:lumOff val="40000"/>
                  </a:schemeClr>
                </a:solidFill>
              </a:rPr>
              <a:t>are therefore counterproductive </a:t>
            </a:r>
            <a:r>
              <a:rPr lang="en-US" dirty="0"/>
              <a:t>(CEJA et al., </a:t>
            </a:r>
            <a:r>
              <a:rPr lang="en-US" dirty="0">
                <a:hlinkClick r:id="rId4"/>
              </a:rPr>
              <a:t>2019</a:t>
            </a:r>
            <a:r>
              <a:rPr lang="en-US" dirty="0"/>
              <a:t>).</a:t>
            </a:r>
            <a:endParaRPr lang="es-ES" dirty="0"/>
          </a:p>
        </p:txBody>
      </p:sp>
    </p:spTree>
    <p:extLst>
      <p:ext uri="{BB962C8B-B14F-4D97-AF65-F5344CB8AC3E}">
        <p14:creationId xmlns:p14="http://schemas.microsoft.com/office/powerpoint/2010/main" val="8221760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766F9A3-7358-48E1-ABAF-249679237063}"/>
              </a:ext>
            </a:extLst>
          </p:cNvPr>
          <p:cNvSpPr>
            <a:spLocks noGrp="1"/>
          </p:cNvSpPr>
          <p:nvPr>
            <p:ph type="title"/>
          </p:nvPr>
        </p:nvSpPr>
        <p:spPr/>
        <p:txBody>
          <a:bodyPr/>
          <a:lstStyle/>
          <a:p>
            <a:r>
              <a:rPr lang="en-US" b="1" dirty="0"/>
              <a:t>Misleading claims attached to insufficient climate action.</a:t>
            </a:r>
            <a:r>
              <a:rPr lang="en-US" dirty="0"/>
              <a:t> </a:t>
            </a:r>
            <a:endParaRPr lang="es-ES" dirty="0"/>
          </a:p>
        </p:txBody>
      </p:sp>
      <p:sp>
        <p:nvSpPr>
          <p:cNvPr id="3" name="Marcador de contenido 2">
            <a:extLst>
              <a:ext uri="{FF2B5EF4-FFF2-40B4-BE49-F238E27FC236}">
                <a16:creationId xmlns:a16="http://schemas.microsoft.com/office/drawing/2014/main" id="{AB513E10-F5A0-4D3B-973E-BE7CED31FCF0}"/>
              </a:ext>
            </a:extLst>
          </p:cNvPr>
          <p:cNvSpPr>
            <a:spLocks noGrp="1"/>
          </p:cNvSpPr>
          <p:nvPr>
            <p:ph idx="1"/>
          </p:nvPr>
        </p:nvSpPr>
        <p:spPr/>
        <p:txBody>
          <a:bodyPr>
            <a:normAutofit fontScale="92500"/>
          </a:bodyPr>
          <a:lstStyle/>
          <a:p>
            <a:r>
              <a:rPr lang="en-US" dirty="0"/>
              <a:t>Commission's proposal states that 40% of the expenditures for Direct Payments and Support for Areas of Natural Constraints (ANC) will be labelled as ‘climate-friendly’. </a:t>
            </a:r>
          </a:p>
          <a:p>
            <a:r>
              <a:rPr lang="en-US" dirty="0"/>
              <a:t>Yet these instruments </a:t>
            </a:r>
            <a:r>
              <a:rPr lang="en-US" sz="2800" b="1" dirty="0">
                <a:solidFill>
                  <a:schemeClr val="accent2">
                    <a:lumMod val="60000"/>
                    <a:lumOff val="40000"/>
                  </a:schemeClr>
                </a:solidFill>
              </a:rPr>
              <a:t>are not systematically linked to any effective measure for greenhouse gas reduction or climate adaptation</a:t>
            </a:r>
            <a:r>
              <a:rPr lang="en-US" dirty="0"/>
              <a:t>, thus lacking any justification of this statement.</a:t>
            </a:r>
          </a:p>
          <a:p>
            <a:r>
              <a:rPr lang="en-US" dirty="0"/>
              <a:t> Instead, they even </a:t>
            </a:r>
            <a:r>
              <a:rPr lang="en-US" b="1" dirty="0">
                <a:solidFill>
                  <a:schemeClr val="accent2">
                    <a:lumMod val="60000"/>
                    <a:lumOff val="40000"/>
                  </a:schemeClr>
                </a:solidFill>
              </a:rPr>
              <a:t>partly support practices and sectors with significant greenhouse </a:t>
            </a:r>
            <a:r>
              <a:rPr lang="en-US" dirty="0"/>
              <a:t>gas emissions (Alliance Environment, </a:t>
            </a:r>
            <a:r>
              <a:rPr lang="en-US" dirty="0">
                <a:hlinkClick r:id="rId2"/>
              </a:rPr>
              <a:t>2019</a:t>
            </a:r>
            <a:r>
              <a:rPr lang="en-US" dirty="0"/>
              <a:t>; </a:t>
            </a:r>
            <a:r>
              <a:rPr lang="en-US" dirty="0" err="1"/>
              <a:t>Pe'er</a:t>
            </a:r>
            <a:r>
              <a:rPr lang="en-US" dirty="0"/>
              <a:t> et al., </a:t>
            </a:r>
            <a:r>
              <a:rPr lang="en-US" dirty="0">
                <a:hlinkClick r:id="rId3"/>
              </a:rPr>
              <a:t>2019</a:t>
            </a:r>
            <a:r>
              <a:rPr lang="en-US" dirty="0"/>
              <a:t>).</a:t>
            </a:r>
            <a:endParaRPr lang="es-ES" dirty="0"/>
          </a:p>
        </p:txBody>
      </p:sp>
    </p:spTree>
    <p:extLst>
      <p:ext uri="{BB962C8B-B14F-4D97-AF65-F5344CB8AC3E}">
        <p14:creationId xmlns:p14="http://schemas.microsoft.com/office/powerpoint/2010/main" val="42109048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0A773F5-FC79-49A2-A59F-9FDCC353B257}"/>
              </a:ext>
            </a:extLst>
          </p:cNvPr>
          <p:cNvSpPr>
            <a:spLocks noGrp="1"/>
          </p:cNvSpPr>
          <p:nvPr>
            <p:ph type="title"/>
          </p:nvPr>
        </p:nvSpPr>
        <p:spPr/>
        <p:txBody>
          <a:bodyPr>
            <a:normAutofit fontScale="90000"/>
          </a:bodyPr>
          <a:lstStyle/>
          <a:p>
            <a:r>
              <a:rPr lang="en-US" b="1" dirty="0"/>
              <a:t>A ‘Green Architecture’ with vague requirements allows MSs and farmers to choose unambitious (‘light green’) options</a:t>
            </a:r>
            <a:r>
              <a:rPr lang="en-US" dirty="0"/>
              <a:t>. </a:t>
            </a:r>
            <a:endParaRPr lang="es-ES" dirty="0"/>
          </a:p>
        </p:txBody>
      </p:sp>
      <p:sp>
        <p:nvSpPr>
          <p:cNvPr id="3" name="Marcador de contenido 2">
            <a:extLst>
              <a:ext uri="{FF2B5EF4-FFF2-40B4-BE49-F238E27FC236}">
                <a16:creationId xmlns:a16="http://schemas.microsoft.com/office/drawing/2014/main" id="{FBD5FF56-E4F5-42F1-95D0-2105601570C0}"/>
              </a:ext>
            </a:extLst>
          </p:cNvPr>
          <p:cNvSpPr>
            <a:spLocks noGrp="1"/>
          </p:cNvSpPr>
          <p:nvPr>
            <p:ph idx="1"/>
          </p:nvPr>
        </p:nvSpPr>
        <p:spPr/>
        <p:txBody>
          <a:bodyPr>
            <a:normAutofit fontScale="77500" lnSpcReduction="20000"/>
          </a:bodyPr>
          <a:lstStyle/>
          <a:p>
            <a:r>
              <a:rPr lang="en-US" dirty="0"/>
              <a:t>The Commission's proposal presents a new </a:t>
            </a:r>
            <a:r>
              <a:rPr lang="en-US" sz="2600" b="1" dirty="0">
                <a:solidFill>
                  <a:schemeClr val="accent2">
                    <a:lumMod val="60000"/>
                    <a:lumOff val="40000"/>
                  </a:schemeClr>
                </a:solidFill>
              </a:rPr>
              <a:t>voluntary instrument (‘Eco-Schemes’) </a:t>
            </a:r>
            <a:r>
              <a:rPr lang="en-US" dirty="0"/>
              <a:t>and a slightly expanded set of environmental conditions </a:t>
            </a:r>
            <a:r>
              <a:rPr lang="en-US" b="1" dirty="0">
                <a:solidFill>
                  <a:schemeClr val="accent2">
                    <a:lumMod val="60000"/>
                    <a:lumOff val="40000"/>
                  </a:schemeClr>
                </a:solidFill>
              </a:rPr>
              <a:t>under ‘Cross Compliance</a:t>
            </a:r>
            <a:r>
              <a:rPr lang="en-US" dirty="0"/>
              <a:t>’ for </a:t>
            </a:r>
            <a:r>
              <a:rPr lang="en-US" b="1" dirty="0"/>
              <a:t>Direct Payments. </a:t>
            </a:r>
          </a:p>
          <a:p>
            <a:r>
              <a:rPr lang="en-US" dirty="0"/>
              <a:t>The proposal also demands higher ambition from the MSs on the environmental performance compared to the current period (article 92 in EC, </a:t>
            </a:r>
            <a:r>
              <a:rPr lang="en-US" dirty="0">
                <a:hlinkClick r:id="rId2"/>
              </a:rPr>
              <a:t>2018</a:t>
            </a:r>
            <a:r>
              <a:rPr lang="en-US" dirty="0"/>
              <a:t>). </a:t>
            </a:r>
          </a:p>
          <a:p>
            <a:r>
              <a:rPr lang="en-US" dirty="0"/>
              <a:t>However, </a:t>
            </a:r>
            <a:r>
              <a:rPr lang="en-US" sz="3100" b="1" dirty="0">
                <a:solidFill>
                  <a:schemeClr val="accent2">
                    <a:lumMod val="60000"/>
                    <a:lumOff val="40000"/>
                  </a:schemeClr>
                </a:solidFill>
              </a:rPr>
              <a:t>the proposal fails to list concrete measures that are known as essential for biodiversity</a:t>
            </a:r>
            <a:r>
              <a:rPr lang="en-US" dirty="0"/>
              <a:t> and environment and thus should be prioritized by MSs, such as maintaining and restoring small-scale landscape features (see Harvey et al., </a:t>
            </a:r>
            <a:r>
              <a:rPr lang="en-US" dirty="0">
                <a:hlinkClick r:id="rId3"/>
              </a:rPr>
              <a:t>2020</a:t>
            </a:r>
            <a:r>
              <a:rPr lang="en-US" dirty="0"/>
              <a:t>), buffer strips, fallow land, high-diversity grasslands, and at the landscape level, viability of High Nature Value farmland regions (Navarro &amp; López-Bao, </a:t>
            </a:r>
            <a:r>
              <a:rPr lang="en-US" dirty="0">
                <a:hlinkClick r:id="rId4"/>
              </a:rPr>
              <a:t>2019</a:t>
            </a:r>
            <a:r>
              <a:rPr lang="en-US" dirty="0"/>
              <a:t>).</a:t>
            </a:r>
            <a:endParaRPr lang="es-ES" dirty="0"/>
          </a:p>
        </p:txBody>
      </p:sp>
    </p:spTree>
    <p:extLst>
      <p:ext uri="{BB962C8B-B14F-4D97-AF65-F5344CB8AC3E}">
        <p14:creationId xmlns:p14="http://schemas.microsoft.com/office/powerpoint/2010/main" val="8161459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A98B694-313C-4CB1-B872-501B7431B2F2}"/>
              </a:ext>
            </a:extLst>
          </p:cNvPr>
          <p:cNvSpPr>
            <a:spLocks noGrp="1"/>
          </p:cNvSpPr>
          <p:nvPr>
            <p:ph type="title"/>
          </p:nvPr>
        </p:nvSpPr>
        <p:spPr/>
        <p:txBody>
          <a:bodyPr/>
          <a:lstStyle/>
          <a:p>
            <a:r>
              <a:rPr lang="en-US" b="1" dirty="0"/>
              <a:t>Insufficient set of indicators</a:t>
            </a:r>
            <a:r>
              <a:rPr lang="en-US" dirty="0"/>
              <a:t> </a:t>
            </a:r>
            <a:br>
              <a:rPr lang="en-US" dirty="0"/>
            </a:br>
            <a:r>
              <a:rPr lang="en-US" sz="2800" dirty="0"/>
              <a:t>(Annex I of EC, </a:t>
            </a:r>
            <a:r>
              <a:rPr lang="en-US" sz="2800" dirty="0">
                <a:hlinkClick r:id="rId2"/>
              </a:rPr>
              <a:t>2018</a:t>
            </a:r>
            <a:r>
              <a:rPr lang="en-US" sz="2800" dirty="0"/>
              <a:t>).</a:t>
            </a:r>
            <a:endParaRPr lang="es-ES" dirty="0"/>
          </a:p>
        </p:txBody>
      </p:sp>
      <p:sp>
        <p:nvSpPr>
          <p:cNvPr id="3" name="Marcador de contenido 2">
            <a:extLst>
              <a:ext uri="{FF2B5EF4-FFF2-40B4-BE49-F238E27FC236}">
                <a16:creationId xmlns:a16="http://schemas.microsoft.com/office/drawing/2014/main" id="{75602433-833C-4799-9FC4-A9697230A23D}"/>
              </a:ext>
            </a:extLst>
          </p:cNvPr>
          <p:cNvSpPr>
            <a:spLocks noGrp="1"/>
          </p:cNvSpPr>
          <p:nvPr>
            <p:ph idx="1"/>
          </p:nvPr>
        </p:nvSpPr>
        <p:spPr>
          <a:xfrm>
            <a:off x="1141412" y="2249487"/>
            <a:ext cx="9905999" cy="4103812"/>
          </a:xfrm>
        </p:spPr>
        <p:txBody>
          <a:bodyPr>
            <a:normAutofit fontScale="40000" lnSpcReduction="20000"/>
          </a:bodyPr>
          <a:lstStyle/>
          <a:p>
            <a:r>
              <a:rPr lang="en-US" dirty="0"/>
              <a:t>The planned ‘output’ and ‘results’ indicators basically monitor the administrative and financial implementation of the CAP. The proposed ‘impact’ indicators mostly describe farming structures rather than actual impacts. </a:t>
            </a:r>
          </a:p>
          <a:p>
            <a:r>
              <a:rPr lang="en-US" sz="5100" dirty="0"/>
              <a:t>They </a:t>
            </a:r>
            <a:r>
              <a:rPr lang="en-US" sz="5900" b="1" dirty="0">
                <a:solidFill>
                  <a:schemeClr val="accent2">
                    <a:lumMod val="60000"/>
                    <a:lumOff val="40000"/>
                  </a:schemeClr>
                </a:solidFill>
              </a:rPr>
              <a:t>are insufficient for an effective monitoring of the CAP objectives </a:t>
            </a:r>
            <a:r>
              <a:rPr lang="en-US" sz="3800" dirty="0"/>
              <a:t>and instruments and </a:t>
            </a:r>
            <a:r>
              <a:rPr lang="en-US" sz="5900" b="1" dirty="0">
                <a:solidFill>
                  <a:schemeClr val="accent2">
                    <a:lumMod val="75000"/>
                  </a:schemeClr>
                </a:solidFill>
              </a:rPr>
              <a:t>provide little guidance for policy steering</a:t>
            </a:r>
            <a:r>
              <a:rPr lang="en-US" sz="5100" dirty="0"/>
              <a:t>. </a:t>
            </a:r>
            <a:endParaRPr lang="en-US" sz="3800" dirty="0"/>
          </a:p>
          <a:p>
            <a:r>
              <a:rPr lang="en-US" sz="3400" dirty="0"/>
              <a:t>For example, </a:t>
            </a:r>
            <a:r>
              <a:rPr lang="en-US" sz="3800" b="1" dirty="0"/>
              <a:t>there is a lack of indicators on farm management, land-use and land cover, environmental parameters and the economic performance of farming households </a:t>
            </a:r>
            <a:r>
              <a:rPr lang="en-US" sz="3400" dirty="0"/>
              <a:t>(</a:t>
            </a:r>
            <a:r>
              <a:rPr lang="en-US" sz="3400" dirty="0" err="1"/>
              <a:t>Pe'er</a:t>
            </a:r>
            <a:r>
              <a:rPr lang="en-US" sz="3400" dirty="0"/>
              <a:t> et al., </a:t>
            </a:r>
            <a:r>
              <a:rPr lang="en-US" sz="3400" dirty="0">
                <a:hlinkClick r:id="rId3"/>
              </a:rPr>
              <a:t>2019</a:t>
            </a:r>
            <a:r>
              <a:rPr lang="en-US" sz="3400" dirty="0"/>
              <a:t>; WBAE, </a:t>
            </a:r>
            <a:r>
              <a:rPr lang="en-US" sz="3400" dirty="0">
                <a:hlinkClick r:id="rId4"/>
              </a:rPr>
              <a:t>2018</a:t>
            </a:r>
            <a:r>
              <a:rPr lang="en-US" sz="3400" dirty="0"/>
              <a:t>). </a:t>
            </a:r>
          </a:p>
          <a:p>
            <a:r>
              <a:rPr lang="en-US" sz="4000" dirty="0"/>
              <a:t>This stands in stark contradiction to the result-based principles that the future CAP is proposed to follow. Moreover, </a:t>
            </a:r>
            <a:r>
              <a:rPr lang="en-US" sz="5100" b="1" dirty="0">
                <a:solidFill>
                  <a:schemeClr val="accent3">
                    <a:lumMod val="40000"/>
                    <a:lumOff val="60000"/>
                  </a:schemeClr>
                </a:solidFill>
              </a:rPr>
              <a:t>complex administrative burdens that are disproportionate to their simplistic contents, set major hurdles to ambitious environmental implementation </a:t>
            </a:r>
            <a:r>
              <a:rPr lang="en-US" sz="3300" dirty="0"/>
              <a:t>by MSs </a:t>
            </a:r>
            <a:r>
              <a:rPr lang="en-US" dirty="0"/>
              <a:t>(WBAE, </a:t>
            </a:r>
            <a:r>
              <a:rPr lang="en-US" dirty="0">
                <a:hlinkClick r:id="rId5"/>
              </a:rPr>
              <a:t>2019a</a:t>
            </a:r>
            <a:r>
              <a:rPr lang="en-US" dirty="0"/>
              <a:t>, </a:t>
            </a:r>
            <a:r>
              <a:rPr lang="en-US" dirty="0">
                <a:hlinkClick r:id="rId6"/>
              </a:rPr>
              <a:t>2019b</a:t>
            </a:r>
            <a:r>
              <a:rPr lang="en-US" dirty="0"/>
              <a:t>).</a:t>
            </a:r>
            <a:endParaRPr lang="es-ES" dirty="0"/>
          </a:p>
        </p:txBody>
      </p:sp>
    </p:spTree>
    <p:extLst>
      <p:ext uri="{BB962C8B-B14F-4D97-AF65-F5344CB8AC3E}">
        <p14:creationId xmlns:p14="http://schemas.microsoft.com/office/powerpoint/2010/main" val="12459754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82868DB-5B9E-4AD1-BCEF-715ED99C955E}"/>
              </a:ext>
            </a:extLst>
          </p:cNvPr>
          <p:cNvSpPr>
            <a:spLocks noGrp="1"/>
          </p:cNvSpPr>
          <p:nvPr>
            <p:ph type="title"/>
          </p:nvPr>
        </p:nvSpPr>
        <p:spPr/>
        <p:txBody>
          <a:bodyPr/>
          <a:lstStyle/>
          <a:p>
            <a:r>
              <a:rPr lang="en-US" b="1" dirty="0"/>
              <a:t>Lack of consistency and transparency</a:t>
            </a:r>
            <a:r>
              <a:rPr lang="en-US" dirty="0"/>
              <a:t>.</a:t>
            </a:r>
            <a:endParaRPr lang="es-ES" dirty="0"/>
          </a:p>
        </p:txBody>
      </p:sp>
      <p:sp>
        <p:nvSpPr>
          <p:cNvPr id="3" name="Marcador de contenido 2">
            <a:extLst>
              <a:ext uri="{FF2B5EF4-FFF2-40B4-BE49-F238E27FC236}">
                <a16:creationId xmlns:a16="http://schemas.microsoft.com/office/drawing/2014/main" id="{57169F3A-F5E8-422B-82F3-A18DF4D19446}"/>
              </a:ext>
            </a:extLst>
          </p:cNvPr>
          <p:cNvSpPr>
            <a:spLocks noGrp="1"/>
          </p:cNvSpPr>
          <p:nvPr>
            <p:ph idx="1"/>
          </p:nvPr>
        </p:nvSpPr>
        <p:spPr/>
        <p:txBody>
          <a:bodyPr/>
          <a:lstStyle/>
          <a:p>
            <a:r>
              <a:rPr lang="en-US" dirty="0"/>
              <a:t>The proposed CAP post-2020 </a:t>
            </a:r>
            <a:r>
              <a:rPr lang="en-US" sz="2800" b="1" dirty="0">
                <a:solidFill>
                  <a:schemeClr val="accent3"/>
                </a:solidFill>
              </a:rPr>
              <a:t>repeats the heavily criticized procedure of restructuring and renaming CAP elements </a:t>
            </a:r>
            <a:r>
              <a:rPr lang="en-US" dirty="0"/>
              <a:t>in a way that impedes learning and undermines transparency and legitimacy (Erjavec &amp; Erjavec, </a:t>
            </a:r>
            <a:r>
              <a:rPr lang="en-US" dirty="0">
                <a:hlinkClick r:id="rId2"/>
              </a:rPr>
              <a:t>2015</a:t>
            </a:r>
            <a:r>
              <a:rPr lang="en-US" dirty="0"/>
              <a:t>; </a:t>
            </a:r>
            <a:r>
              <a:rPr lang="en-US" dirty="0" err="1"/>
              <a:t>Rutz</a:t>
            </a:r>
            <a:r>
              <a:rPr lang="en-US" dirty="0"/>
              <a:t>, Dwyer, &amp; </a:t>
            </a:r>
            <a:r>
              <a:rPr lang="en-US" dirty="0" err="1"/>
              <a:t>Schramek</a:t>
            </a:r>
            <a:r>
              <a:rPr lang="en-US" dirty="0"/>
              <a:t>, </a:t>
            </a:r>
            <a:r>
              <a:rPr lang="en-US" dirty="0">
                <a:hlinkClick r:id="rId3"/>
              </a:rPr>
              <a:t>2014</a:t>
            </a:r>
            <a:r>
              <a:rPr lang="en-US" dirty="0"/>
              <a:t>), rather than conducting a deep reform. </a:t>
            </a:r>
            <a:endParaRPr lang="es-ES" dirty="0"/>
          </a:p>
        </p:txBody>
      </p:sp>
    </p:spTree>
    <p:extLst>
      <p:ext uri="{BB962C8B-B14F-4D97-AF65-F5344CB8AC3E}">
        <p14:creationId xmlns:p14="http://schemas.microsoft.com/office/powerpoint/2010/main" val="31860145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CAEEA2D-DE6C-4ACF-A698-8F9D66C77949}"/>
              </a:ext>
            </a:extLst>
          </p:cNvPr>
          <p:cNvSpPr>
            <a:spLocks noGrp="1"/>
          </p:cNvSpPr>
          <p:nvPr>
            <p:ph type="title"/>
          </p:nvPr>
        </p:nvSpPr>
        <p:spPr/>
        <p:txBody>
          <a:bodyPr/>
          <a:lstStyle/>
          <a:p>
            <a:r>
              <a:rPr lang="en-US" dirty="0"/>
              <a:t>‘European Green Deal’,</a:t>
            </a:r>
            <a:endParaRPr lang="es-ES" dirty="0"/>
          </a:p>
        </p:txBody>
      </p:sp>
      <p:sp>
        <p:nvSpPr>
          <p:cNvPr id="3" name="Marcador de contenido 2">
            <a:extLst>
              <a:ext uri="{FF2B5EF4-FFF2-40B4-BE49-F238E27FC236}">
                <a16:creationId xmlns:a16="http://schemas.microsoft.com/office/drawing/2014/main" id="{4F661A47-FE95-4717-A3C9-DC1F33F500A1}"/>
              </a:ext>
            </a:extLst>
          </p:cNvPr>
          <p:cNvSpPr>
            <a:spLocks noGrp="1"/>
          </p:cNvSpPr>
          <p:nvPr>
            <p:ph idx="1"/>
          </p:nvPr>
        </p:nvSpPr>
        <p:spPr/>
        <p:txBody>
          <a:bodyPr>
            <a:normAutofit fontScale="92500" lnSpcReduction="20000"/>
          </a:bodyPr>
          <a:lstStyle/>
          <a:p>
            <a:r>
              <a:rPr lang="en-US" dirty="0"/>
              <a:t>The ‘European Green Deal’, published by the European Commission in December 2019, presents </a:t>
            </a:r>
            <a:r>
              <a:rPr lang="en-US" sz="2800" b="1" dirty="0">
                <a:solidFill>
                  <a:schemeClr val="tx2"/>
                </a:solidFill>
              </a:rPr>
              <a:t>a new framework for EU policy-making </a:t>
            </a:r>
            <a:r>
              <a:rPr lang="en-US" dirty="0"/>
              <a:t>with high ambition to align economic processes with planetary boundaries. </a:t>
            </a:r>
          </a:p>
          <a:p>
            <a:r>
              <a:rPr lang="en-US" dirty="0"/>
              <a:t>It states an intention to present a ‘Farm to Fork Strategy on sustainable food’ (EC, </a:t>
            </a:r>
            <a:r>
              <a:rPr lang="en-US" dirty="0">
                <a:hlinkClick r:id="rId2"/>
              </a:rPr>
              <a:t>2019b</a:t>
            </a:r>
            <a:r>
              <a:rPr lang="en-US" dirty="0"/>
              <a:t>; von der </a:t>
            </a:r>
            <a:r>
              <a:rPr lang="en-US" dirty="0" err="1"/>
              <a:t>Leyen</a:t>
            </a:r>
            <a:r>
              <a:rPr lang="en-US" dirty="0"/>
              <a:t>, </a:t>
            </a:r>
            <a:r>
              <a:rPr lang="en-US" dirty="0">
                <a:hlinkClick r:id="rId3"/>
              </a:rPr>
              <a:t>2019</a:t>
            </a:r>
            <a:r>
              <a:rPr lang="en-US" dirty="0"/>
              <a:t>). </a:t>
            </a:r>
          </a:p>
          <a:p>
            <a:r>
              <a:rPr lang="en-US" sz="3000" b="1" dirty="0">
                <a:solidFill>
                  <a:schemeClr val="tx2"/>
                </a:solidFill>
              </a:rPr>
              <a:t>This may offer an important opportunity for the European Institutions to make evidence-based decisions toward a future-proof CAP</a:t>
            </a:r>
            <a:endParaRPr lang="es-ES" sz="3000" b="1" dirty="0">
              <a:solidFill>
                <a:schemeClr val="tx2"/>
              </a:solidFill>
            </a:endParaRPr>
          </a:p>
        </p:txBody>
      </p:sp>
    </p:spTree>
    <p:extLst>
      <p:ext uri="{BB962C8B-B14F-4D97-AF65-F5344CB8AC3E}">
        <p14:creationId xmlns:p14="http://schemas.microsoft.com/office/powerpoint/2010/main" val="10365713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E544E44-31EB-4BBA-A224-895859C096D3}"/>
              </a:ext>
            </a:extLst>
          </p:cNvPr>
          <p:cNvSpPr>
            <a:spLocks noGrp="1"/>
          </p:cNvSpPr>
          <p:nvPr>
            <p:ph type="title"/>
          </p:nvPr>
        </p:nvSpPr>
        <p:spPr/>
        <p:txBody>
          <a:bodyPr>
            <a:normAutofit/>
          </a:bodyPr>
          <a:lstStyle/>
          <a:p>
            <a:r>
              <a:rPr lang="es-ES" b="1" dirty="0"/>
              <a:t>3 TEN ACTION POINTS</a:t>
            </a:r>
            <a:br>
              <a:rPr lang="es-ES" b="1" dirty="0"/>
            </a:br>
            <a:endParaRPr lang="es-ES" dirty="0"/>
          </a:p>
        </p:txBody>
      </p:sp>
      <p:sp>
        <p:nvSpPr>
          <p:cNvPr id="3" name="Marcador de contenido 2">
            <a:extLst>
              <a:ext uri="{FF2B5EF4-FFF2-40B4-BE49-F238E27FC236}">
                <a16:creationId xmlns:a16="http://schemas.microsoft.com/office/drawing/2014/main" id="{C87CAAB2-7A86-4240-90B9-F10A0EEBBA86}"/>
              </a:ext>
            </a:extLst>
          </p:cNvPr>
          <p:cNvSpPr>
            <a:spLocks noGrp="1"/>
          </p:cNvSpPr>
          <p:nvPr>
            <p:ph idx="1"/>
          </p:nvPr>
        </p:nvSpPr>
        <p:spPr>
          <a:xfrm>
            <a:off x="1141412" y="1508166"/>
            <a:ext cx="9905999" cy="4283035"/>
          </a:xfrm>
        </p:spPr>
        <p:txBody>
          <a:bodyPr>
            <a:normAutofit/>
          </a:bodyPr>
          <a:lstStyle/>
          <a:p>
            <a:pPr marL="457200" indent="-457200">
              <a:buFont typeface="+mj-lt"/>
              <a:buAutoNum type="arabicPeriod"/>
            </a:pPr>
            <a:r>
              <a:rPr lang="en-US" sz="1800" b="1" dirty="0"/>
              <a:t>Transform Direct Payments into payments for public goods</a:t>
            </a:r>
          </a:p>
          <a:p>
            <a:pPr marL="457200" indent="-457200">
              <a:buFont typeface="+mj-lt"/>
              <a:buAutoNum type="arabicPeriod"/>
            </a:pPr>
            <a:r>
              <a:rPr lang="es-ES" sz="1800" b="1" dirty="0" err="1"/>
              <a:t>Provide</a:t>
            </a:r>
            <a:r>
              <a:rPr lang="es-ES" sz="1800" b="1" dirty="0"/>
              <a:t> </a:t>
            </a:r>
            <a:r>
              <a:rPr lang="es-ES" sz="1800" b="1" dirty="0" err="1"/>
              <a:t>sufficient</a:t>
            </a:r>
            <a:r>
              <a:rPr lang="es-ES" sz="1800" b="1" dirty="0"/>
              <a:t> </a:t>
            </a:r>
            <a:r>
              <a:rPr lang="es-ES" sz="1800" b="1" dirty="0" err="1"/>
              <a:t>support</a:t>
            </a:r>
            <a:r>
              <a:rPr lang="es-ES" sz="1800" b="1" dirty="0"/>
              <a:t> </a:t>
            </a:r>
            <a:r>
              <a:rPr lang="es-ES" sz="1800" b="1" dirty="0" err="1"/>
              <a:t>for</a:t>
            </a:r>
            <a:r>
              <a:rPr lang="es-ES" sz="1800" b="1" dirty="0"/>
              <a:t> </a:t>
            </a:r>
            <a:r>
              <a:rPr lang="es-ES" sz="1800" b="1" dirty="0" err="1"/>
              <a:t>effective</a:t>
            </a:r>
            <a:r>
              <a:rPr lang="es-ES" sz="1800" b="1" dirty="0"/>
              <a:t> </a:t>
            </a:r>
            <a:r>
              <a:rPr lang="es-ES" sz="1800" b="1" dirty="0" err="1"/>
              <a:t>climate</a:t>
            </a:r>
            <a:r>
              <a:rPr lang="es-ES" sz="1800" b="1" dirty="0"/>
              <a:t> </a:t>
            </a:r>
            <a:r>
              <a:rPr lang="es-ES" sz="1800" b="1" dirty="0" err="1"/>
              <a:t>change</a:t>
            </a:r>
            <a:r>
              <a:rPr lang="es-ES" sz="1800" b="1" dirty="0"/>
              <a:t> </a:t>
            </a:r>
            <a:r>
              <a:rPr lang="es-ES" sz="1800" b="1" dirty="0" err="1"/>
              <a:t>mitigation</a:t>
            </a:r>
            <a:r>
              <a:rPr lang="es-ES" sz="1800" dirty="0"/>
              <a:t>,</a:t>
            </a:r>
          </a:p>
          <a:p>
            <a:pPr marL="457200" indent="-457200">
              <a:buFont typeface="+mj-lt"/>
              <a:buAutoNum type="arabicPeriod"/>
            </a:pPr>
            <a:r>
              <a:rPr lang="en-US" sz="1800" b="1" dirty="0"/>
              <a:t>Provide sufficient support for effective instruments to maintain biodiversity and ecosystems</a:t>
            </a:r>
            <a:r>
              <a:rPr lang="en-US" sz="1800" dirty="0"/>
              <a:t>, </a:t>
            </a:r>
          </a:p>
          <a:p>
            <a:pPr marL="457200" indent="-457200">
              <a:buFont typeface="+mj-lt"/>
              <a:buAutoNum type="arabicPeriod"/>
            </a:pPr>
            <a:r>
              <a:rPr lang="en-US" sz="1800" b="1" dirty="0"/>
              <a:t>Promote innovative approaches to design and implement measures addressing the environmental </a:t>
            </a:r>
            <a:r>
              <a:rPr lang="en-US" sz="1600" b="1" dirty="0"/>
              <a:t>challenges</a:t>
            </a:r>
            <a:r>
              <a:rPr lang="en-US" sz="1600" dirty="0"/>
              <a:t>, such as result-based remuneration of AECM (e.g. oriented to target species or habitats, </a:t>
            </a:r>
            <a:r>
              <a:rPr lang="en-US" sz="1600" dirty="0" err="1"/>
              <a:t>Herzon</a:t>
            </a:r>
            <a:r>
              <a:rPr lang="en-US" sz="1600" dirty="0"/>
              <a:t> et al., </a:t>
            </a:r>
            <a:r>
              <a:rPr lang="en-US" sz="1600" dirty="0">
                <a:hlinkClick r:id="rId2"/>
              </a:rPr>
              <a:t>2018</a:t>
            </a:r>
            <a:r>
              <a:rPr lang="en-US" sz="1600" dirty="0"/>
              <a:t>), collective measures to support landscape-level management (see below) or the introduction of a points system to reward farmers for their ambition and/or investments, as also proposed by several farmer organizations (e.g. Neumann, Dierking, &amp; Taube, </a:t>
            </a:r>
            <a:r>
              <a:rPr lang="en-US" sz="1600" dirty="0">
                <a:hlinkClick r:id="rId3"/>
              </a:rPr>
              <a:t>2017</a:t>
            </a:r>
            <a:r>
              <a:rPr lang="en-US" sz="1600" dirty="0"/>
              <a:t>)</a:t>
            </a:r>
          </a:p>
          <a:p>
            <a:pPr marL="457200" indent="-457200">
              <a:buFont typeface="+mj-lt"/>
              <a:buAutoNum type="arabicPeriod"/>
            </a:pPr>
            <a:r>
              <a:rPr lang="en-US" sz="1600" b="1" dirty="0"/>
              <a:t>Enhance spatial planning and collaborative implementation of landscape-level measures</a:t>
            </a:r>
            <a:r>
              <a:rPr lang="en-US" sz="1600" dirty="0"/>
              <a:t>,</a:t>
            </a:r>
            <a:endParaRPr lang="es-ES" sz="1600" b="1" dirty="0"/>
          </a:p>
          <a:p>
            <a:endParaRPr lang="es-ES" sz="1600" b="1" dirty="0"/>
          </a:p>
          <a:p>
            <a:r>
              <a:rPr lang="es-ES" sz="1600" b="1" dirty="0" err="1"/>
              <a:t>Source</a:t>
            </a:r>
            <a:r>
              <a:rPr lang="es-ES" sz="1600" b="1" dirty="0"/>
              <a:t>: https://besjournals.onlinelibrary.wiley.com/doi/10.1002/pan3.10080</a:t>
            </a:r>
            <a:endParaRPr lang="es-ES" sz="1600" dirty="0"/>
          </a:p>
        </p:txBody>
      </p:sp>
    </p:spTree>
    <p:extLst>
      <p:ext uri="{BB962C8B-B14F-4D97-AF65-F5344CB8AC3E}">
        <p14:creationId xmlns:p14="http://schemas.microsoft.com/office/powerpoint/2010/main" val="34360430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1D6EDDB-8DC9-41A4-8F04-35D883730631}"/>
              </a:ext>
            </a:extLst>
          </p:cNvPr>
          <p:cNvSpPr>
            <a:spLocks noGrp="1"/>
          </p:cNvSpPr>
          <p:nvPr>
            <p:ph type="title"/>
          </p:nvPr>
        </p:nvSpPr>
        <p:spPr/>
        <p:txBody>
          <a:bodyPr/>
          <a:lstStyle/>
          <a:p>
            <a:r>
              <a:rPr lang="es-ES" b="1" dirty="0"/>
              <a:t>TEN ACTION POINTS</a:t>
            </a:r>
            <a:br>
              <a:rPr lang="es-ES" b="1" dirty="0"/>
            </a:br>
            <a:r>
              <a:rPr lang="es-ES" sz="2400" b="1" dirty="0"/>
              <a:t>(cont.)</a:t>
            </a:r>
            <a:endParaRPr lang="es-ES" dirty="0"/>
          </a:p>
        </p:txBody>
      </p:sp>
      <p:sp>
        <p:nvSpPr>
          <p:cNvPr id="3" name="Marcador de contenido 2">
            <a:extLst>
              <a:ext uri="{FF2B5EF4-FFF2-40B4-BE49-F238E27FC236}">
                <a16:creationId xmlns:a16="http://schemas.microsoft.com/office/drawing/2014/main" id="{A255C0F2-6A96-4BFB-AB7B-C5687298E251}"/>
              </a:ext>
            </a:extLst>
          </p:cNvPr>
          <p:cNvSpPr>
            <a:spLocks noGrp="1"/>
          </p:cNvSpPr>
          <p:nvPr>
            <p:ph idx="1"/>
          </p:nvPr>
        </p:nvSpPr>
        <p:spPr/>
        <p:txBody>
          <a:bodyPr>
            <a:normAutofit fontScale="70000" lnSpcReduction="20000"/>
          </a:bodyPr>
          <a:lstStyle/>
          <a:p>
            <a:pPr marL="457200" indent="-457200">
              <a:buFont typeface="+mj-lt"/>
              <a:buAutoNum type="arabicPeriod" startAt="6"/>
            </a:pPr>
            <a:r>
              <a:rPr lang="en-US" b="1" dirty="0"/>
              <a:t>Require MSs to set S.M.A.R.T. targets in their Strategic Plans</a:t>
            </a:r>
            <a:r>
              <a:rPr lang="en-US" dirty="0"/>
              <a:t> (i.e. specific, measurable, ambitious, realistic and time-bound; Green et al., </a:t>
            </a:r>
            <a:r>
              <a:rPr lang="en-US" dirty="0">
                <a:hlinkClick r:id="rId2"/>
              </a:rPr>
              <a:t>2019</a:t>
            </a:r>
            <a:r>
              <a:rPr lang="en-US" dirty="0"/>
              <a:t>) in order to fulfil all CAP objectives. </a:t>
            </a:r>
          </a:p>
          <a:p>
            <a:pPr marL="457200" indent="-457200">
              <a:buFont typeface="+mj-lt"/>
              <a:buAutoNum type="arabicPeriod" startAt="6"/>
            </a:pPr>
            <a:r>
              <a:rPr lang="en-US" b="1" dirty="0"/>
              <a:t>Revise the set of indicators</a:t>
            </a:r>
            <a:r>
              <a:rPr lang="en-US" dirty="0"/>
              <a:t> to ensure they are supported by the best available science</a:t>
            </a:r>
          </a:p>
          <a:p>
            <a:pPr marL="457200" indent="-457200">
              <a:buFont typeface="+mj-lt"/>
              <a:buAutoNum type="arabicPeriod" startAt="6"/>
            </a:pPr>
            <a:r>
              <a:rPr lang="en-US" b="1" dirty="0"/>
              <a:t>Strengthen environmental monitoring and enforcement</a:t>
            </a:r>
            <a:r>
              <a:rPr lang="en-US" dirty="0"/>
              <a:t> to ensure that CAP instruments lead to desirable results.</a:t>
            </a:r>
          </a:p>
          <a:p>
            <a:pPr marL="457200" indent="-457200">
              <a:buFont typeface="+mj-lt"/>
              <a:buAutoNum type="arabicPeriod" startAt="6"/>
            </a:pPr>
            <a:r>
              <a:rPr lang="en-US" b="1" dirty="0"/>
              <a:t>Identify and address global impacts of the CAP especially in the global South</a:t>
            </a:r>
            <a:r>
              <a:rPr lang="en-US" dirty="0"/>
              <a:t>, to achieve a reduction of environmental leakage and global negative land-use effects as well as market distortions by EU agriculture,</a:t>
            </a:r>
          </a:p>
          <a:p>
            <a:pPr marL="457200" indent="-457200">
              <a:buFont typeface="+mj-lt"/>
              <a:buAutoNum type="arabicPeriod" startAt="6"/>
            </a:pPr>
            <a:r>
              <a:rPr lang="en-US" b="1" dirty="0"/>
              <a:t>Improve governance of the CAP and its reform</a:t>
            </a:r>
            <a:r>
              <a:rPr lang="en-US" dirty="0"/>
              <a:t> in order to enhance transparency, accountability, participation and knowledge-uptake in line with SDG 16, and thereby regain legitimacy and public trust (</a:t>
            </a:r>
            <a:r>
              <a:rPr lang="en-US" dirty="0" err="1"/>
              <a:t>Pe'er</a:t>
            </a:r>
            <a:r>
              <a:rPr lang="en-US" dirty="0"/>
              <a:t> et al., </a:t>
            </a:r>
            <a:r>
              <a:rPr lang="en-US" dirty="0">
                <a:hlinkClick r:id="rId3"/>
              </a:rPr>
              <a:t>2019</a:t>
            </a:r>
            <a:r>
              <a:rPr lang="en-US" dirty="0"/>
              <a:t>). </a:t>
            </a:r>
            <a:endParaRPr lang="es-ES" dirty="0"/>
          </a:p>
        </p:txBody>
      </p:sp>
    </p:spTree>
    <p:extLst>
      <p:ext uri="{BB962C8B-B14F-4D97-AF65-F5344CB8AC3E}">
        <p14:creationId xmlns:p14="http://schemas.microsoft.com/office/powerpoint/2010/main" val="42058704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A422D31-5DD3-4B46-A8F4-A02FED7FA43D}"/>
              </a:ext>
            </a:extLst>
          </p:cNvPr>
          <p:cNvSpPr>
            <a:spLocks noGrp="1"/>
          </p:cNvSpPr>
          <p:nvPr>
            <p:ph type="title"/>
          </p:nvPr>
        </p:nvSpPr>
        <p:spPr/>
        <p:txBody>
          <a:bodyPr/>
          <a:lstStyle/>
          <a:p>
            <a:endParaRPr lang="es-ES"/>
          </a:p>
        </p:txBody>
      </p:sp>
      <p:sp>
        <p:nvSpPr>
          <p:cNvPr id="3" name="Marcador de contenido 2">
            <a:extLst>
              <a:ext uri="{FF2B5EF4-FFF2-40B4-BE49-F238E27FC236}">
                <a16:creationId xmlns:a16="http://schemas.microsoft.com/office/drawing/2014/main" id="{1F875CF7-4959-4C0D-B208-67E950D73F96}"/>
              </a:ext>
            </a:extLst>
          </p:cNvPr>
          <p:cNvSpPr>
            <a:spLocks noGrp="1"/>
          </p:cNvSpPr>
          <p:nvPr>
            <p:ph idx="1"/>
          </p:nvPr>
        </p:nvSpPr>
        <p:spPr/>
        <p:txBody>
          <a:bodyPr/>
          <a:lstStyle/>
          <a:p>
            <a:r>
              <a:rPr lang="es-ES" dirty="0"/>
              <a:t>Bonn, A., </a:t>
            </a:r>
            <a:r>
              <a:rPr lang="es-ES" dirty="0" err="1"/>
              <a:t>Bruelheide</a:t>
            </a:r>
            <a:r>
              <a:rPr lang="es-ES" dirty="0"/>
              <a:t>, H., </a:t>
            </a:r>
            <a:r>
              <a:rPr lang="es-ES" dirty="0" err="1"/>
              <a:t>Dieker</a:t>
            </a:r>
            <a:r>
              <a:rPr lang="es-ES" dirty="0"/>
              <a:t>, P., </a:t>
            </a:r>
            <a:r>
              <a:rPr lang="es-ES" dirty="0" err="1"/>
              <a:t>Eisenhauer</a:t>
            </a:r>
            <a:r>
              <a:rPr lang="es-ES" dirty="0"/>
              <a:t>, N., </a:t>
            </a:r>
            <a:r>
              <a:rPr lang="es-ES" dirty="0" err="1"/>
              <a:t>Feindt</a:t>
            </a:r>
            <a:r>
              <a:rPr lang="es-ES" dirty="0"/>
              <a:t>, P. H., Hagedorn, G., </a:t>
            </a:r>
            <a:r>
              <a:rPr lang="es-ES" dirty="0" err="1"/>
              <a:t>Hansjürgens</a:t>
            </a:r>
            <a:r>
              <a:rPr lang="es-ES" dirty="0"/>
              <a:t>, B., </a:t>
            </a:r>
            <a:r>
              <a:rPr lang="es-ES" dirty="0" err="1"/>
              <a:t>Herzon</a:t>
            </a:r>
            <a:r>
              <a:rPr lang="es-ES" dirty="0"/>
              <a:t>, I., Lomba, Â., </a:t>
            </a:r>
            <a:r>
              <a:rPr lang="es-ES" dirty="0" err="1"/>
              <a:t>Marquard</a:t>
            </a:r>
            <a:r>
              <a:rPr lang="es-ES" dirty="0"/>
              <a:t>, E., Moreira, F., </a:t>
            </a:r>
            <a:r>
              <a:rPr lang="es-ES" dirty="0" err="1"/>
              <a:t>Nitsch</a:t>
            </a:r>
            <a:r>
              <a:rPr lang="es-ES" dirty="0"/>
              <a:t>, H., </a:t>
            </a:r>
            <a:r>
              <a:rPr lang="es-ES" dirty="0" err="1"/>
              <a:t>Oppermann</a:t>
            </a:r>
            <a:r>
              <a:rPr lang="es-ES" dirty="0"/>
              <a:t>, R., </a:t>
            </a:r>
            <a:r>
              <a:rPr lang="es-ES" dirty="0" err="1"/>
              <a:t>Perino</a:t>
            </a:r>
            <a:r>
              <a:rPr lang="es-ES" dirty="0"/>
              <a:t>, A., </a:t>
            </a:r>
            <a:r>
              <a:rPr lang="es-ES" dirty="0" err="1"/>
              <a:t>Röder</a:t>
            </a:r>
            <a:r>
              <a:rPr lang="es-ES" dirty="0"/>
              <a:t>, N., Schleyer, C., Schindler, S., Wolf, C., </a:t>
            </a:r>
            <a:r>
              <a:rPr lang="es-ES" dirty="0" err="1"/>
              <a:t>Zinngrebe</a:t>
            </a:r>
            <a:r>
              <a:rPr lang="es-ES" dirty="0"/>
              <a:t>, Y., . . . </a:t>
            </a:r>
            <a:r>
              <a:rPr lang="es-ES" dirty="0" err="1"/>
              <a:t>Lakner</a:t>
            </a:r>
            <a:r>
              <a:rPr lang="es-ES" dirty="0"/>
              <a:t>, S. (2020). </a:t>
            </a:r>
            <a:r>
              <a:rPr lang="es-ES" dirty="0" err="1"/>
              <a:t>Action</a:t>
            </a:r>
            <a:r>
              <a:rPr lang="es-ES" dirty="0"/>
              <a:t> </a:t>
            </a:r>
            <a:r>
              <a:rPr lang="es-ES" dirty="0" err="1"/>
              <a:t>needed</a:t>
            </a:r>
            <a:r>
              <a:rPr lang="es-ES" dirty="0"/>
              <a:t> </a:t>
            </a:r>
            <a:r>
              <a:rPr lang="es-ES" dirty="0" err="1"/>
              <a:t>for</a:t>
            </a:r>
            <a:r>
              <a:rPr lang="es-ES" dirty="0"/>
              <a:t> </a:t>
            </a:r>
            <a:r>
              <a:rPr lang="es-ES" dirty="0" err="1"/>
              <a:t>the</a:t>
            </a:r>
            <a:r>
              <a:rPr lang="es-ES" dirty="0"/>
              <a:t> EU </a:t>
            </a:r>
            <a:r>
              <a:rPr lang="es-ES" dirty="0" err="1"/>
              <a:t>Common</a:t>
            </a:r>
            <a:r>
              <a:rPr lang="es-ES" dirty="0"/>
              <a:t> </a:t>
            </a:r>
            <a:r>
              <a:rPr lang="es-ES" dirty="0" err="1"/>
              <a:t>Agricultural</a:t>
            </a:r>
            <a:r>
              <a:rPr lang="es-ES" dirty="0"/>
              <a:t> </a:t>
            </a:r>
            <a:r>
              <a:rPr lang="es-ES" dirty="0" err="1"/>
              <a:t>Policy</a:t>
            </a:r>
            <a:r>
              <a:rPr lang="es-ES" dirty="0"/>
              <a:t> </a:t>
            </a:r>
            <a:r>
              <a:rPr lang="es-ES" dirty="0" err="1"/>
              <a:t>to</a:t>
            </a:r>
            <a:r>
              <a:rPr lang="es-ES" dirty="0"/>
              <a:t> </a:t>
            </a:r>
            <a:r>
              <a:rPr lang="es-ES" dirty="0" err="1"/>
              <a:t>address</a:t>
            </a:r>
            <a:r>
              <a:rPr lang="es-ES" dirty="0"/>
              <a:t> </a:t>
            </a:r>
            <a:r>
              <a:rPr lang="es-ES" dirty="0" err="1"/>
              <a:t>sustainability</a:t>
            </a:r>
            <a:r>
              <a:rPr lang="es-ES" dirty="0"/>
              <a:t> </a:t>
            </a:r>
            <a:r>
              <a:rPr lang="es-ES" dirty="0" err="1"/>
              <a:t>challenges</a:t>
            </a:r>
            <a:r>
              <a:rPr lang="es-ES" dirty="0"/>
              <a:t>. </a:t>
            </a:r>
            <a:r>
              <a:rPr lang="es-ES" i="1" dirty="0"/>
              <a:t>People and </a:t>
            </a:r>
            <a:r>
              <a:rPr lang="es-ES" i="1" dirty="0" err="1"/>
              <a:t>Nature</a:t>
            </a:r>
            <a:r>
              <a:rPr lang="es-ES" dirty="0"/>
              <a:t>, </a:t>
            </a:r>
            <a:r>
              <a:rPr lang="es-ES" i="1" dirty="0"/>
              <a:t>2</a:t>
            </a:r>
            <a:r>
              <a:rPr lang="es-ES" dirty="0"/>
              <a:t>(2), 305-316. </a:t>
            </a:r>
            <a:r>
              <a:rPr lang="es-ES" dirty="0">
                <a:hlinkClick r:id="rId2"/>
              </a:rPr>
              <a:t>https://doi.org/10.1002/pan3.10080</a:t>
            </a:r>
            <a:endParaRPr lang="es-ES" dirty="0"/>
          </a:p>
          <a:p>
            <a:r>
              <a:rPr lang="es-ES" dirty="0"/>
              <a:t>https://besjournals.onlinelibrary.wiley.com/doi/10.1002/pan3.10080</a:t>
            </a:r>
          </a:p>
        </p:txBody>
      </p:sp>
    </p:spTree>
    <p:extLst>
      <p:ext uri="{BB962C8B-B14F-4D97-AF65-F5344CB8AC3E}">
        <p14:creationId xmlns:p14="http://schemas.microsoft.com/office/powerpoint/2010/main" val="41179577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EF4517D-2932-42A5-B2C9-0CC51729D38B}"/>
              </a:ext>
            </a:extLst>
          </p:cNvPr>
          <p:cNvSpPr>
            <a:spLocks noGrp="1"/>
          </p:cNvSpPr>
          <p:nvPr>
            <p:ph type="title"/>
          </p:nvPr>
        </p:nvSpPr>
        <p:spPr/>
        <p:txBody>
          <a:bodyPr/>
          <a:lstStyle/>
          <a:p>
            <a:r>
              <a:rPr lang="es-ES" dirty="0"/>
              <a:t>PSE </a:t>
            </a:r>
            <a:r>
              <a:rPr lang="es-ES" dirty="0" err="1"/>
              <a:t>producer</a:t>
            </a:r>
            <a:r>
              <a:rPr lang="es-ES" dirty="0"/>
              <a:t> </a:t>
            </a:r>
            <a:r>
              <a:rPr lang="es-ES" dirty="0" err="1"/>
              <a:t>support</a:t>
            </a:r>
            <a:r>
              <a:rPr lang="es-ES" dirty="0"/>
              <a:t> </a:t>
            </a:r>
            <a:r>
              <a:rPr lang="es-ES" dirty="0" err="1"/>
              <a:t>equivalent</a:t>
            </a:r>
            <a:r>
              <a:rPr lang="es-ES" dirty="0"/>
              <a:t> 2020-22</a:t>
            </a:r>
            <a:endParaRPr lang="en-US" dirty="0"/>
          </a:p>
        </p:txBody>
      </p:sp>
      <p:sp>
        <p:nvSpPr>
          <p:cNvPr id="4" name="CuadroTexto 3">
            <a:extLst>
              <a:ext uri="{FF2B5EF4-FFF2-40B4-BE49-F238E27FC236}">
                <a16:creationId xmlns:a16="http://schemas.microsoft.com/office/drawing/2014/main" id="{1F7D4143-9E4A-4D65-A44C-2E7B183972A7}"/>
              </a:ext>
            </a:extLst>
          </p:cNvPr>
          <p:cNvSpPr txBox="1"/>
          <p:nvPr/>
        </p:nvSpPr>
        <p:spPr>
          <a:xfrm>
            <a:off x="1227667" y="1859340"/>
            <a:ext cx="7912099" cy="5016758"/>
          </a:xfrm>
          <a:prstGeom prst="rect">
            <a:avLst/>
          </a:prstGeom>
          <a:noFill/>
        </p:spPr>
        <p:txBody>
          <a:bodyPr wrap="square">
            <a:spAutoFit/>
          </a:bodyPr>
          <a:lstStyle/>
          <a:p>
            <a:pPr algn="l"/>
            <a:r>
              <a:rPr lang="en-US" sz="3200" b="0" i="0" dirty="0">
                <a:solidFill>
                  <a:srgbClr val="4E81BD"/>
                </a:solidFill>
                <a:effectLst/>
                <a:latin typeface="Roboto" panose="02000000000000000000" pitchFamily="2" charset="0"/>
              </a:rPr>
              <a:t>Support to agriculture continues to grow</a:t>
            </a:r>
          </a:p>
          <a:p>
            <a:pPr algn="l"/>
            <a:endParaRPr lang="en-US" b="0" i="0" dirty="0">
              <a:solidFill>
                <a:srgbClr val="4E81BD"/>
              </a:solidFill>
              <a:effectLst/>
              <a:latin typeface="Roboto" panose="02000000000000000000" pitchFamily="2" charset="0"/>
            </a:endParaRPr>
          </a:p>
          <a:p>
            <a:pPr marL="285750" indent="-285750" algn="l">
              <a:buFont typeface="Arial" panose="020B0604020202020204" pitchFamily="34" charset="0"/>
              <a:buChar char="•"/>
            </a:pPr>
            <a:r>
              <a:rPr lang="en-US" b="0" i="0" dirty="0">
                <a:solidFill>
                  <a:srgbClr val="333333"/>
                </a:solidFill>
                <a:effectLst/>
                <a:latin typeface="Roboto" panose="02000000000000000000" pitchFamily="2" charset="0"/>
              </a:rPr>
              <a:t>Total support to agriculture reached USD 851 billion per year during 2020-22 for the 54 countries covered by the OECD 2023 report. </a:t>
            </a:r>
          </a:p>
          <a:p>
            <a:pPr marL="285750" indent="-285750" algn="l">
              <a:buFont typeface="Arial" panose="020B0604020202020204" pitchFamily="34" charset="0"/>
              <a:buChar char="•"/>
            </a:pPr>
            <a:endParaRPr lang="en-US" b="0" i="0" dirty="0">
              <a:solidFill>
                <a:srgbClr val="333333"/>
              </a:solidFill>
              <a:effectLst/>
              <a:latin typeface="Roboto" panose="02000000000000000000" pitchFamily="2" charset="0"/>
            </a:endParaRPr>
          </a:p>
          <a:p>
            <a:pPr marL="285750" indent="-285750" algn="l">
              <a:buFont typeface="Arial" panose="020B0604020202020204" pitchFamily="34" charset="0"/>
              <a:buChar char="•"/>
            </a:pPr>
            <a:r>
              <a:rPr lang="en-US" b="1" i="0" dirty="0">
                <a:solidFill>
                  <a:srgbClr val="333333"/>
                </a:solidFill>
                <a:effectLst/>
                <a:latin typeface="Roboto" panose="02000000000000000000" pitchFamily="2" charset="0"/>
              </a:rPr>
              <a:t>This is a historical high and an almost 2.5-fold increase </a:t>
            </a:r>
            <a:r>
              <a:rPr lang="en-US" i="0" dirty="0">
                <a:solidFill>
                  <a:srgbClr val="333333"/>
                </a:solidFill>
                <a:effectLst/>
                <a:latin typeface="Roboto" panose="02000000000000000000" pitchFamily="2" charset="0"/>
              </a:rPr>
              <a:t>compared to 2000-02, </a:t>
            </a:r>
          </a:p>
          <a:p>
            <a:pPr marL="285750" indent="-285750" algn="l">
              <a:buFont typeface="Arial" panose="020B0604020202020204" pitchFamily="34" charset="0"/>
              <a:buChar char="•"/>
            </a:pPr>
            <a:endParaRPr lang="en-US" dirty="0">
              <a:solidFill>
                <a:srgbClr val="333333"/>
              </a:solidFill>
              <a:latin typeface="Roboto" panose="02000000000000000000" pitchFamily="2" charset="0"/>
            </a:endParaRPr>
          </a:p>
          <a:p>
            <a:pPr marL="285750" indent="-285750" algn="l">
              <a:buFont typeface="Arial" panose="020B0604020202020204" pitchFamily="34" charset="0"/>
              <a:buChar char="•"/>
            </a:pPr>
            <a:r>
              <a:rPr lang="en-US" b="0" i="0" dirty="0">
                <a:solidFill>
                  <a:srgbClr val="333333"/>
                </a:solidFill>
                <a:effectLst/>
                <a:latin typeface="Roboto" panose="02000000000000000000" pitchFamily="2" charset="0"/>
              </a:rPr>
              <a:t>even if below the </a:t>
            </a:r>
            <a:r>
              <a:rPr lang="en-US" b="1" i="0" dirty="0">
                <a:solidFill>
                  <a:srgbClr val="333333"/>
                </a:solidFill>
                <a:effectLst/>
                <a:latin typeface="Roboto" panose="02000000000000000000" pitchFamily="2" charset="0"/>
              </a:rPr>
              <a:t>3.6-fold growth in the value of agricultural production</a:t>
            </a:r>
            <a:r>
              <a:rPr lang="en-US" b="0" i="0" dirty="0">
                <a:solidFill>
                  <a:srgbClr val="333333"/>
                </a:solidFill>
                <a:effectLst/>
                <a:latin typeface="Roboto" panose="02000000000000000000" pitchFamily="2" charset="0"/>
              </a:rPr>
              <a:t>.</a:t>
            </a:r>
          </a:p>
          <a:p>
            <a:pPr marL="285750" indent="-285750" algn="l">
              <a:buFont typeface="Arial" panose="020B0604020202020204" pitchFamily="34" charset="0"/>
              <a:buChar char="•"/>
            </a:pPr>
            <a:endParaRPr lang="en-US" dirty="0">
              <a:solidFill>
                <a:srgbClr val="333333"/>
              </a:solidFill>
              <a:latin typeface="Roboto" panose="02000000000000000000" pitchFamily="2" charset="0"/>
            </a:endParaRPr>
          </a:p>
          <a:p>
            <a:pPr marL="285750" indent="-285750" algn="l">
              <a:buFont typeface="Arial" panose="020B0604020202020204" pitchFamily="34" charset="0"/>
              <a:buChar char="•"/>
            </a:pPr>
            <a:r>
              <a:rPr lang="en-US" b="0" i="0" dirty="0">
                <a:solidFill>
                  <a:srgbClr val="333333"/>
                </a:solidFill>
                <a:effectLst/>
                <a:latin typeface="Roboto" panose="02000000000000000000" pitchFamily="2" charset="0"/>
              </a:rPr>
              <a:t> Support to the agricultural sector includes </a:t>
            </a:r>
            <a:r>
              <a:rPr lang="en-US" b="1" i="0" dirty="0">
                <a:solidFill>
                  <a:srgbClr val="333333"/>
                </a:solidFill>
                <a:effectLst/>
                <a:latin typeface="Roboto" panose="02000000000000000000" pitchFamily="2" charset="0"/>
              </a:rPr>
              <a:t>transfers to producers </a:t>
            </a:r>
            <a:r>
              <a:rPr lang="en-US" b="0" i="0" dirty="0">
                <a:solidFill>
                  <a:srgbClr val="333333"/>
                </a:solidFill>
                <a:effectLst/>
                <a:latin typeface="Roboto" panose="02000000000000000000" pitchFamily="2" charset="0"/>
              </a:rPr>
              <a:t>(both individually or collectively) </a:t>
            </a:r>
            <a:r>
              <a:rPr lang="en-US" b="0" i="0" dirty="0">
                <a:solidFill>
                  <a:srgbClr val="FF0000"/>
                </a:solidFill>
                <a:effectLst/>
                <a:latin typeface="Roboto" panose="02000000000000000000" pitchFamily="2" charset="0"/>
              </a:rPr>
              <a:t>and to </a:t>
            </a:r>
            <a:r>
              <a:rPr lang="en-US" b="1" i="0" dirty="0">
                <a:solidFill>
                  <a:srgbClr val="FF0000"/>
                </a:solidFill>
                <a:effectLst/>
                <a:latin typeface="Roboto" panose="02000000000000000000" pitchFamily="2" charset="0"/>
              </a:rPr>
              <a:t>consumers.</a:t>
            </a:r>
            <a:r>
              <a:rPr lang="en-US" b="0" i="0" dirty="0">
                <a:solidFill>
                  <a:srgbClr val="333333"/>
                </a:solidFill>
                <a:effectLst/>
                <a:latin typeface="Roboto" panose="02000000000000000000" pitchFamily="2" charset="0"/>
              </a:rPr>
              <a:t>  </a:t>
            </a:r>
          </a:p>
          <a:p>
            <a:pPr marL="285750" indent="-285750" algn="l">
              <a:buFont typeface="Arial" panose="020B0604020202020204" pitchFamily="34" charset="0"/>
              <a:buChar char="•"/>
            </a:pPr>
            <a:endParaRPr lang="en-US" dirty="0">
              <a:solidFill>
                <a:srgbClr val="333333"/>
              </a:solidFill>
              <a:latin typeface="Roboto" panose="02000000000000000000" pitchFamily="2" charset="0"/>
            </a:endParaRPr>
          </a:p>
          <a:p>
            <a:pPr marL="285750" indent="-285750">
              <a:buFont typeface="Arial" panose="020B0604020202020204" pitchFamily="34" charset="0"/>
              <a:buChar char="•"/>
            </a:pPr>
            <a:r>
              <a:rPr lang="en-US" dirty="0">
                <a:solidFill>
                  <a:srgbClr val="333333"/>
                </a:solidFill>
                <a:latin typeface="Roboto" panose="02000000000000000000" pitchFamily="2" charset="0"/>
              </a:rPr>
              <a:t>SOURCE: </a:t>
            </a:r>
            <a:r>
              <a:rPr lang="en-US" dirty="0"/>
              <a:t>Agricultural Policy Monitoring and Evaluation 2023</a:t>
            </a:r>
          </a:p>
          <a:p>
            <a:pPr marL="285750" indent="-285750">
              <a:buFont typeface="Arial" panose="020B0604020202020204" pitchFamily="34" charset="0"/>
              <a:buChar char="•"/>
            </a:pPr>
            <a:r>
              <a:rPr lang="en-US" dirty="0">
                <a:solidFill>
                  <a:schemeClr val="tx2">
                    <a:lumMod val="75000"/>
                  </a:schemeClr>
                </a:solidFill>
                <a:latin typeface="Roboto" panose="02000000000000000000" pitchFamily="2" charset="0"/>
              </a:rPr>
              <a:t> https://www.oecd.org/publications/agricultural-policy-monitoring-and-evaluation-22217371.htm</a:t>
            </a:r>
            <a:endParaRPr lang="en-US" b="0" i="0" dirty="0">
              <a:solidFill>
                <a:schemeClr val="tx2">
                  <a:lumMod val="75000"/>
                </a:schemeClr>
              </a:solidFill>
              <a:effectLst/>
              <a:latin typeface="Roboto" panose="02000000000000000000" pitchFamily="2" charset="0"/>
            </a:endParaRPr>
          </a:p>
        </p:txBody>
      </p:sp>
    </p:spTree>
    <p:extLst>
      <p:ext uri="{BB962C8B-B14F-4D97-AF65-F5344CB8AC3E}">
        <p14:creationId xmlns:p14="http://schemas.microsoft.com/office/powerpoint/2010/main" val="34171791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CC4232E-D5FC-413E-93E8-28E362FFA11A}"/>
              </a:ext>
            </a:extLst>
          </p:cNvPr>
          <p:cNvSpPr>
            <a:spLocks noGrp="1"/>
          </p:cNvSpPr>
          <p:nvPr>
            <p:ph type="title"/>
          </p:nvPr>
        </p:nvSpPr>
        <p:spPr/>
        <p:txBody>
          <a:bodyPr>
            <a:normAutofit fontScale="90000"/>
          </a:bodyPr>
          <a:lstStyle/>
          <a:p>
            <a:r>
              <a:rPr lang="en-US" b="0" i="0" dirty="0">
                <a:solidFill>
                  <a:srgbClr val="333333"/>
                </a:solidFill>
                <a:effectLst/>
                <a:latin typeface="Roboto" panose="02000000000000000000" pitchFamily="2" charset="0"/>
              </a:rPr>
              <a:t>Support remains highly concentrated in a few large producing economies: </a:t>
            </a:r>
            <a:endParaRPr lang="en-US" dirty="0"/>
          </a:p>
        </p:txBody>
      </p:sp>
      <p:sp>
        <p:nvSpPr>
          <p:cNvPr id="3" name="Marcador de contenido 2">
            <a:extLst>
              <a:ext uri="{FF2B5EF4-FFF2-40B4-BE49-F238E27FC236}">
                <a16:creationId xmlns:a16="http://schemas.microsoft.com/office/drawing/2014/main" id="{E735C5A0-B107-4CC8-85D6-5C5E815514CE}"/>
              </a:ext>
            </a:extLst>
          </p:cNvPr>
          <p:cNvSpPr>
            <a:spLocks noGrp="1"/>
          </p:cNvSpPr>
          <p:nvPr>
            <p:ph idx="1"/>
          </p:nvPr>
        </p:nvSpPr>
        <p:spPr/>
        <p:txBody>
          <a:bodyPr>
            <a:normAutofit lnSpcReduction="10000"/>
          </a:bodyPr>
          <a:lstStyle/>
          <a:p>
            <a:pPr marL="457200" indent="-457200">
              <a:buFont typeface="+mj-lt"/>
              <a:buAutoNum type="arabicPeriod"/>
            </a:pPr>
            <a:r>
              <a:rPr lang="en-US" b="1" i="0" dirty="0">
                <a:solidFill>
                  <a:srgbClr val="333333"/>
                </a:solidFill>
                <a:effectLst/>
                <a:latin typeface="Roboto" panose="02000000000000000000" pitchFamily="2" charset="0"/>
              </a:rPr>
              <a:t>People’s Republic of China </a:t>
            </a:r>
            <a:r>
              <a:rPr lang="en-US" b="0" i="0" dirty="0">
                <a:solidFill>
                  <a:srgbClr val="333333"/>
                </a:solidFill>
                <a:effectLst/>
                <a:latin typeface="Roboto" panose="02000000000000000000" pitchFamily="2" charset="0"/>
              </a:rPr>
              <a:t>(hereafter “China”), now representing </a:t>
            </a:r>
            <a:r>
              <a:rPr lang="en-US" b="1" i="0" dirty="0">
                <a:solidFill>
                  <a:srgbClr val="333333"/>
                </a:solidFill>
                <a:effectLst/>
                <a:latin typeface="Roboto" panose="02000000000000000000" pitchFamily="2" charset="0"/>
              </a:rPr>
              <a:t>36% of this total</a:t>
            </a:r>
            <a:r>
              <a:rPr lang="en-US" b="0" i="0" dirty="0">
                <a:solidFill>
                  <a:srgbClr val="333333"/>
                </a:solidFill>
                <a:effectLst/>
                <a:latin typeface="Roboto" panose="02000000000000000000" pitchFamily="2" charset="0"/>
              </a:rPr>
              <a:t>, has emerged as the country providing </a:t>
            </a:r>
            <a:r>
              <a:rPr lang="en-US" b="1" i="0" dirty="0">
                <a:solidFill>
                  <a:srgbClr val="333333"/>
                </a:solidFill>
                <a:effectLst/>
                <a:latin typeface="Roboto" panose="02000000000000000000" pitchFamily="2" charset="0"/>
              </a:rPr>
              <a:t>the most support, </a:t>
            </a:r>
          </a:p>
          <a:p>
            <a:pPr marL="457200" indent="-457200">
              <a:buFont typeface="+mj-lt"/>
              <a:buAutoNum type="arabicPeriod"/>
            </a:pPr>
            <a:r>
              <a:rPr lang="en-US" b="1" i="0" dirty="0">
                <a:solidFill>
                  <a:srgbClr val="333333"/>
                </a:solidFill>
                <a:effectLst/>
                <a:latin typeface="Roboto" panose="02000000000000000000" pitchFamily="2" charset="0"/>
              </a:rPr>
              <a:t> India</a:t>
            </a:r>
            <a:r>
              <a:rPr lang="en-US" b="0" i="0" dirty="0">
                <a:solidFill>
                  <a:srgbClr val="333333"/>
                </a:solidFill>
                <a:effectLst/>
                <a:latin typeface="Roboto" panose="02000000000000000000" pitchFamily="2" charset="0"/>
              </a:rPr>
              <a:t>, 15%</a:t>
            </a:r>
          </a:p>
          <a:p>
            <a:pPr marL="457200" indent="-457200">
              <a:buFont typeface="+mj-lt"/>
              <a:buAutoNum type="arabicPeriod"/>
            </a:pPr>
            <a:r>
              <a:rPr lang="en-US" b="0" i="0" dirty="0">
                <a:solidFill>
                  <a:srgbClr val="333333"/>
                </a:solidFill>
                <a:effectLst/>
                <a:latin typeface="Roboto" panose="02000000000000000000" pitchFamily="2" charset="0"/>
              </a:rPr>
              <a:t> The </a:t>
            </a:r>
            <a:r>
              <a:rPr lang="en-US" b="1" i="0" dirty="0">
                <a:solidFill>
                  <a:srgbClr val="333333"/>
                </a:solidFill>
                <a:effectLst/>
                <a:latin typeface="Roboto" panose="02000000000000000000" pitchFamily="2" charset="0"/>
              </a:rPr>
              <a:t>United States </a:t>
            </a:r>
            <a:r>
              <a:rPr lang="en-US" b="0" i="0" dirty="0">
                <a:solidFill>
                  <a:srgbClr val="333333"/>
                </a:solidFill>
                <a:effectLst/>
                <a:latin typeface="Roboto" panose="02000000000000000000" pitchFamily="2" charset="0"/>
              </a:rPr>
              <a:t>14% </a:t>
            </a:r>
          </a:p>
          <a:p>
            <a:pPr marL="457200" indent="-457200">
              <a:buFont typeface="+mj-lt"/>
              <a:buAutoNum type="arabicPeriod"/>
            </a:pPr>
            <a:r>
              <a:rPr lang="en-US" b="0" i="0" dirty="0">
                <a:solidFill>
                  <a:srgbClr val="333333"/>
                </a:solidFill>
                <a:effectLst/>
                <a:latin typeface="Roboto" panose="02000000000000000000" pitchFamily="2" charset="0"/>
              </a:rPr>
              <a:t>And the </a:t>
            </a:r>
            <a:r>
              <a:rPr lang="en-US" b="1" i="0" dirty="0">
                <a:solidFill>
                  <a:srgbClr val="333333"/>
                </a:solidFill>
                <a:effectLst/>
                <a:latin typeface="Roboto" panose="02000000000000000000" pitchFamily="2" charset="0"/>
              </a:rPr>
              <a:t>European Union</a:t>
            </a:r>
            <a:r>
              <a:rPr lang="en-US" b="0" i="0" dirty="0">
                <a:solidFill>
                  <a:srgbClr val="333333"/>
                </a:solidFill>
                <a:effectLst/>
                <a:latin typeface="Roboto" panose="02000000000000000000" pitchFamily="2" charset="0"/>
              </a:rPr>
              <a:t>, 13%, so the </a:t>
            </a:r>
            <a:r>
              <a:rPr lang="en-US" b="0" i="0" dirty="0">
                <a:solidFill>
                  <a:srgbClr val="92D050"/>
                </a:solidFill>
                <a:effectLst/>
                <a:latin typeface="Roboto" panose="02000000000000000000" pitchFamily="2" charset="0"/>
              </a:rPr>
              <a:t>CAP is less protectionist</a:t>
            </a:r>
            <a:r>
              <a:rPr lang="en-US" b="0" i="0" dirty="0">
                <a:solidFill>
                  <a:srgbClr val="333333"/>
                </a:solidFill>
                <a:effectLst/>
                <a:latin typeface="Roboto" panose="02000000000000000000" pitchFamily="2" charset="0"/>
              </a:rPr>
              <a:t> than other agricultural policies.</a:t>
            </a:r>
          </a:p>
          <a:p>
            <a:pPr marL="457200" indent="-457200">
              <a:buFont typeface="+mj-lt"/>
              <a:buAutoNum type="arabicPeriod"/>
            </a:pPr>
            <a:endParaRPr lang="en-US" b="1" dirty="0"/>
          </a:p>
        </p:txBody>
      </p:sp>
    </p:spTree>
    <p:extLst>
      <p:ext uri="{BB962C8B-B14F-4D97-AF65-F5344CB8AC3E}">
        <p14:creationId xmlns:p14="http://schemas.microsoft.com/office/powerpoint/2010/main" val="32551201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B0136B0-6A85-4525-9226-921DAA9E3B85}"/>
              </a:ext>
            </a:extLst>
          </p:cNvPr>
          <p:cNvSpPr>
            <a:spLocks noGrp="1"/>
          </p:cNvSpPr>
          <p:nvPr>
            <p:ph type="title"/>
          </p:nvPr>
        </p:nvSpPr>
        <p:spPr/>
        <p:txBody>
          <a:bodyPr/>
          <a:lstStyle/>
          <a:p>
            <a:r>
              <a:rPr lang="es-ES" dirty="0" err="1"/>
              <a:t>Increase</a:t>
            </a:r>
            <a:r>
              <a:rPr lang="es-ES" dirty="0"/>
              <a:t> in </a:t>
            </a:r>
            <a:r>
              <a:rPr lang="es-ES" dirty="0" err="1"/>
              <a:t>consumers</a:t>
            </a:r>
            <a:r>
              <a:rPr lang="es-ES" dirty="0"/>
              <a:t> and </a:t>
            </a:r>
            <a:r>
              <a:rPr lang="es-ES" dirty="0" err="1"/>
              <a:t>producers</a:t>
            </a:r>
            <a:r>
              <a:rPr lang="es-ES" dirty="0"/>
              <a:t>’ </a:t>
            </a:r>
            <a:r>
              <a:rPr lang="es-ES" dirty="0" err="1"/>
              <a:t>support</a:t>
            </a:r>
            <a:endParaRPr lang="en-US" dirty="0"/>
          </a:p>
        </p:txBody>
      </p:sp>
      <p:sp>
        <p:nvSpPr>
          <p:cNvPr id="3" name="Marcador de contenido 2">
            <a:extLst>
              <a:ext uri="{FF2B5EF4-FFF2-40B4-BE49-F238E27FC236}">
                <a16:creationId xmlns:a16="http://schemas.microsoft.com/office/drawing/2014/main" id="{6A4B4A9F-DFA2-4905-8E2B-51450AAA5D35}"/>
              </a:ext>
            </a:extLst>
          </p:cNvPr>
          <p:cNvSpPr>
            <a:spLocks noGrp="1"/>
          </p:cNvSpPr>
          <p:nvPr>
            <p:ph idx="1"/>
          </p:nvPr>
        </p:nvSpPr>
        <p:spPr/>
        <p:txBody>
          <a:bodyPr>
            <a:normAutofit fontScale="77500" lnSpcReduction="20000"/>
          </a:bodyPr>
          <a:lstStyle/>
          <a:p>
            <a:r>
              <a:rPr lang="en-US" b="0" i="0" dirty="0">
                <a:solidFill>
                  <a:srgbClr val="333333"/>
                </a:solidFill>
                <a:effectLst/>
                <a:latin typeface="Roboto" panose="02000000000000000000" pitchFamily="2" charset="0"/>
              </a:rPr>
              <a:t> </a:t>
            </a:r>
            <a:r>
              <a:rPr lang="en-US" b="1" i="0" dirty="0">
                <a:solidFill>
                  <a:srgbClr val="333333"/>
                </a:solidFill>
                <a:effectLst/>
                <a:latin typeface="Roboto" panose="02000000000000000000" pitchFamily="2" charset="0"/>
              </a:rPr>
              <a:t>Higher prices </a:t>
            </a:r>
            <a:r>
              <a:rPr lang="en-US" b="0" i="0" dirty="0">
                <a:solidFill>
                  <a:srgbClr val="333333"/>
                </a:solidFill>
                <a:effectLst/>
                <a:latin typeface="Roboto" panose="02000000000000000000" pitchFamily="2" charset="0"/>
              </a:rPr>
              <a:t>on international markets </a:t>
            </a:r>
            <a:r>
              <a:rPr lang="en-US" b="0" i="0" dirty="0">
                <a:solidFill>
                  <a:srgbClr val="333333"/>
                </a:solidFill>
                <a:effectLst/>
                <a:highlight>
                  <a:srgbClr val="FFFF00"/>
                </a:highlight>
                <a:latin typeface="Roboto" panose="02000000000000000000" pitchFamily="2" charset="0"/>
              </a:rPr>
              <a:t>resulted in lower price support </a:t>
            </a:r>
            <a:r>
              <a:rPr lang="en-US" b="0" i="0" dirty="0">
                <a:solidFill>
                  <a:srgbClr val="333333"/>
                </a:solidFill>
                <a:effectLst/>
                <a:latin typeface="Roboto" panose="02000000000000000000" pitchFamily="2" charset="0"/>
              </a:rPr>
              <a:t>and counter-cyclical budgetary transfers in 2022. </a:t>
            </a:r>
          </a:p>
          <a:p>
            <a:r>
              <a:rPr lang="en-US" sz="2800" b="0" i="0" dirty="0">
                <a:solidFill>
                  <a:srgbClr val="FFFF00"/>
                </a:solidFill>
                <a:effectLst/>
                <a:latin typeface="Roboto" panose="02000000000000000000" pitchFamily="2" charset="0"/>
              </a:rPr>
              <a:t>Governments have taken significant policy actions to limit the market impacts of the war in Ukraine and to address inflationary pressures more broadly</a:t>
            </a:r>
          </a:p>
          <a:p>
            <a:r>
              <a:rPr lang="en-US" b="0" i="0" dirty="0">
                <a:solidFill>
                  <a:srgbClr val="333333"/>
                </a:solidFill>
                <a:effectLst/>
                <a:latin typeface="Roboto" panose="02000000000000000000" pitchFamily="2" charset="0"/>
              </a:rPr>
              <a:t>Global agriculture has experienced </a:t>
            </a:r>
            <a:r>
              <a:rPr lang="en-US" b="1" i="0" dirty="0">
                <a:solidFill>
                  <a:schemeClr val="accent2">
                    <a:lumMod val="60000"/>
                    <a:lumOff val="40000"/>
                  </a:schemeClr>
                </a:solidFill>
                <a:effectLst/>
                <a:latin typeface="Roboto" panose="02000000000000000000" pitchFamily="2" charset="0"/>
              </a:rPr>
              <a:t>exceptional conditions </a:t>
            </a:r>
            <a:r>
              <a:rPr lang="en-US" b="0" i="0" dirty="0">
                <a:solidFill>
                  <a:srgbClr val="333333"/>
                </a:solidFill>
                <a:effectLst/>
                <a:latin typeface="Roboto" panose="02000000000000000000" pitchFamily="2" charset="0"/>
              </a:rPr>
              <a:t>with </a:t>
            </a:r>
            <a:r>
              <a:rPr lang="en-US" b="1" i="0" dirty="0">
                <a:solidFill>
                  <a:srgbClr val="333333"/>
                </a:solidFill>
                <a:effectLst/>
                <a:latin typeface="Roboto" panose="02000000000000000000" pitchFamily="2" charset="0"/>
              </a:rPr>
              <a:t>Russia’s war of aggression against Ukraine </a:t>
            </a:r>
            <a:r>
              <a:rPr lang="en-US" b="0" i="0" dirty="0">
                <a:solidFill>
                  <a:srgbClr val="333333"/>
                </a:solidFill>
                <a:effectLst/>
                <a:latin typeface="Roboto" panose="02000000000000000000" pitchFamily="2" charset="0"/>
              </a:rPr>
              <a:t>hitting agricultural markets that were still recovering from the impacts of the COVID-19 pandemic.</a:t>
            </a:r>
          </a:p>
          <a:p>
            <a:r>
              <a:rPr lang="en-US" b="1" dirty="0">
                <a:solidFill>
                  <a:schemeClr val="accent2">
                    <a:lumMod val="60000"/>
                    <a:lumOff val="40000"/>
                  </a:schemeClr>
                </a:solidFill>
                <a:latin typeface="Roboto" panose="02000000000000000000" pitchFamily="2" charset="0"/>
              </a:rPr>
              <a:t>C</a:t>
            </a:r>
            <a:r>
              <a:rPr lang="en-US" b="1" i="0" dirty="0">
                <a:solidFill>
                  <a:schemeClr val="accent2">
                    <a:lumMod val="60000"/>
                    <a:lumOff val="40000"/>
                  </a:schemeClr>
                </a:solidFill>
                <a:effectLst/>
                <a:latin typeface="Roboto" panose="02000000000000000000" pitchFamily="2" charset="0"/>
              </a:rPr>
              <a:t>onsumers</a:t>
            </a:r>
            <a:r>
              <a:rPr lang="en-US" b="0" i="0" dirty="0">
                <a:solidFill>
                  <a:srgbClr val="333333"/>
                </a:solidFill>
                <a:effectLst/>
                <a:latin typeface="Roboto" panose="02000000000000000000" pitchFamily="2" charset="0"/>
              </a:rPr>
              <a:t> </a:t>
            </a:r>
            <a:r>
              <a:rPr lang="en-US" b="0" i="0" dirty="0">
                <a:solidFill>
                  <a:schemeClr val="tx2">
                    <a:lumMod val="60000"/>
                    <a:lumOff val="40000"/>
                  </a:schemeClr>
                </a:solidFill>
                <a:effectLst/>
                <a:latin typeface="Roboto" panose="02000000000000000000" pitchFamily="2" charset="0"/>
              </a:rPr>
              <a:t>received USD </a:t>
            </a:r>
            <a:r>
              <a:rPr lang="en-US" b="1" i="0" dirty="0">
                <a:solidFill>
                  <a:schemeClr val="tx2">
                    <a:lumMod val="60000"/>
                    <a:lumOff val="40000"/>
                  </a:schemeClr>
                </a:solidFill>
                <a:effectLst/>
                <a:latin typeface="Roboto" panose="02000000000000000000" pitchFamily="2" charset="0"/>
              </a:rPr>
              <a:t>115 billion </a:t>
            </a:r>
            <a:r>
              <a:rPr lang="en-US" b="0" i="0" dirty="0">
                <a:solidFill>
                  <a:schemeClr val="tx2">
                    <a:lumMod val="60000"/>
                    <a:lumOff val="40000"/>
                  </a:schemeClr>
                </a:solidFill>
                <a:effectLst/>
                <a:latin typeface="Roboto" panose="02000000000000000000" pitchFamily="2" charset="0"/>
              </a:rPr>
              <a:t>per year in budgetary support during 2020-22, </a:t>
            </a:r>
            <a:r>
              <a:rPr lang="en-US" b="1" i="0" dirty="0">
                <a:solidFill>
                  <a:schemeClr val="tx2">
                    <a:lumMod val="60000"/>
                    <a:lumOff val="40000"/>
                  </a:schemeClr>
                </a:solidFill>
                <a:effectLst/>
                <a:latin typeface="Roboto" panose="02000000000000000000" pitchFamily="2" charset="0"/>
              </a:rPr>
              <a:t>a </a:t>
            </a:r>
            <a:r>
              <a:rPr lang="en-US" b="1" i="0" dirty="0">
                <a:solidFill>
                  <a:schemeClr val="tx2">
                    <a:lumMod val="75000"/>
                  </a:schemeClr>
                </a:solidFill>
                <a:effectLst/>
                <a:latin typeface="Roboto" panose="02000000000000000000" pitchFamily="2" charset="0"/>
              </a:rPr>
              <a:t>four-fold increase </a:t>
            </a:r>
            <a:r>
              <a:rPr lang="en-US" b="0" i="0" dirty="0">
                <a:solidFill>
                  <a:schemeClr val="tx2">
                    <a:lumMod val="60000"/>
                    <a:lumOff val="40000"/>
                  </a:schemeClr>
                </a:solidFill>
                <a:effectLst/>
                <a:latin typeface="Roboto" panose="02000000000000000000" pitchFamily="2" charset="0"/>
              </a:rPr>
              <a:t>relative to the beginning of the century in the OECD.</a:t>
            </a:r>
            <a:endParaRPr lang="en-US" dirty="0">
              <a:solidFill>
                <a:schemeClr val="tx2">
                  <a:lumMod val="60000"/>
                  <a:lumOff val="40000"/>
                </a:schemeClr>
              </a:solidFill>
            </a:endParaRPr>
          </a:p>
        </p:txBody>
      </p:sp>
    </p:spTree>
    <p:extLst>
      <p:ext uri="{BB962C8B-B14F-4D97-AF65-F5344CB8AC3E}">
        <p14:creationId xmlns:p14="http://schemas.microsoft.com/office/powerpoint/2010/main" val="29596291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4D9E972-4098-431D-A1D8-97B9ED42EBC2}"/>
              </a:ext>
            </a:extLst>
          </p:cNvPr>
          <p:cNvSpPr>
            <a:spLocks noGrp="1"/>
          </p:cNvSpPr>
          <p:nvPr>
            <p:ph type="title"/>
          </p:nvPr>
        </p:nvSpPr>
        <p:spPr/>
        <p:txBody>
          <a:bodyPr>
            <a:normAutofit fontScale="90000"/>
          </a:bodyPr>
          <a:lstStyle/>
          <a:p>
            <a:r>
              <a:rPr lang="en-US" b="0" i="0" dirty="0">
                <a:solidFill>
                  <a:schemeClr val="accent1">
                    <a:lumMod val="75000"/>
                  </a:schemeClr>
                </a:solidFill>
                <a:effectLst/>
                <a:latin typeface="Roboto" panose="02000000000000000000" pitchFamily="2" charset="0"/>
              </a:rPr>
              <a:t>Governments are scaling up efforts to help agriculture adapt to climate change</a:t>
            </a:r>
            <a:endParaRPr lang="en-US" dirty="0">
              <a:solidFill>
                <a:schemeClr val="accent1">
                  <a:lumMod val="75000"/>
                </a:schemeClr>
              </a:solidFill>
            </a:endParaRPr>
          </a:p>
        </p:txBody>
      </p:sp>
      <p:sp>
        <p:nvSpPr>
          <p:cNvPr id="3" name="Marcador de contenido 2">
            <a:extLst>
              <a:ext uri="{FF2B5EF4-FFF2-40B4-BE49-F238E27FC236}">
                <a16:creationId xmlns:a16="http://schemas.microsoft.com/office/drawing/2014/main" id="{2AB6997A-51CD-406B-99C4-BAFE72E51E73}"/>
              </a:ext>
            </a:extLst>
          </p:cNvPr>
          <p:cNvSpPr>
            <a:spLocks noGrp="1"/>
          </p:cNvSpPr>
          <p:nvPr>
            <p:ph idx="1"/>
          </p:nvPr>
        </p:nvSpPr>
        <p:spPr/>
        <p:txBody>
          <a:bodyPr>
            <a:normAutofit lnSpcReduction="10000"/>
          </a:bodyPr>
          <a:lstStyle/>
          <a:p>
            <a:r>
              <a:rPr lang="en-US" dirty="0"/>
              <a:t>Governments should move beyond planning and urgently advance implementation, monitoring and assessment of adaptation measures.(OECD, 2023</a:t>
            </a:r>
          </a:p>
          <a:p>
            <a:r>
              <a:rPr lang="en-US" dirty="0"/>
              <a:t>In parallel, countries should </a:t>
            </a:r>
            <a:r>
              <a:rPr lang="en-US" b="1" dirty="0">
                <a:solidFill>
                  <a:schemeClr val="tx2">
                    <a:lumMod val="75000"/>
                  </a:schemeClr>
                </a:solidFill>
              </a:rPr>
              <a:t>urgently enhance </a:t>
            </a:r>
            <a:r>
              <a:rPr lang="en-US" dirty="0"/>
              <a:t>their efforts to reduce agricultural greenhouse-gas (GHG) emissions given that 11% of global anthropogenic emissions are directly agriculture related (with an additional 11% related to land-use change that often is linked to the expansion of farming). </a:t>
            </a:r>
          </a:p>
        </p:txBody>
      </p:sp>
    </p:spTree>
    <p:extLst>
      <p:ext uri="{BB962C8B-B14F-4D97-AF65-F5344CB8AC3E}">
        <p14:creationId xmlns:p14="http://schemas.microsoft.com/office/powerpoint/2010/main" val="24962234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734C91A-5BB4-4DE0-8F4A-D7C90FBE1500}"/>
              </a:ext>
            </a:extLst>
          </p:cNvPr>
          <p:cNvSpPr>
            <a:spLocks noGrp="1"/>
          </p:cNvSpPr>
          <p:nvPr>
            <p:ph type="title"/>
          </p:nvPr>
        </p:nvSpPr>
        <p:spPr/>
        <p:txBody>
          <a:bodyPr/>
          <a:lstStyle/>
          <a:p>
            <a:r>
              <a:rPr lang="en-US" dirty="0"/>
              <a:t>Figure 1.1. </a:t>
            </a:r>
            <a:r>
              <a:rPr lang="en-US" b="1" dirty="0"/>
              <a:t>Frequency of reported natural disasters worldwide, 1970-2021</a:t>
            </a:r>
            <a:endParaRPr lang="es-ES" dirty="0"/>
          </a:p>
        </p:txBody>
      </p:sp>
      <p:sp>
        <p:nvSpPr>
          <p:cNvPr id="3" name="Marcador de contenido 2">
            <a:extLst>
              <a:ext uri="{FF2B5EF4-FFF2-40B4-BE49-F238E27FC236}">
                <a16:creationId xmlns:a16="http://schemas.microsoft.com/office/drawing/2014/main" id="{81A94143-97C6-4272-A9A3-34D323768A7C}"/>
              </a:ext>
            </a:extLst>
          </p:cNvPr>
          <p:cNvSpPr>
            <a:spLocks noGrp="1"/>
          </p:cNvSpPr>
          <p:nvPr>
            <p:ph idx="1"/>
          </p:nvPr>
        </p:nvSpPr>
        <p:spPr/>
        <p:txBody>
          <a:bodyPr>
            <a:normAutofit fontScale="85000" lnSpcReduction="20000"/>
          </a:bodyPr>
          <a:lstStyle/>
          <a:p>
            <a:r>
              <a:rPr lang="es-ES" sz="1600" dirty="0">
                <a:hlinkClick r:id="rId2"/>
              </a:rPr>
              <a:t>https://www.oecd-ilibrary.org/sites/b14de474-en/1/3/1/index.html?itemId=/content/publication/b14de474-en&amp;_csp_=a209f942fdf89c2476c9ec400d75ef2f&amp;itemIGO=oecd&amp;itemContentType=book#figure-d1e1247-50e49ad365</a:t>
            </a:r>
            <a:endParaRPr lang="es-ES" sz="1600" dirty="0"/>
          </a:p>
          <a:p>
            <a:r>
              <a:rPr lang="en-US" sz="3300" b="1" dirty="0">
                <a:solidFill>
                  <a:schemeClr val="tx2">
                    <a:lumMod val="75000"/>
                  </a:schemeClr>
                </a:solidFill>
              </a:rPr>
              <a:t>The risks to agriculture from climate change are considerable, </a:t>
            </a:r>
          </a:p>
          <a:p>
            <a:r>
              <a:rPr lang="en-US" dirty="0"/>
              <a:t>but there are also </a:t>
            </a:r>
            <a:r>
              <a:rPr lang="en-US" dirty="0">
                <a:solidFill>
                  <a:schemeClr val="tx2">
                    <a:lumMod val="75000"/>
                  </a:schemeClr>
                </a:solidFill>
              </a:rPr>
              <a:t>potential positive </a:t>
            </a:r>
            <a:r>
              <a:rPr lang="en-US" dirty="0"/>
              <a:t>effects in some regions, such as the geographic migration of agricultural production and resulting new opportunities.</a:t>
            </a:r>
            <a:r>
              <a:rPr lang="en-US" b="1" dirty="0">
                <a:hlinkClick r:id="rId3"/>
              </a:rPr>
              <a:t>3</a:t>
            </a:r>
            <a:r>
              <a:rPr lang="en-US" dirty="0"/>
              <a:t> </a:t>
            </a:r>
          </a:p>
          <a:p>
            <a:r>
              <a:rPr lang="en-US" dirty="0"/>
              <a:t>For example, northern regions of Europe and North America are likely to become increasingly suitable for agricultural production as warmer temperatures extend the length of the growing season. Some regions may become more suitable for growing different types of crops. For example, some parts of Spain have reported becoming increasingly </a:t>
            </a:r>
            <a:r>
              <a:rPr lang="en-US" dirty="0" err="1"/>
              <a:t>favourable</a:t>
            </a:r>
            <a:r>
              <a:rPr lang="en-US" dirty="0"/>
              <a:t> for growing tropical fruits.</a:t>
            </a:r>
            <a:endParaRPr lang="es-ES" dirty="0"/>
          </a:p>
        </p:txBody>
      </p:sp>
    </p:spTree>
    <p:extLst>
      <p:ext uri="{BB962C8B-B14F-4D97-AF65-F5344CB8AC3E}">
        <p14:creationId xmlns:p14="http://schemas.microsoft.com/office/powerpoint/2010/main" val="18811220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9E83EEE-C499-453E-8FD1-7F3017DE6BE5}"/>
              </a:ext>
            </a:extLst>
          </p:cNvPr>
          <p:cNvSpPr>
            <a:spLocks noGrp="1"/>
          </p:cNvSpPr>
          <p:nvPr>
            <p:ph type="title"/>
          </p:nvPr>
        </p:nvSpPr>
        <p:spPr/>
        <p:txBody>
          <a:bodyPr/>
          <a:lstStyle/>
          <a:p>
            <a:r>
              <a:rPr lang="en-US" dirty="0"/>
              <a:t>Box 1.1. </a:t>
            </a:r>
            <a:r>
              <a:rPr lang="en-US" b="1" dirty="0"/>
              <a:t>Water policies and climate change adaptation oecd,2023</a:t>
            </a:r>
            <a:endParaRPr lang="es-ES" dirty="0"/>
          </a:p>
        </p:txBody>
      </p:sp>
      <p:sp>
        <p:nvSpPr>
          <p:cNvPr id="3" name="Marcador de contenido 2">
            <a:extLst>
              <a:ext uri="{FF2B5EF4-FFF2-40B4-BE49-F238E27FC236}">
                <a16:creationId xmlns:a16="http://schemas.microsoft.com/office/drawing/2014/main" id="{A11679A6-D0BE-4649-A8D0-6D2512C25AB9}"/>
              </a:ext>
            </a:extLst>
          </p:cNvPr>
          <p:cNvSpPr>
            <a:spLocks noGrp="1"/>
          </p:cNvSpPr>
          <p:nvPr>
            <p:ph idx="1"/>
          </p:nvPr>
        </p:nvSpPr>
        <p:spPr/>
        <p:txBody>
          <a:bodyPr/>
          <a:lstStyle/>
          <a:p>
            <a:r>
              <a:rPr lang="en-US" dirty="0"/>
              <a:t>Climate change is exacerbating water risks for agriculture, including via prolonged and more intense droughts, extreme flooding, irregular precipitation or sea level rise.</a:t>
            </a:r>
          </a:p>
          <a:p>
            <a:r>
              <a:rPr lang="en-US" dirty="0"/>
              <a:t>Water policies are essential as a complement to agriculture policies and investments for climate resilient agriculture production systems.</a:t>
            </a:r>
            <a:endParaRPr lang="es-ES" dirty="0"/>
          </a:p>
        </p:txBody>
      </p:sp>
    </p:spTree>
    <p:extLst>
      <p:ext uri="{BB962C8B-B14F-4D97-AF65-F5344CB8AC3E}">
        <p14:creationId xmlns:p14="http://schemas.microsoft.com/office/powerpoint/2010/main" val="11461280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ED214AE-997E-44DA-AAB0-F6C9D9787535}"/>
              </a:ext>
            </a:extLst>
          </p:cNvPr>
          <p:cNvSpPr>
            <a:spLocks noGrp="1"/>
          </p:cNvSpPr>
          <p:nvPr>
            <p:ph type="title"/>
          </p:nvPr>
        </p:nvSpPr>
        <p:spPr/>
        <p:txBody>
          <a:bodyPr>
            <a:normAutofit fontScale="90000"/>
          </a:bodyPr>
          <a:lstStyle/>
          <a:p>
            <a:r>
              <a:rPr lang="en-US" b="1" dirty="0"/>
              <a:t>Action needed for the EU Common Agricultural Policy to address sustainability challenges</a:t>
            </a:r>
            <a:br>
              <a:rPr lang="en-US" b="1" dirty="0"/>
            </a:br>
            <a:endParaRPr lang="es-ES" dirty="0"/>
          </a:p>
        </p:txBody>
      </p:sp>
      <p:sp>
        <p:nvSpPr>
          <p:cNvPr id="3" name="Marcador de contenido 2">
            <a:extLst>
              <a:ext uri="{FF2B5EF4-FFF2-40B4-BE49-F238E27FC236}">
                <a16:creationId xmlns:a16="http://schemas.microsoft.com/office/drawing/2014/main" id="{8AA96E8F-4333-4BED-816A-6C36D201A069}"/>
              </a:ext>
            </a:extLst>
          </p:cNvPr>
          <p:cNvSpPr>
            <a:spLocks noGrp="1"/>
          </p:cNvSpPr>
          <p:nvPr>
            <p:ph idx="1"/>
          </p:nvPr>
        </p:nvSpPr>
        <p:spPr/>
        <p:txBody>
          <a:bodyPr>
            <a:normAutofit fontScale="85000" lnSpcReduction="20000"/>
          </a:bodyPr>
          <a:lstStyle/>
          <a:p>
            <a:pPr marL="457200" indent="-457200">
              <a:buFont typeface="+mj-lt"/>
              <a:buAutoNum type="arabicPeriod"/>
            </a:pPr>
            <a:r>
              <a:rPr lang="en-US" dirty="0"/>
              <a:t>Making agriculture sustainable is a global challenge. In the European Union (EU), the Common Agricultural Policy (CAP) is failing with respect to biodiversity, climate, soil, land degradation as well as socio-economic challenges.</a:t>
            </a:r>
          </a:p>
          <a:p>
            <a:pPr marL="457200" indent="-457200">
              <a:buFont typeface="+mj-lt"/>
              <a:buAutoNum type="arabicPeriod"/>
            </a:pPr>
            <a:r>
              <a:rPr lang="en-US" dirty="0"/>
              <a:t>The European Commission's proposal for a CAP post-2020 provides a scope for enhanced sustainability. However, it also allows Member States to choose low-ambition implementation pathways. It therefore remains essential to address citizens' demands for sustainable agriculture and rectify systemic weaknesses in the CAP, using the full breadth of available scientific evidence and knowledge.</a:t>
            </a:r>
          </a:p>
          <a:p>
            <a:pPr marL="457200" indent="-457200">
              <a:buFont typeface="+mj-lt"/>
              <a:buAutoNum type="arabicPeriod"/>
            </a:pPr>
            <a:endParaRPr lang="en-US" dirty="0"/>
          </a:p>
          <a:p>
            <a:pPr marL="0" indent="0">
              <a:buNone/>
            </a:pPr>
            <a:r>
              <a:rPr lang="en-US" dirty="0"/>
              <a:t>SOURCE: </a:t>
            </a:r>
            <a:r>
              <a:rPr lang="es-ES" dirty="0"/>
              <a:t> </a:t>
            </a:r>
            <a:r>
              <a:rPr lang="es-ES" dirty="0" err="1">
                <a:hlinkClick r:id="rId2"/>
              </a:rPr>
              <a:t>Pe’ER</a:t>
            </a:r>
            <a:r>
              <a:rPr lang="es-ES" dirty="0">
                <a:hlinkClick r:id="rId2"/>
              </a:rPr>
              <a:t> et al, 2020  </a:t>
            </a:r>
            <a:r>
              <a:rPr lang="es-ES" b="1" dirty="0">
                <a:hlinkClick r:id="rId2"/>
              </a:rPr>
              <a:t>https://doi.org/10.1002/pan3.10080</a:t>
            </a:r>
            <a:endParaRPr lang="es-ES" dirty="0"/>
          </a:p>
          <a:p>
            <a:endParaRPr lang="en-US" dirty="0"/>
          </a:p>
          <a:p>
            <a:endParaRPr lang="es-ES" dirty="0"/>
          </a:p>
        </p:txBody>
      </p:sp>
    </p:spTree>
    <p:extLst>
      <p:ext uri="{BB962C8B-B14F-4D97-AF65-F5344CB8AC3E}">
        <p14:creationId xmlns:p14="http://schemas.microsoft.com/office/powerpoint/2010/main" val="36985760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DF2CF47-7126-4C53-B256-1C5720E73442}"/>
              </a:ext>
            </a:extLst>
          </p:cNvPr>
          <p:cNvSpPr>
            <a:spLocks noGrp="1"/>
          </p:cNvSpPr>
          <p:nvPr>
            <p:ph type="title"/>
          </p:nvPr>
        </p:nvSpPr>
        <p:spPr/>
        <p:txBody>
          <a:bodyPr>
            <a:normAutofit fontScale="90000"/>
          </a:bodyPr>
          <a:lstStyle/>
          <a:p>
            <a:r>
              <a:rPr lang="en-US" b="1" dirty="0"/>
              <a:t>1 AGRICULTURE IS THE MAIN DRIVER OF ENVIRONMENTAL DEGRADATION IN EUROPE</a:t>
            </a:r>
            <a:br>
              <a:rPr lang="en-US" b="1" dirty="0"/>
            </a:br>
            <a:endParaRPr lang="es-ES" dirty="0"/>
          </a:p>
        </p:txBody>
      </p:sp>
      <p:sp>
        <p:nvSpPr>
          <p:cNvPr id="3" name="Marcador de contenido 2">
            <a:extLst>
              <a:ext uri="{FF2B5EF4-FFF2-40B4-BE49-F238E27FC236}">
                <a16:creationId xmlns:a16="http://schemas.microsoft.com/office/drawing/2014/main" id="{C802775A-BB7D-42F3-AA0A-522BDB9216F1}"/>
              </a:ext>
            </a:extLst>
          </p:cNvPr>
          <p:cNvSpPr>
            <a:spLocks noGrp="1"/>
          </p:cNvSpPr>
          <p:nvPr>
            <p:ph idx="1"/>
          </p:nvPr>
        </p:nvSpPr>
        <p:spPr/>
        <p:txBody>
          <a:bodyPr>
            <a:normAutofit/>
          </a:bodyPr>
          <a:lstStyle/>
          <a:p>
            <a:pPr marL="457200" indent="-457200">
              <a:buFont typeface="+mj-lt"/>
              <a:buAutoNum type="arabicPeriod" startAt="3"/>
            </a:pPr>
            <a:r>
              <a:rPr lang="en-US" dirty="0"/>
              <a:t>Agricultural expansion and intensification are key drivers of biodiversity and ecosystem services loss (Diaz et al., </a:t>
            </a:r>
            <a:r>
              <a:rPr lang="en-US" dirty="0">
                <a:hlinkClick r:id="rId2"/>
              </a:rPr>
              <a:t>2019</a:t>
            </a:r>
            <a:r>
              <a:rPr lang="en-US" dirty="0"/>
              <a:t>) as well as climate change (IPCC, </a:t>
            </a:r>
            <a:r>
              <a:rPr lang="en-US" dirty="0">
                <a:hlinkClick r:id="rId3"/>
              </a:rPr>
              <a:t>2019</a:t>
            </a:r>
            <a:r>
              <a:rPr lang="en-US" dirty="0"/>
              <a:t>) </a:t>
            </a:r>
          </a:p>
          <a:p>
            <a:r>
              <a:rPr lang="en-US" dirty="0"/>
              <a:t>Key shortcomings include:•</a:t>
            </a:r>
            <a:r>
              <a:rPr lang="en-US" b="1" dirty="0"/>
              <a:t>Continuation of subsidies through area-based ‘Direct Payments’ (in Pillar 1) with low levels of environmental requirements.</a:t>
            </a:r>
            <a:r>
              <a:rPr lang="en-US" dirty="0"/>
              <a:t> Area-based payments are inefficient both with respect to farmers' income and environmental aims</a:t>
            </a:r>
          </a:p>
          <a:p>
            <a:pPr marL="0" indent="0">
              <a:buNone/>
            </a:pPr>
            <a:endParaRPr lang="es-ES" dirty="0"/>
          </a:p>
        </p:txBody>
      </p:sp>
    </p:spTree>
    <p:extLst>
      <p:ext uri="{BB962C8B-B14F-4D97-AF65-F5344CB8AC3E}">
        <p14:creationId xmlns:p14="http://schemas.microsoft.com/office/powerpoint/2010/main" val="68209196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ircuito">
  <a:themeElements>
    <a:clrScheme name="Circuit">
      <a:dk1>
        <a:sysClr val="windowText" lastClr="000000"/>
      </a:dk1>
      <a:lt1>
        <a:sysClr val="window" lastClr="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fontScheme name="Circui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ircuit">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94000"/>
                <a:satMod val="148000"/>
                <a:lumMod val="150000"/>
              </a:schemeClr>
            </a:gs>
            <a:gs pos="100000">
              <a:schemeClr val="phClr">
                <a:shade val="92000"/>
                <a:hueMod val="104000"/>
                <a:satMod val="140000"/>
                <a:lumMod val="68000"/>
              </a:schemeClr>
            </a:gs>
          </a:gsLst>
          <a:lin ang="5040000" scaled="0"/>
        </a:gradFill>
        <a:blipFill>
          <a:blip xmlns:r="http://schemas.openxmlformats.org/officeDocument/2006/relationships" r:embed="rId1">
            <a:duotone>
              <a:schemeClr val="phClr">
                <a:shade val="88000"/>
                <a:hueMod val="106000"/>
                <a:satMod val="140000"/>
                <a:lumMod val="54000"/>
              </a:schemeClr>
              <a:schemeClr val="phClr">
                <a:tint val="98000"/>
                <a:hueMod val="90000"/>
                <a:satMod val="150000"/>
                <a:lumMod val="160000"/>
              </a:schemeClr>
            </a:duotone>
          </a:blip>
          <a:stretch/>
        </a:blipFill>
      </a:bgFillStyleLst>
    </a:fmtScheme>
  </a:themeElements>
  <a:objectDefaults/>
  <a:extraClrSchemeLst/>
  <a:extLst>
    <a:ext uri="{05A4C25C-085E-4340-85A3-A5531E510DB2}">
      <thm15:themeFamily xmlns:thm15="http://schemas.microsoft.com/office/thememl/2012/main" name="Circuit" id="{0AC2F7E7-15F5-431C-B2A2-456FE929F56C}" vid="{0911B802-464C-4241-8DD9-B60FF88E379F}"/>
    </a:ext>
  </a:extLst>
</a:theme>
</file>

<file path=docProps/app.xml><?xml version="1.0" encoding="utf-8"?>
<Properties xmlns="http://schemas.openxmlformats.org/officeDocument/2006/extended-properties" xmlns:vt="http://schemas.openxmlformats.org/officeDocument/2006/docPropsVTypes">
  <Template>TM04033919[[fn=Circuito]]</Template>
  <TotalTime>115</TotalTime>
  <Words>1891</Words>
  <Application>Microsoft Office PowerPoint</Application>
  <PresentationFormat>Panorámica</PresentationFormat>
  <Paragraphs>83</Paragraphs>
  <Slides>18</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18</vt:i4>
      </vt:variant>
    </vt:vector>
  </HeadingPairs>
  <TitlesOfParts>
    <vt:vector size="23" baseType="lpstr">
      <vt:lpstr>Arial</vt:lpstr>
      <vt:lpstr>Roboto</vt:lpstr>
      <vt:lpstr>Trebuchet MS</vt:lpstr>
      <vt:lpstr>Tw Cen MT</vt:lpstr>
      <vt:lpstr>Circuito</vt:lpstr>
      <vt:lpstr>PAC 2023. pse vERSUS osa</vt:lpstr>
      <vt:lpstr>PSE producer support equivalent 2020-22</vt:lpstr>
      <vt:lpstr>Support remains highly concentrated in a few large producing economies: </vt:lpstr>
      <vt:lpstr>Increase in consumers and producers’ support</vt:lpstr>
      <vt:lpstr>Governments are scaling up efforts to help agriculture adapt to climate change</vt:lpstr>
      <vt:lpstr>Figure 1.1. Frequency of reported natural disasters worldwide, 1970-2021</vt:lpstr>
      <vt:lpstr>Box 1.1. Water policies and climate change adaptation oecd,2023</vt:lpstr>
      <vt:lpstr>Action needed for the EU Common Agricultural Policy to address sustainability challenges </vt:lpstr>
      <vt:lpstr>1 AGRICULTURE IS THE MAIN DRIVER OF ENVIRONMENTAL DEGRADATION IN EUROPE </vt:lpstr>
      <vt:lpstr>Budget cuts for Rural Development Programmes (so-called Pillar 2), including Agri-Environment-Climate Measures (AECM) are therefore counter productive </vt:lpstr>
      <vt:lpstr>Misleading claims attached to insufficient climate action. </vt:lpstr>
      <vt:lpstr>A ‘Green Architecture’ with vague requirements allows MSs and farmers to choose unambitious (‘light green’) options. </vt:lpstr>
      <vt:lpstr>Insufficient set of indicators  (Annex I of EC, 2018).</vt:lpstr>
      <vt:lpstr>Lack of consistency and transparency.</vt:lpstr>
      <vt:lpstr>‘European Green Deal’,</vt:lpstr>
      <vt:lpstr>3 TEN ACTION POINTS </vt:lpstr>
      <vt:lpstr>TEN ACTION POINTS (cont.)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PAC 2023. pse v. osa</dc:title>
  <dc:creator>Carlos San Juan Mesonada</dc:creator>
  <cp:lastModifiedBy>SAN JUAN MESONADA, CARLOS</cp:lastModifiedBy>
  <cp:revision>11</cp:revision>
  <dcterms:created xsi:type="dcterms:W3CDTF">2023-11-20T09:11:11Z</dcterms:created>
  <dcterms:modified xsi:type="dcterms:W3CDTF">2023-11-21T10:58:38Z</dcterms:modified>
</cp:coreProperties>
</file>