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8" r:id="rId1"/>
  </p:sldMasterIdLst>
  <p:notesMasterIdLst>
    <p:notesMasterId r:id="rId69"/>
  </p:notesMasterIdLst>
  <p:handoutMasterIdLst>
    <p:handoutMasterId r:id="rId70"/>
  </p:handoutMasterIdLst>
  <p:sldIdLst>
    <p:sldId id="256" r:id="rId2"/>
    <p:sldId id="257" r:id="rId3"/>
    <p:sldId id="258" r:id="rId4"/>
    <p:sldId id="32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71" r:id="rId30"/>
    <p:sldId id="309" r:id="rId31"/>
    <p:sldId id="339" r:id="rId32"/>
    <p:sldId id="285" r:id="rId33"/>
    <p:sldId id="286" r:id="rId34"/>
    <p:sldId id="287" r:id="rId35"/>
    <p:sldId id="348" r:id="rId36"/>
    <p:sldId id="345" r:id="rId37"/>
    <p:sldId id="346" r:id="rId38"/>
    <p:sldId id="297" r:id="rId39"/>
    <p:sldId id="298" r:id="rId40"/>
    <p:sldId id="299" r:id="rId41"/>
    <p:sldId id="300" r:id="rId42"/>
    <p:sldId id="301" r:id="rId43"/>
    <p:sldId id="302" r:id="rId44"/>
    <p:sldId id="303" r:id="rId45"/>
    <p:sldId id="342" r:id="rId46"/>
    <p:sldId id="340" r:id="rId47"/>
    <p:sldId id="343" r:id="rId48"/>
    <p:sldId id="344" r:id="rId49"/>
    <p:sldId id="341" r:id="rId50"/>
    <p:sldId id="288" r:id="rId51"/>
    <p:sldId id="289" r:id="rId52"/>
    <p:sldId id="337" r:id="rId53"/>
    <p:sldId id="338" r:id="rId54"/>
    <p:sldId id="291" r:id="rId55"/>
    <p:sldId id="292" r:id="rId56"/>
    <p:sldId id="293" r:id="rId57"/>
    <p:sldId id="310" r:id="rId58"/>
    <p:sldId id="311" r:id="rId59"/>
    <p:sldId id="312" r:id="rId60"/>
    <p:sldId id="313" r:id="rId61"/>
    <p:sldId id="294" r:id="rId62"/>
    <p:sldId id="295" r:id="rId63"/>
    <p:sldId id="296" r:id="rId64"/>
    <p:sldId id="306" r:id="rId65"/>
    <p:sldId id="307" r:id="rId66"/>
    <p:sldId id="308" r:id="rId67"/>
    <p:sldId id="305" r:id="rId68"/>
  </p:sldIdLst>
  <p:sldSz cx="9144000" cy="6858000" type="screen4x3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80" autoAdjust="0"/>
    <p:restoredTop sz="93186" autoAdjust="0"/>
  </p:normalViewPr>
  <p:slideViewPr>
    <p:cSldViewPr>
      <p:cViewPr>
        <p:scale>
          <a:sx n="150" d="100"/>
          <a:sy n="150" d="100"/>
        </p:scale>
        <p:origin x="900" y="-11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pieChart>
        <c:varyColors val="1"/>
        <c:ser>
          <c:idx val="0"/>
          <c:order val="0"/>
          <c:cat>
            <c:strRef>
              <c:f>Hoja1!$E$27:$H$27</c:f>
              <c:strCache>
                <c:ptCount val="4"/>
                <c:pt idx="0">
                  <c:v>FEDER (52%)</c:v>
                </c:pt>
                <c:pt idx="1">
                  <c:v>FEADER (23%)</c:v>
                </c:pt>
                <c:pt idx="2">
                  <c:v>FSE (21%)</c:v>
                </c:pt>
                <c:pt idx="3">
                  <c:v>FEMP (4%)</c:v>
                </c:pt>
              </c:strCache>
            </c:strRef>
          </c:cat>
          <c:val>
            <c:numRef>
              <c:f>Hoja1!$E$28:$H$28</c:f>
              <c:numCache>
                <c:formatCode>General</c:formatCode>
                <c:ptCount val="4"/>
                <c:pt idx="0">
                  <c:v>52</c:v>
                </c:pt>
                <c:pt idx="1">
                  <c:v>23</c:v>
                </c:pt>
                <c:pt idx="2">
                  <c:v>21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000-464D-8452-94E88A5E67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D4D77D7A-B3D2-45E6-8482-5EA4E2BE0A2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427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l">
              <a:defRPr kumimoji="1" sz="1300"/>
            </a:lvl1pPr>
          </a:lstStyle>
          <a:p>
            <a:endParaRPr lang="en-US" altLang="en-US"/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8DF93731-5798-4C3E-B044-54E5EB64BAD9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3992" y="0"/>
            <a:ext cx="3078427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r">
              <a:defRPr kumimoji="1" sz="1300"/>
            </a:lvl1pPr>
          </a:lstStyle>
          <a:p>
            <a:endParaRPr lang="en-US" altLang="en-US"/>
          </a:p>
        </p:txBody>
      </p:sp>
      <p:sp>
        <p:nvSpPr>
          <p:cNvPr id="25604" name="Rectangle 4">
            <a:extLst>
              <a:ext uri="{FF2B5EF4-FFF2-40B4-BE49-F238E27FC236}">
                <a16:creationId xmlns:a16="http://schemas.microsoft.com/office/drawing/2014/main" id="{B8D329DB-BA5A-44A5-A983-AD1271E24D37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106"/>
            <a:ext cx="3078427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l">
              <a:defRPr kumimoji="1" sz="1300"/>
            </a:lvl1pPr>
          </a:lstStyle>
          <a:p>
            <a:endParaRPr lang="en-US" altLang="en-US"/>
          </a:p>
        </p:txBody>
      </p:sp>
      <p:sp>
        <p:nvSpPr>
          <p:cNvPr id="25605" name="Rectangle 5">
            <a:extLst>
              <a:ext uri="{FF2B5EF4-FFF2-40B4-BE49-F238E27FC236}">
                <a16:creationId xmlns:a16="http://schemas.microsoft.com/office/drawing/2014/main" id="{46AA8471-E120-4BFF-81F9-14DA60E28A19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3992" y="9721106"/>
            <a:ext cx="3078427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r">
              <a:defRPr kumimoji="1" sz="1300"/>
            </a:lvl1pPr>
          </a:lstStyle>
          <a:p>
            <a:fld id="{7A771549-72DA-4B72-96B4-F2D1A2643940}" type="slidenum">
              <a:rPr lang="en-US" altLang="en-US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47222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6BB56D8C-4DF8-4735-80A6-E587F8A5484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427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/>
            </a:lvl1pPr>
          </a:lstStyle>
          <a:p>
            <a:endParaRPr lang="en-US" altLang="en-US"/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05C64A1B-B040-4484-A861-F28BCB27C608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5636" y="0"/>
            <a:ext cx="3078427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/>
            </a:lvl1pPr>
          </a:lstStyle>
          <a:p>
            <a:endParaRPr lang="en-US" altLang="en-US"/>
          </a:p>
        </p:txBody>
      </p:sp>
      <p:sp>
        <p:nvSpPr>
          <p:cNvPr id="23556" name="Rectangle 4">
            <a:extLst>
              <a:ext uri="{FF2B5EF4-FFF2-40B4-BE49-F238E27FC236}">
                <a16:creationId xmlns:a16="http://schemas.microsoft.com/office/drawing/2014/main" id="{DB291AAA-32E9-4DD5-935C-02B1E62B1722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5363" y="768350"/>
            <a:ext cx="5113337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3557" name="Rectangle 5">
            <a:extLst>
              <a:ext uri="{FF2B5EF4-FFF2-40B4-BE49-F238E27FC236}">
                <a16:creationId xmlns:a16="http://schemas.microsoft.com/office/drawing/2014/main" id="{9518F63C-093B-4FF3-83E4-33199D74D8A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209" y="4861441"/>
            <a:ext cx="5209646" cy="460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3558" name="Rectangle 6">
            <a:extLst>
              <a:ext uri="{FF2B5EF4-FFF2-40B4-BE49-F238E27FC236}">
                <a16:creationId xmlns:a16="http://schemas.microsoft.com/office/drawing/2014/main" id="{D0D93930-8832-43F6-807E-84B086D5C024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882"/>
            <a:ext cx="3078427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/>
            </a:lvl1pPr>
          </a:lstStyle>
          <a:p>
            <a:endParaRPr lang="en-US" altLang="en-US"/>
          </a:p>
        </p:txBody>
      </p:sp>
      <p:sp>
        <p:nvSpPr>
          <p:cNvPr id="23559" name="Rectangle 7">
            <a:extLst>
              <a:ext uri="{FF2B5EF4-FFF2-40B4-BE49-F238E27FC236}">
                <a16:creationId xmlns:a16="http://schemas.microsoft.com/office/drawing/2014/main" id="{14A853B2-F8AC-4C1E-A7DD-C6A4EDFE82D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5636" y="9722882"/>
            <a:ext cx="3078427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/>
            </a:lvl1pPr>
          </a:lstStyle>
          <a:p>
            <a:fld id="{50E710FC-583A-4B89-B160-4EF291437BED}" type="slidenum">
              <a:rPr lang="en-US" altLang="en-US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33917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E710FC-583A-4B89-B160-4EF291437BED}" type="slidenum">
              <a:rPr lang="en-US" altLang="en-US" smtClean="0"/>
              <a:pPr/>
              <a:t>44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2243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C750-12B7-4F2F-89AF-2D21A3AF9BEF}" type="slidenum">
              <a:rPr lang="en-US" altLang="en-US" smtClean="0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8500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0942C-7076-4449-BB04-2479654376ED}" type="slidenum">
              <a:rPr lang="en-US" altLang="en-US" smtClean="0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4344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0942C-7076-4449-BB04-2479654376ED}" type="slidenum">
              <a:rPr lang="en-US" altLang="en-US" smtClean="0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72712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17649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54530" y="3765449"/>
            <a:ext cx="5449871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0942C-7076-4449-BB04-2479654376ED}" type="slidenum">
              <a:rPr lang="en-US" altLang="en-US" smtClean="0"/>
              <a:pPr/>
              <a:t>‹Nº›</a:t>
            </a:fld>
            <a:endParaRPr lang="en-US" altLang="en-US"/>
          </a:p>
        </p:txBody>
      </p:sp>
      <p:sp>
        <p:nvSpPr>
          <p:cNvPr id="9" name="TextBox 8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15359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0942C-7076-4449-BB04-2479654376ED}" type="slidenum">
              <a:rPr lang="en-US" altLang="en-US" smtClean="0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16657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0942C-7076-4449-BB04-2479654376ED}" type="slidenum">
              <a:rPr lang="en-US" altLang="en-US" smtClean="0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49718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0942C-7076-4449-BB04-2479654376ED}" type="slidenum">
              <a:rPr lang="en-US" altLang="en-US" smtClean="0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73731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D84F3-1D09-4252-872D-E624E66FF683}" type="slidenum">
              <a:rPr lang="en-US" altLang="en-US" smtClean="0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904083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FA59A-CF46-4EC8-8FF1-D88295DACFBC}" type="slidenum">
              <a:rPr lang="en-US" altLang="en-US" smtClean="0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8871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4617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B3F4-1159-4CF0-884C-F37AA8482189}" type="slidenum">
              <a:rPr lang="en-US" altLang="en-US" smtClean="0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3780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30E0C-3DF7-4D9D-98E0-31876EA6C0F8}" type="slidenum">
              <a:rPr lang="en-US" altLang="en-US" smtClean="0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7634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34378-D63A-4591-8CF2-D07A9BAC66CE}" type="slidenum">
              <a:rPr lang="en-US" altLang="en-US" smtClean="0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47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DD6FF-E3F6-4E05-AF65-B933D036B933}" type="slidenum">
              <a:rPr lang="en-US" altLang="en-US" smtClean="0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4685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F09C7-7C4C-49F5-86EE-8E9B952FC61C}" type="slidenum">
              <a:rPr lang="en-US" altLang="en-US" smtClean="0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7607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CA08E-2E22-46DF-9379-82794FB9A906}" type="slidenum">
              <a:rPr lang="en-US" altLang="en-US" smtClean="0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0431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E95BE-304C-457E-B865-1B109815E445}" type="slidenum">
              <a:rPr lang="en-US" altLang="en-US" smtClean="0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4062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73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66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1000"/>
                </a:schemeClr>
              </a:gs>
              <a:gs pos="75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8000"/>
                </a:schemeClr>
              </a:gs>
              <a:gs pos="72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10942C-7076-4449-BB04-2479654376ED}" type="slidenum">
              <a:rPr lang="en-US" altLang="en-US" smtClean="0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261848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hyperlink" Target="https://baobab.uc3m.es/monet/monnet/spip.php?article858" TargetMode="External"/><Relationship Id="rId2" Type="http://schemas.openxmlformats.org/officeDocument/2006/relationships/hyperlink" Target="https://baobab.uc3m.es/monet/monnet/spip.php?rubrique76" TargetMode="Externa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sz="5400" dirty="0"/>
              <a:t>Preparación para la Primera Reunión Individual</a:t>
            </a:r>
            <a:br>
              <a:rPr lang="en-GB" dirty="0"/>
            </a:br>
            <a:endParaRPr lang="en-GB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ES" dirty="0"/>
              <a:t>Primera sesión de orientación para realizar el TFG</a:t>
            </a:r>
          </a:p>
          <a:p>
            <a:r>
              <a:rPr lang="es-ES" dirty="0"/>
              <a:t>En el departamento de economía</a:t>
            </a:r>
          </a:p>
          <a:p>
            <a:r>
              <a:rPr lang="es-ES" dirty="0"/>
              <a:t>Carlos san juan Mesonada 2024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72851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7700" y="548681"/>
            <a:ext cx="6711654" cy="5699726"/>
          </a:xfrm>
        </p:spPr>
        <p:txBody>
          <a:bodyPr>
            <a:normAutofit/>
          </a:bodyPr>
          <a:lstStyle/>
          <a:p>
            <a:r>
              <a:rPr lang="es-ES" dirty="0"/>
              <a:t>Tenga en cuenta que si nuestra primera reunión tiene lugar después de marzo no será muy probable que pueda presentar su TFG en el primer llamamiento. </a:t>
            </a:r>
          </a:p>
          <a:p>
            <a:r>
              <a:rPr lang="es-ES" dirty="0"/>
              <a:t>Si tiene lugar después de abril, será prácticamente imposible su defensa en el primer llamamiento.</a:t>
            </a:r>
            <a:endParaRPr lang="en-GB" dirty="0"/>
          </a:p>
          <a:p>
            <a:r>
              <a:rPr lang="es-ES" b="1" dirty="0"/>
              <a:t>Si la propuesta es aceptable</a:t>
            </a:r>
            <a:r>
              <a:rPr lang="es-ES" dirty="0"/>
              <a:t>, entonces le sugeriré una fecha para nuestra </a:t>
            </a:r>
            <a:r>
              <a:rPr lang="es-ES" b="1" dirty="0"/>
              <a:t>primera reunión </a:t>
            </a:r>
            <a:r>
              <a:rPr lang="es-ES" dirty="0"/>
              <a:t>y le pediré que </a:t>
            </a:r>
            <a:r>
              <a:rPr lang="es-ES" b="1" dirty="0"/>
              <a:t>me envíe por correo electrónico un documento Word o </a:t>
            </a:r>
            <a:r>
              <a:rPr lang="es-ES" b="1" dirty="0" err="1"/>
              <a:t>pdf</a:t>
            </a:r>
            <a:r>
              <a:rPr lang="es-ES" b="1" dirty="0"/>
              <a:t> </a:t>
            </a:r>
            <a:r>
              <a:rPr lang="es-ES" dirty="0"/>
              <a:t>que discutiremos en esa primera reunión. </a:t>
            </a:r>
            <a:r>
              <a:rPr lang="es-ES" dirty="0">
                <a:solidFill>
                  <a:srgbClr val="FF0000"/>
                </a:solidFill>
              </a:rPr>
              <a:t> 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04192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dirty="0"/>
              <a:t>Cómo preparar el documento para la primera tutoría</a:t>
            </a:r>
            <a:endParaRPr lang="en-GB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Con carácter general, este documento tendrá las siguientes características:</a:t>
            </a:r>
            <a:endParaRPr lang="en-GB" sz="1200" dirty="0"/>
          </a:p>
          <a:p>
            <a:pPr lvl="1" fontAlgn="base"/>
            <a:r>
              <a:rPr lang="es-ES" dirty="0"/>
              <a:t>Debe incluir portada, un índice, tres secciones y una bibliografía. </a:t>
            </a:r>
            <a:endParaRPr lang="en-GB" dirty="0"/>
          </a:p>
          <a:p>
            <a:pPr lvl="1" fontAlgn="base"/>
            <a:r>
              <a:rPr lang="es-ES" dirty="0"/>
              <a:t>La portada debe seguir el formato de portada de TFG incluyendo ya el título provisional.</a:t>
            </a:r>
            <a:endParaRPr lang="en-GB" dirty="0"/>
          </a:p>
          <a:p>
            <a:pPr lvl="1" fontAlgn="base"/>
            <a:r>
              <a:rPr lang="es-ES" dirty="0"/>
              <a:t>APARTADOS o SECCIONES</a:t>
            </a:r>
            <a:endParaRPr lang="en-GB" dirty="0"/>
          </a:p>
          <a:p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96968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APARTADOS o SECCIONES</a:t>
            </a:r>
            <a:br>
              <a:rPr lang="en-GB" dirty="0"/>
            </a:b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7700" y="1268761"/>
            <a:ext cx="6711654" cy="4979646"/>
          </a:xfrm>
        </p:spPr>
        <p:txBody>
          <a:bodyPr>
            <a:normAutofit fontScale="85000" lnSpcReduction="10000"/>
          </a:bodyPr>
          <a:lstStyle/>
          <a:p>
            <a:pPr marL="800100" lvl="1" indent="-342900" fontAlgn="base">
              <a:buFont typeface="+mj-lt"/>
              <a:buAutoNum type="arabicPeriod"/>
            </a:pPr>
            <a:r>
              <a:rPr lang="es-ES" dirty="0"/>
              <a:t>La primera sección debe ser la primera versión de la Introducción a su TFG (en el </a:t>
            </a:r>
            <a:r>
              <a:rPr lang="es-ES" dirty="0">
                <a:solidFill>
                  <a:srgbClr val="FFFF00"/>
                </a:solidFill>
              </a:rPr>
              <a:t>archivo </a:t>
            </a:r>
            <a:r>
              <a:rPr lang="es-ES" b="1" dirty="0" err="1">
                <a:solidFill>
                  <a:srgbClr val="FFFF00"/>
                </a:solidFill>
              </a:rPr>
              <a:t>TFG_Borrador</a:t>
            </a:r>
            <a:r>
              <a:rPr lang="es-ES" b="1" dirty="0">
                <a:solidFill>
                  <a:srgbClr val="FFFF00"/>
                </a:solidFill>
              </a:rPr>
              <a:t> (csj).pdf</a:t>
            </a:r>
            <a:r>
              <a:rPr lang="es-ES" dirty="0">
                <a:solidFill>
                  <a:srgbClr val="FFFF00"/>
                </a:solidFill>
              </a:rPr>
              <a:t> </a:t>
            </a:r>
            <a:r>
              <a:rPr lang="es-ES" dirty="0"/>
              <a:t>tiene indicaciones sobre qué estructura es aconsejable para una introducción). </a:t>
            </a:r>
            <a:endParaRPr lang="en-GB" dirty="0"/>
          </a:p>
          <a:p>
            <a:pPr marL="800100" lvl="1" indent="-342900" fontAlgn="base">
              <a:buFont typeface="+mj-lt"/>
              <a:buAutoNum type="arabicPeriod"/>
            </a:pPr>
            <a:r>
              <a:rPr lang="es-ES" dirty="0"/>
              <a:t>La segunda sección deberá incluir una primera versión de la </a:t>
            </a:r>
            <a:r>
              <a:rPr lang="es-ES" dirty="0">
                <a:solidFill>
                  <a:srgbClr val="FFFF00"/>
                </a:solidFill>
              </a:rPr>
              <a:t>revisión de la literatura </a:t>
            </a:r>
            <a:r>
              <a:rPr lang="es-ES" dirty="0"/>
              <a:t>(esta vez sin limitación de citas, aunque más de 10 no serán probablemente necesarias). </a:t>
            </a:r>
            <a:endParaRPr lang="en-GB" dirty="0"/>
          </a:p>
          <a:p>
            <a:pPr marL="800100" lvl="1" indent="-342900" fontAlgn="base">
              <a:buFont typeface="+mj-lt"/>
              <a:buAutoNum type="arabicPeriod"/>
            </a:pPr>
            <a:r>
              <a:rPr lang="es-ES" dirty="0"/>
              <a:t>La tercera sección deberá consistir en una descripción detallada de la </a:t>
            </a:r>
            <a:r>
              <a:rPr lang="es-ES" dirty="0">
                <a:solidFill>
                  <a:srgbClr val="FFFF00"/>
                </a:solidFill>
              </a:rPr>
              <a:t>base de datos</a:t>
            </a:r>
            <a:r>
              <a:rPr lang="es-ES" dirty="0"/>
              <a:t>, resaltando en especial los aspectos que la hacen importante (es decir, el tipo de información que contiene y que la hace útil para responder su pregunta específica). </a:t>
            </a:r>
            <a:endParaRPr lang="en-GB" dirty="0"/>
          </a:p>
          <a:p>
            <a:pPr lvl="1" fontAlgn="base"/>
            <a:r>
              <a:rPr lang="es-ES" dirty="0"/>
              <a:t>Si ya ha conseguido acceso a la base de datos, esta sección deberá incluir también una </a:t>
            </a:r>
            <a:r>
              <a:rPr lang="es-ES" dirty="0">
                <a:solidFill>
                  <a:srgbClr val="FFFF00"/>
                </a:solidFill>
              </a:rPr>
              <a:t>Tabla con estadísticos descriptivos </a:t>
            </a:r>
            <a:r>
              <a:rPr lang="es-ES" dirty="0"/>
              <a:t>básicos de las variables relevantes que vas a utilizar as como comentarios sobre aquellos aspectos mostrados en la Tabla que considere relevantes para la pregunta de su TFG. </a:t>
            </a:r>
          </a:p>
          <a:p>
            <a:pPr lvl="2" fontAlgn="base"/>
            <a:r>
              <a:rPr lang="es-ES" dirty="0"/>
              <a:t>En el caso de que no tenga todavía la base de datos en su poder, deberá en esta sección también explicar qué necesita hacer para conseguirla y cuándo cree que podrá obtenerla.</a:t>
            </a:r>
            <a:endParaRPr lang="en-GB" dirty="0"/>
          </a:p>
          <a:p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04591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La bibliografía 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7700" y="1268760"/>
            <a:ext cx="6711654" cy="4979646"/>
          </a:xfrm>
        </p:spPr>
        <p:txBody>
          <a:bodyPr>
            <a:normAutofit fontScale="85000" lnSpcReduction="20000"/>
          </a:bodyPr>
          <a:lstStyle/>
          <a:p>
            <a:pPr lvl="1" fontAlgn="base"/>
            <a:r>
              <a:rPr lang="es-ES" dirty="0"/>
              <a:t>La bibliografía deberá incluir solo las referencias que utiliza en el documento y deberá seguir el estilo APA (aparece en Google Académico) </a:t>
            </a:r>
            <a:r>
              <a:rPr lang="es-ES" dirty="0" err="1"/>
              <a:t>ó</a:t>
            </a:r>
            <a:r>
              <a:rPr lang="es-ES" dirty="0"/>
              <a:t> Harvard (es el que tiene en </a:t>
            </a:r>
            <a:r>
              <a:rPr lang="es-ES" dirty="0" err="1"/>
              <a:t>TFG_Borrador</a:t>
            </a:r>
            <a:r>
              <a:rPr lang="es-ES" dirty="0"/>
              <a:t>) u otro parecido. Pero </a:t>
            </a:r>
            <a:r>
              <a:rPr lang="es-ES" b="1" dirty="0"/>
              <a:t>nunca cambiar de estilo </a:t>
            </a:r>
            <a:r>
              <a:rPr lang="es-ES" dirty="0"/>
              <a:t>en el mismo documento.</a:t>
            </a:r>
            <a:endParaRPr lang="en-GB" dirty="0"/>
          </a:p>
          <a:p>
            <a:pPr lvl="2" fontAlgn="base"/>
            <a:r>
              <a:rPr lang="es-ES" dirty="0"/>
              <a:t>Si lo desea, puede incluir una cuarta sección de </a:t>
            </a:r>
            <a:r>
              <a:rPr lang="es-ES" b="1" dirty="0"/>
              <a:t>Resultados</a:t>
            </a:r>
            <a:r>
              <a:rPr lang="es-ES" dirty="0"/>
              <a:t> en la que puede describir qué resultados espera conseguir (por ejemplo, qué parámetros serán significativos y qué signo tendrán).</a:t>
            </a:r>
            <a:endParaRPr lang="en-GB" dirty="0"/>
          </a:p>
          <a:p>
            <a:r>
              <a:rPr lang="es-ES" dirty="0"/>
              <a:t>Debe hacer un esfuerzo en redactar cada una de las secciones con el cuidado y claridad exigibles en un trabajo científico. </a:t>
            </a:r>
          </a:p>
          <a:p>
            <a:r>
              <a:rPr lang="es-ES" dirty="0"/>
              <a:t>Evite por todos los medios el plagio, las repeticiones innecesarias, las expresiones complejas y las ambigüedades. </a:t>
            </a:r>
          </a:p>
          <a:p>
            <a:r>
              <a:rPr lang="es-ES" dirty="0"/>
              <a:t>Cite siempre los materiales usados, si copia alguna frase (p. e. porque la considera muy relevante o difícil de expresar adecuadamente con sus propias palabras) ponga el texto citado entre comillas y luego indique el autor, año y la página de donde la copió.</a:t>
            </a:r>
          </a:p>
          <a:p>
            <a:pPr lvl="1"/>
            <a:r>
              <a:rPr lang="es-ES" dirty="0"/>
              <a:t>Incluya la referencia completa en la bibliografía (al final del TFE)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96311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Valoración/ 1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El tutor valora tres dimensiones:</a:t>
            </a:r>
          </a:p>
          <a:p>
            <a:pPr marL="457200" indent="-457200">
              <a:buFont typeface="+mj-lt"/>
              <a:buAutoNum type="arabicPeriod"/>
            </a:pPr>
            <a:r>
              <a:rPr lang="es-ES" b="1" dirty="0"/>
              <a:t>Planificación y progreso </a:t>
            </a:r>
          </a:p>
          <a:p>
            <a:pPr lvl="1"/>
            <a:r>
              <a:rPr lang="es-ES" dirty="0"/>
              <a:t>El estudiante ha asistido a las tutorías y actividades programadas y ha cumplido con los plazos indicados por el tutor. </a:t>
            </a:r>
            <a:endParaRPr lang="en-GB" dirty="0"/>
          </a:p>
          <a:p>
            <a:pPr lvl="1"/>
            <a:r>
              <a:rPr lang="es-ES" dirty="0"/>
              <a:t>El estudiante ha desempeñado su labor con aprovechamiento.</a:t>
            </a:r>
          </a:p>
          <a:p>
            <a:r>
              <a:rPr lang="es-ES" b="1" dirty="0"/>
              <a:t>Seguimiento		</a:t>
            </a:r>
            <a:endParaRPr lang="es-ES" dirty="0"/>
          </a:p>
          <a:p>
            <a:pPr lvl="1"/>
            <a:r>
              <a:rPr lang="es-ES" dirty="0"/>
              <a:t>El estudiante ha seguido eficazmente las recomendaciones del tutor a la vez que ha mostrado iniciativa para buscar soluciones válidas y justificadas de forma autónoma. </a:t>
            </a:r>
          </a:p>
          <a:p>
            <a:endParaRPr lang="es-ES" dirty="0"/>
          </a:p>
          <a:p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06347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Valoración/ 2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3"/>
            </a:pPr>
            <a:r>
              <a:rPr lang="es-ES" b="1" dirty="0"/>
              <a:t>Presentación</a:t>
            </a:r>
          </a:p>
          <a:p>
            <a:pPr lvl="1" indent="-342900">
              <a:buFont typeface="+mj-lt"/>
              <a:buAutoNum type="arabicParenR"/>
            </a:pPr>
            <a:r>
              <a:rPr lang="es-ES" dirty="0"/>
              <a:t>La memoria cumple los requisitos formales y de calidad exigidos.</a:t>
            </a:r>
          </a:p>
          <a:p>
            <a:pPr marL="400050" lvl="1" indent="0">
              <a:buNone/>
            </a:pPr>
            <a:r>
              <a:rPr lang="es-ES" dirty="0"/>
              <a:t>En total la nota del tutor solo pondera el 30% de la nota final</a:t>
            </a:r>
          </a:p>
          <a:p>
            <a:pPr marL="400050" lvl="1" indent="0">
              <a:buNone/>
            </a:pPr>
            <a:r>
              <a:rPr lang="es-ES" dirty="0"/>
              <a:t>El profesor evaluador o tribunal valora otras dimensiones del trabajo y </a:t>
            </a:r>
            <a:r>
              <a:rPr lang="es-ES" dirty="0">
                <a:solidFill>
                  <a:srgbClr val="FFFF00"/>
                </a:solidFill>
              </a:rPr>
              <a:t>su nota puede ser distinta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09869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Estructura</a:t>
            </a:r>
            <a:r>
              <a:rPr lang="en-GB" dirty="0"/>
              <a:t> del TFG / TFE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/>
              <a:t>Estructura del TFG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ES" dirty="0"/>
              <a:t>Resumen y tabla de contenido	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 err="1"/>
              <a:t>Introducción</a:t>
            </a:r>
            <a:endParaRPr lang="en-GB" dirty="0"/>
          </a:p>
          <a:p>
            <a:pPr marL="800100" lvl="1" indent="-342900">
              <a:buFont typeface="+mj-lt"/>
              <a:buAutoNum type="arabicPeriod"/>
            </a:pPr>
            <a:r>
              <a:rPr lang="en-GB" dirty="0" err="1"/>
              <a:t>Métodos</a:t>
            </a:r>
            <a:r>
              <a:rPr lang="en-GB" dirty="0"/>
              <a:t> o </a:t>
            </a:r>
            <a:r>
              <a:rPr lang="en-GB" dirty="0" err="1"/>
              <a:t>metodología</a:t>
            </a:r>
            <a:endParaRPr lang="en-GB" dirty="0"/>
          </a:p>
          <a:p>
            <a:pPr marL="800100" lvl="1" indent="-342900">
              <a:buFont typeface="+mj-lt"/>
              <a:buAutoNum type="arabicPeriod"/>
            </a:pPr>
            <a:r>
              <a:rPr lang="en-GB" dirty="0"/>
              <a:t>Revision de la Literatura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/>
              <a:t>Datos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 err="1"/>
              <a:t>Modelo</a:t>
            </a:r>
            <a:r>
              <a:rPr lang="en-GB" dirty="0"/>
              <a:t> </a:t>
            </a:r>
            <a:r>
              <a:rPr lang="en-GB" dirty="0" err="1"/>
              <a:t>Econométrico</a:t>
            </a:r>
            <a:endParaRPr lang="en-GB" dirty="0"/>
          </a:p>
          <a:p>
            <a:pPr marL="800100" lvl="1" indent="-342900">
              <a:buFont typeface="+mj-lt"/>
              <a:buAutoNum type="arabicPeriod"/>
            </a:pPr>
            <a:r>
              <a:rPr lang="en-GB" dirty="0" err="1"/>
              <a:t>Resultados</a:t>
            </a:r>
            <a:endParaRPr lang="en-GB" dirty="0"/>
          </a:p>
          <a:p>
            <a:pPr marL="800100" lvl="1" indent="-342900">
              <a:buFont typeface="+mj-lt"/>
              <a:buAutoNum type="arabicPeriod"/>
            </a:pPr>
            <a:r>
              <a:rPr lang="es-ES" dirty="0"/>
              <a:t>Referencias bibliográficas</a:t>
            </a:r>
            <a:endParaRPr lang="en-GB" dirty="0"/>
          </a:p>
          <a:p>
            <a:pPr marL="800100" lvl="1" indent="-342900">
              <a:buFont typeface="+mj-lt"/>
              <a:buAutoNum type="arabicPeriod"/>
            </a:pPr>
            <a:r>
              <a:rPr lang="en-GB" dirty="0" err="1"/>
              <a:t>Apéndice</a:t>
            </a:r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dirty="0"/>
              <a:t>Carlos San Juan Mesonada   Cátedra Jean Monnet de Integración Económica Europea</a:t>
            </a:r>
            <a:endParaRPr lang="en-US" altLang="en-U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17711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Resumen y tabla de contenido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El TFG es conveniente que comience con el resumen del contenido (de unas 500 palabras) y una tabla de contenido. En Word REFERENCIAS/Tabla de contenido) Es necesario marcar primero cada titulo de párrafo en INICIO/Titulo 1…2,3, etc. </a:t>
            </a:r>
          </a:p>
          <a:p>
            <a:r>
              <a:rPr lang="es-ES" dirty="0"/>
              <a:t>1 TABLA DE CONTENIDO </a:t>
            </a:r>
          </a:p>
          <a:p>
            <a:r>
              <a:rPr lang="es-ES" dirty="0"/>
              <a:t>2 Lectura y resumen de artículos científicos </a:t>
            </a:r>
          </a:p>
          <a:p>
            <a:pPr lvl="1"/>
            <a:r>
              <a:rPr lang="es-ES" dirty="0"/>
              <a:t>2,1 BORRADOR DE LA PRIMERA TAREA DE TFG</a:t>
            </a:r>
          </a:p>
          <a:p>
            <a:pPr lvl="1"/>
            <a:r>
              <a:rPr lang="es-ES" dirty="0"/>
              <a:t>2.2 LECTURA Y RESUMEN DE ARTÍCULOS CIENTÍFICOS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72623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Borrador de proyecto de TFG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Como preparación para esta primera sesión debe redactar un borrador de proyecto de TFG que al menos tenga las siguientes características: </a:t>
            </a:r>
          </a:p>
          <a:p>
            <a:pPr lvl="1"/>
            <a:r>
              <a:rPr lang="es-ES" dirty="0"/>
              <a:t>(a) El documento debe incluir portada, un índice, tres secciones y una bibliografía. </a:t>
            </a:r>
          </a:p>
          <a:p>
            <a:pPr lvl="1"/>
            <a:r>
              <a:rPr lang="es-ES" dirty="0"/>
              <a:t>(b) La portada debe contener:  Título y autor</a:t>
            </a:r>
          </a:p>
          <a:p>
            <a:pPr lvl="2"/>
            <a:r>
              <a:rPr lang="es-ES" dirty="0"/>
              <a:t>Incluya además en esa primera página su nombre, el de su tutor, el del grado que está estudiando, y el de la universidad.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64996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Tabla</a:t>
            </a:r>
            <a:r>
              <a:rPr lang="en-GB" dirty="0"/>
              <a:t> de </a:t>
            </a:r>
            <a:r>
              <a:rPr lang="en-GB" dirty="0" err="1"/>
              <a:t>contenido</a:t>
            </a:r>
            <a:r>
              <a:rPr lang="en-GB" dirty="0"/>
              <a:t> /2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ES" dirty="0"/>
              <a:t>Un resumen explicando brevemente el contenido del tema (motivación/objetivo/hipótesis a demostrar). </a:t>
            </a:r>
          </a:p>
          <a:p>
            <a:r>
              <a:rPr lang="es-ES" dirty="0"/>
              <a:t>Primera búsqueda bibliográfica y resúmenes personales de los artículos leídos sobre el tema de interés en revistas científicas </a:t>
            </a:r>
          </a:p>
          <a:p>
            <a:r>
              <a:rPr lang="es-ES" dirty="0"/>
              <a:t>Cada una de las primeras dos secciones debe contener un resumen de uno de los artículos elegidos. </a:t>
            </a:r>
          </a:p>
          <a:p>
            <a:pPr lvl="1"/>
            <a:r>
              <a:rPr lang="es-ES" dirty="0"/>
              <a:t>Los resúmenes no tienen que seguir la estructura de los artículos y pueden contener fórmulas matemáticas y referencias a otros artículos. </a:t>
            </a:r>
          </a:p>
          <a:p>
            <a:r>
              <a:rPr lang="es-ES" dirty="0"/>
              <a:t>No copie los resúmenes aportados por los propios autores. La extensión de cada uno de los resúmenes será mayor de una página y menor de dos. </a:t>
            </a:r>
          </a:p>
          <a:p>
            <a:r>
              <a:rPr lang="es-ES" dirty="0"/>
              <a:t>En la tercera sección debes realizar una discusión crítica de los dos artículos. Puede ofrecer sugerencias concretas sobre cómo se podría complementar la información que aportan con nuevos contrastes empíricos o argumentos teóricos.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2288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Preparación  de la reunión con el tutor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/>
              <a:t>La primera reunión individual de trabajo tendrá una hora de duración como máximo. </a:t>
            </a:r>
          </a:p>
          <a:p>
            <a:r>
              <a:rPr lang="es-ES" dirty="0"/>
              <a:t>El objetivo de esta reunión es desarrollar un plan de trabajo realista para la ejecución de su TFE. </a:t>
            </a:r>
          </a:p>
          <a:p>
            <a:r>
              <a:rPr lang="es-ES" dirty="0"/>
              <a:t>Para ello, </a:t>
            </a:r>
            <a:r>
              <a:rPr lang="es-ES" b="1" dirty="0">
                <a:solidFill>
                  <a:srgbClr val="FFFF00"/>
                </a:solidFill>
              </a:rPr>
              <a:t>es importante que la prepare correctamente. Envíe el documento de preparación para la primera reunión con el tutor antes de la tutoría.</a:t>
            </a:r>
          </a:p>
          <a:p>
            <a:r>
              <a:rPr lang="es-ES" dirty="0"/>
              <a:t>Estos son los pasos a dar antes de la reunión (puede visitar la página web del grupo para más información: https://baobab.uc3m.es/monet/monnet/spip.php?rubrique68).</a:t>
            </a:r>
            <a:endParaRPr lang="en-GB" dirty="0"/>
          </a:p>
          <a:p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64751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Introducción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/>
              <a:t>Una estructura razonable para cualquier artículo científico es la denominada IMRAD del acrónimo en inglés,</a:t>
            </a:r>
          </a:p>
          <a:p>
            <a:r>
              <a:rPr lang="es-ES" dirty="0"/>
              <a:t> 1) </a:t>
            </a:r>
            <a:r>
              <a:rPr lang="es-ES" dirty="0" err="1"/>
              <a:t>Introduction</a:t>
            </a:r>
            <a:r>
              <a:rPr lang="es-ES" dirty="0"/>
              <a:t>, </a:t>
            </a:r>
          </a:p>
          <a:p>
            <a:r>
              <a:rPr lang="es-ES" dirty="0"/>
              <a:t>2) </a:t>
            </a:r>
            <a:r>
              <a:rPr lang="es-ES" dirty="0" err="1"/>
              <a:t>Methods</a:t>
            </a:r>
            <a:r>
              <a:rPr lang="es-ES" dirty="0"/>
              <a:t>, </a:t>
            </a:r>
          </a:p>
          <a:p>
            <a:r>
              <a:rPr lang="es-ES" dirty="0"/>
              <a:t>3) </a:t>
            </a:r>
            <a:r>
              <a:rPr lang="es-ES" dirty="0" err="1"/>
              <a:t>Results</a:t>
            </a:r>
            <a:endParaRPr lang="es-ES" dirty="0"/>
          </a:p>
          <a:p>
            <a:r>
              <a:rPr lang="es-ES" dirty="0"/>
              <a:t>4) </a:t>
            </a:r>
            <a:r>
              <a:rPr lang="es-ES" dirty="0" err="1"/>
              <a:t>Discussion</a:t>
            </a:r>
            <a:r>
              <a:rPr lang="es-ES" dirty="0"/>
              <a:t>). 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51058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Estructura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/>
              <a:t>Sería conveniente que su trabajo de Fin de Grado tenga una estructura similar. </a:t>
            </a:r>
          </a:p>
          <a:p>
            <a:r>
              <a:rPr lang="es-ES" dirty="0"/>
              <a:t>El trabajo tendrá en su totalidad como máximo 20 páginas, vea las normas del departamento porque algunas cosas no se contabilizan</a:t>
            </a:r>
          </a:p>
          <a:p>
            <a:r>
              <a:rPr lang="es-ES" sz="2500" b="1" i="0" dirty="0">
                <a:solidFill>
                  <a:srgbClr val="FFC000"/>
                </a:solidFill>
                <a:effectLst/>
                <a:latin typeface="Arial" panose="020B0604020202020204" pitchFamily="34" charset="0"/>
              </a:rPr>
              <a:t>Las Tablas/Cuadros y Gráficos y, en su caso, el/los Apéndice/s irán a continuación del texto </a:t>
            </a:r>
            <a: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principal y, al igual que las cuatro primeras páginas del documento, </a:t>
            </a:r>
            <a:r>
              <a:rPr lang="es-ES" b="1" i="0" dirty="0">
                <a:solidFill>
                  <a:schemeClr val="accent6"/>
                </a:solidFill>
                <a:effectLst/>
                <a:latin typeface="Arial" panose="020B0604020202020204" pitchFamily="34" charset="0"/>
              </a:rPr>
              <a:t>no computan </a:t>
            </a:r>
            <a: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a efectos de extensión (20 páginas)</a:t>
            </a:r>
          </a:p>
          <a:p>
            <a:pPr marL="0" indent="0">
              <a:buNone/>
            </a:pPr>
            <a:r>
              <a:rPr lang="es-ES" dirty="0"/>
              <a:t>	(al final de esta presentación tiene las normas 	completas de presentación del TFG) </a:t>
            </a:r>
            <a:endParaRPr lang="en-GB" dirty="0"/>
          </a:p>
          <a:p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50887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 </a:t>
            </a:r>
            <a:r>
              <a:rPr lang="en-GB" dirty="0" err="1"/>
              <a:t>Introducción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/>
              <a:t>Debería tener entre 1 y 3 páginas, dedicará aproximadamente un párrafo a cada uno de los siguientes puntos o aspectos de su trabajo: </a:t>
            </a:r>
          </a:p>
          <a:p>
            <a:r>
              <a:rPr lang="es-ES" dirty="0"/>
              <a:t>a) Motivación de la investigación: Lo que quiere exponer: explica por qué el estudio es llevado a cabo. Muchas veces esto implica aludir a la significatividad social de la cuestión y a investigaciones en economía anteriores. </a:t>
            </a:r>
          </a:p>
          <a:p>
            <a:r>
              <a:rPr lang="es-ES" dirty="0"/>
              <a:t>b) Un párrafo con referencias de estudios científicos relacionados con el tema y sus aportaciones a nuestro conocimiento suele ser una manera convincente de motivar su trabajo. </a:t>
            </a:r>
          </a:p>
          <a:p>
            <a:r>
              <a:rPr lang="es-ES" dirty="0"/>
              <a:t>c) Habrá motivado bien su trabajo si queda claro porqué el tema del que trata es interesante para su audiencia.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37374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 </a:t>
            </a:r>
            <a:r>
              <a:rPr lang="en-GB" dirty="0" err="1"/>
              <a:t>Introducción</a:t>
            </a:r>
            <a:r>
              <a:rPr lang="en-GB" dirty="0"/>
              <a:t> /2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El objeto concreto del estudio: </a:t>
            </a:r>
          </a:p>
          <a:p>
            <a:r>
              <a:rPr lang="es-ES" dirty="0"/>
              <a:t>a) Una vez motivado su estudio, debe describir con tanta precisión como pueda la cuestión principal que se va a abordar en su trabajo. </a:t>
            </a:r>
          </a:p>
          <a:p>
            <a:r>
              <a:rPr lang="es-ES" dirty="0"/>
              <a:t>b) Normalmente se quiere describir, por ejemplo, la hipótesis que se va a intentar contrastar de la manera más precisa. </a:t>
            </a:r>
          </a:p>
          <a:p>
            <a:r>
              <a:rPr lang="es-ES" dirty="0"/>
              <a:t>c) Para ello, tendrá que saber explicar brevemente el contexto en el que se va a contrastar la hipótesis (sería útil si describe en una o dos frases los datos que utiliza).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dirty="0"/>
              <a:t>Carlos San Juan Mesonada   Cátedra Jean Monnet de Integración Económica</a:t>
            </a:r>
          </a:p>
          <a:p>
            <a:r>
              <a:rPr lang="es-ES" altLang="en-US" dirty="0"/>
              <a:t> Europea</a:t>
            </a:r>
          </a:p>
          <a:p>
            <a:endParaRPr lang="en-US" altLang="en-US" dirty="0"/>
          </a:p>
          <a:p>
            <a:endParaRPr lang="en-US" altLang="en-U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55961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Introducción</a:t>
            </a:r>
            <a:r>
              <a:rPr lang="en-GB" dirty="0"/>
              <a:t> 3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7699" y="2052925"/>
            <a:ext cx="7449863" cy="4195481"/>
          </a:xfrm>
        </p:spPr>
        <p:txBody>
          <a:bodyPr>
            <a:normAutofit fontScale="85000" lnSpcReduction="20000"/>
          </a:bodyPr>
          <a:lstStyle/>
          <a:p>
            <a:r>
              <a:rPr lang="es-ES" dirty="0"/>
              <a:t>Una vez correctamente contextualizado, deberá escribir, probablemente en una frase, a) el objetivo fundamental de su trabajo. Cuando escriba esta frase, piensa en </a:t>
            </a:r>
            <a:r>
              <a:rPr lang="es-ES" dirty="0" err="1"/>
              <a:t>cúal</a:t>
            </a:r>
            <a:r>
              <a:rPr lang="es-ES" dirty="0"/>
              <a:t> sería la frase que le gustaría que un periodista de una revista de divulgación científica usase para presentar su trabajo. </a:t>
            </a:r>
          </a:p>
          <a:p>
            <a:r>
              <a:rPr lang="es-ES" dirty="0"/>
              <a:t>b) Métodos: </a:t>
            </a:r>
          </a:p>
          <a:p>
            <a:r>
              <a:rPr lang="es-ES" dirty="0"/>
              <a:t>I. Esta parte no es esencial pero, tras haber descrito su objetivo, puede ser importante que informe sobre cómo lo va a llevar a cabo el trabajo. </a:t>
            </a:r>
          </a:p>
          <a:p>
            <a:r>
              <a:rPr lang="es-ES" dirty="0"/>
              <a:t>II. Si el método es muy, muy, estándar (por ejemplo, mediante la utilización de técnicas básicas de regresión o de tablas descriptivas), quizás le baste mencionarlo brevemente al plantear el objetivo del estudio. </a:t>
            </a:r>
          </a:p>
          <a:p>
            <a:r>
              <a:rPr lang="es-ES" dirty="0"/>
              <a:t>III. Pero si el método no es tan estándar, entonces dedicarle un par de frases en un párrafo independiente probablemente ayuda a entender la contribución de su trabajo.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dirty="0"/>
              <a:t>Carlos San Juan Mesonada   Cátedra Jean Monnet de Integración Económica</a:t>
            </a:r>
          </a:p>
          <a:p>
            <a:r>
              <a:rPr lang="es-ES" altLang="en-US" dirty="0"/>
              <a:t> Europea</a:t>
            </a:r>
          </a:p>
          <a:p>
            <a:endParaRPr lang="en-US" altLang="en-US" dirty="0"/>
          </a:p>
          <a:p>
            <a:endParaRPr lang="en-US" altLang="en-U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41411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Introducción</a:t>
            </a:r>
            <a:r>
              <a:rPr lang="en-GB" dirty="0"/>
              <a:t> /4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Por ejemplo, si está intentando estimar un efecto causal mediante el uso de una variable instrumental que no se ha usado en la literatura (al menos en los años/países utilizados), entonces es importante que la describa e incluso que la motive brevemente aquí. </a:t>
            </a:r>
          </a:p>
          <a:p>
            <a:r>
              <a:rPr lang="es-ES" dirty="0"/>
              <a:t>A veces el método no es estándar pero ya ha sido utilizado en trabajos ya publicados. Entonces basta con describir el método de la manera más precisa que pueda y hacer una referencia al autor/es que lo utilizaron por primera vez.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57516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Introducción</a:t>
            </a:r>
            <a:r>
              <a:rPr lang="en-GB" dirty="0"/>
              <a:t> /5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/>
              <a:t>Por ejemplo, suponga que quiere estimar un modelo de especialización basado en el modelo de Mora, R. and San Juan, C., 2004. Entonces podría escribir algo así como: </a:t>
            </a:r>
          </a:p>
          <a:p>
            <a:r>
              <a:rPr lang="es-ES" dirty="0"/>
              <a:t>Para contrastar esta hipótesis estimo con los datos descritos el modelo de especialización agraria de Mora, R. y San Juan, C., 2004.</a:t>
            </a:r>
          </a:p>
          <a:p>
            <a:r>
              <a:rPr lang="es-ES" dirty="0"/>
              <a:t> Y en la bibliografía si se selecciona la opción de citar p. e. método Harvard (en Google </a:t>
            </a:r>
            <a:r>
              <a:rPr lang="es-ES" dirty="0" err="1"/>
              <a:t>Scholar</a:t>
            </a:r>
            <a:r>
              <a:rPr lang="es-ES" dirty="0"/>
              <a:t> pinchando en las ”): 	</a:t>
            </a:r>
          </a:p>
          <a:p>
            <a:r>
              <a:rPr lang="es-ES" b="1" dirty="0"/>
              <a:t>Mora, R. and San Juan, C., 2004. Mora, R. and San Juan, C., 2004. </a:t>
            </a:r>
            <a:r>
              <a:rPr lang="es-ES" b="1" dirty="0" err="1"/>
              <a:t>Geographical</a:t>
            </a:r>
            <a:r>
              <a:rPr lang="es-ES" b="1" dirty="0"/>
              <a:t> </a:t>
            </a:r>
            <a:r>
              <a:rPr lang="es-ES" b="1" dirty="0" err="1"/>
              <a:t>specialisation</a:t>
            </a:r>
            <a:r>
              <a:rPr lang="es-ES" b="1" dirty="0"/>
              <a:t> in </a:t>
            </a:r>
            <a:r>
              <a:rPr lang="es-ES" b="1" dirty="0" err="1"/>
              <a:t>Spanish</a:t>
            </a:r>
            <a:r>
              <a:rPr lang="es-ES" b="1" dirty="0"/>
              <a:t> </a:t>
            </a:r>
            <a:r>
              <a:rPr lang="es-ES" b="1" dirty="0" err="1"/>
              <a:t>agriculture</a:t>
            </a:r>
            <a:r>
              <a:rPr lang="es-ES" b="1" dirty="0"/>
              <a:t> </a:t>
            </a:r>
            <a:r>
              <a:rPr lang="es-ES" b="1" dirty="0" err="1"/>
              <a:t>before</a:t>
            </a:r>
            <a:r>
              <a:rPr lang="es-ES" b="1" dirty="0"/>
              <a:t> and </a:t>
            </a:r>
            <a:r>
              <a:rPr lang="es-ES" b="1" dirty="0" err="1"/>
              <a:t>after</a:t>
            </a:r>
            <a:r>
              <a:rPr lang="es-ES" b="1" dirty="0"/>
              <a:t> </a:t>
            </a:r>
            <a:r>
              <a:rPr lang="es-ES" b="1" dirty="0" err="1"/>
              <a:t>integration</a:t>
            </a:r>
            <a:r>
              <a:rPr lang="es-ES" b="1" dirty="0"/>
              <a:t> in </a:t>
            </a:r>
            <a:r>
              <a:rPr lang="es-ES" b="1" dirty="0" err="1"/>
              <a:t>the</a:t>
            </a:r>
            <a:r>
              <a:rPr lang="es-ES" b="1" dirty="0"/>
              <a:t> </a:t>
            </a:r>
            <a:r>
              <a:rPr lang="es-ES" b="1" dirty="0" err="1"/>
              <a:t>European</a:t>
            </a:r>
            <a:r>
              <a:rPr lang="es-ES" b="1" dirty="0"/>
              <a:t> </a:t>
            </a:r>
            <a:r>
              <a:rPr lang="es-ES" b="1" dirty="0" err="1"/>
              <a:t>Union</a:t>
            </a:r>
            <a:r>
              <a:rPr lang="es-ES" b="1" dirty="0"/>
              <a:t>. Regional </a:t>
            </a:r>
            <a:r>
              <a:rPr lang="es-ES" b="1" dirty="0" err="1"/>
              <a:t>Science</a:t>
            </a:r>
            <a:r>
              <a:rPr lang="es-ES" b="1" dirty="0"/>
              <a:t> and </a:t>
            </a:r>
            <a:r>
              <a:rPr lang="es-ES" b="1" dirty="0" err="1"/>
              <a:t>Urban</a:t>
            </a:r>
            <a:r>
              <a:rPr lang="es-ES" b="1" dirty="0"/>
              <a:t> </a:t>
            </a:r>
            <a:r>
              <a:rPr lang="es-ES" b="1" dirty="0" err="1"/>
              <a:t>Economics</a:t>
            </a:r>
            <a:r>
              <a:rPr lang="es-ES" b="1" dirty="0"/>
              <a:t>, 34(3), pp.309-320</a:t>
            </a:r>
            <a:r>
              <a:rPr lang="es-ES" dirty="0"/>
              <a:t>.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53118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Introducción</a:t>
            </a:r>
            <a:r>
              <a:rPr lang="en-GB" dirty="0"/>
              <a:t> /6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/>
              <a:t>Resultado y conclusiones de la investigación: </a:t>
            </a:r>
          </a:p>
          <a:p>
            <a:r>
              <a:rPr lang="es-ES" dirty="0"/>
              <a:t>a) Esta parte es esencial, y en cualquier caso será muy corta. </a:t>
            </a:r>
          </a:p>
          <a:p>
            <a:r>
              <a:rPr lang="es-ES" dirty="0"/>
              <a:t>b) Es importante resaltar el valor añadido por la investigación y precisar un poco más los resultados ya adelantados en el resumen. </a:t>
            </a:r>
          </a:p>
          <a:p>
            <a:r>
              <a:rPr lang="es-ES" dirty="0"/>
              <a:t>c) Es además frecuente en muchos artículos científicos añadir un párrafo en el que se describe el contenido del resto del artículo. </a:t>
            </a:r>
          </a:p>
          <a:p>
            <a:r>
              <a:rPr lang="es-ES" dirty="0"/>
              <a:t>d) En su trabajo de fin de grado este párrafo no es necesario si se mantiene la Tabla de Contenidos. </a:t>
            </a:r>
          </a:p>
          <a:p>
            <a:r>
              <a:rPr lang="es-ES" dirty="0"/>
              <a:t>e) Sin embargo, si por alguna razón cree que puede ser útil justificar la estructura de su trabajo, entonces éste es el momento ideal.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93258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Métodos</a:t>
            </a:r>
            <a:r>
              <a:rPr lang="en-GB" dirty="0"/>
              <a:t>/1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/>
              <a:t>En la Sección 1 se han presentado los aspectos más relevantes de su trabajo. En esta Sección deberá explicar los aspectos esenciales necesarios para entender los resultados de su trabajo.</a:t>
            </a:r>
          </a:p>
          <a:p>
            <a:r>
              <a:rPr lang="es-ES" dirty="0"/>
              <a:t>Si su TFG plantea una cuestión a partir de una revisión de la literatura, en esta sección probablemente querrá presentar la revisión de la literatura.</a:t>
            </a:r>
          </a:p>
          <a:p>
            <a:r>
              <a:rPr lang="es-ES" dirty="0"/>
              <a:t>Si su TFG pretende replicar un artículo para plantear una cuestión relacionada con él, entonces aquí podría explicar los métodos llevados a cabo en el artículo y cómo los ha extendido con su análisis.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28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87246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3600" dirty="0"/>
              <a:t>¿Preguntas?</a:t>
            </a:r>
            <a:endParaRPr lang="en-GB" sz="36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29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26453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Preparación /1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Deberá redactar una propuesta de TFE o TFG en un documento en formato de texto </a:t>
            </a:r>
          </a:p>
          <a:p>
            <a:pPr lvl="1"/>
            <a:r>
              <a:rPr lang="es-ES" dirty="0"/>
              <a:t>en Windows puede usar, por ejemplo, Word o </a:t>
            </a:r>
            <a:r>
              <a:rPr lang="es-ES" dirty="0" err="1"/>
              <a:t>pdf</a:t>
            </a:r>
            <a:endParaRPr lang="es-ES" dirty="0"/>
          </a:p>
          <a:p>
            <a:r>
              <a:rPr lang="es-ES" dirty="0"/>
              <a:t>que incluya </a:t>
            </a:r>
          </a:p>
          <a:p>
            <a:pPr lvl="1"/>
            <a:r>
              <a:rPr lang="es-ES" dirty="0"/>
              <a:t>el </a:t>
            </a:r>
            <a:r>
              <a:rPr lang="es-ES" b="1" dirty="0"/>
              <a:t>título del proyecto</a:t>
            </a:r>
            <a:r>
              <a:rPr lang="es-ES" dirty="0"/>
              <a:t>, 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ES" dirty="0"/>
              <a:t>un </a:t>
            </a:r>
            <a:r>
              <a:rPr lang="es-ES" b="1" dirty="0"/>
              <a:t>resumen</a:t>
            </a:r>
            <a:r>
              <a:rPr lang="es-ES" dirty="0"/>
              <a:t> (de no más de 500 palabras) y las 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ES" b="1" dirty="0"/>
              <a:t>Referencias bibliográficas </a:t>
            </a:r>
            <a:r>
              <a:rPr lang="es-ES" dirty="0"/>
              <a:t>utilizadas. 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53687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C3BB85-353A-4ABC-8359-24E0D255B1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011" y="1977171"/>
            <a:ext cx="7055380" cy="1400530"/>
          </a:xfrm>
        </p:spPr>
        <p:txBody>
          <a:bodyPr/>
          <a:lstStyle/>
          <a:p>
            <a:pPr algn="ctr"/>
            <a:r>
              <a:rPr lang="es-ES" sz="54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Segunda sesión de orientación</a:t>
            </a:r>
            <a:br>
              <a:rPr lang="es-ES" sz="54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54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TFG</a:t>
            </a:r>
            <a:endParaRPr lang="en-US" sz="54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B48B9D6-6866-4080-A228-2B455C71E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3FFF1D1-1AEA-4E6A-9611-4318D61B1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30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72787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AF7D0F-04D8-45ED-A631-5173572B7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Estructura del TFG (continuación)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8D59023-50AE-4D4F-989E-B0A611CAFD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s-ES" dirty="0"/>
              <a:t>Básicamente debe elegir entre hacer:</a:t>
            </a:r>
          </a:p>
          <a:p>
            <a:pPr marL="857250" lvl="1" indent="-457200">
              <a:buFont typeface="+mj-lt"/>
              <a:buAutoNum type="arabicPeriod"/>
            </a:pPr>
            <a:r>
              <a:rPr lang="es-ES" dirty="0"/>
              <a:t>Un trabajo de economía aplicada</a:t>
            </a:r>
          </a:p>
          <a:p>
            <a:pPr marL="1257300" lvl="2" indent="-457200">
              <a:buFont typeface="+mj-lt"/>
              <a:buAutoNum type="arabicPeriod"/>
            </a:pPr>
            <a:r>
              <a:rPr lang="es-ES" dirty="0"/>
              <a:t>Estimar un modelo para contrastar su hipótesis de investigación	</a:t>
            </a:r>
          </a:p>
          <a:p>
            <a:pPr marL="1257300" lvl="2" indent="-457200">
              <a:buFont typeface="+mj-lt"/>
              <a:buAutoNum type="arabicPeriod"/>
            </a:pPr>
            <a:r>
              <a:rPr lang="es-ES" dirty="0"/>
              <a:t>A continuación se describe cómo debe explicar la metodología y resultados de su trabajo.</a:t>
            </a:r>
          </a:p>
          <a:p>
            <a:pPr marL="857250" lvl="1" indent="-457200">
              <a:buFont typeface="+mj-lt"/>
              <a:buAutoNum type="arabicPeriod"/>
            </a:pPr>
            <a:r>
              <a:rPr lang="es-ES" dirty="0"/>
              <a:t>Una revisión sistemática de la literatura</a:t>
            </a:r>
          </a:p>
          <a:p>
            <a:pPr marL="1257300" lvl="2" indent="-457200">
              <a:buFont typeface="+mj-lt"/>
              <a:buAutoNum type="arabicPeriod"/>
            </a:pPr>
            <a:r>
              <a:rPr lang="es-ES" dirty="0"/>
              <a:t>Revisar las publicaciones que contrastan su hipótesis de investigación y resumir de forma sistemática los métodos utilizados y los resultados alcanzados.</a:t>
            </a:r>
          </a:p>
          <a:p>
            <a:pPr marL="1257300" lvl="2" indent="-457200">
              <a:buFont typeface="+mj-lt"/>
              <a:buAutoNum type="arabicPeriod"/>
            </a:pPr>
            <a:r>
              <a:rPr lang="es-ES" dirty="0"/>
              <a:t>A partir de la transparencia 35 explico cómo puede hacer una revisión sistemática de la literatura</a:t>
            </a:r>
          </a:p>
          <a:p>
            <a:pPr marL="1257300" lvl="2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0419CD8-11CB-4F9D-9EAF-D3E8F508E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BED4CFC-D150-4DF8-8B13-D3E656B83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31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92927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Métodos</a:t>
            </a:r>
            <a:r>
              <a:rPr lang="en-GB" dirty="0"/>
              <a:t>/2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/>
              <a:t>Si lo que quiere es desarrollar en una aplicación con un paquete o programa econométrico, como por ejemplo </a:t>
            </a:r>
            <a:r>
              <a:rPr lang="es-ES" dirty="0" err="1"/>
              <a:t>gretl</a:t>
            </a:r>
            <a:r>
              <a:rPr lang="es-ES" dirty="0"/>
              <a:t> o Stata, un procedimiento de estimación, </a:t>
            </a:r>
          </a:p>
          <a:p>
            <a:pPr lvl="1"/>
            <a:r>
              <a:rPr lang="es-ES" dirty="0"/>
              <a:t>a) entonces en esta sección se puede describir con detalle el procedimiento econométrico y los aspectos esenciales del programa informático para llevar a cabo la aplicación.</a:t>
            </a:r>
          </a:p>
          <a:p>
            <a:r>
              <a:rPr lang="es-ES" dirty="0"/>
              <a:t>Recuerde que es en esta Sección es donde describirá todos los detalles necesarios para entender los resultados. </a:t>
            </a:r>
          </a:p>
          <a:p>
            <a:pPr lvl="1"/>
            <a:r>
              <a:rPr lang="es-ES" dirty="0"/>
              <a:t>Es por ello posible que la Sección incluya subsecciones que traten temas relativamente independientes.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32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826161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Subsecciones posibles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7700" y="1196753"/>
            <a:ext cx="6711654" cy="5051654"/>
          </a:xfrm>
        </p:spPr>
        <p:txBody>
          <a:bodyPr>
            <a:normAutofit/>
          </a:bodyPr>
          <a:lstStyle/>
          <a:p>
            <a:r>
              <a:rPr lang="es-ES" dirty="0"/>
              <a:t>Las siguientes subsecciones son simplemente sugerencias. Puede o no incluirlas en su TFG. También puede por supuesto cambiar los nombres de las subsecciones por otros que le parezcan más adecuados.</a:t>
            </a:r>
          </a:p>
          <a:p>
            <a:r>
              <a:rPr lang="es-ES" dirty="0"/>
              <a:t>No olvide etiquetar todas las subsecciones y secciones para poder referenciarlas fácilmente en cualquier parte de su TFG.</a:t>
            </a:r>
          </a:p>
          <a:p>
            <a:r>
              <a:rPr lang="es-ES" dirty="0"/>
              <a:t>No olvide etiquetar (REFERENCIAS&gt;REFERNCIA CRUZADA&gt;TITULO aquí también se puede elegir ELEMENTO NUMERADO para numerar los cuadros o ilustraciones) todas las subsecciones y secciones para poder referenciarlas (Insertar&gt;marcador) fácilmente en cualquier parte de su TFG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33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906899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Revision de la Literatura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Para un trabajo de la extensión limitada de un trabajo de fin de grado no es probable que necesite subsecciones. Pero </a:t>
            </a:r>
            <a:r>
              <a:rPr lang="es-ES" b="1" dirty="0"/>
              <a:t>puede</a:t>
            </a:r>
            <a:r>
              <a:rPr lang="es-ES" dirty="0"/>
              <a:t> usarlas para facilitar la lectura.</a:t>
            </a:r>
          </a:p>
          <a:p>
            <a:r>
              <a:rPr lang="es-ES" dirty="0"/>
              <a:t>Literatura Teórica: En este párrafo podría mencionar las aportaciones teóricas más interesantes. </a:t>
            </a:r>
          </a:p>
          <a:p>
            <a:r>
              <a:rPr lang="es-ES" dirty="0"/>
              <a:t> ¿Cómo hacer una revisión de la literatura económica sobre un tema?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34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370565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1E036F0-434C-42F9-BA7E-0376F33C0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456002"/>
          </a:xfrm>
        </p:spPr>
        <p:txBody>
          <a:bodyPr/>
          <a:lstStyle/>
          <a:p>
            <a:r>
              <a:rPr lang="en-US" sz="2400" dirty="0"/>
              <a:t>Table 1. Approaches to literature reviews.</a:t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8EB70BC-0C30-4546-9341-19374DE39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EF383CB-D9B3-40FB-8FC3-056CAD2FC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DD6FF-E3F6-4E05-AF65-B933D036B933}" type="slidenum">
              <a:rPr lang="en-US" altLang="en-US" smtClean="0"/>
              <a:pPr/>
              <a:t>35</a:t>
            </a:fld>
            <a:endParaRPr lang="en-US" altLang="en-US"/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6FCF1AE5-112A-469A-A8A2-98AE02CC6E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7454839"/>
              </p:ext>
            </p:extLst>
          </p:nvPr>
        </p:nvGraphicFramePr>
        <p:xfrm>
          <a:off x="584139" y="1772816"/>
          <a:ext cx="6856522" cy="5504639"/>
        </p:xfrm>
        <a:graphic>
          <a:graphicData uri="http://schemas.openxmlformats.org/drawingml/2006/table">
            <a:tbl>
              <a:tblPr/>
              <a:tblGrid>
                <a:gridCol w="1127009">
                  <a:extLst>
                    <a:ext uri="{9D8B030D-6E8A-4147-A177-3AD203B41FA5}">
                      <a16:colId xmlns:a16="http://schemas.microsoft.com/office/drawing/2014/main" val="4131568794"/>
                    </a:ext>
                  </a:extLst>
                </a:gridCol>
                <a:gridCol w="2002098">
                  <a:extLst>
                    <a:ext uri="{9D8B030D-6E8A-4147-A177-3AD203B41FA5}">
                      <a16:colId xmlns:a16="http://schemas.microsoft.com/office/drawing/2014/main" val="3986548995"/>
                    </a:ext>
                  </a:extLst>
                </a:gridCol>
                <a:gridCol w="2002098">
                  <a:extLst>
                    <a:ext uri="{9D8B030D-6E8A-4147-A177-3AD203B41FA5}">
                      <a16:colId xmlns:a16="http://schemas.microsoft.com/office/drawing/2014/main" val="1833795097"/>
                    </a:ext>
                  </a:extLst>
                </a:gridCol>
                <a:gridCol w="1725317">
                  <a:extLst>
                    <a:ext uri="{9D8B030D-6E8A-4147-A177-3AD203B41FA5}">
                      <a16:colId xmlns:a16="http://schemas.microsoft.com/office/drawing/2014/main" val="4028536850"/>
                    </a:ext>
                  </a:extLst>
                </a:gridCol>
              </a:tblGrid>
              <a:tr h="32752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Approach</a:t>
                      </a:r>
                    </a:p>
                  </a:txBody>
                  <a:tcPr marL="5647" marR="5647" marT="564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8E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Systematic</a:t>
                      </a:r>
                    </a:p>
                  </a:txBody>
                  <a:tcPr marL="5647" marR="5647" marT="564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8E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Semi-systematic</a:t>
                      </a:r>
                    </a:p>
                  </a:txBody>
                  <a:tcPr marL="5647" marR="5647" marT="564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8E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Integrative</a:t>
                      </a:r>
                    </a:p>
                  </a:txBody>
                  <a:tcPr marL="5647" marR="5647" marT="564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8E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7809133"/>
                  </a:ext>
                </a:extLst>
              </a:tr>
              <a:tr h="7510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Typical purpose</a:t>
                      </a:r>
                    </a:p>
                  </a:txBody>
                  <a:tcPr marL="5647" marR="5647" marT="564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Synthesize and compare evidence</a:t>
                      </a:r>
                    </a:p>
                  </a:txBody>
                  <a:tcPr marL="5647" marR="5647" marT="564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Overview research area and track development over time</a:t>
                      </a:r>
                    </a:p>
                  </a:txBody>
                  <a:tcPr marL="5647" marR="5647" marT="564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Critique and synthesize</a:t>
                      </a:r>
                    </a:p>
                  </a:txBody>
                  <a:tcPr marL="5647" marR="5647" marT="564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7132925"/>
                  </a:ext>
                </a:extLst>
              </a:tr>
              <a:tr h="21458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Research questions</a:t>
                      </a:r>
                    </a:p>
                  </a:txBody>
                  <a:tcPr marL="5647" marR="5647" marT="564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Specific</a:t>
                      </a:r>
                    </a:p>
                  </a:txBody>
                  <a:tcPr marL="5647" marR="5647" marT="564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Broad</a:t>
                      </a:r>
                    </a:p>
                  </a:txBody>
                  <a:tcPr marL="5647" marR="5647" marT="564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Narrow or broad</a:t>
                      </a:r>
                    </a:p>
                  </a:txBody>
                  <a:tcPr marL="5647" marR="5647" marT="564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5361152"/>
                  </a:ext>
                </a:extLst>
              </a:tr>
              <a:tr h="42917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Search strategy</a:t>
                      </a:r>
                    </a:p>
                  </a:txBody>
                  <a:tcPr marL="5647" marR="5647" marT="564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Systematic</a:t>
                      </a:r>
                    </a:p>
                  </a:txBody>
                  <a:tcPr marL="5647" marR="5647" marT="564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May or may not be systematic</a:t>
                      </a:r>
                    </a:p>
                  </a:txBody>
                  <a:tcPr marL="5647" marR="5647" marT="564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Usually not systematic</a:t>
                      </a:r>
                    </a:p>
                  </a:txBody>
                  <a:tcPr marL="5647" marR="5647" marT="564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2553308"/>
                  </a:ext>
                </a:extLst>
              </a:tr>
              <a:tr h="64376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Sample characteristics</a:t>
                      </a:r>
                    </a:p>
                  </a:txBody>
                  <a:tcPr marL="5647" marR="5647" marT="564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Quantitative articles</a:t>
                      </a:r>
                    </a:p>
                  </a:txBody>
                  <a:tcPr marL="5647" marR="5647" marT="564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Research articles</a:t>
                      </a:r>
                    </a:p>
                  </a:txBody>
                  <a:tcPr marL="5647" marR="5647" marT="564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Research articles, books, and other published texts</a:t>
                      </a:r>
                    </a:p>
                  </a:txBody>
                  <a:tcPr marL="5647" marR="5647" marT="564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3578560"/>
                  </a:ext>
                </a:extLst>
              </a:tr>
              <a:tr h="32188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Analysis and evaluation</a:t>
                      </a:r>
                    </a:p>
                  </a:txBody>
                  <a:tcPr marL="5647" marR="5647" marT="564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Quantitative</a:t>
                      </a:r>
                    </a:p>
                  </a:txBody>
                  <a:tcPr marL="5647" marR="5647" marT="564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Qualitative/quantitative</a:t>
                      </a:r>
                    </a:p>
                  </a:txBody>
                  <a:tcPr marL="5647" marR="5647" marT="564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Qualitative</a:t>
                      </a:r>
                    </a:p>
                  </a:txBody>
                  <a:tcPr marL="5647" marR="5647" marT="564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0800149"/>
                  </a:ext>
                </a:extLst>
              </a:tr>
              <a:tr h="429176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Examples of contribution</a:t>
                      </a:r>
                    </a:p>
                  </a:txBody>
                  <a:tcPr marL="5647" marR="5647" marT="564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E8E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Evidence of effect</a:t>
                      </a:r>
                    </a:p>
                  </a:txBody>
                  <a:tcPr marL="5647" marR="5647" marT="564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State of knowledge</a:t>
                      </a:r>
                    </a:p>
                  </a:txBody>
                  <a:tcPr marL="5647" marR="5647" marT="564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Taxonomy or classification</a:t>
                      </a:r>
                    </a:p>
                  </a:txBody>
                  <a:tcPr marL="5647" marR="5647" marT="564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7015764"/>
                  </a:ext>
                </a:extLst>
              </a:tr>
              <a:tr h="4291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Inform policy and practice</a:t>
                      </a:r>
                    </a:p>
                  </a:txBody>
                  <a:tcPr marL="5647" marR="5647" marT="564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Themes in literature</a:t>
                      </a:r>
                    </a:p>
                  </a:txBody>
                  <a:tcPr marL="5647" marR="5647" marT="564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Theoretical model or framework </a:t>
                      </a:r>
                    </a:p>
                  </a:txBody>
                  <a:tcPr marL="5647" marR="5647" marT="564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0950210"/>
                  </a:ext>
                </a:extLst>
              </a:tr>
              <a:tr h="2145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5647" marR="5647" marT="564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Historical overview</a:t>
                      </a:r>
                    </a:p>
                  </a:txBody>
                  <a:tcPr marL="5647" marR="5647" marT="564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5647" marR="5647" marT="564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7270869"/>
                  </a:ext>
                </a:extLst>
              </a:tr>
              <a:tr h="2145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5647" marR="5647" marT="564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Research agenda</a:t>
                      </a:r>
                    </a:p>
                  </a:txBody>
                  <a:tcPr marL="5647" marR="5647" marT="564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5647" marR="5647" marT="564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2606995"/>
                  </a:ext>
                </a:extLst>
              </a:tr>
              <a:tr h="2202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 </a:t>
                      </a:r>
                    </a:p>
                  </a:txBody>
                  <a:tcPr marL="5647" marR="5647" marT="564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E8E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Theoretical model</a:t>
                      </a:r>
                    </a:p>
                  </a:txBody>
                  <a:tcPr marL="5647" marR="5647" marT="564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E8E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 </a:t>
                      </a:r>
                    </a:p>
                  </a:txBody>
                  <a:tcPr marL="5647" marR="5647" marT="564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E8E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16171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065170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7BD699-F150-4211-824C-2545E075F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Revisión de la literatura</a:t>
            </a:r>
            <a:br>
              <a:rPr lang="es-ES" dirty="0"/>
            </a:br>
            <a:r>
              <a:rPr lang="en-US" sz="20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Guirao</a:t>
            </a:r>
            <a:r>
              <a:rPr lang="en-US" sz="20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Goris</a:t>
            </a:r>
            <a:r>
              <a:rPr lang="es-ES" sz="20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2015</a:t>
            </a:r>
            <a:br>
              <a:rPr lang="es-E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 err="1"/>
              <a:t>revisi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5835985-C462-4D0B-A93F-D62D35B02D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447803"/>
            <a:ext cx="7416824" cy="4800604"/>
          </a:xfrm>
        </p:spPr>
        <p:txBody>
          <a:bodyPr>
            <a:normAutofit fontScale="92500" lnSpcReduction="20000"/>
          </a:bodyPr>
          <a:lstStyle/>
          <a:p>
            <a:r>
              <a:rPr lang="es-ES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En la revisión se evalúan las diferentes metodologías y diseños identificando ventajas, inconvenientes y dificultades que presenta cada orientación metodológica. </a:t>
            </a:r>
          </a:p>
          <a:p>
            <a:r>
              <a:rPr lang="es-ES" dirty="0">
                <a:solidFill>
                  <a:srgbClr val="000000"/>
                </a:solidFill>
                <a:latin typeface="Verdana" panose="020B0604030504040204" pitchFamily="34" charset="0"/>
              </a:rPr>
              <a:t>T</a:t>
            </a:r>
            <a:r>
              <a:rPr lang="es-ES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ambién se aportan referencias relevantes que muestran la selección de una técnica de recolección de datos frente a otras técnicas alternativas. </a:t>
            </a:r>
          </a:p>
          <a:p>
            <a:pPr lvl="1"/>
            <a:r>
              <a:rPr lang="es-ES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La revisión, por tanto, </a:t>
            </a:r>
            <a:r>
              <a:rPr lang="es-ES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no es un ensayo </a:t>
            </a:r>
            <a:r>
              <a:rPr lang="es-ES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 los propios puntos de vista y opiniones personales. </a:t>
            </a:r>
          </a:p>
          <a:p>
            <a:pPr lvl="1"/>
            <a:r>
              <a:rPr lang="es-ES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Tampoco es </a:t>
            </a:r>
            <a:r>
              <a:rPr lang="es-ES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una serie de </a:t>
            </a:r>
            <a:r>
              <a:rPr lang="es-ES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citas o largas descripciones</a:t>
            </a:r>
            <a:r>
              <a:rPr lang="es-ES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trabajo de otras personas. </a:t>
            </a:r>
          </a:p>
          <a:p>
            <a:r>
              <a:rPr lang="es-ES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El propósito de la revisión de la literatura es hacer uso de la </a:t>
            </a:r>
            <a:r>
              <a:rPr lang="es-ES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crítica y los estudios anteriores de una manera ordenada, precisa y analítica. </a:t>
            </a:r>
          </a:p>
          <a:p>
            <a:r>
              <a:rPr lang="es-ES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En pocas palabras, la revisión de la literatura se presenta como un análisis crítico del tema de interés al tiempo que señala las </a:t>
            </a:r>
            <a:r>
              <a:rPr lang="es-ES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similitudes y las inconsistencias </a:t>
            </a:r>
            <a:r>
              <a:rPr lang="es-ES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en la literatura analizada.</a:t>
            </a:r>
            <a:endParaRPr lang="en-U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FC9C83C-AAB1-4620-828B-4167FF34B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0D4B32D6-C26D-4D12-9024-1422F300E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36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63393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418936-193E-4A50-B129-03810856E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995085"/>
          </a:xfrm>
        </p:spPr>
        <p:txBody>
          <a:bodyPr/>
          <a:lstStyle/>
          <a:p>
            <a:r>
              <a:rPr lang="es-ES" sz="2800" dirty="0"/>
              <a:t>Preguntas a las que debe responder la revisión de la literatura </a:t>
            </a:r>
            <a:r>
              <a:rPr lang="es-ES" sz="1800" dirty="0"/>
              <a:t>(Hart, 1998 citado por Guirao </a:t>
            </a:r>
            <a:r>
              <a:rPr lang="es-ES" sz="1800" dirty="0" err="1"/>
              <a:t>Goris</a:t>
            </a:r>
            <a:r>
              <a:rPr lang="es-ES" sz="1800" dirty="0"/>
              <a:t>, 2015)</a:t>
            </a:r>
            <a:endParaRPr lang="en-US" sz="28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BA8535F-0C55-4C7E-B176-CDDA039C8F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6572" y="1700808"/>
            <a:ext cx="7227795" cy="4195481"/>
          </a:xfrm>
        </p:spPr>
        <p:txBody>
          <a:bodyPr>
            <a:normAutofit lnSpcReduction="10000"/>
          </a:bodyPr>
          <a:lstStyle/>
          <a:p>
            <a:r>
              <a:rPr lang="es-ES" dirty="0"/>
              <a:t>¿Cuáles son las teorías, conceptos e ideas clave sobre el tema?</a:t>
            </a:r>
          </a:p>
          <a:p>
            <a:r>
              <a:rPr lang="es-ES" dirty="0"/>
              <a:t>¿Cuáles son las fuentes clave?</a:t>
            </a:r>
          </a:p>
          <a:p>
            <a:r>
              <a:rPr lang="es-ES" dirty="0"/>
              <a:t>¿Cuáles son las cuestiones clave y las controversias sobre el tema?</a:t>
            </a:r>
          </a:p>
          <a:p>
            <a:r>
              <a:rPr lang="es-ES" dirty="0"/>
              <a:t>¿Cuál es el origen y la definición del tema?</a:t>
            </a:r>
          </a:p>
          <a:p>
            <a:r>
              <a:rPr lang="es-ES" dirty="0"/>
              <a:t>¿Cómo se estructura y organiza la literatura?</a:t>
            </a:r>
          </a:p>
          <a:p>
            <a:r>
              <a:rPr lang="es-ES" dirty="0"/>
              <a:t>¿Cuáles son las cuestiones y problemas que se han investigado?</a:t>
            </a:r>
          </a:p>
          <a:p>
            <a:r>
              <a:rPr lang="es-ES" dirty="0"/>
              <a:t>¿Qué aproximación ha incrementado nuestro conocimiento sobre éste tema?</a:t>
            </a:r>
            <a:endParaRPr lang="en-U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BC53F54-66A2-4B83-A439-1C4CF847A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E405D5F9-BFE7-4FFF-8616-26721E1FC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37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388469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507A05-0D4A-49CE-8C60-7A5C35888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Revisión sistemática (RS) de la literatura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0638FD3-5BD3-40B2-8BD7-B3F0682635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/>
              <a:t>Una revisión sistemática (RS), es un artículo de «síntesis de la evidencia empírica disponible», en el que se realiza una revisión de aspectos cuantitativos y cualitativos de estudios anteriores sobre el tema, </a:t>
            </a:r>
          </a:p>
          <a:p>
            <a:r>
              <a:rPr lang="es-ES" dirty="0"/>
              <a:t>El objetivo es resumir la información existente respecto de un tema en particular. </a:t>
            </a:r>
          </a:p>
          <a:p>
            <a:r>
              <a:rPr lang="es-ES" dirty="0"/>
              <a:t>Los investigadores después de recolectar los artículos de interés; los analizan, y comparan los resultados ( la “</a:t>
            </a:r>
            <a:r>
              <a:rPr lang="es-ES" i="1" dirty="0"/>
              <a:t>evidencia empírica”</a:t>
            </a:r>
            <a:r>
              <a:rPr lang="es-ES" dirty="0"/>
              <a:t>)</a:t>
            </a:r>
            <a:r>
              <a:rPr lang="es-ES" i="1" dirty="0"/>
              <a:t> </a:t>
            </a:r>
            <a:r>
              <a:rPr lang="es-ES" dirty="0"/>
              <a:t>que aportan con la de otros similares. 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DFC20DD-53E6-498D-A08A-7ABF7CB93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1F788B3-212C-4C6C-B1CA-5B0266333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38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407524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A9BB01-3663-46F1-9A4F-B4CC7F48B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dirty="0"/>
              <a:t>Las razones que justifican la realización de una RS son: </a:t>
            </a:r>
            <a:br>
              <a:rPr lang="es-ES" dirty="0"/>
            </a:b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B394B92-6BFE-4DA3-9A01-A3357BF4E8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/>
              <a:t> por ejemplo:</a:t>
            </a:r>
          </a:p>
          <a:p>
            <a:r>
              <a:rPr lang="es-ES" dirty="0"/>
              <a:t>cuando existe incertidumbre en relación al </a:t>
            </a:r>
            <a:r>
              <a:rPr lang="es-ES" b="1" dirty="0"/>
              <a:t>efecto de una intervención </a:t>
            </a:r>
            <a:r>
              <a:rPr lang="es-ES" dirty="0"/>
              <a:t>debido a que existe </a:t>
            </a:r>
            <a:r>
              <a:rPr lang="es-ES" b="1" dirty="0">
                <a:solidFill>
                  <a:srgbClr val="FFFF00"/>
                </a:solidFill>
              </a:rPr>
              <a:t>resultados de trabajos empíricos</a:t>
            </a:r>
            <a:r>
              <a:rPr lang="es-ES" dirty="0"/>
              <a:t> (</a:t>
            </a:r>
            <a:r>
              <a:rPr lang="es-ES" b="1" i="1" dirty="0"/>
              <a:t>evidencia empírica</a:t>
            </a:r>
            <a:r>
              <a:rPr lang="es-ES" b="1" dirty="0"/>
              <a:t>) </a:t>
            </a:r>
            <a:r>
              <a:rPr lang="es-ES" b="1" dirty="0">
                <a:solidFill>
                  <a:srgbClr val="FFFF00"/>
                </a:solidFill>
              </a:rPr>
              <a:t>contrapuesta</a:t>
            </a:r>
            <a:r>
              <a:rPr lang="es-ES" b="1" dirty="0"/>
              <a:t> </a:t>
            </a:r>
            <a:r>
              <a:rPr lang="es-ES" dirty="0"/>
              <a:t>respecto a la utilidad real de una medida o cambio en una política económica  en trabajos anteriores,</a:t>
            </a:r>
          </a:p>
          <a:p>
            <a:r>
              <a:rPr lang="es-ES" dirty="0"/>
              <a:t>cuando se desea </a:t>
            </a:r>
            <a:r>
              <a:rPr lang="es-ES" b="1" dirty="0">
                <a:solidFill>
                  <a:srgbClr val="FFFF00"/>
                </a:solidFill>
              </a:rPr>
              <a:t>conocer el tamaño del efecto</a:t>
            </a:r>
            <a:r>
              <a:rPr lang="es-ES" dirty="0"/>
              <a:t> de una intervención (subvención, tipo impositivo, …) y se cuantifica su efecto real; y, </a:t>
            </a:r>
          </a:p>
          <a:p>
            <a:r>
              <a:rPr lang="es-ES" dirty="0"/>
              <a:t>cuando se desea analizar el comportamiento de una intervención en </a:t>
            </a:r>
            <a:r>
              <a:rPr lang="es-ES" dirty="0">
                <a:solidFill>
                  <a:srgbClr val="FFFF00"/>
                </a:solidFill>
              </a:rPr>
              <a:t>subgrupos de sujetos</a:t>
            </a:r>
            <a:endParaRPr lang="en-US" dirty="0">
              <a:solidFill>
                <a:srgbClr val="FFFF00"/>
              </a:solidFill>
            </a:endParaRPr>
          </a:p>
          <a:p>
            <a:endParaRPr lang="en-U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28552C8-40DA-4479-9F72-32E7AF37B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6920A60-87F0-46E1-8884-E871ABEAA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39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455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Borrador de proyecto de TFG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Como preparación para esta primera sesión debe redactar un borrador de proyecto de TFG que al menos tenga las siguientes características: </a:t>
            </a:r>
          </a:p>
          <a:p>
            <a:pPr lvl="1"/>
            <a:r>
              <a:rPr lang="es-ES" dirty="0"/>
              <a:t>(a) El documento debe incluir portada, un índice, tres secciones y una bibliografía. </a:t>
            </a:r>
          </a:p>
          <a:p>
            <a:pPr lvl="1"/>
            <a:r>
              <a:rPr lang="es-ES" dirty="0"/>
              <a:t>(b) La portada debe contener:  Título y autor</a:t>
            </a:r>
          </a:p>
          <a:p>
            <a:pPr lvl="2"/>
            <a:r>
              <a:rPr lang="es-ES" dirty="0"/>
              <a:t>Incluya además en esa primera página su nombre, el de su tutor, el del grado que está estudiando, y el de la universidad.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>
                <a:solidFill>
                  <a:prstClr val="white">
                    <a:tint val="75000"/>
                    <a:alpha val="60000"/>
                  </a:prstClr>
                </a:solidFill>
              </a:rPr>
              <a:t>Carlos San Juan Mesonada   Cátedra Jean Monnet de Integración Económica Europea</a:t>
            </a:r>
            <a:endParaRPr lang="en-US" alt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>
                <a:solidFill>
                  <a:prstClr val="white">
                    <a:tint val="75000"/>
                  </a:prstClr>
                </a:solidFill>
              </a:rPr>
              <a:pPr/>
              <a:t>4</a:t>
            </a:fld>
            <a:endParaRPr lang="en-US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32483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EA420D-C75A-4834-8148-E1E53DFF2F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Nivel de calidad en una RS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B3044F6-064C-4D72-AB2E-40B3CC48E6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Las revisiones sistemáticas (RS) nos permiten estar al día en diversos temas de interés sin invertir demasiado tiempo; </a:t>
            </a:r>
          </a:p>
          <a:p>
            <a:r>
              <a:rPr lang="es-ES" dirty="0"/>
              <a:t>sin embargo, no siempre este tipo de estudio se asocia a un nivel de evidencia que </a:t>
            </a:r>
            <a:r>
              <a:rPr lang="es-ES" b="1" dirty="0"/>
              <a:t>garantiza la </a:t>
            </a:r>
          </a:p>
          <a:p>
            <a:pPr marL="457200" indent="-457200">
              <a:buFont typeface="+mj-lt"/>
              <a:buAutoNum type="alphaLcParenR"/>
            </a:pPr>
            <a:r>
              <a:rPr lang="es-ES" b="1" dirty="0"/>
              <a:t>validez o veracidad</a:t>
            </a:r>
            <a:r>
              <a:rPr lang="es-ES" dirty="0"/>
              <a:t>, </a:t>
            </a:r>
          </a:p>
          <a:p>
            <a:pPr marL="457200" indent="-457200">
              <a:buFont typeface="+mj-lt"/>
              <a:buAutoNum type="alphaLcParenR"/>
            </a:pPr>
            <a:r>
              <a:rPr lang="es-ES" b="1" dirty="0"/>
              <a:t>calidad metodológica</a:t>
            </a:r>
            <a:r>
              <a:rPr lang="es-ES" dirty="0"/>
              <a:t>, y </a:t>
            </a:r>
          </a:p>
          <a:p>
            <a:pPr marL="457200" indent="-457200">
              <a:buFont typeface="+mj-lt"/>
              <a:buAutoNum type="alphaLcParenR"/>
            </a:pPr>
            <a:r>
              <a:rPr lang="es-ES" b="1" dirty="0">
                <a:solidFill>
                  <a:srgbClr val="FFFF00"/>
                </a:solidFill>
              </a:rPr>
              <a:t>fiabilidad</a:t>
            </a:r>
            <a:r>
              <a:rPr lang="es-ES" dirty="0"/>
              <a:t> o </a:t>
            </a:r>
          </a:p>
          <a:p>
            <a:pPr marL="457200" indent="-457200">
              <a:buFont typeface="+mj-lt"/>
              <a:buAutoNum type="alphaLcParenR"/>
            </a:pPr>
            <a:r>
              <a:rPr lang="es-ES" b="1" dirty="0">
                <a:solidFill>
                  <a:srgbClr val="FFC000"/>
                </a:solidFill>
              </a:rPr>
              <a:t>replicabilidad de resultados</a:t>
            </a:r>
            <a:r>
              <a:rPr lang="es-ES" dirty="0">
                <a:solidFill>
                  <a:srgbClr val="FFC000"/>
                </a:solidFill>
              </a:rPr>
              <a:t>.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B569D93-BD46-4C12-AE7F-6BA2CD33C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F093795-3182-4267-884F-22625ECB8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40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968472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FB7EB75-F2E9-462F-9AF0-27B972786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Resultados de una RS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EAE689E-CBDB-4662-892F-E0F0BF2182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974" y="1447803"/>
            <a:ext cx="7055380" cy="4800603"/>
          </a:xfrm>
        </p:spPr>
        <p:txBody>
          <a:bodyPr>
            <a:normAutofit/>
          </a:bodyPr>
          <a:lstStyle/>
          <a:p>
            <a:r>
              <a:rPr lang="es-ES" dirty="0"/>
              <a:t>Las RS son estudios cuya población procede de artículos de </a:t>
            </a:r>
            <a:r>
              <a:rPr lang="es-ES" b="1" dirty="0">
                <a:solidFill>
                  <a:srgbClr val="FFFF00"/>
                </a:solidFill>
              </a:rPr>
              <a:t>casos de estudios</a:t>
            </a:r>
            <a:r>
              <a:rPr lang="es-ES" dirty="0"/>
              <a:t> ya publicados; </a:t>
            </a:r>
          </a:p>
          <a:p>
            <a:pPr marL="457200" indent="-457200">
              <a:buFont typeface="+mj-lt"/>
              <a:buAutoNum type="alphaLcParenR"/>
            </a:pPr>
            <a:r>
              <a:rPr lang="es-ES" dirty="0"/>
              <a:t>es decir, se trata de un estudio de estudios; y como tal, </a:t>
            </a:r>
          </a:p>
          <a:p>
            <a:pPr marL="457200" indent="-457200">
              <a:buFont typeface="+mj-lt"/>
              <a:buAutoNum type="alphaLcParenR"/>
            </a:pPr>
            <a:r>
              <a:rPr lang="es-ES" dirty="0"/>
              <a:t>en una RS se recopila la información generada por investigaciones de un tema determinado, </a:t>
            </a:r>
          </a:p>
          <a:p>
            <a:pPr marL="457200" indent="-457200">
              <a:buFont typeface="+mj-lt"/>
              <a:buAutoNum type="alphaLcParenR"/>
            </a:pPr>
            <a:r>
              <a:rPr lang="es-ES" dirty="0"/>
              <a:t>la cual, </a:t>
            </a:r>
            <a:r>
              <a:rPr lang="es-ES" b="1" dirty="0">
                <a:solidFill>
                  <a:srgbClr val="FFFF00"/>
                </a:solidFill>
              </a:rPr>
              <a:t>en ocasiones</a:t>
            </a:r>
            <a:r>
              <a:rPr lang="es-ES" dirty="0"/>
              <a:t>, es valorada de forma matemática con un </a:t>
            </a:r>
            <a:r>
              <a:rPr lang="es-ES" b="1" dirty="0">
                <a:solidFill>
                  <a:srgbClr val="FFFF00"/>
                </a:solidFill>
              </a:rPr>
              <a:t>metaanálisis</a:t>
            </a:r>
            <a:r>
              <a:rPr lang="es-ES" dirty="0"/>
              <a:t>; </a:t>
            </a:r>
          </a:p>
          <a:p>
            <a:pPr marL="457200" indent="-457200">
              <a:buFont typeface="+mj-lt"/>
              <a:buAutoNum type="alphaLcParenR"/>
            </a:pPr>
            <a:r>
              <a:rPr lang="es-ES" dirty="0"/>
              <a:t>al final estos resultados se plasman en unas </a:t>
            </a:r>
            <a:r>
              <a:rPr lang="es-ES" b="1" dirty="0">
                <a:solidFill>
                  <a:srgbClr val="FFFF00"/>
                </a:solidFill>
              </a:rPr>
              <a:t>conclusiones a modo de resumen </a:t>
            </a:r>
            <a:r>
              <a:rPr lang="es-ES" dirty="0"/>
              <a:t>del efecto de, por ejemplo, una intervención de política económica respecto de otra.</a:t>
            </a:r>
            <a:endParaRPr lang="en-U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776814F-E69F-4C79-A9F2-E62ABA8C0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9A7B1A1-D126-4A12-B6F5-BC0E376E8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41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373761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C503863-C11F-4AD3-AE63-2DF2DC943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0" i="0" dirty="0">
                <a:effectLst/>
                <a:latin typeface="NexusSansPro"/>
              </a:rPr>
              <a:t>estrategias que limitan los sesgos y errores en una RS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E7F6C48-F8FF-41A1-9E85-9392B03222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b="0" i="0" dirty="0">
                <a:effectLst/>
                <a:latin typeface="NexusSansPro"/>
              </a:rPr>
              <a:t>Se utilizan estrategias que limitan los sesgos y errores aleatorios. </a:t>
            </a:r>
          </a:p>
          <a:p>
            <a:r>
              <a:rPr lang="es-ES" b="0" i="0" dirty="0">
                <a:effectLst/>
                <a:latin typeface="NexusSansPro"/>
              </a:rPr>
              <a:t>Estas se resumen en: </a:t>
            </a:r>
          </a:p>
          <a:p>
            <a:pPr marL="457200" indent="-457200">
              <a:buFont typeface="+mj-lt"/>
              <a:buAutoNum type="alphaLcParenR"/>
            </a:pPr>
            <a:r>
              <a:rPr lang="es-ES" b="1" i="0" dirty="0">
                <a:solidFill>
                  <a:srgbClr val="FFFF00"/>
                </a:solidFill>
                <a:effectLst/>
                <a:latin typeface="NexusSansPro"/>
              </a:rPr>
              <a:t>búsqueda exhaustiva </a:t>
            </a:r>
            <a:r>
              <a:rPr lang="es-ES" b="0" i="0" dirty="0">
                <a:effectLst/>
                <a:latin typeface="NexusSansPro"/>
              </a:rPr>
              <a:t>de todos los artículos relevantes, </a:t>
            </a:r>
          </a:p>
          <a:p>
            <a:pPr marL="457200" indent="-457200">
              <a:buFont typeface="+mj-lt"/>
              <a:buAutoNum type="alphaLcParenR"/>
            </a:pPr>
            <a:r>
              <a:rPr lang="es-ES" b="1" dirty="0">
                <a:solidFill>
                  <a:srgbClr val="FFFF00"/>
                </a:solidFill>
                <a:latin typeface="NexusSansPro"/>
              </a:rPr>
              <a:t>criterios reproducibles </a:t>
            </a:r>
            <a:r>
              <a:rPr lang="es-ES" b="0" i="0" dirty="0">
                <a:effectLst/>
                <a:latin typeface="NexusSansPro"/>
              </a:rPr>
              <a:t>y explícitos de selección, </a:t>
            </a:r>
          </a:p>
          <a:p>
            <a:pPr marL="457200" indent="-457200">
              <a:buFont typeface="+mj-lt"/>
              <a:buAutoNum type="alphaLcParenR"/>
            </a:pPr>
            <a:r>
              <a:rPr lang="es-ES" b="1" dirty="0">
                <a:solidFill>
                  <a:srgbClr val="FFFF00"/>
                </a:solidFill>
                <a:latin typeface="NexusSansPro"/>
              </a:rPr>
              <a:t>valoración del diseño </a:t>
            </a:r>
            <a:r>
              <a:rPr lang="es-ES" b="0" i="0" dirty="0">
                <a:effectLst/>
                <a:latin typeface="NexusSansPro"/>
              </a:rPr>
              <a:t>y características de los estudios y </a:t>
            </a:r>
          </a:p>
          <a:p>
            <a:pPr marL="457200" indent="-457200">
              <a:buFont typeface="+mj-lt"/>
              <a:buAutoNum type="alphaLcParenR"/>
            </a:pPr>
            <a:r>
              <a:rPr lang="es-ES" b="1" dirty="0">
                <a:solidFill>
                  <a:srgbClr val="FFFF00"/>
                </a:solidFill>
                <a:latin typeface="NexusSansPro"/>
              </a:rPr>
              <a:t>síntesis e interpretación </a:t>
            </a:r>
            <a:r>
              <a:rPr lang="es-ES" b="0" i="0" dirty="0">
                <a:effectLst/>
                <a:latin typeface="NexusSansPro"/>
              </a:rPr>
              <a:t>de los resultados.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5ACEBC8-17A6-4760-92B3-56CE402C5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F491CE2-156F-42F1-A1BF-12DDCA36B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42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351136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062B82-F682-4AEA-BAB9-A53FE192E8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dirty="0"/>
              <a:t>El problema de </a:t>
            </a:r>
            <a:r>
              <a:rPr lang="es-ES" sz="3200" b="1" dirty="0">
                <a:solidFill>
                  <a:srgbClr val="FFFF00"/>
                </a:solidFill>
              </a:rPr>
              <a:t>la heterogeneidad de los estudios primarios</a:t>
            </a:r>
            <a:endParaRPr lang="en-US" sz="32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B19E323-BC14-4150-AF14-A8DD04A3FE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/>
              <a:t>Sin embargo, existe un problema que se ha de tener en mente en esta etapa del Meta Análisis: </a:t>
            </a:r>
            <a:r>
              <a:rPr lang="es-ES" b="1" dirty="0">
                <a:solidFill>
                  <a:srgbClr val="FFFF00"/>
                </a:solidFill>
              </a:rPr>
              <a:t>la heterogeneidad de los estudios primarios</a:t>
            </a:r>
            <a:r>
              <a:rPr lang="es-ES" dirty="0"/>
              <a:t>, hecho que de presentarse quita veracidad al resultado final. </a:t>
            </a:r>
          </a:p>
          <a:p>
            <a:r>
              <a:rPr lang="es-ES" dirty="0"/>
              <a:t>En estos casos, se recomienda realizar un </a:t>
            </a:r>
            <a:r>
              <a:rPr lang="es-ES" b="1" dirty="0">
                <a:solidFill>
                  <a:srgbClr val="FFFF00"/>
                </a:solidFill>
              </a:rPr>
              <a:t>análisis de subgrupos</a:t>
            </a:r>
            <a:r>
              <a:rPr lang="es-ES" dirty="0"/>
              <a:t>, utilizando para ello los artículos que tienen más semejanza entre sí para cada subgrupo en estudio. </a:t>
            </a:r>
          </a:p>
          <a:p>
            <a:r>
              <a:rPr lang="es-ES" dirty="0"/>
              <a:t>La heterogeneidad de los estudios primarios puede ocurrir a consecuencia de la </a:t>
            </a:r>
          </a:p>
          <a:p>
            <a:pPr marL="457200" indent="-457200">
              <a:buFont typeface="+mj-lt"/>
              <a:buAutoNum type="alphaLcParenR"/>
            </a:pPr>
            <a:r>
              <a:rPr lang="es-ES" b="1" dirty="0">
                <a:solidFill>
                  <a:srgbClr val="FFC000"/>
                </a:solidFill>
              </a:rPr>
              <a:t>aplicación de definiciones</a:t>
            </a:r>
            <a:r>
              <a:rPr lang="es-ES" dirty="0"/>
              <a:t> distintas o al </a:t>
            </a:r>
          </a:p>
          <a:p>
            <a:pPr marL="457200" indent="-457200">
              <a:buFont typeface="+mj-lt"/>
              <a:buAutoNum type="alphaLcParenR"/>
            </a:pPr>
            <a:r>
              <a:rPr lang="es-ES" dirty="0"/>
              <a:t>uso de </a:t>
            </a:r>
            <a:r>
              <a:rPr lang="es-ES" b="1" dirty="0">
                <a:solidFill>
                  <a:srgbClr val="FFFF00"/>
                </a:solidFill>
              </a:rPr>
              <a:t>criterios de selección disímiles </a:t>
            </a:r>
            <a:r>
              <a:rPr lang="es-ES" dirty="0"/>
              <a:t>entre los estudios empíricos originales</a:t>
            </a:r>
            <a:endParaRPr lang="en-U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4A4AC72-868E-4F43-BF63-1F97311C8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07E3D28-BFBD-49D5-8D0D-C37EB54F7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43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876248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825CF6-73A5-4FD4-BAE0-C28CFC44A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El meta-análisis</a:t>
            </a:r>
            <a:br>
              <a:rPr lang="es-ES" dirty="0"/>
            </a:b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64037B7-B99A-4EA7-B25C-732284D55E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700" y="1196753"/>
            <a:ext cx="6711654" cy="5051654"/>
          </a:xfrm>
        </p:spPr>
        <p:txBody>
          <a:bodyPr>
            <a:normAutofit/>
          </a:bodyPr>
          <a:lstStyle/>
          <a:p>
            <a:r>
              <a:rPr lang="es-ES" dirty="0"/>
              <a:t>Descrito en 1976 por Gene </a:t>
            </a:r>
            <a:r>
              <a:rPr lang="es-ES" dirty="0" err="1"/>
              <a:t>Glass</a:t>
            </a:r>
            <a:r>
              <a:rPr lang="es-ES" dirty="0"/>
              <a:t>, el MA proviene del griego ‘meta’ (después de) y ‘análisis’ (descripción o interpretación); por ende, consiste en el </a:t>
            </a:r>
            <a:r>
              <a:rPr lang="es-ES" b="1" dirty="0">
                <a:solidFill>
                  <a:srgbClr val="FFFF00"/>
                </a:solidFill>
              </a:rPr>
              <a:t>análisis estadístico de la recolección de resultados extraídos desde estudios primarios </a:t>
            </a:r>
            <a:r>
              <a:rPr lang="es-ES" dirty="0"/>
              <a:t>o individuales, con el </a:t>
            </a:r>
            <a:r>
              <a:rPr lang="es-ES" b="1" dirty="0">
                <a:solidFill>
                  <a:srgbClr val="FFC000"/>
                </a:solidFill>
              </a:rPr>
              <a:t>propósito de integrar los hallazgos obtenidos</a:t>
            </a:r>
            <a:endParaRPr lang="es-ES" dirty="0"/>
          </a:p>
          <a:p>
            <a:r>
              <a:rPr lang="es-ES" dirty="0"/>
              <a:t>Tiene dos etapas. 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/>
              <a:t>La primera consiste en calcular el efecto para cada estudio y </a:t>
            </a:r>
            <a:r>
              <a:rPr lang="es-ES" b="1" dirty="0">
                <a:solidFill>
                  <a:srgbClr val="FFFF00"/>
                </a:solidFill>
              </a:rPr>
              <a:t>su intervalo de confianza. 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/>
              <a:t>La segunda es </a:t>
            </a:r>
            <a:r>
              <a:rPr lang="es-ES" b="1" dirty="0">
                <a:solidFill>
                  <a:srgbClr val="FFC000"/>
                </a:solidFill>
              </a:rPr>
              <a:t>calcular el efecto global</a:t>
            </a:r>
            <a:r>
              <a:rPr lang="es-ES" dirty="0"/>
              <a:t>, resumen o combinado de la intervención como una </a:t>
            </a:r>
            <a:r>
              <a:rPr lang="es-ES" dirty="0">
                <a:solidFill>
                  <a:srgbClr val="FFC000"/>
                </a:solidFill>
              </a:rPr>
              <a:t>media ponderada de los efectos obtenidos en los estudios individuales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0AD07A7A-F062-4AD9-B886-93915522F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74B8D02-FBAC-4C43-9EFE-DAAB924BA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44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2864693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7716B9-00BA-471B-98FC-ADD366AF0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2800" dirty="0"/>
              <a:t>Recopilación de datos creativa: </a:t>
            </a:r>
            <a:r>
              <a:rPr lang="es-ES" dirty="0"/>
              <a:t>Revisión integradora 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B1D3392-8248-4793-A271-ED85D3EDC8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ES" dirty="0"/>
              <a:t> Un enfoque de revisión integradora puede ser útil cuando el propósito de la revisión no es cubrir todos los artículos publicados sobre el tema </a:t>
            </a:r>
          </a:p>
          <a:p>
            <a:r>
              <a:rPr lang="es-ES" dirty="0"/>
              <a:t>sino más bien </a:t>
            </a:r>
            <a:r>
              <a:rPr lang="es-ES" sz="2400" b="1" dirty="0">
                <a:solidFill>
                  <a:srgbClr val="002060"/>
                </a:solidFill>
              </a:rPr>
              <a:t>combinar perspectivas para crear nuevos modelos teóricos o empíricos</a:t>
            </a:r>
            <a:r>
              <a:rPr lang="es-ES" sz="2400" dirty="0">
                <a:solidFill>
                  <a:srgbClr val="002060"/>
                </a:solidFill>
              </a:rPr>
              <a:t>.</a:t>
            </a:r>
          </a:p>
          <a:p>
            <a:r>
              <a:rPr lang="es-ES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 nuevo tipo de revisión sistemática emergente son las </a:t>
            </a:r>
            <a:r>
              <a:rPr lang="es-ES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revisiones de síntesis cualitativa</a:t>
            </a:r>
            <a:r>
              <a:rPr lang="es-ES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 </a:t>
            </a:r>
          </a:p>
          <a:p>
            <a:r>
              <a:rPr lang="es-ES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Estas revisiones sistemáticas tienen como objetivos principales: desarrollar una comprensión más profunda del fenómeno bajo investigación y </a:t>
            </a:r>
          </a:p>
          <a:p>
            <a:r>
              <a:rPr lang="es-ES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descubrir patrones previamente ocultos</a:t>
            </a:r>
            <a:r>
              <a:rPr lang="es-ES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s-ES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generar teoría</a:t>
            </a:r>
            <a:r>
              <a:rPr lang="es-ES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explorar fenómenos desde la perspectiva de los participantes de las barreras, facilitadores, percepciones y actitudes ante un fenómeno de estudio, </a:t>
            </a:r>
          </a:p>
          <a:p>
            <a:r>
              <a:rPr lang="es-ES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identificar áreas emergentes de la práctica y la investigación</a:t>
            </a:r>
            <a:r>
              <a:rPr lang="es-ES" dirty="0">
                <a:solidFill>
                  <a:srgbClr val="000000"/>
                </a:solidFill>
                <a:latin typeface="Verdana" panose="020B0604030504040204" pitchFamily="34" charset="0"/>
              </a:rPr>
              <a:t> </a:t>
            </a:r>
            <a:r>
              <a:rPr lang="es-ES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(</a:t>
            </a:r>
            <a:r>
              <a:rPr lang="en-US" sz="200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Guirao</a:t>
            </a:r>
            <a:r>
              <a:rPr lang="en-US" sz="200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Goris</a:t>
            </a:r>
            <a:r>
              <a:rPr lang="es-ES" sz="200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2015)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77D6C85-1496-413A-AAA5-4C4FEC84AA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B1174C1-3E70-434A-8A17-48BF03DFF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45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626465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683154-87E0-4CA2-8B39-65CDA0338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Bibliografía para hacer la revisión de la literatura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B3ED3D9-1034-4853-9661-D36D7D991D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Snyder, H. (2019). Literature review as a research methodology: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An overview and guidelines. </a:t>
            </a:r>
            <a:r>
              <a:rPr kumimoji="0" lang="en-US" altLang="en-US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Journal of Business Research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104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333-339. https://doi.org/10.1016/j.jbusres.2019.07.039</a:t>
            </a:r>
          </a:p>
          <a:p>
            <a:r>
              <a:rPr lang="es-ES" dirty="0"/>
              <a:t>Este artículo tiene varias contribuciones. </a:t>
            </a:r>
          </a:p>
          <a:p>
            <a:r>
              <a:rPr lang="es-ES" b="1" dirty="0"/>
              <a:t>Primero, </a:t>
            </a:r>
            <a:r>
              <a:rPr lang="es-ES" dirty="0"/>
              <a:t>este artículo separa entre </a:t>
            </a:r>
            <a:r>
              <a:rPr lang="es-ES" b="1" dirty="0"/>
              <a:t>diferentes tipos de metodologías de revisión; </a:t>
            </a:r>
          </a:p>
          <a:p>
            <a:pPr marL="457200" indent="-457200">
              <a:buFont typeface="+mj-lt"/>
              <a:buAutoNum type="alphaUcPeriod"/>
            </a:pPr>
            <a:r>
              <a:rPr lang="es-ES" dirty="0"/>
              <a:t>enfoques sistemáticos, </a:t>
            </a:r>
            <a:r>
              <a:rPr lang="es-ES" b="1" dirty="0" err="1">
                <a:solidFill>
                  <a:srgbClr val="92D050"/>
                </a:solidFill>
              </a:rPr>
              <a:t>semisistemáticos</a:t>
            </a:r>
            <a:r>
              <a:rPr lang="es-ES" b="1" dirty="0">
                <a:solidFill>
                  <a:srgbClr val="92D050"/>
                </a:solidFill>
              </a:rPr>
              <a:t> </a:t>
            </a:r>
            <a:r>
              <a:rPr lang="es-ES" dirty="0"/>
              <a:t>e integradores y sostiene que dependiendo del propósito y la calidad de la ejecución, cada tipo de enfoque puede ser muy efectivo. </a:t>
            </a:r>
          </a:p>
          <a:p>
            <a:pPr marL="457200" indent="-457200">
              <a:buFont typeface="+mj-lt"/>
              <a:buAutoNum type="alphaUcPeriod"/>
            </a:pPr>
            <a:r>
              <a:rPr lang="es-ES" dirty="0"/>
              <a:t>Si bien las revisiones </a:t>
            </a:r>
            <a:r>
              <a:rPr lang="es-ES" b="1" dirty="0"/>
              <a:t>sistemáticas</a:t>
            </a:r>
            <a:r>
              <a:rPr lang="es-ES" dirty="0"/>
              <a:t> tienen </a:t>
            </a:r>
            <a:r>
              <a:rPr lang="es-ES" b="1" dirty="0"/>
              <a:t>requisitos más estrictos </a:t>
            </a:r>
            <a:r>
              <a:rPr lang="es-ES" dirty="0"/>
              <a:t>para la estrategia de búsqueda y la selección de artículos para su inclusión en la revisión, </a:t>
            </a:r>
          </a:p>
          <a:p>
            <a:pPr marL="857250" lvl="1" indent="-457200">
              <a:buFont typeface="+mj-lt"/>
              <a:buAutoNum type="arabicParenR"/>
            </a:pPr>
            <a:r>
              <a:rPr lang="es-ES" b="1" dirty="0">
                <a:solidFill>
                  <a:srgbClr val="92D050"/>
                </a:solidFill>
              </a:rPr>
              <a:t>Las revisiones </a:t>
            </a:r>
            <a:r>
              <a:rPr lang="es-ES" b="1" dirty="0" err="1">
                <a:solidFill>
                  <a:srgbClr val="92D050"/>
                </a:solidFill>
              </a:rPr>
              <a:t>semisistemáticas</a:t>
            </a:r>
            <a:r>
              <a:rPr lang="es-ES" b="1" dirty="0">
                <a:solidFill>
                  <a:srgbClr val="92D050"/>
                </a:solidFill>
              </a:rPr>
              <a:t> </a:t>
            </a:r>
            <a:r>
              <a:rPr lang="es-ES" dirty="0">
                <a:solidFill>
                  <a:srgbClr val="FFC000"/>
                </a:solidFill>
              </a:rPr>
              <a:t>son efectivas para sintetizar los resultados recolectados  que la colección de estudios muestra en una pregunta de investigación particular</a:t>
            </a:r>
          </a:p>
          <a:p>
            <a:pPr marL="857250" lvl="1" indent="-457200">
              <a:buFont typeface="+mj-lt"/>
              <a:buAutoNum type="arabicParenR"/>
            </a:pPr>
            <a:r>
              <a:rPr lang="es-ES" dirty="0"/>
              <a:t> </a:t>
            </a:r>
            <a:r>
              <a:rPr lang="es-ES" b="1" dirty="0"/>
              <a:t>pueden proporcionar pruebas (</a:t>
            </a:r>
            <a:r>
              <a:rPr lang="es-ES" b="1" i="1" dirty="0"/>
              <a:t>evidencia)</a:t>
            </a:r>
            <a:r>
              <a:rPr lang="es-ES" b="1" dirty="0"/>
              <a:t> </a:t>
            </a:r>
            <a:r>
              <a:rPr lang="es-ES" dirty="0"/>
              <a:t>del efecto que pueden tener las políticas y la práctica.</a:t>
            </a:r>
            <a:endParaRPr lang="en-U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069092F-D436-499D-B089-805EB20456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A9C5D77-4A96-4F26-928A-7D4960A51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46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925001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1BE134B-80B3-48B6-BF10-ECD2401B2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400" dirty="0"/>
              <a:t>Cuestiones prácticas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EF85957-4BA8-4F67-B692-B7380D17CD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700" y="1447803"/>
            <a:ext cx="6711654" cy="4800603"/>
          </a:xfrm>
        </p:spPr>
        <p:txBody>
          <a:bodyPr>
            <a:normAutofit/>
          </a:bodyPr>
          <a:lstStyle/>
          <a:p>
            <a:r>
              <a:rPr lang="es-ES" sz="1400" dirty="0"/>
              <a:t>En segundo lugar 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Snyder, H. (2019)</a:t>
            </a:r>
            <a:r>
              <a:rPr lang="es-ES" sz="1400" dirty="0"/>
              <a:t> aborda cuestiones prácticas que pueden surgir al realizar una revisión de la literatura en investigación. </a:t>
            </a:r>
          </a:p>
          <a:p>
            <a:r>
              <a:rPr lang="es-ES" sz="1800" dirty="0"/>
              <a:t>Estas cuestiones, por ejemplo,</a:t>
            </a:r>
            <a:r>
              <a:rPr lang="es-ES" dirty="0"/>
              <a:t> </a:t>
            </a:r>
          </a:p>
          <a:p>
            <a:pPr marL="457200" indent="-457200">
              <a:buFont typeface="+mj-lt"/>
              <a:buAutoNum type="alphaUcPeriod"/>
            </a:pPr>
            <a:r>
              <a:rPr lang="es-ES" dirty="0"/>
              <a:t>pueden estar relacionadas con la </a:t>
            </a:r>
            <a:r>
              <a:rPr lang="es-ES" b="1" dirty="0"/>
              <a:t>selección de la metodología de revisión</a:t>
            </a:r>
            <a:r>
              <a:rPr lang="es-ES" dirty="0"/>
              <a:t> </a:t>
            </a:r>
            <a:r>
              <a:rPr lang="es-ES" b="1" dirty="0">
                <a:solidFill>
                  <a:srgbClr val="00B0F0"/>
                </a:solidFill>
              </a:rPr>
              <a:t>adecuada para la pregunta de investigación objetivo</a:t>
            </a:r>
            <a:r>
              <a:rPr lang="es-ES" dirty="0"/>
              <a:t>, </a:t>
            </a:r>
          </a:p>
          <a:p>
            <a:pPr marL="457200" indent="-457200">
              <a:buFont typeface="+mj-lt"/>
              <a:buAutoNum type="alphaUcPeriod"/>
            </a:pPr>
            <a:r>
              <a:rPr lang="es-ES" dirty="0"/>
              <a:t>decidir los </a:t>
            </a:r>
            <a:r>
              <a:rPr lang="es-ES" b="1" dirty="0">
                <a:solidFill>
                  <a:srgbClr val="00B0F0"/>
                </a:solidFill>
              </a:rPr>
              <a:t>criterios de elegibilidad</a:t>
            </a:r>
            <a:r>
              <a:rPr lang="es-ES" dirty="0"/>
              <a:t>, </a:t>
            </a:r>
          </a:p>
          <a:p>
            <a:pPr marL="457200" indent="-457200">
              <a:buFont typeface="+mj-lt"/>
              <a:buAutoNum type="alphaUcPeriod"/>
            </a:pPr>
            <a:r>
              <a:rPr lang="es-ES" dirty="0"/>
              <a:t>determinar los </a:t>
            </a:r>
            <a:r>
              <a:rPr lang="es-ES" b="1" dirty="0"/>
              <a:t>límites</a:t>
            </a:r>
            <a:r>
              <a:rPr lang="es-ES" dirty="0"/>
              <a:t> apropiados para la revisión, </a:t>
            </a:r>
          </a:p>
          <a:p>
            <a:pPr marL="457200" indent="-457200">
              <a:buFont typeface="+mj-lt"/>
              <a:buAutoNum type="alphaUcPeriod"/>
            </a:pPr>
            <a:r>
              <a:rPr lang="es-ES" dirty="0"/>
              <a:t>elegir </a:t>
            </a:r>
            <a:r>
              <a:rPr lang="es-ES" b="1" dirty="0">
                <a:solidFill>
                  <a:srgbClr val="00B0F0"/>
                </a:solidFill>
              </a:rPr>
              <a:t>qué datos extraer </a:t>
            </a:r>
            <a:r>
              <a:rPr lang="es-ES" dirty="0"/>
              <a:t>del artículo o concluir </a:t>
            </a:r>
            <a:r>
              <a:rPr lang="es-ES" b="1" dirty="0">
                <a:solidFill>
                  <a:srgbClr val="00B0F0"/>
                </a:solidFill>
              </a:rPr>
              <a:t>qué tipo de contribución </a:t>
            </a:r>
            <a:r>
              <a:rPr lang="es-ES" dirty="0"/>
              <a:t>se debe hacer.</a:t>
            </a:r>
            <a:endParaRPr lang="en-U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7B73B21-BD00-4521-A09A-2911AD4B68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0DAFA050-9C11-428F-9718-90FF8A0EF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47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091584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9944CB-7F3D-40F3-8BF6-1CDD20CDB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Guía para revisiones en todo tipo de trabajos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0DDCAA-DB84-406E-B2C2-A67C1E5870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dirty="0"/>
              <a:t>En tercer lugar, </a:t>
            </a:r>
            <a:r>
              <a:rPr lang="es-ES" dirty="0" err="1"/>
              <a:t>Snyder</a:t>
            </a:r>
            <a:r>
              <a:rPr lang="es-ES" dirty="0"/>
              <a:t>, H. (2019) proporciona contexto y orientación a los investigadores que buscan utilizar la revisión de la literatura como método para </a:t>
            </a:r>
          </a:p>
          <a:p>
            <a:pPr marL="457200" indent="-457200">
              <a:buFont typeface="+mj-lt"/>
              <a:buAutoNum type="arabicPeriod"/>
            </a:pPr>
            <a:r>
              <a:rPr lang="es-ES" b="1" dirty="0">
                <a:solidFill>
                  <a:srgbClr val="92D050"/>
                </a:solidFill>
              </a:rPr>
              <a:t>sintetizar</a:t>
            </a:r>
            <a:r>
              <a:rPr lang="es-ES" dirty="0"/>
              <a:t> la investigación en sus propios dominios, </a:t>
            </a:r>
          </a:p>
          <a:p>
            <a:pPr marL="457200" indent="-457200">
              <a:buFont typeface="+mj-lt"/>
              <a:buAutoNum type="arabicPeriod"/>
            </a:pPr>
            <a:r>
              <a:rPr lang="es-ES" b="1" dirty="0">
                <a:solidFill>
                  <a:srgbClr val="92D050"/>
                </a:solidFill>
              </a:rPr>
              <a:t>Informarse sobre su propia investigación </a:t>
            </a:r>
            <a:r>
              <a:rPr lang="es-ES" dirty="0"/>
              <a:t>o 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/>
              <a:t>para proporcionar </a:t>
            </a:r>
            <a:r>
              <a:rPr lang="es-ES" b="1" dirty="0">
                <a:solidFill>
                  <a:srgbClr val="92D050"/>
                </a:solidFill>
              </a:rPr>
              <a:t>orientaciones para la política </a:t>
            </a:r>
            <a:r>
              <a:rPr lang="es-ES" dirty="0"/>
              <a:t>económica y social. 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/>
              <a:t>Por último, este artículo también tiene como objetivo proporcionar algunas pautas sobre cómo </a:t>
            </a:r>
            <a:r>
              <a:rPr lang="es-ES" b="1" dirty="0">
                <a:solidFill>
                  <a:srgbClr val="92D050"/>
                </a:solidFill>
              </a:rPr>
              <a:t>evaluar la calidad</a:t>
            </a:r>
            <a:r>
              <a:rPr lang="es-ES" dirty="0"/>
              <a:t> al evaluar artículos de revisión, revisores y autores, así como para cualquier lector de un artículo de revisión.</a:t>
            </a:r>
            <a:endParaRPr lang="en-U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A9E12BE-D1C3-42F8-BFCF-25E0ECE2E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096F6966-CDE5-485E-8B08-89C2E2ECD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48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67848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ADE811-61F4-49CA-A5B2-54B4F6193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dirty="0"/>
              <a:t>Revisión semisistemática </a:t>
            </a:r>
            <a:br>
              <a:rPr lang="es-ES" sz="3200" dirty="0"/>
            </a:br>
            <a:r>
              <a:rPr lang="es-ES" sz="1800" dirty="0"/>
              <a:t>Las revisiones sistemáticas no siempre son la mejor estrategia</a:t>
            </a:r>
            <a:r>
              <a:rPr lang="es-ES" sz="3200" dirty="0"/>
              <a:t>.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B1C9A07-E1DF-4889-8BDD-8BCFF113E8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 En cambio, cuando se desea estudiar un tema más amplio que ha sido conceptualizado de manera diferente y estudiado en diversas disciplinas o escuela, esto puede obstaculizar un proceso de revisión sistemática completo. </a:t>
            </a:r>
          </a:p>
          <a:p>
            <a:pPr marL="457200" indent="-457200">
              <a:buFont typeface="+mj-lt"/>
              <a:buAutoNum type="alphaLcParenR"/>
            </a:pPr>
            <a:r>
              <a:rPr lang="es-ES" dirty="0"/>
              <a:t>En cambio, un enfoque de </a:t>
            </a:r>
            <a:r>
              <a:rPr lang="es-ES" b="1" dirty="0">
                <a:solidFill>
                  <a:srgbClr val="FFFF00"/>
                </a:solidFill>
              </a:rPr>
              <a:t>revisión semisistemática</a:t>
            </a:r>
            <a:r>
              <a:rPr lang="es-ES" b="1" dirty="0"/>
              <a:t> podría ser una buena estrategia</a:t>
            </a:r>
            <a:r>
              <a:rPr lang="es-ES" dirty="0"/>
              <a:t>,</a:t>
            </a:r>
          </a:p>
          <a:p>
            <a:pPr marL="857250" lvl="1" indent="-457200">
              <a:buFont typeface="+mj-lt"/>
              <a:buAutoNum type="arabicParenR"/>
            </a:pPr>
            <a:r>
              <a:rPr lang="es-ES" dirty="0"/>
              <a:t>por ejemplo</a:t>
            </a:r>
            <a:r>
              <a:rPr lang="es-ES" b="1" dirty="0">
                <a:solidFill>
                  <a:srgbClr val="FFFF00"/>
                </a:solidFill>
              </a:rPr>
              <a:t>, mapear enfoques o temas teóricos</a:t>
            </a:r>
            <a:r>
              <a:rPr lang="es-ES" dirty="0"/>
              <a:t>, así como identificar lagunas de conocimiento dentro de la literatura.</a:t>
            </a:r>
            <a:endParaRPr lang="en-U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0D353A1-FD32-4FF3-82CF-E0F27AC56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20D1548-689A-4549-B504-D472D48B9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49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01832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El resumen </a:t>
            </a:r>
            <a:r>
              <a:rPr lang="en-US" dirty="0"/>
              <a:t>contendrá</a:t>
            </a:r>
            <a:r>
              <a:rPr lang="es-ES" dirty="0"/>
              <a:t>:</a:t>
            </a:r>
            <a:br>
              <a:rPr lang="en-GB" dirty="0"/>
            </a:b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Una breve revisión de la literatura académica más reciente (evite en lo posible que la revisión tenga más de 8 trabajos). </a:t>
            </a:r>
          </a:p>
          <a:p>
            <a:r>
              <a:rPr lang="es-ES" dirty="0"/>
              <a:t>Los artículos citados deben ser académicos y es deseable que hayan sido publicados en revistas de reconocido prestigio internacional, </a:t>
            </a:r>
          </a:p>
          <a:p>
            <a:r>
              <a:rPr lang="es-ES" dirty="0"/>
              <a:t>pero puede incluir artículos en revistas científicas nacionales si el tema lo requiere.</a:t>
            </a:r>
            <a:endParaRPr lang="en-GB" dirty="0"/>
          </a:p>
          <a:p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289877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Literatura </a:t>
            </a:r>
            <a:r>
              <a:rPr lang="en-GB" dirty="0" err="1"/>
              <a:t>Empírica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56573" y="1331259"/>
            <a:ext cx="6711654" cy="4195481"/>
          </a:xfrm>
        </p:spPr>
        <p:txBody>
          <a:bodyPr/>
          <a:lstStyle/>
          <a:p>
            <a:r>
              <a:rPr lang="es-ES" dirty="0"/>
              <a:t>En la revisión, quizás esté interesado en escribir </a:t>
            </a:r>
            <a:r>
              <a:rPr lang="es-ES" b="1" dirty="0"/>
              <a:t>modelos matemáticos </a:t>
            </a:r>
            <a:r>
              <a:rPr lang="es-ES" dirty="0"/>
              <a:t>o </a:t>
            </a:r>
            <a:r>
              <a:rPr lang="es-ES" b="1" dirty="0"/>
              <a:t>económicos</a:t>
            </a:r>
            <a:r>
              <a:rPr lang="es-ES" dirty="0"/>
              <a:t> utilizados por los autores. Será muy útil que se adhiera estrictamente a las convenciones usuales sobre símbolos. </a:t>
            </a:r>
          </a:p>
          <a:p>
            <a:r>
              <a:rPr lang="es-ES" dirty="0"/>
              <a:t>Por ejemplo, si va a utilizar una función de utilidad que incluye el consumo del único bien de la economía y el ocio, convendría que lo presentase utilizando los símbolos usuales en la literatura. Por ejemplo, renta igual a consumo más horas de trabajo </a:t>
            </a:r>
          </a:p>
          <a:p>
            <a:pPr marL="0" indent="0" algn="ctr">
              <a:buNone/>
            </a:pPr>
            <a:r>
              <a:rPr lang="es-ES" b="1" dirty="0">
                <a:solidFill>
                  <a:srgbClr val="FFC000"/>
                </a:solidFill>
              </a:rPr>
              <a:t>y = C + h</a:t>
            </a:r>
            <a:endParaRPr lang="en-GB" b="1" dirty="0">
              <a:solidFill>
                <a:srgbClr val="FFC000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50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198986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Un </a:t>
            </a:r>
            <a:r>
              <a:rPr lang="en-GB" sz="4000" dirty="0" err="1"/>
              <a:t>modelo</a:t>
            </a:r>
            <a:r>
              <a:rPr lang="en-GB" sz="4000" dirty="0"/>
              <a:t> </a:t>
            </a:r>
            <a:r>
              <a:rPr lang="en-GB" sz="4000" dirty="0" err="1"/>
              <a:t>básico</a:t>
            </a:r>
            <a:r>
              <a:rPr lang="en-GB" sz="4000" dirty="0"/>
              <a:t> de </a:t>
            </a:r>
            <a:r>
              <a:rPr lang="en-GB" sz="4000" dirty="0" err="1"/>
              <a:t>oferta</a:t>
            </a:r>
            <a:r>
              <a:rPr lang="en-GB" sz="4000" dirty="0"/>
              <a:t> de </a:t>
            </a:r>
            <a:r>
              <a:rPr lang="en-GB" sz="4000" dirty="0" err="1"/>
              <a:t>trabajo</a:t>
            </a:r>
            <a:r>
              <a:rPr lang="en-GB" sz="4000" dirty="0"/>
              <a:t>. </a:t>
            </a:r>
            <a:r>
              <a:rPr lang="en-GB" sz="4000" dirty="0" err="1"/>
              <a:t>Ejemplo</a:t>
            </a:r>
            <a:r>
              <a:rPr lang="en-GB" dirty="0"/>
              <a:t>.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El modelo básico de oferta de horas de trabajo que se encuentra en los libros introductorios de microeconomía considera la decisión de </a:t>
            </a:r>
            <a:r>
              <a:rPr lang="es-ES" dirty="0">
                <a:solidFill>
                  <a:srgbClr val="FFFF00"/>
                </a:solidFill>
              </a:rPr>
              <a:t>trabajar h horas</a:t>
            </a:r>
            <a:r>
              <a:rPr lang="es-ES" dirty="0"/>
              <a:t> y </a:t>
            </a:r>
            <a:r>
              <a:rPr lang="es-ES" dirty="0">
                <a:solidFill>
                  <a:srgbClr val="FFC000"/>
                </a:solidFill>
              </a:rPr>
              <a:t>consumir C unidades </a:t>
            </a:r>
            <a:r>
              <a:rPr lang="es-ES" dirty="0"/>
              <a:t>del único bien de la economía. </a:t>
            </a:r>
            <a:r>
              <a:rPr lang="es-ES" altLang="en-US" b="1" dirty="0">
                <a:solidFill>
                  <a:srgbClr val="202124"/>
                </a:solidFill>
                <a:latin typeface="Google Sans"/>
              </a:rPr>
              <a:t>C = renta disponible = consumo</a:t>
            </a:r>
            <a:r>
              <a:rPr lang="es-ES" altLang="en-US" sz="600" b="1" dirty="0"/>
              <a:t> </a:t>
            </a:r>
            <a:endParaRPr lang="es-ES" b="1" dirty="0"/>
          </a:p>
          <a:p>
            <a:r>
              <a:rPr lang="es-ES" dirty="0"/>
              <a:t>El agente representativo maximizará la utilidad que le reportará el consumo del bien y el tiempo dedicado al ocio, </a:t>
            </a:r>
            <a:r>
              <a:rPr lang="es-ES" b="1" dirty="0"/>
              <a:t>l</a:t>
            </a:r>
            <a:r>
              <a:rPr lang="es-ES" dirty="0"/>
              <a:t>, sujeto a su </a:t>
            </a:r>
            <a:r>
              <a:rPr lang="es-ES" b="1" dirty="0"/>
              <a:t>restricción presupuestaria</a:t>
            </a:r>
            <a:r>
              <a:rPr lang="es-ES" dirty="0"/>
              <a:t> y a su </a:t>
            </a:r>
            <a:r>
              <a:rPr lang="es-ES" b="1" dirty="0"/>
              <a:t>restricción temporal</a:t>
            </a:r>
            <a:r>
              <a:rPr lang="es-ES" dirty="0"/>
              <a:t>: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51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51465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Variables del modelo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369" y="1063423"/>
            <a:ext cx="6921308" cy="4480133"/>
          </a:xfrm>
        </p:spPr>
        <p:txBody>
          <a:bodyPr>
            <a:normAutofit fontScale="70000" lnSpcReduction="20000"/>
          </a:bodyPr>
          <a:lstStyle/>
          <a:p>
            <a:endParaRPr lang="es-ES" dirty="0"/>
          </a:p>
          <a:p>
            <a:pPr marL="0" indent="0" algn="ctr">
              <a:buNone/>
            </a:pPr>
            <a:r>
              <a:rPr lang="es-ES" sz="1875" b="1" dirty="0"/>
              <a:t>U = parte determinística de una función de utilidad ordinal,</a:t>
            </a:r>
          </a:p>
          <a:p>
            <a:pPr marL="0" indent="0" algn="ctr">
              <a:buNone/>
            </a:pPr>
            <a:r>
              <a:rPr lang="es-ES" sz="1875" b="1" dirty="0"/>
              <a:t>C = renta disponible = consumo</a:t>
            </a:r>
          </a:p>
          <a:p>
            <a:pPr marL="0" indent="0" algn="ctr">
              <a:buNone/>
            </a:pPr>
            <a:r>
              <a:rPr lang="es-ES" sz="1875" b="1" dirty="0"/>
              <a:t>h = horas anuales trabajadas</a:t>
            </a:r>
          </a:p>
          <a:p>
            <a:pPr marL="0" indent="0" algn="ctr">
              <a:buNone/>
            </a:pPr>
            <a:r>
              <a:rPr lang="es-ES" sz="1875" b="1" dirty="0"/>
              <a:t>L = ocio = 8760-h</a:t>
            </a:r>
          </a:p>
          <a:p>
            <a:pPr marL="0" indent="0" algn="ctr">
              <a:buNone/>
            </a:pPr>
            <a:r>
              <a:rPr lang="es-ES" sz="1875" b="1" dirty="0"/>
              <a:t>w = tasa salarial</a:t>
            </a:r>
          </a:p>
          <a:p>
            <a:pPr marL="0" indent="0" algn="ctr">
              <a:buNone/>
            </a:pPr>
            <a:r>
              <a:rPr lang="es-ES" sz="1875" b="1" dirty="0"/>
              <a:t>k = ingresos no salariales</a:t>
            </a:r>
          </a:p>
          <a:p>
            <a:pPr marL="0" indent="0" algn="ctr">
              <a:buNone/>
            </a:pPr>
            <a:r>
              <a:rPr lang="es-ES" sz="1875" b="1" dirty="0"/>
              <a:t>T = función fiscal</a:t>
            </a:r>
          </a:p>
          <a:p>
            <a:pPr marL="0" indent="0" algn="ctr">
              <a:buNone/>
            </a:pPr>
            <a:r>
              <a:rPr lang="es-ES" sz="1875" dirty="0"/>
              <a:t>El comportamiento del individuo se deriva de resolver la siguiente maximización</a:t>
            </a:r>
          </a:p>
          <a:p>
            <a:pPr marL="0" indent="0" algn="ctr">
              <a:buNone/>
            </a:pPr>
            <a:r>
              <a:rPr lang="es-ES" sz="1875" b="1" dirty="0"/>
              <a:t>h(3) 0 horas</a:t>
            </a:r>
          </a:p>
          <a:p>
            <a:pPr marL="0" indent="0" algn="ctr">
              <a:buNone/>
            </a:pPr>
            <a:r>
              <a:rPr lang="es-ES" sz="1875" b="1" dirty="0"/>
              <a:t>Max U (C, L)</a:t>
            </a:r>
          </a:p>
          <a:p>
            <a:pPr marL="0" indent="0" algn="ctr">
              <a:buNone/>
            </a:pPr>
            <a:r>
              <a:rPr lang="es-ES" sz="1875" dirty="0"/>
              <a:t>sujeto a la restricción presupuestaria</a:t>
            </a:r>
          </a:p>
          <a:p>
            <a:pPr marL="0" indent="0" algn="ctr">
              <a:buNone/>
            </a:pPr>
            <a:r>
              <a:rPr lang="es-ES" sz="1875" dirty="0"/>
              <a:t>(1) </a:t>
            </a:r>
            <a:r>
              <a:rPr lang="es-ES" sz="1875" b="1" dirty="0"/>
              <a:t>C </a:t>
            </a:r>
            <a:r>
              <a:rPr lang="es-ES" sz="1875" b="1" dirty="0" err="1"/>
              <a:t>wh</a:t>
            </a:r>
            <a:r>
              <a:rPr lang="es-ES" sz="1875" b="1" dirty="0"/>
              <a:t> k T (</a:t>
            </a:r>
            <a:r>
              <a:rPr lang="es-ES" sz="1875" b="1" dirty="0" err="1"/>
              <a:t>wh</a:t>
            </a:r>
            <a:r>
              <a:rPr lang="es-ES" sz="1875" b="1" dirty="0"/>
              <a:t>, k)</a:t>
            </a:r>
          </a:p>
          <a:p>
            <a:pPr marL="0" indent="0" algn="ctr">
              <a:buNone/>
            </a:pPr>
            <a:r>
              <a:rPr lang="es-ES" sz="1875" dirty="0"/>
              <a:t>(2) </a:t>
            </a:r>
            <a:r>
              <a:rPr lang="es-ES" sz="1875" b="1" dirty="0"/>
              <a:t>L 8760 h</a:t>
            </a:r>
            <a:endParaRPr lang="en-GB" sz="1875" b="1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>
                <a:solidFill>
                  <a:prstClr val="white">
                    <a:tint val="75000"/>
                    <a:alpha val="60000"/>
                  </a:prstClr>
                </a:solidFill>
              </a:rPr>
              <a:t>Carlos San Juan Mesonada   Cátedra Jean Monnet de Integración Económica Europea</a:t>
            </a:r>
            <a:endParaRPr lang="en-US" alt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>
                <a:solidFill>
                  <a:prstClr val="white">
                    <a:tint val="75000"/>
                  </a:prstClr>
                </a:solidFill>
              </a:rPr>
              <a:pPr/>
              <a:t>52</a:t>
            </a:fld>
            <a:endParaRPr lang="en-US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97740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2700" dirty="0"/>
              <a:t>Escribir las ecuaciones con las variables usuales en economía</a:t>
            </a:r>
            <a:endParaRPr lang="en-GB" sz="27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/>
              <a:t>Este texto es mucho más fácil de seguir que el siguiente donde no se ha hecho ningún esfuerzo de formateado matemático ni se han mantenido los símbolos usuales: </a:t>
            </a:r>
          </a:p>
          <a:p>
            <a:pPr marL="0" indent="0">
              <a:buNone/>
            </a:pPr>
            <a:r>
              <a:rPr lang="es-ES" b="1" dirty="0" err="1"/>
              <a:t>max</a:t>
            </a:r>
            <a:r>
              <a:rPr lang="es-ES" b="1" dirty="0"/>
              <a:t> d(</a:t>
            </a:r>
            <a:r>
              <a:rPr lang="es-ES" b="1" dirty="0" err="1"/>
              <a:t>b,c</a:t>
            </a:r>
            <a:r>
              <a:rPr lang="es-ES" b="1" dirty="0"/>
              <a:t>) </a:t>
            </a:r>
            <a:r>
              <a:rPr lang="es-ES" b="1" dirty="0" err="1"/>
              <a:t>st</a:t>
            </a:r>
            <a:r>
              <a:rPr lang="es-ES" b="1" dirty="0"/>
              <a:t>: b = </a:t>
            </a:r>
            <a:r>
              <a:rPr lang="es-ES" b="1" dirty="0" err="1"/>
              <a:t>ea</a:t>
            </a:r>
            <a:r>
              <a:rPr lang="es-ES" b="1" dirty="0"/>
              <a:t> + f, a = g-c </a:t>
            </a:r>
          </a:p>
          <a:p>
            <a:pPr marL="0" indent="0">
              <a:buNone/>
            </a:pPr>
            <a:r>
              <a:rPr lang="es-ES" dirty="0"/>
              <a:t>Estrictamente hablando, la segunda presentación es tan matemáticamente correcta como la primera, pero es evidente que requerirá mucho más tiempo para entenderla si la lee cualquier economista.</a:t>
            </a:r>
            <a:endParaRPr lang="en-GB" b="1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>
                <a:solidFill>
                  <a:prstClr val="white">
                    <a:tint val="75000"/>
                    <a:alpha val="60000"/>
                  </a:prstClr>
                </a:solidFill>
              </a:rPr>
              <a:t>Carlos San Juan Mesonada   Cátedra Jean Monnet de Integración Económica Europea</a:t>
            </a:r>
            <a:endParaRPr lang="en-US" alt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>
                <a:solidFill>
                  <a:prstClr val="white">
                    <a:tint val="75000"/>
                  </a:prstClr>
                </a:solidFill>
              </a:rPr>
              <a:pPr/>
              <a:t>53</a:t>
            </a:fld>
            <a:endParaRPr lang="en-US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14564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Datos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7700" y="1196753"/>
            <a:ext cx="6711654" cy="5051654"/>
          </a:xfrm>
        </p:spPr>
        <p:txBody>
          <a:bodyPr>
            <a:normAutofit fontScale="92500" lnSpcReduction="20000"/>
          </a:bodyPr>
          <a:lstStyle/>
          <a:p>
            <a:r>
              <a:rPr lang="es-ES" dirty="0"/>
              <a:t>Si va a utilizar varias </a:t>
            </a:r>
            <a:r>
              <a:rPr lang="es-ES" b="1" dirty="0"/>
              <a:t>bases de datos</a:t>
            </a:r>
            <a:r>
              <a:rPr lang="es-ES" dirty="0"/>
              <a:t>, o cree que es importante la descripción de algunas variables (porque </a:t>
            </a:r>
            <a:r>
              <a:rPr lang="es-ES" b="1" dirty="0"/>
              <a:t>van a ser utilizadas como instrumentos</a:t>
            </a:r>
            <a:r>
              <a:rPr lang="es-ES" dirty="0"/>
              <a:t>, por ejemplo), puede ser útil que incluya una subsección en el texto principal donde incluyas toda la </a:t>
            </a:r>
            <a:r>
              <a:rPr lang="es-ES" b="1" dirty="0"/>
              <a:t>información sobre los datos </a:t>
            </a:r>
            <a:r>
              <a:rPr lang="es-ES" dirty="0"/>
              <a:t>que le parezca relevante. </a:t>
            </a:r>
          </a:p>
          <a:p>
            <a:r>
              <a:rPr lang="es-ES" dirty="0"/>
              <a:t>En muchos trabajos empíricos, este es el lugar ideal para insertar un gráfico o una </a:t>
            </a:r>
            <a:r>
              <a:rPr lang="es-ES" b="1" dirty="0">
                <a:solidFill>
                  <a:srgbClr val="FFFF00"/>
                </a:solidFill>
              </a:rPr>
              <a:t>Tabla de Estadísticos Descriptivos</a:t>
            </a:r>
            <a:r>
              <a:rPr lang="es-ES" dirty="0"/>
              <a:t> para los datos.</a:t>
            </a:r>
          </a:p>
          <a:p>
            <a:r>
              <a:rPr lang="es-ES" b="1" dirty="0"/>
              <a:t> Analizar bien esta tabla es importante </a:t>
            </a:r>
            <a:r>
              <a:rPr lang="es-ES" dirty="0"/>
              <a:t>para diseñar bien el modelo. </a:t>
            </a:r>
          </a:p>
          <a:p>
            <a:r>
              <a:rPr lang="es-ES" dirty="0"/>
              <a:t>Excel permite insertar los gráficos directamente en Word pero antes de convertirlos en una imagen es importante poner bien los títulos, las unidades y la fuente (</a:t>
            </a:r>
            <a:r>
              <a:rPr lang="es-ES" b="1" dirty="0">
                <a:solidFill>
                  <a:srgbClr val="FFFF00"/>
                </a:solidFill>
              </a:rPr>
              <a:t>Elaboración propia</a:t>
            </a:r>
            <a:r>
              <a:rPr lang="es-ES" dirty="0"/>
              <a:t>, en el caso de que sean resultados de estimaciones o cálculos. En caso contrario citar adecuadamente).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54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909558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Datos/2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7700" y="1340769"/>
            <a:ext cx="6711654" cy="4907638"/>
          </a:xfrm>
        </p:spPr>
        <p:txBody>
          <a:bodyPr/>
          <a:lstStyle/>
          <a:p>
            <a:r>
              <a:rPr lang="es-ES" b="1" dirty="0">
                <a:solidFill>
                  <a:srgbClr val="FFFF00"/>
                </a:solidFill>
              </a:rPr>
              <a:t>Evite pegar salidas de Stata o </a:t>
            </a:r>
            <a:r>
              <a:rPr lang="es-ES" b="1" dirty="0" err="1">
                <a:solidFill>
                  <a:srgbClr val="FFFF00"/>
                </a:solidFill>
              </a:rPr>
              <a:t>gretl</a:t>
            </a:r>
            <a:r>
              <a:rPr lang="es-ES" b="1" dirty="0">
                <a:solidFill>
                  <a:srgbClr val="FFFF00"/>
                </a:solidFill>
              </a:rPr>
              <a:t> </a:t>
            </a:r>
            <a:r>
              <a:rPr lang="es-ES" dirty="0"/>
              <a:t>sin reducir a uno o dos los decimales (máximo cuatro en caso necesario para el problema en cuestión). Recuerde que en economía raramente se dan resultados que requieran tanta precisión.</a:t>
            </a:r>
          </a:p>
          <a:p>
            <a:r>
              <a:rPr lang="es-ES" b="1" dirty="0">
                <a:solidFill>
                  <a:srgbClr val="00B0F0"/>
                </a:solidFill>
              </a:rPr>
              <a:t>Mejor convertirlos en cuadros más presentables con Excel u otro programa.</a:t>
            </a:r>
          </a:p>
          <a:p>
            <a:r>
              <a:rPr lang="es-ES" dirty="0"/>
              <a:t>Las figuras o gráficos pueden ser insertadas en el documento de varias formas. La más flexible en Word </a:t>
            </a:r>
            <a:r>
              <a:rPr lang="es-ES" b="1" dirty="0">
                <a:solidFill>
                  <a:srgbClr val="FFFF00"/>
                </a:solidFill>
              </a:rPr>
              <a:t>es insertarla como un objeto</a:t>
            </a:r>
            <a:r>
              <a:rPr lang="es-ES" dirty="0"/>
              <a:t>, p. e.: </a:t>
            </a:r>
          </a:p>
          <a:p>
            <a:pPr marL="0" indent="0" algn="ctr">
              <a:buNone/>
            </a:pPr>
            <a:r>
              <a:rPr lang="es-ES" sz="3200" b="1" dirty="0">
                <a:solidFill>
                  <a:srgbClr val="FFC000"/>
                </a:solidFill>
              </a:rPr>
              <a:t>Gráfico 1</a:t>
            </a:r>
          </a:p>
          <a:p>
            <a:pPr marL="0" indent="0" algn="ctr">
              <a:buNone/>
            </a:pPr>
            <a:r>
              <a:rPr lang="es-ES" sz="3200" b="1" dirty="0">
                <a:solidFill>
                  <a:srgbClr val="FFC000"/>
                </a:solidFill>
              </a:rPr>
              <a:t>Titulo del gráfico</a:t>
            </a:r>
            <a:endParaRPr lang="en-GB" sz="3200" b="1" dirty="0">
              <a:solidFill>
                <a:srgbClr val="FFC000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55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006196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610705"/>
          </a:xfrm>
        </p:spPr>
        <p:txBody>
          <a:bodyPr/>
          <a:lstStyle/>
          <a:p>
            <a:r>
              <a:rPr lang="en-GB" dirty="0" err="1"/>
              <a:t>Cuadros</a:t>
            </a:r>
            <a:r>
              <a:rPr lang="en-GB" dirty="0"/>
              <a:t> y </a:t>
            </a:r>
            <a:r>
              <a:rPr lang="en-GB" dirty="0" err="1"/>
              <a:t>gráficos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7700" y="1268761"/>
            <a:ext cx="6711654" cy="4979646"/>
          </a:xfrm>
        </p:spPr>
        <p:txBody>
          <a:bodyPr/>
          <a:lstStyle/>
          <a:p>
            <a:r>
              <a:rPr lang="es-ES" dirty="0"/>
              <a:t>Un procedimiento de elaboración de cuadros numerados que es similar al de insertar gráficos: Insertar &gt; tabla de ilustraciones&gt; Cambiar el texto a </a:t>
            </a:r>
            <a:r>
              <a:rPr lang="es-ES" b="1" dirty="0">
                <a:solidFill>
                  <a:srgbClr val="FFC000"/>
                </a:solidFill>
              </a:rPr>
              <a:t>CUADRO</a:t>
            </a:r>
            <a:r>
              <a:rPr lang="es-ES" dirty="0"/>
              <a:t> o </a:t>
            </a:r>
            <a:r>
              <a:rPr lang="es-ES" b="1" dirty="0">
                <a:solidFill>
                  <a:srgbClr val="FFFF00"/>
                </a:solidFill>
              </a:rPr>
              <a:t>GRÁFICO</a:t>
            </a:r>
            <a:r>
              <a:rPr lang="es-ES" dirty="0"/>
              <a:t>. </a:t>
            </a:r>
          </a:p>
          <a:p>
            <a:r>
              <a:rPr lang="es-ES" dirty="0"/>
              <a:t>De esta forma se pueden pasar los resultados principales al documento final con la seguridad de que, </a:t>
            </a:r>
            <a:r>
              <a:rPr lang="es-ES" b="1" dirty="0">
                <a:solidFill>
                  <a:srgbClr val="FFFF00"/>
                </a:solidFill>
              </a:rPr>
              <a:t>si luego hay cambios de orden, no se van a equivocar los números de referencia </a:t>
            </a:r>
            <a:r>
              <a:rPr lang="es-ES" dirty="0"/>
              <a:t>de los gráficos o cuadros. </a:t>
            </a:r>
          </a:p>
          <a:p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56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251565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Cuadros y Gráficos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Un procedimiento de elaboración de cuadros numerados que es similar al de insertar gráficos: Insertar &gt; tabla de ilustraciones&gt; Cambiar el texto a CUADRO o GRÁFICO. </a:t>
            </a:r>
          </a:p>
          <a:p>
            <a:r>
              <a:rPr lang="es-ES" dirty="0"/>
              <a:t>De esta forma se pueden pasar los resultados principales al documento final con la seguridad de que si luego hay cambios de orden no se van a equivocar los números de referencia de los gráficos o cuadros. </a:t>
            </a:r>
          </a:p>
          <a:p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>
                <a:solidFill>
                  <a:prstClr val="white">
                    <a:tint val="75000"/>
                    <a:alpha val="60000"/>
                  </a:prstClr>
                </a:solidFill>
              </a:rPr>
              <a:t>Carlos San Juan Mesonada   Cátedra Jean Monnet de Integración Económica Europea</a:t>
            </a:r>
            <a:endParaRPr lang="en-US" alt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>
                <a:solidFill>
                  <a:prstClr val="white">
                    <a:tint val="75000"/>
                  </a:prstClr>
                </a:solidFill>
              </a:rPr>
              <a:pPr/>
              <a:t>57</a:t>
            </a:fld>
            <a:endParaRPr lang="en-US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9031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8070" y="149870"/>
            <a:ext cx="7055380" cy="1400530"/>
          </a:xfrm>
        </p:spPr>
        <p:txBody>
          <a:bodyPr/>
          <a:lstStyle/>
          <a:p>
            <a:pPr algn="ctr"/>
            <a:r>
              <a:rPr lang="es-ES" sz="4000" b="1" dirty="0"/>
              <a:t>CUADRO 1</a:t>
            </a:r>
            <a:br>
              <a:rPr lang="es-ES" sz="4000" b="1" dirty="0"/>
            </a:br>
            <a:r>
              <a:rPr lang="es-ES" sz="4000" b="1" dirty="0"/>
              <a:t>Estadísticos descriptivos</a:t>
            </a:r>
            <a:endParaRPr lang="en-GB" sz="4000" b="1" dirty="0"/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722332"/>
              </p:ext>
            </p:extLst>
          </p:nvPr>
        </p:nvGraphicFramePr>
        <p:xfrm>
          <a:off x="605318" y="1447803"/>
          <a:ext cx="6934774" cy="38597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65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874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65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65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65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5812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5812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2657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94242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Non Objective 1 regions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Objective 1 regions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20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Statistics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Mean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StdDev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Min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Max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Mean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StdDev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Min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Max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20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GDP per capita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26845.08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7297.58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11214.37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70407.74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15419.18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3904.83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7690.89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35587.54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19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ESIF expenditure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31.79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51.89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0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778.6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240.95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165.42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3.13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1056.91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20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Total investment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5586.08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1714.13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1572.45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23754.3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3614.23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1395.09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1106.28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11917.45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19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Employment density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176.51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383.7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4.67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4282.57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60.39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106.73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5.63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680.17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19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Primary education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30.63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12.01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10.1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72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54.22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12.94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19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84.5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419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Population density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358.65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644.94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10.22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7228.89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154.82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261.93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10.37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1693.64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713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Quality of government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0.75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0.12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0.16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1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0.53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0.21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0.16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0.9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>
                <a:solidFill>
                  <a:prstClr val="white">
                    <a:tint val="75000"/>
                    <a:alpha val="60000"/>
                  </a:prstClr>
                </a:solidFill>
              </a:rPr>
              <a:t>Carlos San Juan Mesonada   Cátedra Jean Monnet de Integración Económica Europea</a:t>
            </a:r>
            <a:endParaRPr lang="en-US" alt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>
                <a:solidFill>
                  <a:prstClr val="white">
                    <a:tint val="75000"/>
                  </a:prstClr>
                </a:solidFill>
              </a:rPr>
              <a:pPr/>
              <a:t>58</a:t>
            </a:fld>
            <a:endParaRPr lang="en-US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605318" y="-955060"/>
            <a:ext cx="1858522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750" b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Table 1</a:t>
            </a:r>
            <a:endParaRPr lang="en-GB" altLang="en-US" sz="525">
              <a:solidFill>
                <a:prstClr val="white"/>
              </a:solidFill>
              <a:latin typeface="Arial" panose="020B0604020202020204" pitchFamily="34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75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Descriptive statistics NUTS2: 1989-2013</a:t>
            </a:r>
            <a:endParaRPr lang="en-GB" altLang="en-US" sz="525">
              <a:solidFill>
                <a:prstClr val="white"/>
              </a:solidFill>
              <a:latin typeface="Arial" panose="020B0604020202020204" pitchFamily="34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en-US" sz="135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517110" y="5322836"/>
            <a:ext cx="421303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350" dirty="0" err="1">
                <a:solidFill>
                  <a:prstClr val="white"/>
                </a:solidFill>
              </a:rPr>
              <a:t>Source</a:t>
            </a:r>
            <a:r>
              <a:rPr lang="es-ES" sz="1350" dirty="0">
                <a:solidFill>
                  <a:prstClr val="white"/>
                </a:solidFill>
              </a:rPr>
              <a:t>: </a:t>
            </a:r>
            <a:r>
              <a:rPr lang="es-ES" sz="1350" dirty="0" err="1">
                <a:solidFill>
                  <a:prstClr val="white"/>
                </a:solidFill>
              </a:rPr>
              <a:t>Own</a:t>
            </a:r>
            <a:r>
              <a:rPr lang="es-ES" sz="1350" dirty="0">
                <a:solidFill>
                  <a:prstClr val="white"/>
                </a:solidFill>
              </a:rPr>
              <a:t> </a:t>
            </a:r>
            <a:r>
              <a:rPr lang="es-ES" sz="1350" dirty="0" err="1">
                <a:solidFill>
                  <a:prstClr val="white"/>
                </a:solidFill>
              </a:rPr>
              <a:t>elaboration</a:t>
            </a:r>
            <a:endParaRPr lang="en-GB" sz="135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74764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3600" b="1" dirty="0"/>
              <a:t>ILLUSTARTION 2</a:t>
            </a:r>
            <a:br>
              <a:rPr lang="es-ES" sz="3600" b="1" dirty="0"/>
            </a:br>
            <a:r>
              <a:rPr lang="es-ES" sz="3600" b="1" dirty="0"/>
              <a:t>Relative </a:t>
            </a:r>
            <a:r>
              <a:rPr lang="es-ES" sz="3600" b="1" dirty="0" err="1"/>
              <a:t>size</a:t>
            </a:r>
            <a:r>
              <a:rPr lang="es-ES" sz="3600" b="1" dirty="0"/>
              <a:t> of </a:t>
            </a:r>
            <a:r>
              <a:rPr lang="es-ES" sz="3600" b="1" dirty="0" err="1"/>
              <a:t>the</a:t>
            </a:r>
            <a:r>
              <a:rPr lang="es-ES" sz="3600" b="1" dirty="0"/>
              <a:t> ESIF </a:t>
            </a:r>
            <a:r>
              <a:rPr lang="es-ES" sz="3600" b="1" dirty="0" err="1"/>
              <a:t>funds</a:t>
            </a:r>
            <a:endParaRPr lang="en-US" sz="3600" b="1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244980" y="2520554"/>
            <a:ext cx="3083476" cy="2447628"/>
          </a:xfrm>
        </p:spPr>
        <p:txBody>
          <a:bodyPr>
            <a:normAutofit fontScale="85000" lnSpcReduction="10000"/>
          </a:bodyPr>
          <a:lstStyle/>
          <a:p>
            <a:pPr marL="289322" indent="-289322">
              <a:lnSpc>
                <a:spcPct val="107000"/>
              </a:lnSpc>
              <a:spcBef>
                <a:spcPts val="0"/>
              </a:spcBef>
              <a:buFont typeface="+mj-lt"/>
              <a:buAutoNum type="alphaLcParenR"/>
            </a:pP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European Regional Development Fund </a:t>
            </a:r>
            <a:r>
              <a:rPr lang="en-US" b="0" dirty="0">
                <a:solidFill>
                  <a:schemeClr val="bg2">
                    <a:lumMod val="60000"/>
                    <a:lumOff val="4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ERDF 52%</a:t>
            </a:r>
          </a:p>
          <a:p>
            <a:pPr marL="160735" indent="-289322">
              <a:spcBef>
                <a:spcPts val="0"/>
              </a:spcBef>
              <a:spcAft>
                <a:spcPts val="563"/>
              </a:spcAft>
              <a:buFont typeface="+mj-lt"/>
              <a:buAutoNum type="alphaLcParenR"/>
            </a:pPr>
            <a:r>
              <a:rPr lang="en-US" b="0" dirty="0">
                <a:solidFill>
                  <a:srgbClr val="F79F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European Agricultural Fund for Rural Development EAFRD 23%</a:t>
            </a:r>
            <a:r>
              <a:rPr lang="en-US" b="0" dirty="0">
                <a:solidFill>
                  <a:srgbClr val="5B9BD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160735" indent="-289322">
              <a:spcBef>
                <a:spcPts val="0"/>
              </a:spcBef>
              <a:spcAft>
                <a:spcPts val="563"/>
              </a:spcAft>
              <a:buFont typeface="+mj-lt"/>
              <a:buAutoNum type="alphaLcParenR"/>
            </a:pPr>
            <a:r>
              <a:rPr lang="en-US" b="0" dirty="0">
                <a:solidFill>
                  <a:schemeClr val="tx1">
                    <a:lumMod val="6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European Social Fund ESF 21%</a:t>
            </a:r>
            <a:r>
              <a:rPr lang="en-US" b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160735" indent="-289322">
              <a:spcBef>
                <a:spcPts val="0"/>
              </a:spcBef>
              <a:spcAft>
                <a:spcPts val="563"/>
              </a:spcAft>
              <a:buFont typeface="+mj-lt"/>
              <a:buAutoNum type="alphaLcParenR"/>
            </a:pPr>
            <a:r>
              <a:rPr lang="en-US" b="0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European Fund for Fisheries, Fishing and Maritime EFFFM, 4%</a:t>
            </a:r>
            <a:endParaRPr lang="en-US" sz="900" b="1" dirty="0">
              <a:solidFill>
                <a:srgbClr val="5B9BD5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>
                <a:solidFill>
                  <a:prstClr val="white">
                    <a:tint val="75000"/>
                    <a:alpha val="60000"/>
                  </a:prstClr>
                </a:solidFill>
              </a:rPr>
              <a:t>Carlos San Juan Mesonada and Carlos Sunyer UC3M                                                    Univ. of Pekin 2019</a:t>
            </a:r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856055865"/>
              </p:ext>
            </p:extLst>
          </p:nvPr>
        </p:nvGraphicFramePr>
        <p:xfrm>
          <a:off x="1614488" y="2527102"/>
          <a:ext cx="2914650" cy="24476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2159454" y="2339068"/>
            <a:ext cx="1720623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13" dirty="0">
                <a:solidFill>
                  <a:prstClr val="white"/>
                </a:solidFill>
              </a:rPr>
              <a:t>Illustration 2</a:t>
            </a: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7C70A-8435-4881-BAE8-F91C66A56323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59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4959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Pregunta de investigación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1" fontAlgn="base"/>
            <a:r>
              <a:rPr lang="es-ES" dirty="0"/>
              <a:t>Motivada por la revisión de la literatura, formule a continuación una pregunta de interés que será la hipótesis de su TFE. Aquí tiene tres ejemplos:</a:t>
            </a:r>
            <a:endParaRPr lang="en-GB" dirty="0"/>
          </a:p>
          <a:p>
            <a:pPr lvl="1"/>
            <a:r>
              <a:rPr lang="es-ES" dirty="0"/>
              <a:t>Estos autores han obtenido este resultado para estos países, pero </a:t>
            </a:r>
            <a:r>
              <a:rPr lang="es-ES" b="1" dirty="0"/>
              <a:t>¿Es posible la misma situación en este otro país?</a:t>
            </a:r>
            <a:r>
              <a:rPr lang="es-ES" dirty="0"/>
              <a:t> o </a:t>
            </a:r>
            <a:r>
              <a:rPr lang="es-ES" b="1" dirty="0"/>
              <a:t>¿En este otro momento del tiempo?</a:t>
            </a:r>
            <a:endParaRPr lang="en-GB" b="1" dirty="0"/>
          </a:p>
          <a:p>
            <a:pPr lvl="1"/>
            <a:r>
              <a:rPr lang="es-ES" dirty="0"/>
              <a:t>Estos autores han obtenido este resultado haciendo este tipo de análisis econométrico, pero </a:t>
            </a:r>
            <a:r>
              <a:rPr lang="es-ES" b="1" dirty="0"/>
              <a:t>¿Se mantendrá el resultado con esta otra técnica econométrica?</a:t>
            </a:r>
            <a:r>
              <a:rPr lang="es-ES" dirty="0"/>
              <a:t> o </a:t>
            </a:r>
            <a:r>
              <a:rPr lang="es-ES" b="1" dirty="0"/>
              <a:t>¿Controlando por esta nueva variable?</a:t>
            </a:r>
            <a:endParaRPr lang="en-GB" b="1" dirty="0"/>
          </a:p>
          <a:p>
            <a:pPr lvl="1"/>
            <a:r>
              <a:rPr lang="es-ES" dirty="0"/>
              <a:t>La literatura econométrica ha desarrollado un modelo, pero todavía no hay un </a:t>
            </a:r>
            <a:r>
              <a:rPr lang="es-ES" b="1" dirty="0"/>
              <a:t>contraste empírico actualizado </a:t>
            </a:r>
            <a:r>
              <a:rPr lang="es-ES" dirty="0"/>
              <a:t>hasta los últimos años con datos disponibles </a:t>
            </a:r>
            <a:r>
              <a:rPr lang="es-ES" b="1" dirty="0"/>
              <a:t>¿Lo puede actualizar y comprobar si se mantienen los resultados después de la crisis financiera? ¿Sería fácil hacerlo en, por ejemplo, </a:t>
            </a:r>
            <a:r>
              <a:rPr lang="es-ES" b="1" dirty="0" err="1"/>
              <a:t>gretl</a:t>
            </a:r>
            <a:r>
              <a:rPr lang="es-ES" b="1" dirty="0"/>
              <a:t> o Stata?</a:t>
            </a:r>
            <a:endParaRPr lang="en-GB" b="1" dirty="0"/>
          </a:p>
          <a:p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960173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2800" dirty="0" err="1"/>
              <a:t>Evolution</a:t>
            </a:r>
            <a:r>
              <a:rPr lang="es-ES" sz="2800" dirty="0"/>
              <a:t> of </a:t>
            </a:r>
            <a:r>
              <a:rPr lang="es-ES" sz="2800" dirty="0" err="1"/>
              <a:t>the</a:t>
            </a:r>
            <a:r>
              <a:rPr lang="es-ES" sz="2800" dirty="0"/>
              <a:t> </a:t>
            </a:r>
            <a:r>
              <a:rPr lang="en-US" sz="2800" dirty="0"/>
              <a:t>Sigma convergence of the i</a:t>
            </a:r>
            <a:r>
              <a:rPr lang="en-US" sz="2800" i="1" dirty="0"/>
              <a:t>n GDP</a:t>
            </a:r>
            <a:r>
              <a:rPr lang="en-US" sz="1800" i="1" dirty="0"/>
              <a:t>pc</a:t>
            </a:r>
            <a:r>
              <a:rPr lang="en-US" sz="2800" i="1" dirty="0"/>
              <a:t> </a:t>
            </a:r>
            <a:r>
              <a:rPr lang="en-US" sz="2800" dirty="0"/>
              <a:t>by region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55685" y="1821088"/>
            <a:ext cx="3508087" cy="722743"/>
          </a:xfrm>
        </p:spPr>
        <p:txBody>
          <a:bodyPr/>
          <a:lstStyle/>
          <a:p>
            <a:r>
              <a:rPr lang="en-US" sz="1800" dirty="0"/>
              <a:t>Illustration 3.  Sigma convergence of the ln GDP pc by region</a:t>
            </a:r>
          </a:p>
        </p:txBody>
      </p:sp>
      <p:pic>
        <p:nvPicPr>
          <p:cNvPr id="9" name="Marcador de contenido 8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55686" y="3003053"/>
            <a:ext cx="3843590" cy="2304546"/>
          </a:xfrm>
          <a:prstGeom prst="rect">
            <a:avLst/>
          </a:prstGeom>
        </p:spPr>
      </p:pic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/>
              <a:t>σ-convergence: 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399276" y="2533014"/>
            <a:ext cx="3098534" cy="3741738"/>
          </a:xfrm>
        </p:spPr>
        <p:txBody>
          <a:bodyPr/>
          <a:lstStyle/>
          <a:p>
            <a:r>
              <a:rPr lang="en-US" dirty="0"/>
              <a:t>σ-convergence </a:t>
            </a:r>
            <a:r>
              <a:rPr lang="en-US" b="1" dirty="0">
                <a:solidFill>
                  <a:srgbClr val="00B050"/>
                </a:solidFill>
              </a:rPr>
              <a:t>if the dispersion </a:t>
            </a:r>
            <a:r>
              <a:rPr lang="en-US" dirty="0"/>
              <a:t>of regional relative per capita income levels </a:t>
            </a:r>
            <a:r>
              <a:rPr lang="en-US" b="1" dirty="0">
                <a:solidFill>
                  <a:srgbClr val="00B050"/>
                </a:solidFill>
              </a:rPr>
              <a:t>tends to decrease </a:t>
            </a:r>
            <a:r>
              <a:rPr lang="en-US" dirty="0"/>
              <a:t>over time.</a:t>
            </a:r>
          </a:p>
          <a:p>
            <a:r>
              <a:rPr lang="en-US" dirty="0"/>
              <a:t>cyclical fluctuations in economic activity (financial crisis of  2008) that tend to </a:t>
            </a:r>
            <a:r>
              <a:rPr lang="en-US" b="1" dirty="0">
                <a:solidFill>
                  <a:srgbClr val="FF0000"/>
                </a:solidFill>
              </a:rPr>
              <a:t>increase dispersion</a:t>
            </a:r>
            <a:r>
              <a:rPr lang="en-US" dirty="0"/>
              <a:t>.</a:t>
            </a:r>
          </a:p>
        </p:txBody>
      </p:sp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>
                <a:solidFill>
                  <a:prstClr val="white">
                    <a:tint val="75000"/>
                    <a:alpha val="60000"/>
                  </a:prstClr>
                </a:solidFill>
              </a:rPr>
              <a:t>Carlos San Juan Mesonada and Carlos Sunyer UC3M                                                    Univ. </a:t>
            </a:r>
            <a:r>
              <a:rPr lang="es-ES" dirty="0" err="1">
                <a:solidFill>
                  <a:prstClr val="white">
                    <a:tint val="75000"/>
                    <a:alpha val="60000"/>
                  </a:prstClr>
                </a:solidFill>
              </a:rPr>
              <a:t>of</a:t>
            </a:r>
            <a:r>
              <a:rPr lang="es-ES" dirty="0">
                <a:solidFill>
                  <a:prstClr val="white">
                    <a:tint val="75000"/>
                    <a:alpha val="60000"/>
                  </a:prstClr>
                </a:solidFill>
              </a:rPr>
              <a:t> </a:t>
            </a:r>
            <a:r>
              <a:rPr lang="es-ES" dirty="0" err="1">
                <a:solidFill>
                  <a:prstClr val="white">
                    <a:tint val="75000"/>
                    <a:alpha val="60000"/>
                  </a:prstClr>
                </a:solidFill>
              </a:rPr>
              <a:t>Pekin</a:t>
            </a:r>
            <a:r>
              <a:rPr lang="es-ES" dirty="0">
                <a:solidFill>
                  <a:prstClr val="white">
                    <a:tint val="75000"/>
                    <a:alpha val="60000"/>
                  </a:prstClr>
                </a:solidFill>
              </a:rPr>
              <a:t> 2019</a:t>
            </a:r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cxnSp>
        <p:nvCxnSpPr>
          <p:cNvPr id="13" name="Conector recto de flecha 12"/>
          <p:cNvCxnSpPr>
            <a:cxnSpLocks/>
          </p:cNvCxnSpPr>
          <p:nvPr/>
        </p:nvCxnSpPr>
        <p:spPr>
          <a:xfrm flipH="1">
            <a:off x="3387495" y="3857065"/>
            <a:ext cx="1398657" cy="5006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Conector recto de flecha 14"/>
          <p:cNvCxnSpPr>
            <a:cxnSpLocks/>
          </p:cNvCxnSpPr>
          <p:nvPr/>
        </p:nvCxnSpPr>
        <p:spPr>
          <a:xfrm flipH="1">
            <a:off x="4012400" y="3857065"/>
            <a:ext cx="7223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Conector recto de flecha 16"/>
          <p:cNvCxnSpPr>
            <a:cxnSpLocks/>
          </p:cNvCxnSpPr>
          <p:nvPr/>
        </p:nvCxnSpPr>
        <p:spPr>
          <a:xfrm flipH="1">
            <a:off x="1396353" y="3032332"/>
            <a:ext cx="3298114" cy="47014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Conector recto de flecha 18"/>
          <p:cNvCxnSpPr>
            <a:cxnSpLocks/>
          </p:cNvCxnSpPr>
          <p:nvPr/>
        </p:nvCxnSpPr>
        <p:spPr>
          <a:xfrm flipH="1">
            <a:off x="2699792" y="3090350"/>
            <a:ext cx="1915072" cy="106497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0" name="Marcador de número de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7C70A-8435-4881-BAE8-F91C66A56323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60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87347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Modelo</a:t>
            </a:r>
            <a:r>
              <a:rPr lang="en-GB" dirty="0"/>
              <a:t> </a:t>
            </a:r>
            <a:r>
              <a:rPr lang="en-GB" dirty="0" err="1"/>
              <a:t>Econométrico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7700" y="1340769"/>
            <a:ext cx="6711654" cy="4907638"/>
          </a:xfrm>
        </p:spPr>
        <p:txBody>
          <a:bodyPr>
            <a:normAutofit fontScale="92500" lnSpcReduction="10000"/>
          </a:bodyPr>
          <a:lstStyle/>
          <a:p>
            <a:r>
              <a:rPr lang="es-ES" dirty="0"/>
              <a:t>Las modalidades básicas de las ecuaciones son tres: </a:t>
            </a:r>
          </a:p>
          <a:p>
            <a:r>
              <a:rPr lang="es-ES" dirty="0"/>
              <a:t>• Las ecuaciones que se expresan en la misma línea de texto, las cuales sirven para indicar pequeñas igualdades, como </a:t>
            </a:r>
            <a:r>
              <a:rPr lang="es-ES" b="1" dirty="0"/>
              <a:t>L = 50 * y </a:t>
            </a:r>
            <a:r>
              <a:rPr lang="es-ES" dirty="0" err="1"/>
              <a:t>ó</a:t>
            </a:r>
            <a:r>
              <a:rPr lang="es-ES" dirty="0"/>
              <a:t> </a:t>
            </a:r>
            <a:r>
              <a:rPr lang="es-ES" b="1" dirty="0"/>
              <a:t>y = Y/N </a:t>
            </a:r>
          </a:p>
          <a:p>
            <a:pPr lvl="1"/>
            <a:r>
              <a:rPr lang="es-ES" dirty="0"/>
              <a:t>Word no es lo más cómodo pero funciona si son pocas ecuaciones y simples, </a:t>
            </a:r>
          </a:p>
          <a:p>
            <a:pPr lvl="1"/>
            <a:r>
              <a:rPr lang="es-ES" dirty="0"/>
              <a:t>para ecuaciones con abundante simbología matemática es mejor escribirlo en algún paquete más especializado que permita luego pegar las ecuaciones como imagen. </a:t>
            </a:r>
          </a:p>
          <a:p>
            <a:r>
              <a:rPr lang="es-ES" dirty="0"/>
              <a:t>Las ecuaciones que son </a:t>
            </a:r>
            <a:r>
              <a:rPr lang="es-ES" b="1" dirty="0"/>
              <a:t>más largas </a:t>
            </a:r>
            <a:r>
              <a:rPr lang="es-ES" dirty="0"/>
              <a:t>y que requieren más atención, pero que posiblemente volverán a ser citadas:</a:t>
            </a:r>
          </a:p>
          <a:p>
            <a:pPr lvl="1"/>
            <a:r>
              <a:rPr lang="es-ES" dirty="0"/>
              <a:t> Deben ser colocadas </a:t>
            </a:r>
            <a:r>
              <a:rPr lang="es-ES" b="1" dirty="0"/>
              <a:t>en líneas aparte</a:t>
            </a:r>
            <a:r>
              <a:rPr lang="es-ES" dirty="0"/>
              <a:t>, mejor si se numeran para luego poder hacer referencia a ellas en el texto. 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61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461032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Resultados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7700" y="1340769"/>
            <a:ext cx="6711654" cy="4907638"/>
          </a:xfrm>
        </p:spPr>
        <p:txBody>
          <a:bodyPr/>
          <a:lstStyle/>
          <a:p>
            <a:r>
              <a:rPr lang="es-ES" dirty="0"/>
              <a:t>En esta sección deberá presentar los principales resultados de su Trabajo de Fin de Grado. </a:t>
            </a:r>
          </a:p>
          <a:p>
            <a:r>
              <a:rPr lang="es-ES" dirty="0"/>
              <a:t>¿Qué respuesta se encontró sobre la pregunta de investigación? </a:t>
            </a:r>
          </a:p>
          <a:p>
            <a:pPr lvl="1"/>
            <a:r>
              <a:rPr lang="es-ES" dirty="0"/>
              <a:t>Se contrastó o no la hipótesis de investigación</a:t>
            </a:r>
          </a:p>
          <a:p>
            <a:pPr lvl="1"/>
            <a:r>
              <a:rPr lang="es-ES" dirty="0"/>
              <a:t>Si no se contrasto la hipótesis explicar cuales han sido las causas más probables, p. e.: No encontré los </a:t>
            </a:r>
            <a:r>
              <a:rPr lang="es-ES" dirty="0" err="1"/>
              <a:t>dtos</a:t>
            </a:r>
            <a:r>
              <a:rPr lang="es-ES" dirty="0"/>
              <a:t> mas adecuados; las </a:t>
            </a:r>
            <a:r>
              <a:rPr lang="es-ES" dirty="0" err="1"/>
              <a:t>seires</a:t>
            </a:r>
            <a:r>
              <a:rPr lang="es-ES" dirty="0"/>
              <a:t> temporales eran cortas porque hubo cambios de metodología en la base de datos</a:t>
            </a:r>
          </a:p>
          <a:p>
            <a:r>
              <a:rPr lang="es-ES" dirty="0"/>
              <a:t>¿Qué hizo el estudio? </a:t>
            </a:r>
          </a:p>
          <a:p>
            <a:r>
              <a:rPr lang="es-ES" dirty="0"/>
              <a:t>¿Fue la hipótesis probada de forma rigurosa?</a:t>
            </a:r>
          </a:p>
          <a:p>
            <a:pPr lvl="1"/>
            <a:r>
              <a:rPr lang="es-ES" dirty="0"/>
              <a:t>Posibles vías para continuar la investigación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62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184162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Apéndice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Quizás la descripción detallada de los datos no es tan relevante. </a:t>
            </a:r>
          </a:p>
          <a:p>
            <a:r>
              <a:rPr lang="es-ES" dirty="0"/>
              <a:t>Quizás la derivación del modelo básico es compleja y no añade nada esencial en el texto principal. </a:t>
            </a:r>
          </a:p>
          <a:p>
            <a:r>
              <a:rPr lang="es-ES" dirty="0"/>
              <a:t>Quizás ha hecho más regresiones pero no quiere presentarlas todas en el texto principal para dejar sólo lo realmente importante y que no se pierda el hilo argumental. </a:t>
            </a:r>
          </a:p>
          <a:p>
            <a:r>
              <a:rPr lang="es-ES" dirty="0"/>
              <a:t>Todas estas circunstancias —y muchas otras— justifican la creación apéndices.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63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498932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555E9B-8EA1-46B9-B864-ED2A395F3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i="0" dirty="0">
                <a:solidFill>
                  <a:srgbClr val="FFFF00"/>
                </a:solidFill>
                <a:effectLst/>
                <a:latin typeface="Trebuchet MS" panose="020B0603020202020204" pitchFamily="34" charset="0"/>
              </a:rPr>
              <a:t>Materiales útiles para realizar el TFG</a:t>
            </a:r>
            <a:br>
              <a:rPr lang="es-ES" b="1" i="0" dirty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</a:b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9DB34EF-4E62-41FA-8087-CDA3C5053A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hlinkClick r:id="rId2"/>
              </a:rPr>
              <a:t>Puede</a:t>
            </a:r>
            <a:r>
              <a:rPr lang="en-US" dirty="0">
                <a:hlinkClick r:id="rId2"/>
              </a:rPr>
              <a:t> </a:t>
            </a:r>
            <a:r>
              <a:rPr lang="en-US" dirty="0" err="1">
                <a:hlinkClick r:id="rId2"/>
              </a:rPr>
              <a:t>encontrar</a:t>
            </a:r>
            <a:r>
              <a:rPr lang="en-US" dirty="0">
                <a:hlinkClick r:id="rId2"/>
              </a:rPr>
              <a:t> </a:t>
            </a:r>
            <a:r>
              <a:rPr lang="en-US" dirty="0" err="1">
                <a:hlinkClick r:id="rId2"/>
              </a:rPr>
              <a:t>herramientas</a:t>
            </a:r>
            <a:r>
              <a:rPr lang="en-US" dirty="0">
                <a:hlinkClick r:id="rId2"/>
              </a:rPr>
              <a:t> </a:t>
            </a:r>
            <a:r>
              <a:rPr lang="en-US" dirty="0" err="1">
                <a:hlinkClick r:id="rId2"/>
              </a:rPr>
              <a:t>útiles</a:t>
            </a:r>
            <a:r>
              <a:rPr lang="en-US" dirty="0">
                <a:hlinkClick r:id="rId2"/>
              </a:rPr>
              <a:t> para </a:t>
            </a:r>
            <a:r>
              <a:rPr lang="en-US" dirty="0" err="1">
                <a:hlinkClick r:id="rId2"/>
              </a:rPr>
              <a:t>realizar</a:t>
            </a:r>
            <a:r>
              <a:rPr lang="en-US" dirty="0">
                <a:hlinkClick r:id="rId2"/>
              </a:rPr>
              <a:t> </a:t>
            </a:r>
            <a:r>
              <a:rPr lang="en-US" dirty="0" err="1">
                <a:hlinkClick r:id="rId2"/>
              </a:rPr>
              <a:t>sutrabajo</a:t>
            </a:r>
            <a:r>
              <a:rPr lang="en-US" dirty="0">
                <a:hlinkClick r:id="rId2"/>
              </a:rPr>
              <a:t> </a:t>
            </a:r>
            <a:r>
              <a:rPr lang="en-US" dirty="0" err="1">
                <a:hlinkClick r:id="rId2"/>
              </a:rPr>
              <a:t>en</a:t>
            </a:r>
            <a:r>
              <a:rPr lang="en-US" dirty="0">
                <a:hlinkClick r:id="rId2"/>
              </a:rPr>
              <a:t>: https://baobab.uc3m.es/monet/monnet/spip.php?rubrique76</a:t>
            </a:r>
            <a:endParaRPr lang="en-US" dirty="0"/>
          </a:p>
          <a:p>
            <a:r>
              <a:rPr lang="en-US" dirty="0"/>
              <a:t>Si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trabajo</a:t>
            </a:r>
            <a:r>
              <a:rPr lang="en-US" dirty="0"/>
              <a:t> </a:t>
            </a:r>
            <a:r>
              <a:rPr lang="en-US" dirty="0" err="1"/>
              <a:t>va</a:t>
            </a:r>
            <a:r>
              <a:rPr lang="en-US" dirty="0"/>
              <a:t> </a:t>
            </a:r>
            <a:r>
              <a:rPr lang="en-US" dirty="0" err="1"/>
              <a:t>estimar</a:t>
            </a:r>
            <a:r>
              <a:rPr lang="en-US" dirty="0"/>
              <a:t> un </a:t>
            </a:r>
            <a:r>
              <a:rPr lang="en-US" dirty="0" err="1"/>
              <a:t>modelo</a:t>
            </a:r>
            <a:r>
              <a:rPr lang="en-US" dirty="0"/>
              <a:t> un </a:t>
            </a:r>
            <a:r>
              <a:rPr lang="en-US" dirty="0" err="1"/>
              <a:t>buen</a:t>
            </a:r>
            <a:r>
              <a:rPr lang="en-US" dirty="0"/>
              <a:t> </a:t>
            </a:r>
            <a:r>
              <a:rPr lang="en-US" dirty="0" err="1"/>
              <a:t>libro</a:t>
            </a:r>
            <a:r>
              <a:rPr lang="en-US" dirty="0"/>
              <a:t> de consulta (</a:t>
            </a:r>
            <a:r>
              <a:rPr lang="en-US" dirty="0" err="1"/>
              <a:t>digitalizado</a:t>
            </a:r>
            <a:r>
              <a:rPr lang="en-US" dirty="0"/>
              <a:t> para </a:t>
            </a:r>
            <a:r>
              <a:rPr lang="en-US" dirty="0" err="1"/>
              <a:t>favorecer</a:t>
            </a:r>
            <a:r>
              <a:rPr lang="en-US" dirty="0"/>
              <a:t> las </a:t>
            </a:r>
            <a:r>
              <a:rPr lang="en-US" dirty="0" err="1"/>
              <a:t>busquedas</a:t>
            </a:r>
            <a:r>
              <a:rPr lang="en-US" dirty="0"/>
              <a:t> </a:t>
            </a:r>
            <a:r>
              <a:rPr lang="en-US" dirty="0" err="1"/>
              <a:t>rápidas</a:t>
            </a:r>
            <a:r>
              <a:rPr lang="en-US" dirty="0"/>
              <a:t>) es </a:t>
            </a:r>
            <a:r>
              <a:rPr lang="en-US" b="1" i="0" dirty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Introductory Econometrics. A modern Approach. </a:t>
            </a:r>
            <a:r>
              <a:rPr lang="en-US" i="0" dirty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2 E.</a:t>
            </a:r>
            <a:r>
              <a:rPr lang="en-US" b="1" i="0" dirty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 </a:t>
            </a:r>
            <a:r>
              <a:rPr lang="en-US" b="1" dirty="0" err="1">
                <a:solidFill>
                  <a:srgbClr val="333333"/>
                </a:solidFill>
                <a:latin typeface="Trebuchet MS" panose="020B0603020202020204" pitchFamily="34" charset="0"/>
              </a:rPr>
              <a:t>Gooldrige</a:t>
            </a:r>
            <a:r>
              <a:rPr lang="en-US" dirty="0">
                <a:solidFill>
                  <a:srgbClr val="333333"/>
                </a:solidFill>
                <a:latin typeface="Trebuchet MS" panose="020B0603020202020204" pitchFamily="34" charset="0"/>
              </a:rPr>
              <a:t>, Jeffrey M. 2002</a:t>
            </a:r>
            <a:endParaRPr lang="en-US" b="1" i="0" dirty="0">
              <a:solidFill>
                <a:srgbClr val="000000"/>
              </a:solidFill>
              <a:effectLst/>
              <a:latin typeface="Trebuchet MS" panose="020B0603020202020204" pitchFamily="34" charset="0"/>
            </a:endParaRPr>
          </a:p>
          <a:p>
            <a:pPr marL="0" indent="0" algn="l">
              <a:buNone/>
            </a:pPr>
            <a:r>
              <a:rPr lang="en-US" b="0" i="0" dirty="0">
                <a:solidFill>
                  <a:srgbClr val="333333"/>
                </a:solidFill>
                <a:effectLst/>
                <a:latin typeface="Trebuchet MS" panose="020B0603020202020204" pitchFamily="34" charset="0"/>
                <a:hlinkClick r:id="rId3"/>
              </a:rPr>
              <a:t>https://baobab.uc3m.es/monet/monnet/spip.php?article858</a:t>
            </a:r>
            <a:endParaRPr lang="en-US" dirty="0">
              <a:solidFill>
                <a:srgbClr val="333333"/>
              </a:solidFill>
              <a:latin typeface="Trebuchet MS" panose="020B0603020202020204" pitchFamily="34" charset="0"/>
            </a:endParaRPr>
          </a:p>
          <a:p>
            <a:pPr marL="0" indent="0" algn="l">
              <a:buNone/>
            </a:pPr>
            <a:endParaRPr lang="en-US" b="0" i="0" dirty="0">
              <a:solidFill>
                <a:srgbClr val="333333"/>
              </a:solidFill>
              <a:effectLst/>
              <a:latin typeface="Trebuchet MS" panose="020B0603020202020204" pitchFamily="34" charset="0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0A80BC2-7094-4B91-9832-8A346823F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68A4998-D8D7-483C-A9B4-35F745C3E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64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746045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69C53C-42DE-4B3C-8663-C675CBB2F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¿</a:t>
            </a:r>
            <a:r>
              <a:rPr lang="es-ES" sz="2000" dirty="0"/>
              <a:t>Qué normas de presentación (extensión, interlineado, etc.) debe cumplir el documento de TFG?</a:t>
            </a:r>
            <a:br>
              <a:rPr lang="es-ES" sz="2000" dirty="0"/>
            </a:b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06AB0A3-32C3-435A-AAB8-AD75E43AA7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s-ES" b="1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¿Qué normas de presentación (extensión, interlineado, etc.) debe cumplir el documento de TFG?</a:t>
            </a:r>
            <a:b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</a:br>
            <a:r>
              <a:rPr lang="es-ES" b="1" i="1" dirty="0"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Estas normas son de aplicación obligatoria a cualquier TFG de Economía, tanto en el área de Economía como en el área de Historia Económica</a:t>
            </a:r>
            <a:r>
              <a:rPr lang="es-ES" b="1" i="0" dirty="0"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.</a:t>
            </a:r>
            <a:b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</a:br>
            <a: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El documento debe incluir, antes del texto principal, las cuatro páginas siguientes: </a:t>
            </a:r>
          </a:p>
          <a:p>
            <a: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(i) una página de portada con el logo de la universidad, titulación y curso académico; título del trabajo, nombre completo del/de la estudiante y su NIU y nombre del/de la tutor/a; </a:t>
            </a:r>
          </a:p>
          <a:p>
            <a: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(</a:t>
            </a:r>
            <a:r>
              <a:rPr lang="es-ES" b="0" i="0" dirty="0" err="1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ii</a:t>
            </a:r>
            <a: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) una página con dos resúmenes del trabajo, en español e inglés, de un máximo de 200 palabras cada uno; </a:t>
            </a:r>
          </a:p>
          <a:p>
            <a: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(</a:t>
            </a:r>
            <a:r>
              <a:rPr lang="es-ES" b="0" i="0" dirty="0" err="1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iii</a:t>
            </a:r>
            <a: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) una página con el índice de contenidos, divididos en secciones (en formato 1., 2., etc.) y subsecciones (en formato 1.1, 1.2, etc.); </a:t>
            </a:r>
          </a:p>
          <a:p>
            <a: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(</a:t>
            </a:r>
            <a:r>
              <a:rPr lang="es-ES" b="0" i="0" dirty="0" err="1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iv</a:t>
            </a:r>
            <a: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) una página con la lista de Tablas y Gráficos, cada uno con su propio título y número de página en que se encuentra.</a:t>
            </a:r>
          </a:p>
          <a:p>
            <a: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El </a:t>
            </a:r>
            <a:r>
              <a:rPr lang="es-ES" b="1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texto principal </a:t>
            </a:r>
            <a: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del documento debe tener una </a:t>
            </a:r>
            <a:r>
              <a:rPr lang="es-ES" b="1" i="0" dirty="0"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extensión máxima de 20 páginas</a:t>
            </a:r>
            <a: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, incluyendo la bibliografía y las notas explicativas a pie de página, con </a:t>
            </a:r>
            <a:r>
              <a:rPr lang="es-ES" b="1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letra Times New </a:t>
            </a:r>
            <a:r>
              <a:rPr lang="es-ES" b="1" i="0" dirty="0" err="1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Roman</a:t>
            </a:r>
            <a:r>
              <a:rPr lang="es-ES" b="1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 de tamaño 12</a:t>
            </a:r>
            <a: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 e </a:t>
            </a:r>
            <a:r>
              <a:rPr lang="es-ES" b="1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interlineado doble</a:t>
            </a:r>
            <a: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 y </a:t>
            </a:r>
            <a:r>
              <a:rPr lang="es-ES" b="1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márgenes </a:t>
            </a:r>
            <a: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(superior, inferior, izquierdo y derecho) de </a:t>
            </a:r>
            <a:r>
              <a:rPr lang="es-ES" b="1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2.25 cm</a:t>
            </a:r>
            <a: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.</a:t>
            </a:r>
            <a:b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</a:b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7A94E77-987D-42B9-8148-3C7809923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C467BE5-B720-4811-B211-0BC337725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65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865447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968826-F7D5-4218-8012-0E358AB615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767687"/>
          </a:xfrm>
        </p:spPr>
        <p:txBody>
          <a:bodyPr/>
          <a:lstStyle/>
          <a:p>
            <a: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Las notas, gráficos y tablas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7953759-1532-4015-A28F-A6423D9C48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700" y="1220405"/>
            <a:ext cx="6711654" cy="5232931"/>
          </a:xfrm>
        </p:spPr>
        <p:txBody>
          <a:bodyPr>
            <a:normAutofit fontScale="62500" lnSpcReduction="20000"/>
          </a:bodyPr>
          <a:lstStyle/>
          <a:p>
            <a: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Las notas explicativas deben ir a pie de página dentro del texto principal (no al final del documento) y numeradas correlativamente, con letra Times New </a:t>
            </a:r>
            <a:r>
              <a:rPr lang="es-ES" b="0" i="0" dirty="0" err="1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Roman</a:t>
            </a:r>
            <a: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 de tamaño 11 e interlineado sencillo.</a:t>
            </a:r>
          </a:p>
          <a:p>
            <a:r>
              <a:rPr lang="es-ES" sz="2500" b="1" i="0" dirty="0">
                <a:solidFill>
                  <a:srgbClr val="FFC000"/>
                </a:solidFill>
                <a:effectLst/>
                <a:latin typeface="Arial" panose="020B0604020202020204" pitchFamily="34" charset="0"/>
              </a:rPr>
              <a:t>Las Tablas/Cuadros y Gráficos y, en su caso, el/los Apéndice/s irán a continuación del texto </a:t>
            </a:r>
            <a: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principal y, al igual que las cuatro primeras páginas del documento, </a:t>
            </a:r>
            <a:r>
              <a:rPr lang="es-ES" b="1" i="0" dirty="0">
                <a:solidFill>
                  <a:schemeClr val="accent6"/>
                </a:solidFill>
                <a:effectLst/>
                <a:latin typeface="Arial" panose="020B0604020202020204" pitchFamily="34" charset="0"/>
              </a:rPr>
              <a:t>no computan </a:t>
            </a:r>
            <a: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a efectos de extensión (20 páginas)</a:t>
            </a:r>
          </a:p>
          <a:p>
            <a: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Todas las páginas deberán ir numeradas correlativamente, con el número centrado en la parte inferior de cada página. Para la numeración de páginas, notas a pie de página, secciones y subsecciones, tablas y gráficos, etc., se utilizarán números arábigos.</a:t>
            </a:r>
          </a:p>
          <a:p>
            <a:b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</a:br>
            <a: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Las referencias bibliográficas irán ordenadas alfabéticamente por el apellido (en mayúsculas) del autor, bajo el título “Bibliografía” y al final del original. Si se citan dos o más obras de un determinado autor publicadas en el mismo año, éstas se distinguirán por medio de una letra. Ejemplo: Clark (2004a) y Clark (2004b). </a:t>
            </a:r>
          </a:p>
          <a:p>
            <a: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Las referencias se limitarán a obras citadas en el trabajo.</a:t>
            </a:r>
          </a:p>
          <a:p>
            <a:r>
              <a:rPr lang="es-ES" b="1" i="0" dirty="0">
                <a:solidFill>
                  <a:schemeClr val="accent3"/>
                </a:solidFill>
                <a:effectLst/>
                <a:latin typeface="Arial" panose="020B0604020202020204" pitchFamily="34" charset="0"/>
              </a:rPr>
              <a:t>Las Tablas o Cuadros deben ser creados originalmente por el/la estudiante </a:t>
            </a:r>
            <a: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y tener una apariencia profesional, pudiendo tomar como referencia el estilo de alguno de los artículos científicos utilizados como referencia. </a:t>
            </a:r>
          </a:p>
          <a:p>
            <a:r>
              <a:rPr lang="es-ES" b="1" i="0" u="sng" dirty="0">
                <a:solidFill>
                  <a:schemeClr val="accent6"/>
                </a:solidFill>
                <a:effectLst/>
                <a:latin typeface="Arial" panose="020B0604020202020204" pitchFamily="34" charset="0"/>
              </a:rPr>
              <a:t>No es admisible </a:t>
            </a:r>
            <a:r>
              <a:rPr lang="es-ES" b="1" i="0" u="sng" dirty="0">
                <a:solidFill>
                  <a:schemeClr val="accent3"/>
                </a:solidFill>
                <a:effectLst/>
                <a:latin typeface="Arial" panose="020B0604020202020204" pitchFamily="34" charset="0"/>
              </a:rPr>
              <a:t>presentar tablas de resultados mediante una captura de pantalla o una salida o </a:t>
            </a:r>
            <a:r>
              <a:rPr lang="es-ES" b="1" i="1" u="sng" dirty="0" err="1">
                <a:solidFill>
                  <a:schemeClr val="accent6"/>
                </a:solidFill>
                <a:effectLst/>
                <a:latin typeface="Arial" panose="020B0604020202020204" pitchFamily="34" charset="0"/>
              </a:rPr>
              <a:t>printout</a:t>
            </a:r>
            <a:r>
              <a:rPr lang="es-ES" b="1" i="1" u="sng" dirty="0">
                <a:solidFill>
                  <a:schemeClr val="accent6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s-ES" b="1" i="0" u="sng" dirty="0">
                <a:solidFill>
                  <a:schemeClr val="accent3"/>
                </a:solidFill>
                <a:effectLst/>
                <a:latin typeface="Arial" panose="020B0604020202020204" pitchFamily="34" charset="0"/>
              </a:rPr>
              <a:t>de los resultados de los programas o paquetes econométricos utilizados</a:t>
            </a:r>
            <a:r>
              <a:rPr lang="es-ES" b="1" i="0" dirty="0">
                <a:solidFill>
                  <a:schemeClr val="accent3"/>
                </a:solidFill>
                <a:effectLst/>
                <a:latin typeface="Arial" panose="020B0604020202020204" pitchFamily="34" charset="0"/>
              </a:rPr>
              <a:t>. </a:t>
            </a:r>
            <a: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Deben tener un formato estandarizado: cada tabla o cuadro llevará un encabezamiento breve, con una numeración por orden de aparición en el texto, y con una nota al pie explicativa especificando la fuente de la que proceden. Esta misma norma aplica a los Gráficos o Figuras.</a:t>
            </a:r>
            <a:endParaRPr lang="en-U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EAE936F-5FCA-4760-AC32-72EFCC74C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505FDC1-6966-41CD-AB31-C534934EE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66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669712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751F00-9C41-40E5-BF29-C740AA7C89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Bibliografía para hacer revisión de la literatura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0986366-B5B8-4A90-8F39-37DA3998BA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ES" dirty="0"/>
              <a:t>Bibliografía </a:t>
            </a:r>
          </a:p>
          <a:p>
            <a:pPr marL="0" indent="0">
              <a:buNone/>
            </a:pPr>
            <a:r>
              <a:rPr lang="en-US" dirty="0"/>
              <a:t>Hart, C. (1998). Doing a literature review. London: Sage Publications. </a:t>
            </a:r>
            <a:endParaRPr lang="es-ES" dirty="0"/>
          </a:p>
          <a:p>
            <a:pPr marL="0" indent="0">
              <a:buNone/>
            </a:pPr>
            <a:r>
              <a:rPr lang="es-ES" dirty="0"/>
              <a:t>Guirao </a:t>
            </a:r>
            <a:r>
              <a:rPr lang="es-ES" dirty="0" err="1"/>
              <a:t>Goris</a:t>
            </a:r>
            <a:r>
              <a:rPr lang="es-ES" dirty="0"/>
              <a:t>, S. J. A. (2015). Utilidad y tipos de revisión de literatura. Ene, 9(2), 0-0.</a:t>
            </a:r>
          </a:p>
          <a:p>
            <a:pPr marL="0" indent="0">
              <a:buNone/>
            </a:pPr>
            <a:r>
              <a:rPr lang="es-ES" dirty="0"/>
              <a:t>https://scielo.isciii.es/scielo.php?pid=s1988-348x2015000200002&amp;script=sci_arttext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Snyder, H. (2019). Literature review as a research methodology: An overview and guidelines. </a:t>
            </a:r>
            <a:r>
              <a:rPr kumimoji="0" lang="en-US" altLang="en-US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Journal of Business Research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</a:t>
            </a:r>
            <a:r>
              <a:rPr kumimoji="0" lang="en-US" altLang="en-US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104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333-339. https://doi.org/10.1016/j.jbusres.2019.07.039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lang="en-US" altLang="en-US" dirty="0">
              <a:latin typeface="Arial" panose="020B0604020202020204" pitchFamily="34" charset="0"/>
            </a:endParaRPr>
          </a:p>
          <a:p>
            <a:pPr mar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ES" dirty="0">
                <a:latin typeface="Arial" panose="020B0604020202020204" pitchFamily="34" charset="0"/>
              </a:rPr>
              <a:t> </a:t>
            </a:r>
          </a:p>
          <a:p>
            <a:pPr algn="l"/>
            <a:endParaRPr lang="en-US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endParaRPr lang="es-ES" dirty="0"/>
          </a:p>
          <a:p>
            <a:endParaRPr lang="en-U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329E253-F23E-4ABE-A5BF-C1130B0CE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dirty="0"/>
              <a:t>Carlos San Juan Mesonada   Cátedra Jean Monnet de Integración Económica Europea</a:t>
            </a:r>
            <a:endParaRPr lang="en-US" altLang="en-US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B025A46-F17E-4875-B682-05BD5ABB9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67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37659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Bases de datos</a:t>
            </a:r>
            <a:r>
              <a:rPr lang="es-ES" dirty="0"/>
              <a:t> 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</a:rPr>
              <a:t>Deberá indicar una </a:t>
            </a:r>
            <a:r>
              <a:rPr lang="es-ES" b="1" dirty="0">
                <a:latin typeface="Calibri" panose="020F0502020204030204" pitchFamily="34" charset="0"/>
                <a:ea typeface="Calibri" panose="020F0502020204030204" pitchFamily="34" charset="0"/>
              </a:rPr>
              <a:t>base de datos</a:t>
            </a:r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</a:rPr>
              <a:t> con la que espera podrá responder a la pregunta de interés. </a:t>
            </a:r>
          </a:p>
          <a:p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</a:rPr>
              <a:t>No olvide incluir en su resumen el nombre oficial de la base de datos, </a:t>
            </a:r>
          </a:p>
          <a:p>
            <a:pPr lvl="1"/>
            <a:r>
              <a:rPr lang="es-ES" b="1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Fuente: </a:t>
            </a:r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</a:rPr>
              <a:t>su ubicación (por ejemplo, la página web desde donde se puede descargar), su disponibilidad (si es pública, si debe ser solicitada, si yo puedo solicitarla,...), </a:t>
            </a:r>
          </a:p>
          <a:p>
            <a:pPr lvl="1"/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</a:rPr>
              <a:t>su </a:t>
            </a:r>
            <a:r>
              <a:rPr lang="es-ES" b="1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estructura </a:t>
            </a:r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</a:rPr>
              <a:t>(si es una sección cruzada de individuos, un panel de regiones en varios periodos de tiempo, etc.), y</a:t>
            </a:r>
          </a:p>
          <a:p>
            <a:pPr lvl="1"/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</a:rPr>
              <a:t> ¡muy importante! </a:t>
            </a:r>
            <a:r>
              <a:rPr lang="es-ES" b="1" dirty="0">
                <a:latin typeface="Calibri" panose="020F0502020204030204" pitchFamily="34" charset="0"/>
                <a:ea typeface="Calibri" panose="020F0502020204030204" pitchFamily="34" charset="0"/>
              </a:rPr>
              <a:t>las </a:t>
            </a:r>
            <a:r>
              <a:rPr lang="es-ES" b="1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variables disponibles </a:t>
            </a:r>
            <a:r>
              <a:rPr lang="es-ES" b="1" dirty="0">
                <a:latin typeface="Calibri" panose="020F0502020204030204" pitchFamily="34" charset="0"/>
                <a:ea typeface="Calibri" panose="020F0502020204030204" pitchFamily="34" charset="0"/>
              </a:rPr>
              <a:t>en la base de datos</a:t>
            </a:r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</a:rPr>
              <a:t> que le permitirán realizar el análisis.</a:t>
            </a:r>
          </a:p>
          <a:p>
            <a:pPr lvl="2"/>
            <a:r>
              <a:rPr lang="es-ES" dirty="0">
                <a:latin typeface="Calibri" panose="020F0502020204030204" pitchFamily="34" charset="0"/>
              </a:rPr>
              <a:t>Defina </a:t>
            </a:r>
            <a:r>
              <a:rPr lang="es-ES" b="1" dirty="0">
                <a:latin typeface="Calibri" panose="020F0502020204030204" pitchFamily="34" charset="0"/>
              </a:rPr>
              <a:t>de forma precisa las variables </a:t>
            </a:r>
            <a:r>
              <a:rPr lang="es-ES" dirty="0">
                <a:latin typeface="Calibri" panose="020F0502020204030204" pitchFamily="34" charset="0"/>
              </a:rPr>
              <a:t>que usa (periodo temporal disponible, rupturas en la serie…)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dirty="0"/>
              <a:t>Carlos San Juan Mesonada   Cátedra Jean Monnet de Integración Económica Europea</a:t>
            </a:r>
            <a:endParaRPr lang="en-US" altLang="en-U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17997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Metodología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deberá indicar el tipo de metodología que pretende aplicar a los datos para obtener la respuesta a su pregunta.</a:t>
            </a:r>
            <a:endParaRPr lang="en-GB" dirty="0"/>
          </a:p>
          <a:p>
            <a:r>
              <a:rPr lang="es-ES" dirty="0">
                <a:solidFill>
                  <a:srgbClr val="FFFF00"/>
                </a:solidFill>
              </a:rPr>
              <a:t>Muestre que domina las técnicas aprendidas en el grado o haga una revisión de la literatura</a:t>
            </a:r>
          </a:p>
          <a:p>
            <a:r>
              <a:rPr lang="es-ES" dirty="0"/>
              <a:t>Señale la adecuación de la metodología a la resolución del problema que aborda.	</a:t>
            </a:r>
          </a:p>
          <a:p>
            <a:pPr lvl="1"/>
            <a:r>
              <a:rPr lang="es-ES" dirty="0"/>
              <a:t>Señale autores que la han usado para otras investigaciones o para resolver el mismo tipo de cuestión en un periodo anterior o país distinto o en la zona euro o la UE o EEUU,…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89420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Propuesta de TFE 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7700" y="1268761"/>
            <a:ext cx="6711654" cy="4979646"/>
          </a:xfrm>
        </p:spPr>
        <p:txBody>
          <a:bodyPr>
            <a:normAutofit fontScale="85000" lnSpcReduction="20000"/>
          </a:bodyPr>
          <a:lstStyle/>
          <a:p>
            <a:pPr lvl="0" fontAlgn="base"/>
            <a:r>
              <a:rPr lang="es-ES" b="1" dirty="0"/>
              <a:t>Debe enviarme la propuesta de TFE por correo electrónico</a:t>
            </a:r>
            <a:r>
              <a:rPr lang="es-ES" dirty="0"/>
              <a:t> nunca en menos de dos semanas desde que ha recibido este fichero o ha asistido a esta presentación. </a:t>
            </a:r>
          </a:p>
          <a:p>
            <a:pPr lvl="0" fontAlgn="base"/>
            <a:r>
              <a:rPr lang="es-ES" dirty="0"/>
              <a:t>En el asunto debe poner TFE Primer apellido Título del TFEAÑO abreviado (p. e.: TFE García. Eco Agua) y contestar siempre siguiendo esa cadena de correos. </a:t>
            </a:r>
          </a:p>
          <a:p>
            <a:pPr lvl="0" fontAlgn="base"/>
            <a:r>
              <a:rPr lang="es-ES" b="1" dirty="0">
                <a:solidFill>
                  <a:srgbClr val="FFFF00"/>
                </a:solidFill>
              </a:rPr>
              <a:t>No me escriba nunca fuera de la cadena de correos.</a:t>
            </a:r>
            <a:endParaRPr lang="en-GB" dirty="0">
              <a:solidFill>
                <a:srgbClr val="FFFF00"/>
              </a:solidFill>
            </a:endParaRPr>
          </a:p>
          <a:p>
            <a:r>
              <a:rPr lang="es-ES" dirty="0"/>
              <a:t>Cuanto antes entregue su propuesta, más tiempo tendrá en ejecutar su TFE. </a:t>
            </a:r>
          </a:p>
          <a:p>
            <a:pPr lvl="1"/>
            <a:r>
              <a:rPr lang="es-ES" dirty="0"/>
              <a:t>Sin embargo, debe hacer una buena propuesta. </a:t>
            </a:r>
          </a:p>
          <a:p>
            <a:pPr lvl="1"/>
            <a:r>
              <a:rPr lang="es-ES" dirty="0"/>
              <a:t>Si la propuesta es demasiado ambigua (por ejemplo porque la pregunta que pretende responder no es suficiente precisa), </a:t>
            </a:r>
          </a:p>
          <a:p>
            <a:pPr lvl="1"/>
            <a:r>
              <a:rPr lang="es-ES" dirty="0"/>
              <a:t>o no está bien motivada en la revisión de la literatura (y, por ejemplo, no queda claro si es suficientemente novedosa), o no describe o sugieres una base de datos de forma adecuada, entonces </a:t>
            </a:r>
            <a:r>
              <a:rPr lang="es-ES" sz="2600" b="1" dirty="0">
                <a:solidFill>
                  <a:srgbClr val="FF0000"/>
                </a:solidFill>
              </a:rPr>
              <a:t>le pediré que la vuelva a hacer y le daré un plazo mínimo de dos semanas para que la pueda volver a enviar. 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88038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6579</TotalTime>
  <Words>7501</Words>
  <Application>Microsoft Office PowerPoint</Application>
  <PresentationFormat>Presentación en pantalla (4:3)</PresentationFormat>
  <Paragraphs>626</Paragraphs>
  <Slides>67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67</vt:i4>
      </vt:variant>
    </vt:vector>
  </HeadingPairs>
  <TitlesOfParts>
    <vt:vector size="78" baseType="lpstr">
      <vt:lpstr>Arial</vt:lpstr>
      <vt:lpstr>Calibri</vt:lpstr>
      <vt:lpstr>Century Gothic</vt:lpstr>
      <vt:lpstr>Georgia</vt:lpstr>
      <vt:lpstr>Google Sans</vt:lpstr>
      <vt:lpstr>NexusSansPro</vt:lpstr>
      <vt:lpstr>Times New Roman</vt:lpstr>
      <vt:lpstr>Trebuchet MS</vt:lpstr>
      <vt:lpstr>Verdana</vt:lpstr>
      <vt:lpstr>Wingdings 3</vt:lpstr>
      <vt:lpstr>Ion</vt:lpstr>
      <vt:lpstr>Preparación para la Primera Reunión Individual </vt:lpstr>
      <vt:lpstr>Preparación  de la reunión con el tutor</vt:lpstr>
      <vt:lpstr>Preparación /1</vt:lpstr>
      <vt:lpstr>Borrador de proyecto de TFG</vt:lpstr>
      <vt:lpstr>El resumen contendrá: </vt:lpstr>
      <vt:lpstr>Pregunta de investigación</vt:lpstr>
      <vt:lpstr>Bases de datos </vt:lpstr>
      <vt:lpstr>Metodología</vt:lpstr>
      <vt:lpstr>Propuesta de TFE </vt:lpstr>
      <vt:lpstr>Presentación de PowerPoint</vt:lpstr>
      <vt:lpstr>Cómo preparar el documento para la primera tutoría</vt:lpstr>
      <vt:lpstr>APARTADOS o SECCIONES </vt:lpstr>
      <vt:lpstr>La bibliografía </vt:lpstr>
      <vt:lpstr>Valoración/ 1</vt:lpstr>
      <vt:lpstr>Valoración/ 2</vt:lpstr>
      <vt:lpstr>Estructura del TFG / TFE</vt:lpstr>
      <vt:lpstr>Resumen y tabla de contenido</vt:lpstr>
      <vt:lpstr>Borrador de proyecto de TFG</vt:lpstr>
      <vt:lpstr>Tabla de contenido /2</vt:lpstr>
      <vt:lpstr>Introducción</vt:lpstr>
      <vt:lpstr>Estructura</vt:lpstr>
      <vt:lpstr>La Introducción</vt:lpstr>
      <vt:lpstr>La Introducción /2</vt:lpstr>
      <vt:lpstr>Introducción 3</vt:lpstr>
      <vt:lpstr>Introducción /4</vt:lpstr>
      <vt:lpstr>Introducción /5</vt:lpstr>
      <vt:lpstr>Introducción /6</vt:lpstr>
      <vt:lpstr>Métodos/1</vt:lpstr>
      <vt:lpstr>Presentación de PowerPoint</vt:lpstr>
      <vt:lpstr>Segunda sesión de orientación TFG</vt:lpstr>
      <vt:lpstr>Estructura del TFG (continuación)</vt:lpstr>
      <vt:lpstr>Métodos/2</vt:lpstr>
      <vt:lpstr>Subsecciones posibles</vt:lpstr>
      <vt:lpstr>Revision de la Literatura</vt:lpstr>
      <vt:lpstr>Table 1. Approaches to literature reviews. </vt:lpstr>
      <vt:lpstr>Revisión de la literatura Guirao Goris, 2015          revisi</vt:lpstr>
      <vt:lpstr>Preguntas a las que debe responder la revisión de la literatura (Hart, 1998 citado por Guirao Goris, 2015)</vt:lpstr>
      <vt:lpstr>Revisión sistemática (RS) de la literatura</vt:lpstr>
      <vt:lpstr>Las razones que justifican la realización de una RS son:  </vt:lpstr>
      <vt:lpstr>Nivel de calidad en una RS</vt:lpstr>
      <vt:lpstr>Resultados de una RS</vt:lpstr>
      <vt:lpstr>estrategias que limitan los sesgos y errores en una RS</vt:lpstr>
      <vt:lpstr>El problema de la heterogeneidad de los estudios primarios</vt:lpstr>
      <vt:lpstr>El meta-análisis </vt:lpstr>
      <vt:lpstr>Recopilación de datos creativa: Revisión integradora </vt:lpstr>
      <vt:lpstr>Bibliografía para hacer la revisión de la literatura</vt:lpstr>
      <vt:lpstr>Cuestiones prácticas</vt:lpstr>
      <vt:lpstr>Guía para revisiones en todo tipo de trabajos</vt:lpstr>
      <vt:lpstr>Revisión semisistemática  Las revisiones sistemáticas no siempre son la mejor estrategia.</vt:lpstr>
      <vt:lpstr>Literatura Empírica</vt:lpstr>
      <vt:lpstr>Un modelo básico de oferta de trabajo. Ejemplo.</vt:lpstr>
      <vt:lpstr>Variables del modelo</vt:lpstr>
      <vt:lpstr>Escribir las ecuaciones con las variables usuales en economía</vt:lpstr>
      <vt:lpstr>Datos</vt:lpstr>
      <vt:lpstr>Datos/2</vt:lpstr>
      <vt:lpstr>Cuadros y gráficos</vt:lpstr>
      <vt:lpstr>Cuadros y Gráficos</vt:lpstr>
      <vt:lpstr>CUADRO 1 Estadísticos descriptivos</vt:lpstr>
      <vt:lpstr>ILLUSTARTION 2 Relative size of the ESIF funds</vt:lpstr>
      <vt:lpstr>Evolution of the Sigma convergence of the in GDPpc by region</vt:lpstr>
      <vt:lpstr>Modelo Econométrico</vt:lpstr>
      <vt:lpstr>Resultados</vt:lpstr>
      <vt:lpstr>Apéndice</vt:lpstr>
      <vt:lpstr>Materiales útiles para realizar el TFG </vt:lpstr>
      <vt:lpstr>¿Qué normas de presentación (extensión, interlineado, etc.) debe cumplir el documento de TFG? </vt:lpstr>
      <vt:lpstr>Las notas, gráficos y tablas</vt:lpstr>
      <vt:lpstr>Bibliografía para hacer revisión de la literatura</vt:lpstr>
    </vt:vector>
  </TitlesOfParts>
  <Company>HCData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Economic Integration</dc:title>
  <dc:creator>HP</dc:creator>
  <cp:lastModifiedBy>Carlos San Juan Mesonada</cp:lastModifiedBy>
  <cp:revision>195</cp:revision>
  <cp:lastPrinted>2020-09-23T02:02:20Z</cp:lastPrinted>
  <dcterms:created xsi:type="dcterms:W3CDTF">2006-02-27T22:13:17Z</dcterms:created>
  <dcterms:modified xsi:type="dcterms:W3CDTF">2025-02-25T12:39:25Z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2</vt:i4>
  </property>
  <property fmtid="{D5CDD505-2E9C-101B-9397-08002B2CF9AE}" pid="3" name="LCID">
    <vt:i4>1033</vt:i4>
  </property>
</Properties>
</file>